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charts/chart6.xml" ContentType="application/vnd.openxmlformats-officedocument.drawingml.chart+xml"/>
  <Override PartName="/ppt/notesSlides/notesSlide8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9.xml" ContentType="application/vnd.openxmlformats-officedocument.presentationml.notesSlid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70" r:id="rId13"/>
    <p:sldId id="271" r:id="rId14"/>
    <p:sldId id="272" r:id="rId15"/>
    <p:sldId id="273" r:id="rId16"/>
    <p:sldId id="274" r:id="rId1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4" d="100"/>
          <a:sy n="134" d="100"/>
        </p:scale>
        <p:origin x="-942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93" d="100"/>
          <a:sy n="93" d="100"/>
        </p:scale>
        <p:origin x="-2622" y="19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http://ncrportal.mwcog.org/sites/emc/crimereport/Shared%20Documents/2013%20Data%20Tables%20Charts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http://ncrportal.mwcog.org/sites/emc/crimereport/Shared%20Documents/2013%20Data%20Tables%20Charts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http://ncrportal.mwcog.org/sites/emc/crimereport/Shared%20Documents/2013%20Data%20Tables%20Charts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http://ncrportal.mwcog.org/sites/emc/crimereport/Shared%20Documents/2013%20Data%20Tables%20Charts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http://ncrportal.mwcog.org/sites/emc/crimereport/Shared%20Documents/2013%20Data%20Tables%20Charts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ogfs002\hspps$\HSPPS\ALL%20PUBLIC%20SAFETY\Crime%20Report\Crime%20Report%202010\Data%20Tables%20&amp;%20Charts%202010.xls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600"/>
              <a:t>Metropolitan</a:t>
            </a:r>
            <a:r>
              <a:rPr lang="en-US" sz="1600" baseline="0"/>
              <a:t> Washington Region</a:t>
            </a:r>
          </a:p>
          <a:p>
            <a:pPr>
              <a:defRPr/>
            </a:pPr>
            <a:r>
              <a:rPr lang="en-US" sz="1600"/>
              <a:t>Total Part I Offenses 2009-2013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bg2">
                <a:lumMod val="50000"/>
              </a:schemeClr>
            </a:solidFill>
            <a:ln w="12700"/>
          </c:spPr>
          <c:invertIfNegative val="0"/>
          <c:trendline>
            <c:trendlineType val="linear"/>
            <c:dispRSqr val="0"/>
            <c:dispEq val="0"/>
          </c:trendline>
          <c:trendline>
            <c:spPr>
              <a:ln w="47625" cap="rnd">
                <a:solidFill>
                  <a:schemeClr val="tx2">
                    <a:lumMod val="75000"/>
                  </a:schemeClr>
                </a:solidFill>
              </a:ln>
            </c:spPr>
            <c:trendlineType val="linear"/>
            <c:dispRSqr val="0"/>
            <c:dispEq val="0"/>
          </c:trendline>
          <c:cat>
            <c:numRef>
              <c:f>LOCAL!$B$3:$F$3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LOCAL!$B$11:$F$11</c:f>
              <c:numCache>
                <c:formatCode>General</c:formatCode>
                <c:ptCount val="5"/>
                <c:pt idx="0">
                  <c:v>143568</c:v>
                </c:pt>
                <c:pt idx="1">
                  <c:v>135974</c:v>
                </c:pt>
                <c:pt idx="2">
                  <c:v>127349</c:v>
                </c:pt>
                <c:pt idx="3">
                  <c:v>129666</c:v>
                </c:pt>
                <c:pt idx="4">
                  <c:v>126283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826880"/>
        <c:axId val="34837248"/>
      </c:barChart>
      <c:catAx>
        <c:axId val="348268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4837248"/>
        <c:crosses val="autoZero"/>
        <c:auto val="1"/>
        <c:lblAlgn val="ctr"/>
        <c:lblOffset val="100"/>
        <c:noMultiLvlLbl val="0"/>
      </c:catAx>
      <c:valAx>
        <c:axId val="3483724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Part I Crime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34826880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2012</c:v>
          </c:tx>
          <c:spPr>
            <a:solidFill>
              <a:schemeClr val="tx2">
                <a:lumMod val="50000"/>
              </a:schemeClr>
            </a:solidFill>
          </c:spPr>
          <c:invertIfNegative val="0"/>
          <c:cat>
            <c:strRef>
              <c:f>LOCAL!$A$17:$A$20</c:f>
              <c:strCache>
                <c:ptCount val="4"/>
                <c:pt idx="0">
                  <c:v>Homicide</c:v>
                </c:pt>
                <c:pt idx="1">
                  <c:v>Rape</c:v>
                </c:pt>
                <c:pt idx="2">
                  <c:v>Robbery</c:v>
                </c:pt>
                <c:pt idx="3">
                  <c:v>Aggravated Assault</c:v>
                </c:pt>
              </c:strCache>
            </c:strRef>
          </c:cat>
          <c:val>
            <c:numRef>
              <c:f>LOCAL!$B$17:$B$20</c:f>
              <c:numCache>
                <c:formatCode>#,##0</c:formatCode>
                <c:ptCount val="4"/>
                <c:pt idx="0">
                  <c:v>191</c:v>
                </c:pt>
                <c:pt idx="1">
                  <c:v>831</c:v>
                </c:pt>
                <c:pt idx="2">
                  <c:v>7918</c:v>
                </c:pt>
                <c:pt idx="3">
                  <c:v>7914</c:v>
                </c:pt>
              </c:numCache>
            </c:numRef>
          </c:val>
        </c:ser>
        <c:ser>
          <c:idx val="1"/>
          <c:order val="1"/>
          <c:tx>
            <c:v>2013</c:v>
          </c:tx>
          <c:spPr>
            <a:solidFill>
              <a:schemeClr val="bg2">
                <a:lumMod val="50000"/>
              </a:schemeClr>
            </a:solidFill>
          </c:spPr>
          <c:invertIfNegative val="0"/>
          <c:cat>
            <c:strRef>
              <c:f>LOCAL!$A$17:$A$20</c:f>
              <c:strCache>
                <c:ptCount val="4"/>
                <c:pt idx="0">
                  <c:v>Homicide</c:v>
                </c:pt>
                <c:pt idx="1">
                  <c:v>Rape</c:v>
                </c:pt>
                <c:pt idx="2">
                  <c:v>Robbery</c:v>
                </c:pt>
                <c:pt idx="3">
                  <c:v>Aggravated Assault</c:v>
                </c:pt>
              </c:strCache>
            </c:strRef>
          </c:cat>
          <c:val>
            <c:numRef>
              <c:f>LOCAL!$C$17:$C$20</c:f>
              <c:numCache>
                <c:formatCode>#,##0</c:formatCode>
                <c:ptCount val="4"/>
                <c:pt idx="0">
                  <c:v>198</c:v>
                </c:pt>
                <c:pt idx="1">
                  <c:v>986</c:v>
                </c:pt>
                <c:pt idx="2">
                  <c:v>7844</c:v>
                </c:pt>
                <c:pt idx="3">
                  <c:v>8206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568960"/>
        <c:axId val="44570496"/>
        <c:axId val="0"/>
      </c:bar3DChart>
      <c:catAx>
        <c:axId val="445689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4570496"/>
        <c:crosses val="autoZero"/>
        <c:auto val="1"/>
        <c:lblAlgn val="ctr"/>
        <c:lblOffset val="100"/>
        <c:noMultiLvlLbl val="0"/>
      </c:catAx>
      <c:valAx>
        <c:axId val="44570496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44568960"/>
        <c:crosses val="autoZero"/>
        <c:crossBetween val="between"/>
      </c:valAx>
      <c:dTable>
        <c:showHorzBorder val="1"/>
        <c:showVertBorder val="1"/>
        <c:showOutline val="1"/>
        <c:showKeys val="1"/>
        <c:spPr>
          <a:ln w="6350"/>
        </c:spPr>
      </c:dTable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9374847696790195"/>
          <c:y val="0.41339827133677259"/>
          <c:w val="5.3340918394375013E-2"/>
          <c:h val="0.13584713548737443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2012</c:v>
          </c:tx>
          <c:spPr>
            <a:solidFill>
              <a:schemeClr val="accent3">
                <a:lumMod val="75000"/>
              </a:schemeClr>
            </a:solidFill>
          </c:spPr>
          <c:invertIfNegative val="0"/>
          <c:cat>
            <c:strRef>
              <c:f>LOCAL!$A$23:$A$25</c:f>
              <c:strCache>
                <c:ptCount val="3"/>
                <c:pt idx="0">
                  <c:v>Burglary</c:v>
                </c:pt>
                <c:pt idx="1">
                  <c:v>Larceny</c:v>
                </c:pt>
                <c:pt idx="2">
                  <c:v>Motor Vehicle Theft</c:v>
                </c:pt>
              </c:strCache>
            </c:strRef>
          </c:cat>
          <c:val>
            <c:numRef>
              <c:f>LOCAL!$B$23:$B$25</c:f>
              <c:numCache>
                <c:formatCode>#,##0</c:formatCode>
                <c:ptCount val="3"/>
                <c:pt idx="0">
                  <c:v>15560</c:v>
                </c:pt>
                <c:pt idx="1">
                  <c:v>85788</c:v>
                </c:pt>
                <c:pt idx="2">
                  <c:v>11464</c:v>
                </c:pt>
              </c:numCache>
            </c:numRef>
          </c:val>
        </c:ser>
        <c:ser>
          <c:idx val="1"/>
          <c:order val="1"/>
          <c:tx>
            <c:v>2013</c:v>
          </c:tx>
          <c:spPr>
            <a:solidFill>
              <a:schemeClr val="bg2">
                <a:lumMod val="50000"/>
              </a:schemeClr>
            </a:solidFill>
          </c:spPr>
          <c:invertIfNegative val="0"/>
          <c:cat>
            <c:strRef>
              <c:f>LOCAL!$A$23:$A$25</c:f>
              <c:strCache>
                <c:ptCount val="3"/>
                <c:pt idx="0">
                  <c:v>Burglary</c:v>
                </c:pt>
                <c:pt idx="1">
                  <c:v>Larceny</c:v>
                </c:pt>
                <c:pt idx="2">
                  <c:v>Motor Vehicle Theft</c:v>
                </c:pt>
              </c:strCache>
            </c:strRef>
          </c:cat>
          <c:val>
            <c:numRef>
              <c:f>LOCAL!$C$23:$C$25</c:f>
              <c:numCache>
                <c:formatCode>#,##0</c:formatCode>
                <c:ptCount val="3"/>
                <c:pt idx="0">
                  <c:v>14928</c:v>
                </c:pt>
                <c:pt idx="1">
                  <c:v>84735</c:v>
                </c:pt>
                <c:pt idx="2">
                  <c:v>9425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620416"/>
        <c:axId val="44622208"/>
        <c:axId val="0"/>
      </c:bar3DChart>
      <c:catAx>
        <c:axId val="44620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44622208"/>
        <c:crosses val="autoZero"/>
        <c:auto val="1"/>
        <c:lblAlgn val="ctr"/>
        <c:lblOffset val="100"/>
        <c:noMultiLvlLbl val="0"/>
      </c:catAx>
      <c:valAx>
        <c:axId val="44622208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44620416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 w="2540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spPr>
            <a:solidFill>
              <a:schemeClr val="tx2">
                <a:lumMod val="50000"/>
              </a:schemeClr>
            </a:solidFill>
          </c:spPr>
          <c:invertIfNegative val="0"/>
          <c:cat>
            <c:numRef>
              <c:f>LOCAL!$I$3:$M$3</c:f>
              <c:numCache>
                <c:formatCode>0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LOCAL!$I$4:$M$4</c:f>
              <c:numCache>
                <c:formatCode>General</c:formatCode>
                <c:ptCount val="5"/>
                <c:pt idx="0" formatCode="#,##0">
                  <c:v>34593</c:v>
                </c:pt>
                <c:pt idx="1">
                  <c:v>34605</c:v>
                </c:pt>
                <c:pt idx="2" formatCode="#,##0">
                  <c:v>35297</c:v>
                </c:pt>
                <c:pt idx="3" formatCode="#,##0">
                  <c:v>36712</c:v>
                </c:pt>
                <c:pt idx="4">
                  <c:v>37305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4969344"/>
        <c:axId val="44987904"/>
      </c:barChart>
      <c:dateAx>
        <c:axId val="449693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44987904"/>
        <c:crossesAt val="33000"/>
        <c:auto val="0"/>
        <c:lblOffset val="100"/>
        <c:baseTimeUnit val="days"/>
        <c:majorUnit val="1"/>
      </c:dateAx>
      <c:valAx>
        <c:axId val="4498790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Part I Crime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449693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>
                <a:lumMod val="50000"/>
              </a:schemeClr>
            </a:solidFill>
          </c:spPr>
          <c:invertIfNegative val="0"/>
          <c:cat>
            <c:numRef>
              <c:f>LOCAL!$I$3:$M$3</c:f>
              <c:numCache>
                <c:formatCode>0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LOCAL!$I$5:$M$5</c:f>
              <c:numCache>
                <c:formatCode>General</c:formatCode>
                <c:ptCount val="5"/>
                <c:pt idx="0" formatCode="#,##0">
                  <c:v>67981</c:v>
                </c:pt>
                <c:pt idx="1">
                  <c:v>62479</c:v>
                </c:pt>
                <c:pt idx="2" formatCode="#,##0">
                  <c:v>55782</c:v>
                </c:pt>
                <c:pt idx="3" formatCode="#,##0">
                  <c:v>57434</c:v>
                </c:pt>
                <c:pt idx="4">
                  <c:v>53436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034496"/>
        <c:axId val="45040768"/>
      </c:barChart>
      <c:catAx>
        <c:axId val="450344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crossAx val="45040768"/>
        <c:crosses val="autoZero"/>
        <c:auto val="1"/>
        <c:lblAlgn val="ctr"/>
        <c:lblOffset val="100"/>
        <c:noMultiLvlLbl val="0"/>
      </c:catAx>
      <c:valAx>
        <c:axId val="4504076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Part I Crime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450344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>
                <a:lumMod val="50000"/>
              </a:schemeClr>
            </a:solidFill>
          </c:spPr>
          <c:invertIfNegative val="0"/>
          <c:cat>
            <c:numRef>
              <c:f>LOCAL!$I$3:$M$3</c:f>
              <c:numCache>
                <c:formatCode>0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LOCAL!$I$6:$M$6</c:f>
              <c:numCache>
                <c:formatCode>General</c:formatCode>
                <c:ptCount val="5"/>
                <c:pt idx="0" formatCode="#,##0">
                  <c:v>40994</c:v>
                </c:pt>
                <c:pt idx="1">
                  <c:v>38890</c:v>
                </c:pt>
                <c:pt idx="2" formatCode="#,##0">
                  <c:v>36270</c:v>
                </c:pt>
                <c:pt idx="3" formatCode="#,##0">
                  <c:v>35520</c:v>
                </c:pt>
                <c:pt idx="4">
                  <c:v>35542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059072"/>
        <c:axId val="45077632"/>
      </c:barChart>
      <c:catAx>
        <c:axId val="4505907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crossAx val="45077632"/>
        <c:crosses val="autoZero"/>
        <c:auto val="1"/>
        <c:lblAlgn val="ctr"/>
        <c:lblOffset val="100"/>
        <c:noMultiLvlLbl val="0"/>
      </c:catAx>
      <c:valAx>
        <c:axId val="4507763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Part I Crime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4505907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Homicide, 2009-2013</a:t>
            </a:r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3">
                <a:lumMod val="75000"/>
              </a:schemeClr>
            </a:solidFill>
          </c:spPr>
          <c:invertIfNegative val="0"/>
          <c:cat>
            <c:numRef>
              <c:f>LOCAL!$B$3:$F$3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LOCAL!$B$4:$F$4</c:f>
              <c:numCache>
                <c:formatCode>#,##0</c:formatCode>
                <c:ptCount val="5"/>
                <c:pt idx="0">
                  <c:v>284</c:v>
                </c:pt>
                <c:pt idx="1">
                  <c:v>268</c:v>
                </c:pt>
                <c:pt idx="2">
                  <c:v>232</c:v>
                </c:pt>
                <c:pt idx="3">
                  <c:v>191</c:v>
                </c:pt>
                <c:pt idx="4">
                  <c:v>198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84220928"/>
        <c:axId val="84239104"/>
        <c:axId val="0"/>
      </c:bar3DChart>
      <c:catAx>
        <c:axId val="842209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4239104"/>
        <c:crosses val="autoZero"/>
        <c:auto val="1"/>
        <c:lblAlgn val="ctr"/>
        <c:lblOffset val="100"/>
        <c:noMultiLvlLbl val="0"/>
      </c:catAx>
      <c:valAx>
        <c:axId val="8423910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Homicides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842209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Rape, 2009-2013</a:t>
            </a:r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3">
                <a:lumMod val="75000"/>
              </a:schemeClr>
            </a:solidFill>
          </c:spPr>
          <c:invertIfNegative val="0"/>
          <c:cat>
            <c:numRef>
              <c:f>LOCAL!$B$3:$F$3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LOCAL!$B$5:$F$5</c:f>
              <c:numCache>
                <c:formatCode>#,##0</c:formatCode>
                <c:ptCount val="5"/>
                <c:pt idx="0">
                  <c:v>777</c:v>
                </c:pt>
                <c:pt idx="1">
                  <c:v>762</c:v>
                </c:pt>
                <c:pt idx="2">
                  <c:v>725</c:v>
                </c:pt>
                <c:pt idx="3">
                  <c:v>831</c:v>
                </c:pt>
                <c:pt idx="4">
                  <c:v>986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84284544"/>
        <c:axId val="84286080"/>
        <c:axId val="0"/>
      </c:bar3DChart>
      <c:catAx>
        <c:axId val="842845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4286080"/>
        <c:crosses val="autoZero"/>
        <c:auto val="1"/>
        <c:lblAlgn val="ctr"/>
        <c:lblOffset val="100"/>
        <c:noMultiLvlLbl val="0"/>
      </c:catAx>
      <c:valAx>
        <c:axId val="8428608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Rapes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8428454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Robbery, 2009-2013</a:t>
            </a:r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3">
                <a:lumMod val="75000"/>
              </a:schemeClr>
            </a:solidFill>
          </c:spPr>
          <c:invertIfNegative val="0"/>
          <c:cat>
            <c:numRef>
              <c:f>LOCAL!$B$3:$F$3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LOCAL!$B$6:$F$6</c:f>
              <c:numCache>
                <c:formatCode>#,##0</c:formatCode>
                <c:ptCount val="5"/>
                <c:pt idx="0">
                  <c:v>9135</c:v>
                </c:pt>
                <c:pt idx="1">
                  <c:v>8722</c:v>
                </c:pt>
                <c:pt idx="2">
                  <c:v>7938</c:v>
                </c:pt>
                <c:pt idx="3">
                  <c:v>7918</c:v>
                </c:pt>
                <c:pt idx="4">
                  <c:v>7844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1196416"/>
        <c:axId val="91206400"/>
        <c:axId val="0"/>
      </c:bar3DChart>
      <c:catAx>
        <c:axId val="911964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1206400"/>
        <c:crosses val="autoZero"/>
        <c:auto val="1"/>
        <c:lblAlgn val="ctr"/>
        <c:lblOffset val="100"/>
        <c:noMultiLvlLbl val="0"/>
      </c:catAx>
      <c:valAx>
        <c:axId val="9120640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Robberies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911964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Aggravated Assault, 2009-2013</a:t>
            </a:r>
          </a:p>
        </c:rich>
      </c:tx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3">
                <a:lumMod val="75000"/>
              </a:schemeClr>
            </a:solidFill>
          </c:spPr>
          <c:invertIfNegative val="0"/>
          <c:cat>
            <c:numRef>
              <c:f>LOCAL!$B$3:$F$3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LOCAL!$B$7:$F$7</c:f>
              <c:numCache>
                <c:formatCode>#,##0</c:formatCode>
                <c:ptCount val="5"/>
                <c:pt idx="0">
                  <c:v>8395</c:v>
                </c:pt>
                <c:pt idx="1">
                  <c:v>7798</c:v>
                </c:pt>
                <c:pt idx="2">
                  <c:v>6950</c:v>
                </c:pt>
                <c:pt idx="3">
                  <c:v>7914</c:v>
                </c:pt>
                <c:pt idx="4">
                  <c:v>8206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1190400"/>
        <c:axId val="91191936"/>
        <c:axId val="0"/>
      </c:bar3DChart>
      <c:catAx>
        <c:axId val="91190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1191936"/>
        <c:crosses val="autoZero"/>
        <c:auto val="1"/>
        <c:lblAlgn val="ctr"/>
        <c:lblOffset val="100"/>
        <c:noMultiLvlLbl val="0"/>
      </c:catAx>
      <c:valAx>
        <c:axId val="9119193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Aggravated Assaults</a:t>
                </a:r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crossAx val="9119040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Burglary, 2006-2010</a:t>
            </a:r>
          </a:p>
        </c:rich>
      </c:tx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6514432"/>
        <c:axId val="96515968"/>
        <c:axId val="0"/>
      </c:bar3DChart>
      <c:catAx>
        <c:axId val="965144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6515968"/>
        <c:crosses val="autoZero"/>
        <c:auto val="1"/>
        <c:lblAlgn val="ctr"/>
        <c:lblOffset val="100"/>
        <c:noMultiLvlLbl val="0"/>
      </c:catAx>
      <c:valAx>
        <c:axId val="9651596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Burglaries</a:t>
                </a:r>
              </a:p>
            </c:rich>
          </c:tx>
          <c:overlay val="0"/>
        </c:title>
        <c:numFmt formatCode="#,##0" sourceLinked="1"/>
        <c:majorTickMark val="out"/>
        <c:minorTickMark val="none"/>
        <c:tickLblPos val="nextTo"/>
        <c:crossAx val="9651443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Motor Vehicle Theft, 2009-2013</a:t>
            </a:r>
          </a:p>
        </c:rich>
      </c:tx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3">
                <a:lumMod val="75000"/>
              </a:schemeClr>
            </a:solidFill>
          </c:spPr>
          <c:invertIfNegative val="0"/>
          <c:cat>
            <c:numRef>
              <c:f>'[Chart in Microsoft PowerPoint]LOCAL'!$B$3:$F$3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'[Chart in Microsoft PowerPoint]LOCAL'!$B$10:$F$10</c:f>
              <c:numCache>
                <c:formatCode>#,##0</c:formatCode>
                <c:ptCount val="5"/>
                <c:pt idx="0">
                  <c:v>16251</c:v>
                </c:pt>
                <c:pt idx="1">
                  <c:v>14665</c:v>
                </c:pt>
                <c:pt idx="2">
                  <c:v>13121</c:v>
                </c:pt>
                <c:pt idx="3">
                  <c:v>11464</c:v>
                </c:pt>
                <c:pt idx="4">
                  <c:v>9415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6524544"/>
        <c:axId val="96141312"/>
        <c:axId val="0"/>
      </c:bar3DChart>
      <c:catAx>
        <c:axId val="965245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6141312"/>
        <c:crosses val="autoZero"/>
        <c:auto val="1"/>
        <c:lblAlgn val="ctr"/>
        <c:lblOffset val="100"/>
        <c:noMultiLvlLbl val="0"/>
      </c:catAx>
      <c:valAx>
        <c:axId val="9614131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9652454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Larceny, 2009-2013</a:t>
            </a:r>
          </a:p>
        </c:rich>
      </c:tx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3">
                <a:lumMod val="75000"/>
              </a:schemeClr>
            </a:solidFill>
          </c:spPr>
          <c:invertIfNegative val="0"/>
          <c:cat>
            <c:numRef>
              <c:f>'[Chart in Microsoft PowerPoint]LOCAL'!$B$3:$F$3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'[Chart in Microsoft PowerPoint]LOCAL'!$B$9:$F$9</c:f>
              <c:numCache>
                <c:formatCode>#,##0</c:formatCode>
                <c:ptCount val="5"/>
                <c:pt idx="0">
                  <c:v>90524</c:v>
                </c:pt>
                <c:pt idx="1">
                  <c:v>85282</c:v>
                </c:pt>
                <c:pt idx="2">
                  <c:v>81813</c:v>
                </c:pt>
                <c:pt idx="3">
                  <c:v>85788</c:v>
                </c:pt>
                <c:pt idx="4">
                  <c:v>84710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6161792"/>
        <c:axId val="96163328"/>
        <c:axId val="0"/>
      </c:bar3DChart>
      <c:catAx>
        <c:axId val="96161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96163328"/>
        <c:crosses val="autoZero"/>
        <c:auto val="1"/>
        <c:lblAlgn val="ctr"/>
        <c:lblOffset val="100"/>
        <c:noMultiLvlLbl val="0"/>
      </c:catAx>
      <c:valAx>
        <c:axId val="9616332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Total Larcenies</a:t>
                </a:r>
              </a:p>
            </c:rich>
          </c:tx>
          <c:overlay val="0"/>
        </c:title>
        <c:numFmt formatCode="#,##0" sourceLinked="1"/>
        <c:majorTickMark val="out"/>
        <c:minorTickMark val="none"/>
        <c:tickLblPos val="nextTo"/>
        <c:crossAx val="9616179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800" b="1" dirty="0">
                <a:latin typeface="+mj-lt"/>
              </a:rPr>
              <a:t>Burglary, 2009-2013</a:t>
            </a:r>
          </a:p>
        </c:rich>
      </c:tx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3">
                <a:lumMod val="75000"/>
              </a:schemeClr>
            </a:solidFill>
          </c:spPr>
          <c:invertIfNegative val="0"/>
          <c:cat>
            <c:numRef>
              <c:f>LOCAL!$B$3:$F$3</c:f>
              <c:numCache>
                <c:formatCode>General</c:formatCode>
                <c:ptCount val="5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</c:numCache>
            </c:numRef>
          </c:cat>
          <c:val>
            <c:numRef>
              <c:f>LOCAL!$B$8:$F$8</c:f>
              <c:numCache>
                <c:formatCode>#,##0</c:formatCode>
                <c:ptCount val="5"/>
                <c:pt idx="0">
                  <c:v>18202</c:v>
                </c:pt>
                <c:pt idx="1">
                  <c:v>18477</c:v>
                </c:pt>
                <c:pt idx="2">
                  <c:v>16570</c:v>
                </c:pt>
                <c:pt idx="3">
                  <c:v>15560</c:v>
                </c:pt>
                <c:pt idx="4">
                  <c:v>14928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6192384"/>
        <c:axId val="96193920"/>
        <c:axId val="0"/>
      </c:bar3DChart>
      <c:catAx>
        <c:axId val="96192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96193920"/>
        <c:crosses val="autoZero"/>
        <c:auto val="1"/>
        <c:lblAlgn val="ctr"/>
        <c:lblOffset val="100"/>
        <c:noMultiLvlLbl val="0"/>
      </c:catAx>
      <c:valAx>
        <c:axId val="9619392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Total Burglaries</a:t>
                </a:r>
              </a:p>
            </c:rich>
          </c:tx>
          <c:overlay val="0"/>
        </c:title>
        <c:numFmt formatCode="#,##0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9619238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2" Type="http://schemas.microsoft.com/office/2007/relationships/hdphoto" Target="../media/hdphoto1.wdp"/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9EA0192-AB66-43E6-A7D5-EBB316124F2D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D3F513E-1BC0-456C-9F06-772A8811A5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062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115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Motor vehicle theft: -17.8%</a:t>
            </a:r>
          </a:p>
          <a:p>
            <a:r>
              <a:rPr lang="en-US" dirty="0" smtClean="0"/>
              <a:t>Burglary: -4.1%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Larceny:</a:t>
            </a:r>
            <a:r>
              <a:rPr lang="en-US" baseline="0" dirty="0" smtClean="0"/>
              <a:t> -1.2%</a:t>
            </a:r>
          </a:p>
          <a:p>
            <a:r>
              <a:rPr lang="en-US" baseline="0" dirty="0" smtClean="0"/>
              <a:t>Robbery: - .9%</a:t>
            </a:r>
          </a:p>
          <a:p>
            <a:r>
              <a:rPr lang="en-US" baseline="0" dirty="0" smtClean="0"/>
              <a:t>Rape: 18.7%</a:t>
            </a:r>
          </a:p>
          <a:p>
            <a:r>
              <a:rPr lang="en-US" dirty="0" smtClean="0"/>
              <a:t>Aggravated assault: 3.7%</a:t>
            </a:r>
          </a:p>
          <a:p>
            <a:r>
              <a:rPr lang="en-US" baseline="0" dirty="0" smtClean="0"/>
              <a:t>Homicide: 3.7%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2013, the region recorded 17,235 crimes</a:t>
            </a:r>
            <a:r>
              <a:rPr lang="en-US" baseline="0" dirty="0" smtClean="0"/>
              <a:t> against the person, a 2.3% increase over 2012 (16,854). The homicide rate includes the 12 victims from the Washington Navy Yard shooting.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2013,</a:t>
            </a:r>
            <a:r>
              <a:rPr lang="en-US" baseline="0" dirty="0" smtClean="0"/>
              <a:t> the region recorded 109,088 crimes against property, a 3.3% decrease from 2012 (112,812).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Part</a:t>
            </a:r>
            <a:r>
              <a:rPr lang="en-US" baseline="0" dirty="0" smtClean="0"/>
              <a:t> I offenses in the District of Columbia have gradually increased. Since 2009, there has been a 7.8% increase in Part I offenses.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Maryland has</a:t>
            </a:r>
            <a:r>
              <a:rPr lang="en-US" baseline="0" dirty="0" smtClean="0"/>
              <a:t> recorded a steady 21.4% decline in Part I offenses over the last 5 years. Note: Charles County began reporting data in 2012, resulting in the “spike” seen here.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And in Virginia, there has been</a:t>
            </a:r>
            <a:r>
              <a:rPr lang="en-US" baseline="0" dirty="0" smtClean="0"/>
              <a:t> a 13.2% decline in Part I offenses.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Violent crime trends remained constant</a:t>
            </a:r>
            <a:r>
              <a:rPr lang="en-US" baseline="0" dirty="0" smtClean="0"/>
              <a:t> throughout the region, with small increases in homicides (3.7%) and aggravated assaults (3.7%), and just less than a 1% decrease in robberies. The increase in rape (18.7%) is a result of a change in the UCR definition of rape, which is explained further in the full report (p. 2).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204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region continues to do well with initiatives focused on property crime trends, as you can see that burglary, larceny, and motor vehicle thefts continue to decline since 2009. </a:t>
            </a:r>
          </a:p>
          <a:p>
            <a:endParaRPr lang="en-US" dirty="0"/>
          </a:p>
          <a:p>
            <a:r>
              <a:rPr lang="en-US" dirty="0" smtClean="0"/>
              <a:t>Burglary: -18%</a:t>
            </a:r>
          </a:p>
          <a:p>
            <a:r>
              <a:rPr lang="en-US" dirty="0" smtClean="0"/>
              <a:t>Larceny: -6.4%</a:t>
            </a:r>
          </a:p>
          <a:p>
            <a:r>
              <a:rPr lang="en-US" dirty="0" smtClean="0"/>
              <a:t>MV Theft: -42%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072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While the crime rate is useful and commonly accepted as a basic indicator of</a:t>
            </a:r>
            <a:r>
              <a:rPr lang="en-US" baseline="0" dirty="0" smtClean="0"/>
              <a:t> overall crime trends, a variety of factors may be associated with increases or decreases in crime rates.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Note to presenter: there are additional slides following this one in case the HSPSPC asks about other offenses (CDS, weapons, domestic violence, EDPs, suicides).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9197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 previous</a:t>
            </a:r>
            <a:r>
              <a:rPr lang="en-US" baseline="0" dirty="0" smtClean="0"/>
              <a:t> years, the HSPSPC has had comments/concerns</a:t>
            </a:r>
            <a:r>
              <a:rPr lang="en-US" dirty="0" smtClean="0"/>
              <a:t> </a:t>
            </a:r>
            <a:r>
              <a:rPr lang="en-US" baseline="0" dirty="0" smtClean="0"/>
              <a:t>about drug offenses, weapons, domestic violence, mental illness, and suicides. This data is not officially collected through UCR or NIBRS. The Policy &amp; Planning Committee has done an informal survey of the agencies for this data. The HSPSPC should be cautioned about making comparisons or conducting analysis between departments and/or cities and counties, as data is collected and recorded differently amongst all agencies’ CAD/Records Management Systems.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Observations about drug offenses throughout the region:</a:t>
            </a:r>
          </a:p>
          <a:p>
            <a:endParaRPr lang="en-US" baseline="0" dirty="0" smtClean="0"/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DC’s arrests have remained relatively even over the last three years, with a slight increase in CFS.  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Of the MD agencies reporting calls for service, there was a spike in CFS in 2012, and a slight decrease in 2013. Prince George’s County has had a steady decrease in CFS over the last 3 years (-10.33%). The three counties (Charles, Prince George’s, Montgomery) reporting for MD had a 21.54% increase in arrests for drug offenses from 2011-2013.</a:t>
            </a:r>
          </a:p>
          <a:p>
            <a:r>
              <a:rPr lang="en-US" sz="1200" kern="1200" dirty="0" smtClean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In VA, there has been a steady increase in most of the jurisdictions over the last three years, with an overall 12.66% increase in the number of CFS. The city of Manassas, city of Fairfax, and Prince William County experienced the largest increases from 2011-2013. VA’s arrests have increased 8.5%. Note that Arlington County (69.09%), City of Fairfax (87.62%) and City of Manassas (76.14%) had the greatest increase during this period.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50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Observations about weapons offenses:</a:t>
            </a:r>
          </a:p>
          <a:p>
            <a:endParaRPr lang="en-US" dirty="0" smtClean="0"/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District experienced a 5.6% increase in CFS for weapons and a 1.4% increase in arrests.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In MD, CFS for weapons were down in Montgomery and Prince George’s Counties (-18.8% and -15.9% respectively) but Charles County had a 25.3% increase (2011-2013). Over the same time frame, arrests for weapons offenses declined slightly in Prince George’s County, but increased in Montgomery (10.8) and Charles (49.3).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In VA, Fairfax County experienced an 82.9% increase in weapons’ CFS from 2011-13 and a 30.8% increase in arrests over the same time period. Overall, VA made nearly 100 more arrests for weapons offenses in 2013 than in 2011 (+19.8%)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0601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Domestic Violence</a:t>
            </a:r>
            <a:r>
              <a:rPr lang="en-US" baseline="0" dirty="0" smtClean="0"/>
              <a:t> Observations:</a:t>
            </a:r>
          </a:p>
          <a:p>
            <a:endParaRPr lang="en-US" baseline="0" dirty="0" smtClean="0"/>
          </a:p>
          <a:p>
            <a:r>
              <a:rPr lang="en-US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DC did not report arrests  in this category; calls for service were 5% lower in 2013 than 2012, but still 4% higher than 2011. 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In the last three years, arrests for domestic violence have increased 58.5% among the MD agencies reporting (3 counties again). This was driven by Prince George’s County, which had a 178.6% increase in arrests, despite a 20.5% decline in calls for service in this category.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In VA, there has been an 8.5% decrease in domestic violence calls for service since 2011 and a subsequent 14% decline in arrests for the same category.</a:t>
            </a:r>
          </a:p>
          <a:p>
            <a:r>
              <a:rPr lang="en-US" sz="1200" kern="1200" dirty="0" smtClean="0">
                <a:solidFill>
                  <a:srgbClr val="0000FF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739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Observations about</a:t>
            </a:r>
            <a:r>
              <a:rPr lang="en-US" baseline="0" dirty="0" smtClean="0"/>
              <a:t> EDP calls for service:</a:t>
            </a:r>
          </a:p>
          <a:p>
            <a:endParaRPr lang="en-US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Overall, the number of reported emotionally disturbed persons has climbed steadily over the last three years among the reporting jurisdictions (14041 v 15654, +11.5%). MD has had only a slight increase in CFS (3.7%), while VA’s 11.1% increase was driven primarily by the significant change (106.4%) in Prince William County (720 v 1486).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7294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Observations about reported suicide data:</a:t>
            </a:r>
          </a:p>
          <a:p>
            <a:endParaRPr lang="en-US" dirty="0" smtClean="0"/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Overall, the number of suicides (does not include attempts) has INCREASED amongst the reporting COG jurisdictions since 2011, +17.6% (+35 suicides).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MD (2011 v 2013) – 127 v 144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 (2011 v 2013) – 72 v 90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DC did not report the number of suicides. CFS increased 39.5%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3F513E-1BC0-456C-9F06-772A8811A5EE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353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5FEB634C-785E-4B89-9347-918143EDB85B}" type="datetimeFigureOut">
              <a:rPr lang="en-US" smtClean="0"/>
              <a:pPr/>
              <a:t>6/20/2014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E0B0704F-64EC-49F0-924A-2CB0A2C7C75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4.xml"/><Relationship Id="rId5" Type="http://schemas.openxmlformats.org/officeDocument/2006/relationships/chart" Target="../charts/chart13.xml"/><Relationship Id="rId4" Type="http://schemas.openxmlformats.org/officeDocument/2006/relationships/chart" Target="../charts/char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438400"/>
            <a:ext cx="8153400" cy="914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27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en-US" sz="2700" dirty="0" smtClean="0">
                <a:latin typeface="Calibri" pitchFamily="34" charset="0"/>
                <a:cs typeface="Calibri" pitchFamily="34" charset="0"/>
              </a:rPr>
            </a:br>
            <a:r>
              <a:rPr lang="en-US" sz="2700" dirty="0">
                <a:latin typeface="Calibri" pitchFamily="34" charset="0"/>
                <a:cs typeface="Calibri" pitchFamily="34" charset="0"/>
              </a:rPr>
              <a:t/>
            </a:r>
            <a:br>
              <a:rPr lang="en-US" sz="2700" dirty="0">
                <a:latin typeface="Calibri" pitchFamily="34" charset="0"/>
                <a:cs typeface="Calibri" pitchFamily="34" charset="0"/>
              </a:rPr>
            </a:br>
            <a:r>
              <a:rPr lang="en-US" sz="27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en-US" sz="2700" dirty="0" smtClean="0">
                <a:latin typeface="Calibri" pitchFamily="34" charset="0"/>
                <a:cs typeface="Calibri" pitchFamily="34" charset="0"/>
              </a:rPr>
            </a:br>
            <a:r>
              <a:rPr lang="en-US" sz="27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en-US" sz="2700" dirty="0" smtClean="0">
                <a:latin typeface="Calibri" pitchFamily="34" charset="0"/>
                <a:cs typeface="Calibri" pitchFamily="34" charset="0"/>
              </a:rPr>
            </a:br>
            <a:r>
              <a:rPr lang="en-US" sz="2700" dirty="0" smtClean="0">
                <a:latin typeface="Calibri" pitchFamily="34" charset="0"/>
                <a:cs typeface="Calibri" pitchFamily="34" charset="0"/>
              </a:rPr>
              <a:t>                                                                                                                     </a:t>
            </a:r>
            <a:r>
              <a:rPr lang="en-US" sz="4800" dirty="0" smtClean="0">
                <a:solidFill>
                  <a:schemeClr val="tx1"/>
                </a:solidFill>
              </a:rPr>
              <a:t> </a:t>
            </a:r>
            <a:r>
              <a:rPr lang="en-US" sz="4800" dirty="0" smtClean="0"/>
              <a:t/>
            </a:r>
            <a:br>
              <a:rPr lang="en-US" sz="4800" dirty="0" smtClean="0"/>
            </a:b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7248611"/>
              </p:ext>
            </p:extLst>
          </p:nvPr>
        </p:nvGraphicFramePr>
        <p:xfrm>
          <a:off x="3124200" y="5029200"/>
          <a:ext cx="2651760" cy="153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Acrobat Document" r:id="rId4" imgW="4648849" imgH="2685714" progId="AcroExch.Document.11">
                  <p:embed/>
                </p:oleObj>
              </mc:Choice>
              <mc:Fallback>
                <p:oleObj name="Acrobat Document" r:id="rId4" imgW="4648849" imgH="2685714" progId="AcroExch.Document.11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6">
                                <a14:imgEffect>
                                  <a14:saturation sat="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5029200"/>
                        <a:ext cx="2651760" cy="1532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09600" y="3318510"/>
            <a:ext cx="7010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Prepared by the Policy &amp; Planning Subcommittee</a:t>
            </a:r>
          </a:p>
          <a:p>
            <a:r>
              <a:rPr lang="en-US" dirty="0" smtClean="0"/>
              <a:t>Presentation to the Human Services &amp; Public Safety Policy Committee</a:t>
            </a:r>
          </a:p>
          <a:p>
            <a:r>
              <a:rPr lang="en-US" dirty="0" smtClean="0"/>
              <a:t>Chief Kim Dine, Chair, COG Police Chiefs Committee</a:t>
            </a:r>
          </a:p>
          <a:p>
            <a:r>
              <a:rPr lang="en-US" dirty="0" smtClean="0"/>
              <a:t>June 20, 2014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900" y="2209800"/>
            <a:ext cx="44323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53237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2400" dirty="0" smtClean="0"/>
              <a:t>Total Part I Crime decreased 2.6% from 2012 to 2013</a:t>
            </a:r>
          </a:p>
          <a:p>
            <a:pPr>
              <a:spcBef>
                <a:spcPts val="0"/>
              </a:spcBef>
              <a:buNone/>
            </a:pPr>
            <a:r>
              <a:rPr lang="en-US" sz="2400" dirty="0" smtClean="0"/>
              <a:t>(129,666 v. 126,323).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Multi-year (2009-2013) Part I crime continues to trend downwards, 12% since 2009.</a:t>
            </a:r>
          </a:p>
          <a:p>
            <a:pPr>
              <a:spcBef>
                <a:spcPts val="0"/>
              </a:spcBef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Great news!</a:t>
            </a:r>
            <a:endParaRPr lang="en-US" sz="28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2145036"/>
              </p:ext>
            </p:extLst>
          </p:nvPr>
        </p:nvGraphicFramePr>
        <p:xfrm>
          <a:off x="2200275" y="3657600"/>
          <a:ext cx="4743450" cy="2781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341566726"/>
              </p:ext>
            </p:extLst>
          </p:nvPr>
        </p:nvGraphicFramePr>
        <p:xfrm>
          <a:off x="381000" y="1905000"/>
          <a:ext cx="83058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100" dirty="0" smtClean="0"/>
              <a:t>Violent Crime, 2012 </a:t>
            </a:r>
            <a:r>
              <a:rPr lang="en-US" sz="2100" cap="none" dirty="0" smtClean="0"/>
              <a:t>v</a:t>
            </a:r>
            <a:r>
              <a:rPr lang="en-US" sz="2100" dirty="0" smtClean="0"/>
              <a:t> 2013</a:t>
            </a:r>
            <a:endParaRPr lang="en-US" sz="2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100" dirty="0" smtClean="0"/>
              <a:t>Property Crime, 2012 </a:t>
            </a:r>
            <a:r>
              <a:rPr lang="en-US" sz="2100" cap="none" dirty="0" smtClean="0"/>
              <a:t>v</a:t>
            </a:r>
            <a:r>
              <a:rPr lang="en-US" sz="2100" dirty="0" smtClean="0"/>
              <a:t> 2013</a:t>
            </a:r>
            <a:endParaRPr lang="en-US" sz="21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44879913"/>
              </p:ext>
            </p:extLst>
          </p:nvPr>
        </p:nvGraphicFramePr>
        <p:xfrm>
          <a:off x="457200" y="1981200"/>
          <a:ext cx="82296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District of Columbia Crime Trends, 2009-2013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646226374"/>
              </p:ext>
            </p:extLst>
          </p:nvPr>
        </p:nvGraphicFramePr>
        <p:xfrm>
          <a:off x="457200" y="2020888"/>
          <a:ext cx="8229600" cy="4075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Maryland Crime Trends   </a:t>
            </a:r>
            <a:br>
              <a:rPr lang="en-US" sz="2000" dirty="0" smtClean="0"/>
            </a:br>
            <a:r>
              <a:rPr lang="en-US" sz="2000" dirty="0" smtClean="0"/>
              <a:t>2009-2013</a:t>
            </a:r>
            <a:endParaRPr lang="en-US" sz="2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426090312"/>
              </p:ext>
            </p:extLst>
          </p:nvPr>
        </p:nvGraphicFramePr>
        <p:xfrm>
          <a:off x="457200" y="2020888"/>
          <a:ext cx="8229600" cy="4075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100" dirty="0" smtClean="0"/>
              <a:t>Virginia Crime Trends</a:t>
            </a:r>
            <a:br>
              <a:rPr lang="en-US" sz="2100" dirty="0" smtClean="0"/>
            </a:br>
            <a:r>
              <a:rPr lang="en-US" sz="2100" dirty="0" smtClean="0"/>
              <a:t> 2009-2013</a:t>
            </a:r>
            <a:endParaRPr lang="en-US" sz="21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279660785"/>
              </p:ext>
            </p:extLst>
          </p:nvPr>
        </p:nvGraphicFramePr>
        <p:xfrm>
          <a:off x="457200" y="2020888"/>
          <a:ext cx="8229600" cy="4075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NCR Violent Crime Trends</a:t>
            </a:r>
            <a:endParaRPr lang="en-US" sz="2000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21992134"/>
              </p:ext>
            </p:extLst>
          </p:nvPr>
        </p:nvGraphicFramePr>
        <p:xfrm>
          <a:off x="152400" y="2057400"/>
          <a:ext cx="4206240" cy="2011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5360446"/>
              </p:ext>
            </p:extLst>
          </p:nvPr>
        </p:nvGraphicFramePr>
        <p:xfrm>
          <a:off x="4800600" y="1981200"/>
          <a:ext cx="4206240" cy="2011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0494612"/>
              </p:ext>
            </p:extLst>
          </p:nvPr>
        </p:nvGraphicFramePr>
        <p:xfrm>
          <a:off x="381000" y="4419600"/>
          <a:ext cx="4206240" cy="2011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7590054"/>
              </p:ext>
            </p:extLst>
          </p:nvPr>
        </p:nvGraphicFramePr>
        <p:xfrm>
          <a:off x="4800600" y="4419600"/>
          <a:ext cx="4206240" cy="2011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65715815"/>
              </p:ext>
            </p:extLst>
          </p:nvPr>
        </p:nvGraphicFramePr>
        <p:xfrm>
          <a:off x="2133600" y="1524000"/>
          <a:ext cx="4572000" cy="228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624840"/>
          </a:xfrm>
        </p:spPr>
        <p:txBody>
          <a:bodyPr>
            <a:normAutofit/>
          </a:bodyPr>
          <a:lstStyle/>
          <a:p>
            <a:r>
              <a:rPr lang="en-US" dirty="0" smtClean="0"/>
              <a:t>NCR Property Crime Trends</a:t>
            </a:r>
            <a:endParaRPr lang="en-US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1914420"/>
              </p:ext>
            </p:extLst>
          </p:nvPr>
        </p:nvGraphicFramePr>
        <p:xfrm>
          <a:off x="4724400" y="4343400"/>
          <a:ext cx="4297680" cy="228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6010284"/>
              </p:ext>
            </p:extLst>
          </p:nvPr>
        </p:nvGraphicFramePr>
        <p:xfrm>
          <a:off x="152400" y="4267200"/>
          <a:ext cx="4297680" cy="228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061201"/>
              </p:ext>
            </p:extLst>
          </p:nvPr>
        </p:nvGraphicFramePr>
        <p:xfrm>
          <a:off x="1752600" y="1676400"/>
          <a:ext cx="5715000" cy="228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Summary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524000"/>
            <a:ext cx="9296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457200" y="1828800"/>
            <a:ext cx="8229600" cy="42672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crime rate per capita continues to decline, despite an increasing population. </a:t>
            </a:r>
            <a:endParaRPr lang="en-US" sz="32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340" y="3124200"/>
            <a:ext cx="5597320" cy="3566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COMMENTS OR CONCERNS?</a:t>
            </a:r>
            <a:endParaRPr lang="en-US" dirty="0"/>
          </a:p>
        </p:txBody>
      </p:sp>
      <p:pic>
        <p:nvPicPr>
          <p:cNvPr id="2050" name="Picture 2" descr="C:\Users\RivorM01\AppData\Local\Microsoft\Windows\Temporary Internet Files\Content.IE5\AMS5D36B\MC90023344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035" y="2438400"/>
            <a:ext cx="3345325" cy="393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ivorM01\AppData\Local\Microsoft\Windows\Temporary Internet Files\Content.IE5\31HBR0PA\MC9001108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905000"/>
            <a:ext cx="2211204" cy="21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RivorM01\AppData\Local\Microsoft\Windows\Temporary Internet Files\Content.IE5\31HBR0PA\MC9001108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3" y="1878330"/>
            <a:ext cx="1382003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RivorM01\AppData\Local\Microsoft\Windows\Temporary Internet Files\Content.IE5\31HBR0PA\MC9001108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116830"/>
            <a:ext cx="1382003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RivorM01\AppData\Local\Microsoft\Windows\Temporary Internet Files\Content.IE5\31HBR0PA\MC90011084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5116830"/>
            <a:ext cx="829204" cy="82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4600" y="228600"/>
            <a:ext cx="4114800" cy="701040"/>
          </a:xfrm>
        </p:spPr>
        <p:txBody>
          <a:bodyPr/>
          <a:lstStyle/>
          <a:p>
            <a:r>
              <a:rPr lang="en-US" dirty="0" smtClean="0"/>
              <a:t>DRUG OFFENSES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057" y="1524000"/>
            <a:ext cx="7001887" cy="5212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9515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304800"/>
            <a:ext cx="4114800" cy="701040"/>
          </a:xfrm>
        </p:spPr>
        <p:txBody>
          <a:bodyPr/>
          <a:lstStyle/>
          <a:p>
            <a:r>
              <a:rPr lang="en-US" dirty="0" smtClean="0"/>
              <a:t>WEAPONS OFFENSES</a:t>
            </a:r>
            <a:endParaRPr lang="en-US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808" y="1447800"/>
            <a:ext cx="6250384" cy="5212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88621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304800"/>
            <a:ext cx="4114800" cy="701040"/>
          </a:xfrm>
        </p:spPr>
        <p:txBody>
          <a:bodyPr/>
          <a:lstStyle/>
          <a:p>
            <a:r>
              <a:rPr lang="en-US" smtClean="0"/>
              <a:t>DOMESTIC VIOLENCE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535" y="1447800"/>
            <a:ext cx="605293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240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304800"/>
            <a:ext cx="4114800" cy="701040"/>
          </a:xfrm>
        </p:spPr>
        <p:txBody>
          <a:bodyPr/>
          <a:lstStyle/>
          <a:p>
            <a:r>
              <a:rPr lang="en-US" dirty="0" smtClean="0"/>
              <a:t>EMOTIONALLY DISTURBED PERSONS</a:t>
            </a:r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280" y="1524000"/>
            <a:ext cx="4663440" cy="52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2978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381000"/>
            <a:ext cx="4114800" cy="701040"/>
          </a:xfrm>
        </p:spPr>
        <p:txBody>
          <a:bodyPr/>
          <a:lstStyle/>
          <a:p>
            <a:r>
              <a:rPr lang="en-US" dirty="0" smtClean="0"/>
              <a:t>SUICIDES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947" y="1676400"/>
            <a:ext cx="6028107" cy="484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46074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437</TotalTime>
  <Words>843</Words>
  <Application>Microsoft Office PowerPoint</Application>
  <PresentationFormat>On-screen Show (4:3)</PresentationFormat>
  <Paragraphs>127</Paragraphs>
  <Slides>16</Slides>
  <Notes>16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BlackTie</vt:lpstr>
      <vt:lpstr>Acrobat Document</vt:lpstr>
      <vt:lpstr>                                                                                                                           </vt:lpstr>
      <vt:lpstr>Great news!</vt:lpstr>
      <vt:lpstr>Violent Crime, 2012 v 2013</vt:lpstr>
      <vt:lpstr>Property Crime, 2012 v 2013</vt:lpstr>
      <vt:lpstr>District of Columbia Crime Trends, 2009-2013</vt:lpstr>
      <vt:lpstr>Maryland Crime Trends    2009-2013</vt:lpstr>
      <vt:lpstr>Virginia Crime Trends  2009-2013</vt:lpstr>
      <vt:lpstr>NCR Violent Crime Trends</vt:lpstr>
      <vt:lpstr>NCR Property Crime Trends</vt:lpstr>
      <vt:lpstr>Summary</vt:lpstr>
      <vt:lpstr>COMMENTS OR CONCERNS?</vt:lpstr>
      <vt:lpstr>DRUG OFFENSES</vt:lpstr>
      <vt:lpstr>WEAPONS OFFENSES</vt:lpstr>
      <vt:lpstr>DOMESTIC VIOLENCE</vt:lpstr>
      <vt:lpstr>EMOTIONALLY DISTURBED PERSONS</vt:lpstr>
      <vt:lpstr>SUICIDES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Annual Report on Crime &amp; Crime Control 2010</dc:title>
  <dc:creator>Melissa Rivord</dc:creator>
  <cp:lastModifiedBy>dmcmillion</cp:lastModifiedBy>
  <cp:revision>63</cp:revision>
  <dcterms:created xsi:type="dcterms:W3CDTF">2011-07-01T19:12:22Z</dcterms:created>
  <dcterms:modified xsi:type="dcterms:W3CDTF">2014-06-20T12:30:13Z</dcterms:modified>
</cp:coreProperties>
</file>