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80" r:id="rId2"/>
    <p:sldId id="268" r:id="rId3"/>
    <p:sldId id="267" r:id="rId4"/>
    <p:sldId id="282" r:id="rId5"/>
    <p:sldId id="285" r:id="rId6"/>
    <p:sldId id="286" r:id="rId7"/>
    <p:sldId id="287" r:id="rId8"/>
    <p:sldId id="288" r:id="rId9"/>
    <p:sldId id="289" r:id="rId10"/>
    <p:sldId id="29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9" autoAdjust="0"/>
    <p:restoredTop sz="98507" autoAdjust="0"/>
  </p:normalViewPr>
  <p:slideViewPr>
    <p:cSldViewPr snapToGrid="0" snapToObjects="1">
      <p:cViewPr varScale="1">
        <p:scale>
          <a:sx n="100" d="100"/>
          <a:sy n="100" d="100"/>
        </p:scale>
        <p:origin x="4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8" r:id="rId6"/>
    <p:sldLayoutId id="2147483659" r:id="rId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lboggs\Downloads\2017-3-22_FINAL_ADOPTED_Regional_Climate_and_Energy_Action_Plan2%20(3)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545305"/>
              </p:ext>
            </p:extLst>
          </p:nvPr>
        </p:nvGraphicFramePr>
        <p:xfrm>
          <a:off x="2491153" y="1481172"/>
          <a:ext cx="6652847" cy="24892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rgbClr val="2F6B97"/>
                          </a:solidFill>
                          <a:latin typeface="+mn-lt"/>
                          <a:cs typeface="Franklin Gothic Book"/>
                        </a:rPr>
                        <a:t>2018 BEEAC Priorities</a:t>
                      </a:r>
                      <a:endParaRPr lang="en-US" sz="4000" b="0" i="1" cap="all" spc="-90" dirty="0">
                        <a:solidFill>
                          <a:srgbClr val="2F6B97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rgbClr val="2F6B97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BEEAC Survey Results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Tim Masters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Environmental Planner II 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BEEAC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December 14, 2017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4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b="1" dirty="0"/>
              <a:t>18 Responses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15 jurisdictions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1 school district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1 transport agency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1 regional commission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34814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Survey Responses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</p:txBody>
      </p:sp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9839342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Results – Ranking of Priorities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C914C1-9BE8-475A-AF7E-D47333524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538273"/>
              </p:ext>
            </p:extLst>
          </p:nvPr>
        </p:nvGraphicFramePr>
        <p:xfrm>
          <a:off x="828674" y="1785609"/>
          <a:ext cx="7886701" cy="3286782"/>
        </p:xfrm>
        <a:graphic>
          <a:graphicData uri="http://schemas.openxmlformats.org/drawingml/2006/table">
            <a:tbl>
              <a:tblPr firstRow="1" firstCol="1" bandRow="1"/>
              <a:tblGrid>
                <a:gridCol w="2390226">
                  <a:extLst>
                    <a:ext uri="{9D8B030D-6E8A-4147-A177-3AD203B41FA5}">
                      <a16:colId xmlns:a16="http://schemas.microsoft.com/office/drawing/2014/main" val="3778325372"/>
                    </a:ext>
                  </a:extLst>
                </a:gridCol>
                <a:gridCol w="520503">
                  <a:extLst>
                    <a:ext uri="{9D8B030D-6E8A-4147-A177-3AD203B41FA5}">
                      <a16:colId xmlns:a16="http://schemas.microsoft.com/office/drawing/2014/main" val="2298897363"/>
                    </a:ext>
                  </a:extLst>
                </a:gridCol>
                <a:gridCol w="512117">
                  <a:extLst>
                    <a:ext uri="{9D8B030D-6E8A-4147-A177-3AD203B41FA5}">
                      <a16:colId xmlns:a16="http://schemas.microsoft.com/office/drawing/2014/main" val="4106440630"/>
                    </a:ext>
                  </a:extLst>
                </a:gridCol>
                <a:gridCol w="512117">
                  <a:extLst>
                    <a:ext uri="{9D8B030D-6E8A-4147-A177-3AD203B41FA5}">
                      <a16:colId xmlns:a16="http://schemas.microsoft.com/office/drawing/2014/main" val="1084335630"/>
                    </a:ext>
                  </a:extLst>
                </a:gridCol>
                <a:gridCol w="520503">
                  <a:extLst>
                    <a:ext uri="{9D8B030D-6E8A-4147-A177-3AD203B41FA5}">
                      <a16:colId xmlns:a16="http://schemas.microsoft.com/office/drawing/2014/main" val="1273898337"/>
                    </a:ext>
                  </a:extLst>
                </a:gridCol>
                <a:gridCol w="520503">
                  <a:extLst>
                    <a:ext uri="{9D8B030D-6E8A-4147-A177-3AD203B41FA5}">
                      <a16:colId xmlns:a16="http://schemas.microsoft.com/office/drawing/2014/main" val="2250867944"/>
                    </a:ext>
                  </a:extLst>
                </a:gridCol>
                <a:gridCol w="530987">
                  <a:extLst>
                    <a:ext uri="{9D8B030D-6E8A-4147-A177-3AD203B41FA5}">
                      <a16:colId xmlns:a16="http://schemas.microsoft.com/office/drawing/2014/main" val="2275117473"/>
                    </a:ext>
                  </a:extLst>
                </a:gridCol>
                <a:gridCol w="530987">
                  <a:extLst>
                    <a:ext uri="{9D8B030D-6E8A-4147-A177-3AD203B41FA5}">
                      <a16:colId xmlns:a16="http://schemas.microsoft.com/office/drawing/2014/main" val="3420432786"/>
                    </a:ext>
                  </a:extLst>
                </a:gridCol>
                <a:gridCol w="644733">
                  <a:extLst>
                    <a:ext uri="{9D8B030D-6E8A-4147-A177-3AD203B41FA5}">
                      <a16:colId xmlns:a16="http://schemas.microsoft.com/office/drawing/2014/main" val="2757388017"/>
                    </a:ext>
                  </a:extLst>
                </a:gridCol>
                <a:gridCol w="644733">
                  <a:extLst>
                    <a:ext uri="{9D8B030D-6E8A-4147-A177-3AD203B41FA5}">
                      <a16:colId xmlns:a16="http://schemas.microsoft.com/office/drawing/2014/main" val="3830482313"/>
                    </a:ext>
                  </a:extLst>
                </a:gridCol>
                <a:gridCol w="559292">
                  <a:extLst>
                    <a:ext uri="{9D8B030D-6E8A-4147-A177-3AD203B41FA5}">
                      <a16:colId xmlns:a16="http://schemas.microsoft.com/office/drawing/2014/main" val="876997642"/>
                    </a:ext>
                  </a:extLst>
                </a:gridCol>
              </a:tblGrid>
              <a:tr h="1725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Priority Ranking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>
                      <a:noFill/>
                    </a:lnL>
                    <a:lnR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7567428"/>
                  </a:ext>
                </a:extLst>
              </a:tr>
              <a:tr h="16452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TOPIC AREA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FY 2018 - Jurisdiction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FY 2018 - BEEAC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TOTAL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00971"/>
                  </a:ext>
                </a:extLst>
              </a:tr>
              <a:tr h="3227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Critical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Medium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Low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Critical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Medium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Low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Jurisdiction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BEEAC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0711870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Technical Assistance*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548439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Efficiency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7939836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Residential Building Benchmarking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156356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Efficiency Financing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4930854"/>
                  </a:ext>
                </a:extLst>
              </a:tr>
              <a:tr h="3227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EVs, Infrastructure Site Planning, &amp; Installation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874628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Smart Grid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7792420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Resilience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6433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Storage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7160322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Utility Programs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9922710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Cooperative Contracts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523207"/>
                  </a:ext>
                </a:extLst>
              </a:tr>
              <a:tr h="3227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 Performance Street &amp; Outdoor Lighting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937147"/>
                  </a:ext>
                </a:extLst>
              </a:tr>
              <a:tr h="1645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 Performance Buildings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42498"/>
                  </a:ext>
                </a:extLst>
              </a:tr>
              <a:tr h="3227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Energy-Related Curriculum Development &amp; Training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695" marR="61695" marT="0" marB="0">
                    <a:lnL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CC2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08084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7B1D7C0-377B-4115-93C4-5F61748BDC52}"/>
              </a:ext>
            </a:extLst>
          </p:cNvPr>
          <p:cNvSpPr txBox="1"/>
          <p:nvPr/>
        </p:nvSpPr>
        <p:spPr>
          <a:xfrm>
            <a:off x="828675" y="5360743"/>
            <a:ext cx="7886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* Technical assistance and implementation for clean energy technologies projects (solar, biomass, geothermal, district energy, CHP, microgrids, hydrogen and fuel cell, and wind power)</a:t>
            </a:r>
          </a:p>
        </p:txBody>
      </p:sp>
    </p:spTree>
    <p:extLst>
      <p:ext uri="{BB962C8B-B14F-4D97-AF65-F5344CB8AC3E}">
        <p14:creationId xmlns:p14="http://schemas.microsoft.com/office/powerpoint/2010/main" val="3770997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192242"/>
              </p:ext>
            </p:extLst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Results – Jurisdiction and BEEAC Priorities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6897CF9-E54C-4489-A1EB-53FFDCBDD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434189"/>
              </p:ext>
            </p:extLst>
          </p:nvPr>
        </p:nvGraphicFramePr>
        <p:xfrm>
          <a:off x="885825" y="1934041"/>
          <a:ext cx="7886700" cy="3542368"/>
        </p:xfrm>
        <a:graphic>
          <a:graphicData uri="http://schemas.openxmlformats.org/drawingml/2006/table">
            <a:tbl>
              <a:tblPr firstRow="1" firstCol="1" bandRow="1"/>
              <a:tblGrid>
                <a:gridCol w="3943350">
                  <a:extLst>
                    <a:ext uri="{9D8B030D-6E8A-4147-A177-3AD203B41FA5}">
                      <a16:colId xmlns:a16="http://schemas.microsoft.com/office/drawing/2014/main" val="1624292148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2111649937"/>
                    </a:ext>
                  </a:extLst>
                </a:gridCol>
              </a:tblGrid>
              <a:tr h="236297">
                <a:tc>
                  <a:txBody>
                    <a:bodyPr/>
                    <a:lstStyle/>
                    <a:p>
                      <a:pPr marL="0" marR="0" indent="70104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Jurisdiction Priorities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70104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BEEAC Priorities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4691622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Efficiency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1.</a:t>
                      </a:r>
                      <a:r>
                        <a:rPr lang="en-US" sz="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Efficiency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5B9B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764275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 Performance Buildings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2.</a:t>
                      </a:r>
                      <a:r>
                        <a:rPr lang="en-US" sz="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 Performance Buildings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2634881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Technical Assistance*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Technical Assistance*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4688736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Cooperative Contracts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Cooperative Contracts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2251307"/>
                  </a:ext>
                </a:extLst>
              </a:tr>
              <a:tr h="47175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 Performance Street &amp; Outdoor Lighting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Efficiency Financing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Energy-Related Curriculum Development &amp; Training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Resilience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8184059"/>
                  </a:ext>
                </a:extLst>
              </a:tr>
              <a:tr h="7076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Resilience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Efficiency Financing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EVs, Infrastructure Site Planning, &amp; Installation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Utility Programs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424766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EVs, Infrastructure Site Planning, &amp; Installation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Smart Grid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345635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Utility Programs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High Performance Street &amp; Outdoor Lighting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430763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Smart Grid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  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Storage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513611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Energy Storage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Residential Building Benchmarking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1266131"/>
                  </a:ext>
                </a:extLst>
              </a:tr>
              <a:tr h="23629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11.</a:t>
                      </a:r>
                      <a:r>
                        <a:rPr lang="en-US" sz="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  </a:t>
                      </a:r>
                      <a:r>
                        <a:rPr lang="en-US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Residential Building Benchmarking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2F75B5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10" marR="6441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1443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3282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520988"/>
              </p:ext>
            </p:extLst>
          </p:nvPr>
        </p:nvGraphicFramePr>
        <p:xfrm>
          <a:off x="775405" y="465181"/>
          <a:ext cx="8368596" cy="1066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24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BEEAC Priorities with links to Local Actions of the 2017-2020 Regional Climate and Energy Action Plan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498724A-C942-440A-88E4-21175FB9ED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781448"/>
              </p:ext>
            </p:extLst>
          </p:nvPr>
        </p:nvGraphicFramePr>
        <p:xfrm>
          <a:off x="876300" y="1850086"/>
          <a:ext cx="7886700" cy="3538829"/>
        </p:xfrm>
        <a:graphic>
          <a:graphicData uri="http://schemas.openxmlformats.org/drawingml/2006/table">
            <a:tbl>
              <a:tblPr firstRow="1" firstCol="1" bandRow="1"/>
              <a:tblGrid>
                <a:gridCol w="3377972">
                  <a:extLst>
                    <a:ext uri="{9D8B030D-6E8A-4147-A177-3AD203B41FA5}">
                      <a16:colId xmlns:a16="http://schemas.microsoft.com/office/drawing/2014/main" val="2982882473"/>
                    </a:ext>
                  </a:extLst>
                </a:gridCol>
                <a:gridCol w="4508728">
                  <a:extLst>
                    <a:ext uri="{9D8B030D-6E8A-4147-A177-3AD203B41FA5}">
                      <a16:colId xmlns:a16="http://schemas.microsoft.com/office/drawing/2014/main" val="1152909467"/>
                    </a:ext>
                  </a:extLst>
                </a:gridCol>
              </a:tblGrid>
              <a:tr h="471844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i="1" cap="all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BEEAC Priorities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u="sng" cap="all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2"/>
                        </a:rPr>
                        <a:t>Local Actions in the 2017-2020 Regional Climate and Energy Action Plan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9380386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 Efficiency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1-a to 1-p, 1-s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353630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High Performance Buildings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1-q to 1-t, 2-k, 4-m, 4-n, 4-p, 6-k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9296709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Technical Assistance*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1-p, 2-a to 2-k, 3-f, 5-m, 6-l, 8-d, 8-f, 8-g, 8-h, 8-j, 8-k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657477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Cooperative Contracts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2-d, 2-h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908086"/>
                  </a:ext>
                </a:extLst>
              </a:tr>
              <a:tr h="471844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Energy-Related Curriculum Development &amp; Training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 Resilience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1-e, 1-n, 1-t, 2-c, 3-e, 3-m,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1-f, 1-o, 2-a, 2-h, 6-b, 6-c,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090813"/>
                  </a:ext>
                </a:extLst>
              </a:tr>
              <a:tr h="70776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 Efficiency Financing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EVs, Infrastructure Site Planning, &amp; Installation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Utility Programs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1-l, 2-d, 2-e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3-c, 3-f, 3-h, 3-i, 3-k, 3-l, 3-n, 8-j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1-j, 2-d, 2-e, 2-i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2321283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Smart Grid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1-o, 1-p, 2-a, 2-b, 2-d, 3-f, 8-j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9768545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High Performance Street &amp; Outdoor Lighting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5261628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 Storage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2-b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867816"/>
                  </a:ext>
                </a:extLst>
              </a:tr>
              <a:tr h="235922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Residential Building Benchmarking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1-b, 1-c, 1-d, 1-g, 1-n, 6-j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342" marR="64342" marT="0" marB="0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75834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846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b="1" dirty="0"/>
              <a:t>Most useful: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Networking opportunities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Engaging with regional counterparts &amp; jurisdictions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Informative &amp; applicable presentations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Least useful: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Too many speakers - rushed presentations with little time for Q&amp;A and discussion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Meeting frequency – too frequent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Speakers who promoted their interests instead of informing jurisdictions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833288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Survey Questions Summary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</p:txBody>
      </p:sp>
    </p:spTree>
    <p:extLst>
      <p:ext uri="{BB962C8B-B14F-4D97-AF65-F5344CB8AC3E}">
        <p14:creationId xmlns:p14="http://schemas.microsoft.com/office/powerpoint/2010/main" val="4242200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b="1" dirty="0"/>
              <a:t>Additional topics of interest – Jurisdiction: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Mostly energy-related – </a:t>
            </a:r>
            <a:r>
              <a:rPr lang="en-US" dirty="0"/>
              <a:t>e.g. energy planning and reporting, energy grid infrastructure, energy efficiency standards, the solar market, community solar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Community outreach/engagement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Financing topics – </a:t>
            </a:r>
            <a:r>
              <a:rPr lang="en-US" dirty="0"/>
              <a:t>e.g. Energy efficiency financing, renewable energy financing, Life Cycle Cost analysis, PACE, financing commercial retrofitting, marketing sustainability efforts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Climate change resilience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Some examples of existing programs linked to BEEAC priorities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dirty="0"/>
              <a:t>Energy Action Fairfax, Sustainable DC, Clean Energy DC, C-PACE in a few jurisdictions, Green Home Choice (Arlington)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596411"/>
              </p:ext>
            </p:extLst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Survey Questions Summary – Continued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</p:txBody>
      </p:sp>
    </p:spTree>
    <p:extLst>
      <p:ext uri="{BB962C8B-B14F-4D97-AF65-F5344CB8AC3E}">
        <p14:creationId xmlns:p14="http://schemas.microsoft.com/office/powerpoint/2010/main" val="615178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b="1" dirty="0"/>
              <a:t>Topic Areas with Direct Impact on Programs/Initiatives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Energy Efficiency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Solar Energy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High Performance Buildings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b="1" dirty="0"/>
              <a:t>Public Outreach and Engagement Initiatives in 2018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Energy Efficiency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Deployment of Renewable Energy</a:t>
            </a:r>
          </a:p>
          <a:p>
            <a:pPr marL="742950" lvl="1" indent="-28575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EV Infrastructure Development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dirty="0"/>
              <a:t>Additional topics of interest – BEEAC: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No consistent theme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1600" b="1" dirty="0"/>
              <a:t>Some example topics include building codes, climate change adaptation &amp; resiliency, carbon tax/incentives, EV policy options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Survey Questions Summary – Continued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</p:txBody>
      </p:sp>
    </p:spTree>
    <p:extLst>
      <p:ext uri="{BB962C8B-B14F-4D97-AF65-F5344CB8AC3E}">
        <p14:creationId xmlns:p14="http://schemas.microsoft.com/office/powerpoint/2010/main" val="1997962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b="1" dirty="0"/>
              <a:t>Topics that Members want to see more of: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Mostly energy-related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More case studies from member jurisdictions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b="1" dirty="0"/>
              <a:t>Linkage of BEEAC Priorities to CEEPC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All BEEAC priorities should be linked to CEEPC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Legislative Priorities that should be advanced to CEEPC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A range of responses: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Utility rate legislation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federal solar tax credits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RPS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EVSE siting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Survey Questions Summary – Continued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</p:txBody>
      </p:sp>
    </p:spTree>
    <p:extLst>
      <p:ext uri="{BB962C8B-B14F-4D97-AF65-F5344CB8AC3E}">
        <p14:creationId xmlns:p14="http://schemas.microsoft.com/office/powerpoint/2010/main" val="241115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b="1" dirty="0"/>
              <a:t>Implementations to better support needs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b="1" dirty="0"/>
              <a:t>A range of responses: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Greater support for sustainability activities and technical assistance to move specific projects forward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Continued updates of the GHG inventory for jurisdictions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More workshops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r>
              <a:rPr lang="en-US" b="1" dirty="0"/>
              <a:t>Aid in acquiring funding for sustainability initiatives</a:t>
            </a:r>
          </a:p>
          <a:p>
            <a:pPr marL="1257300" lvl="2" indent="-342900">
              <a:spcBef>
                <a:spcPts val="1200"/>
              </a:spcBef>
              <a:buFont typeface="Courier New" panose="02070309020205020404" pitchFamily="49" charset="0"/>
              <a:buChar char="o"/>
            </a:pPr>
            <a:endParaRPr lang="en-US" b="1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Survey Questions Summary – Continued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4: 2018 BEEAC Priorities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December 14, 2017</a:t>
            </a:r>
          </a:p>
        </p:txBody>
      </p:sp>
    </p:spTree>
    <p:extLst>
      <p:ext uri="{BB962C8B-B14F-4D97-AF65-F5344CB8AC3E}">
        <p14:creationId xmlns:p14="http://schemas.microsoft.com/office/powerpoint/2010/main" val="3767322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349CBC06-E0E8-4BA7-8901-2E54DD466E81}" vid="{9ECF4E32-DF6C-4603-B206-933FF80BCAF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354</TotalTime>
  <Words>948</Words>
  <Application>Microsoft Office PowerPoint</Application>
  <PresentationFormat>On-screen Show (4:3)</PresentationFormat>
  <Paragraphs>310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Courier New</vt:lpstr>
      <vt:lpstr>Ebrima</vt:lpstr>
      <vt:lpstr>Franklin Gothic Book</vt:lpstr>
      <vt:lpstr>Franklin Gothic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Timothy Masters</dc:creator>
  <cp:lastModifiedBy>Timothy Masters</cp:lastModifiedBy>
  <cp:revision>13</cp:revision>
  <cp:lastPrinted>2015-11-17T20:47:00Z</cp:lastPrinted>
  <dcterms:created xsi:type="dcterms:W3CDTF">2017-12-12T15:10:12Z</dcterms:created>
  <dcterms:modified xsi:type="dcterms:W3CDTF">2017-12-12T21:54:59Z</dcterms:modified>
</cp:coreProperties>
</file>