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3" r:id="rId1"/>
  </p:sldMasterIdLst>
  <p:notesMasterIdLst>
    <p:notesMasterId r:id="rId33"/>
  </p:notesMasterIdLst>
  <p:handoutMasterIdLst>
    <p:handoutMasterId r:id="rId34"/>
  </p:handoutMasterIdLst>
  <p:sldIdLst>
    <p:sldId id="428" r:id="rId2"/>
    <p:sldId id="480" r:id="rId3"/>
    <p:sldId id="466" r:id="rId4"/>
    <p:sldId id="483" r:id="rId5"/>
    <p:sldId id="425" r:id="rId6"/>
    <p:sldId id="359" r:id="rId7"/>
    <p:sldId id="485" r:id="rId8"/>
    <p:sldId id="469" r:id="rId9"/>
    <p:sldId id="468" r:id="rId10"/>
    <p:sldId id="487" r:id="rId11"/>
    <p:sldId id="470" r:id="rId12"/>
    <p:sldId id="438" r:id="rId13"/>
    <p:sldId id="439" r:id="rId14"/>
    <p:sldId id="467" r:id="rId15"/>
    <p:sldId id="471" r:id="rId16"/>
    <p:sldId id="472" r:id="rId17"/>
    <p:sldId id="473" r:id="rId18"/>
    <p:sldId id="474" r:id="rId19"/>
    <p:sldId id="482" r:id="rId20"/>
    <p:sldId id="435" r:id="rId21"/>
    <p:sldId id="423" r:id="rId22"/>
    <p:sldId id="441" r:id="rId23"/>
    <p:sldId id="336" r:id="rId24"/>
    <p:sldId id="451" r:id="rId25"/>
    <p:sldId id="452" r:id="rId26"/>
    <p:sldId id="431" r:id="rId27"/>
    <p:sldId id="455" r:id="rId28"/>
    <p:sldId id="456" r:id="rId29"/>
    <p:sldId id="475" r:id="rId30"/>
    <p:sldId id="478" r:id="rId31"/>
    <p:sldId id="479" r:id="rId32"/>
  </p:sldIdLst>
  <p:sldSz cx="9144000" cy="6858000" type="screen4x3"/>
  <p:notesSz cx="7010400" cy="92964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77B2"/>
    <a:srgbClr val="00557F"/>
    <a:srgbClr val="7BA8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 varScale="1">
        <p:scale>
          <a:sx n="125" d="100"/>
          <a:sy n="125" d="100"/>
        </p:scale>
        <p:origin x="11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EE4CCB5-E325-46EB-9DD2-1A9B0FDC834E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BC31A6E0-D7BD-443B-9508-6DF601AFE7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0172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17835CB9-85F9-40CC-AD5E-20B096B3C56F}" type="datetimeFigureOut">
              <a:rPr lang="en-US"/>
              <a:pPr>
                <a:defRPr/>
              </a:pPr>
              <a:t>11/20/2015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CAA8E8E4-67CD-447D-BBFA-04F4F2D06C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068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175" y="6367463"/>
            <a:ext cx="2562225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5B817-9892-41C7-95A3-9C603F12B340}" type="datetime2">
              <a:rPr lang="en-US"/>
              <a:pPr>
                <a:defRPr/>
              </a:pPr>
              <a:t>Friday, November 20, 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83D7B-5195-43E4-8626-72CA99BD416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632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175" y="6367463"/>
            <a:ext cx="2562225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208EA-729F-477E-B3B4-7F14C3CD320C}" type="datetime2">
              <a:rPr lang="en-US"/>
              <a:pPr>
                <a:defRPr/>
              </a:pPr>
              <a:t>Friday, November 20, 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CA257-95F9-4395-A43C-46ADEC5AB8E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610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175" y="6367463"/>
            <a:ext cx="2562225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CEC8E-DEE3-4B37-A9AE-AF25C74BE058}" type="datetime2">
              <a:rPr lang="en-US"/>
              <a:pPr>
                <a:defRPr/>
              </a:pPr>
              <a:t>Friday, November 20, 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2C57B-5C22-46AA-A696-39AE2646B98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392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175" y="6367463"/>
            <a:ext cx="2562225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027E4-591E-4802-BBED-9BC5C91FDDBB}" type="datetime2">
              <a:rPr lang="en-US"/>
              <a:pPr>
                <a:defRPr/>
              </a:pPr>
              <a:t>Friday, November 20, 2015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724E4-A834-4022-8AF9-FD40C0D44DD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7179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7BB2B-2259-427C-8EA9-DC6CCD072492}" type="datetime2">
              <a:rPr lang="en-US"/>
              <a:pPr>
                <a:defRPr/>
              </a:pPr>
              <a:t>Friday, November 20, 2015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575A4-2DFE-4D13-9BBA-BD73851B20E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9557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175" y="6367463"/>
            <a:ext cx="2562225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4A44F-FC36-4297-A192-DF8CCC54613E}" type="datetime2">
              <a:rPr lang="en-US"/>
              <a:pPr>
                <a:defRPr/>
              </a:pPr>
              <a:t>Friday, November 20, 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753D1-339A-416A-AF06-EDB531A9F1E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7484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175" y="6367463"/>
            <a:ext cx="2562225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576B5-35C3-48F0-85E6-944AC62D9043}" type="datetime2">
              <a:rPr lang="en-US"/>
              <a:pPr>
                <a:defRPr/>
              </a:pPr>
              <a:t>Friday, November 20, 2015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980AC-0F34-44D0-A8A8-B5983CAB2E6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442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175" y="6367463"/>
            <a:ext cx="2562225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D980A-9678-4367-AA19-A1E6127B0ABC}" type="datetime2">
              <a:rPr lang="en-US"/>
              <a:pPr>
                <a:defRPr/>
              </a:pPr>
              <a:t>Friday, November 20, 2015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3534D-EA97-4F00-A531-D685F17E53F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6891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175" y="6367463"/>
            <a:ext cx="2562225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630D3-E23C-4F7B-8F73-7690672C3A85}" type="datetime2">
              <a:rPr lang="en-US"/>
              <a:pPr>
                <a:defRPr/>
              </a:pPr>
              <a:t>Friday, November 20, 2015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913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40250-3954-498B-BA27-7BD6359C8581}" type="datetime2">
              <a:rPr lang="en-US"/>
              <a:pPr>
                <a:defRPr/>
              </a:pPr>
              <a:t>Friday, November 20, 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12E5D-7986-4953-8E35-484B54BB3A1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4952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B194D-BC33-4741-B3BD-CD28E454EC42}" type="datetime2">
              <a:rPr lang="en-US"/>
              <a:pPr>
                <a:defRPr/>
              </a:pPr>
              <a:t>Friday, November 20, 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ADA1A-2062-40FC-AE2D-3CA61AD6F90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0538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A7B4C33-085E-4581-B52F-52D51D39DE15}" type="datetime2">
              <a:rPr lang="en-US"/>
              <a:pPr>
                <a:defRPr/>
              </a:pPr>
              <a:t>Friday, November 20, 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E511431F-D710-40D9-BDAF-705F0A6EDCB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031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175" y="6367463"/>
            <a:ext cx="2562225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  <p:sldLayoutId id="2147483982" r:id="rId3"/>
    <p:sldLayoutId id="2147483983" r:id="rId4"/>
    <p:sldLayoutId id="2147483977" r:id="rId5"/>
    <p:sldLayoutId id="2147483984" r:id="rId6"/>
    <p:sldLayoutId id="2147483985" r:id="rId7"/>
    <p:sldLayoutId id="2147483986" r:id="rId8"/>
    <p:sldLayoutId id="2147483987" r:id="rId9"/>
    <p:sldLayoutId id="2147483978" r:id="rId10"/>
    <p:sldLayoutId id="214748397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tmp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ocietyhealth.vcu.edu/" TargetMode="External"/><Relationship Id="rId2" Type="http://schemas.openxmlformats.org/officeDocument/2006/relationships/hyperlink" Target="mailto:swoolf@vcu.edu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19200"/>
            <a:ext cx="7772400" cy="1470025"/>
          </a:xfrm>
        </p:spPr>
        <p:txBody>
          <a:bodyPr/>
          <a:lstStyle/>
          <a:p>
            <a:r>
              <a:rPr lang="en-US" dirty="0" smtClean="0"/>
              <a:t>Health in All Policies</a:t>
            </a:r>
            <a:br>
              <a:rPr lang="en-US" dirty="0" smtClean="0"/>
            </a:br>
            <a:r>
              <a:rPr lang="en-US" sz="2800" dirty="0" smtClean="0"/>
              <a:t>A Vision for the Future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4975"/>
            <a:ext cx="6400800" cy="1752600"/>
          </a:xfrm>
        </p:spPr>
        <p:txBody>
          <a:bodyPr/>
          <a:lstStyle/>
          <a:p>
            <a:r>
              <a:rPr lang="en-US" sz="1800" dirty="0">
                <a:solidFill>
                  <a:schemeClr val="tx1"/>
                </a:solidFill>
              </a:rPr>
              <a:t>Human Services and Public Safety Policy Committee </a:t>
            </a:r>
            <a:r>
              <a:rPr lang="en-US" sz="1800" dirty="0" smtClean="0">
                <a:solidFill>
                  <a:schemeClr val="tx1"/>
                </a:solidFill>
              </a:rPr>
              <a:t>Metropolitan </a:t>
            </a:r>
            <a:r>
              <a:rPr lang="en-US" sz="1800" dirty="0">
                <a:solidFill>
                  <a:schemeClr val="tx1"/>
                </a:solidFill>
              </a:rPr>
              <a:t>Washington Council of Governments </a:t>
            </a:r>
            <a:endParaRPr lang="en-US" sz="1800" dirty="0" smtClean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November 20, 2015</a:t>
            </a:r>
          </a:p>
          <a:p>
            <a:r>
              <a:rPr lang="en-US" sz="1800" dirty="0" smtClean="0">
                <a:solidFill>
                  <a:schemeClr val="tx1"/>
                </a:solidFill>
              </a:rPr>
              <a:t>Washington, DC</a:t>
            </a:r>
          </a:p>
          <a:p>
            <a:endParaRPr lang="en-US" sz="1800" dirty="0" smtClean="0">
              <a:solidFill>
                <a:schemeClr val="tx1"/>
              </a:solidFill>
            </a:endParaRPr>
          </a:p>
          <a:p>
            <a:endParaRPr lang="en-US" sz="1800" dirty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Steven H. Woolf, MD, MPH</a:t>
            </a:r>
          </a:p>
          <a:p>
            <a:r>
              <a:rPr lang="en-US" sz="1800" dirty="0" smtClean="0">
                <a:solidFill>
                  <a:schemeClr val="tx1"/>
                </a:solidFill>
              </a:rPr>
              <a:t>Center on Society and Health</a:t>
            </a:r>
          </a:p>
          <a:p>
            <a:r>
              <a:rPr lang="en-US" sz="1800" dirty="0" smtClean="0">
                <a:solidFill>
                  <a:schemeClr val="tx1"/>
                </a:solidFill>
              </a:rPr>
              <a:t>Virginia Commonwealth University</a:t>
            </a:r>
          </a:p>
          <a:p>
            <a:endParaRPr lang="en-US" sz="1800" dirty="0">
              <a:solidFill>
                <a:schemeClr val="tx1"/>
              </a:solidFill>
            </a:endParaRPr>
          </a:p>
          <a:p>
            <a:endParaRPr lang="en-US" sz="1800" dirty="0" smtClean="0">
              <a:solidFill>
                <a:schemeClr val="tx1"/>
              </a:solidFill>
            </a:endParaRPr>
          </a:p>
          <a:p>
            <a:endParaRPr lang="en-US" sz="1800" dirty="0" smtClean="0">
              <a:solidFill>
                <a:schemeClr val="tx1"/>
              </a:solidFill>
            </a:endParaRP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1984938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28600"/>
            <a:ext cx="8543767" cy="4097892"/>
          </a:xfrm>
          <a:prstGeom prst="rect">
            <a:avLst/>
          </a:prstGeom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9" t="21185" r="4481" b="15264"/>
          <a:stretch/>
        </p:blipFill>
        <p:spPr>
          <a:xfrm>
            <a:off x="1752600" y="4419600"/>
            <a:ext cx="2624344" cy="1828800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9" t="21185" r="4481" b="15264"/>
          <a:stretch/>
        </p:blipFill>
        <p:spPr>
          <a:xfrm>
            <a:off x="4953000" y="4419600"/>
            <a:ext cx="2624344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317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228600"/>
            <a:ext cx="5157788" cy="599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8" y="2376488"/>
            <a:ext cx="1704975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2046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aviationtoday.com/Assets/Image/p28_Fairfax_County_Bell_407_HEMS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1371600"/>
            <a:ext cx="58293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6209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Beyond the Clinical Setting</a:t>
            </a:r>
          </a:p>
        </p:txBody>
      </p:sp>
      <p:pic>
        <p:nvPicPr>
          <p:cNvPr id="16387" name="Picture 3" descr="hospital-hallw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2095500"/>
            <a:ext cx="64770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62101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feature6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43000"/>
            <a:ext cx="6253163" cy="424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5" name="Picture 3" descr="shi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013" y="1712913"/>
            <a:ext cx="9525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39762"/>
          </a:xfrm>
        </p:spPr>
        <p:txBody>
          <a:bodyPr/>
          <a:lstStyle/>
          <a:p>
            <a:r>
              <a:rPr lang="en-US" dirty="0" smtClean="0"/>
              <a:t>2013 “Metro” Map</a:t>
            </a:r>
            <a:endParaRPr lang="en-US" dirty="0"/>
          </a:p>
        </p:txBody>
      </p:sp>
      <p:pic>
        <p:nvPicPr>
          <p:cNvPr id="5" name="Picture 2" descr="C:\Users\swoolf\Desktop\RWJ075_Maps_Sq_3B_D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300" y="1447800"/>
            <a:ext cx="43434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7370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societyhealth.vcu.edu/media/society-health/pdf/LE-Map-NewYork-Blac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7488"/>
            <a:ext cx="6019800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290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Same City, but Very Different Life Spans - The New York Times - Internet Explore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79" t="24026" r="22157" b="1584"/>
          <a:stretch>
            <a:fillRect/>
          </a:stretch>
        </p:blipFill>
        <p:spPr bwMode="auto">
          <a:xfrm>
            <a:off x="1201738" y="1574800"/>
            <a:ext cx="6646862" cy="471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381000"/>
            <a:ext cx="5148262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115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39762"/>
          </a:xfrm>
        </p:spPr>
        <p:txBody>
          <a:bodyPr/>
          <a:lstStyle/>
          <a:p>
            <a:r>
              <a:rPr lang="en-US" dirty="0" smtClean="0"/>
              <a:t>Mapping health outcomes</a:t>
            </a:r>
            <a:endParaRPr lang="en-US" dirty="0"/>
          </a:p>
        </p:txBody>
      </p:sp>
      <p:pic>
        <p:nvPicPr>
          <p:cNvPr id="5" name="Picture 2" descr="C:\Users\swoolf\Desktop\RWJ075_Maps_Sq_3B_D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300" y="1295400"/>
            <a:ext cx="43434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143000"/>
            <a:ext cx="6163917" cy="4648200"/>
          </a:xfrm>
          <a:prstGeom prst="rect">
            <a:avLst/>
          </a:prstGeom>
          <a:ln>
            <a:solidFill>
              <a:srgbClr val="000000"/>
            </a:solidFill>
          </a:ln>
        </p:spPr>
      </p:pic>
    </p:spTree>
    <p:extLst>
      <p:ext uri="{BB962C8B-B14F-4D97-AF65-F5344CB8AC3E}">
        <p14:creationId xmlns:p14="http://schemas.microsoft.com/office/powerpoint/2010/main" val="12763735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066800"/>
            <a:ext cx="6381750" cy="524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92163"/>
          </a:xfrm>
        </p:spPr>
        <p:txBody>
          <a:bodyPr/>
          <a:lstStyle/>
          <a:p>
            <a:r>
              <a:rPr lang="en-US" altLang="en-US" smtClean="0"/>
              <a:t>Why the Differences?</a:t>
            </a:r>
          </a:p>
        </p:txBody>
      </p:sp>
    </p:spTree>
    <p:extLst>
      <p:ext uri="{BB962C8B-B14F-4D97-AF65-F5344CB8AC3E}">
        <p14:creationId xmlns:p14="http://schemas.microsoft.com/office/powerpoint/2010/main" val="40435142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The Built Environment</a:t>
            </a:r>
          </a:p>
        </p:txBody>
      </p:sp>
      <p:pic>
        <p:nvPicPr>
          <p:cNvPr id="64515" name="Picture 2" descr="http://farm6.static.flickr.com/5094/5540923580_67c03ecc7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06663"/>
            <a:ext cx="3962400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6" name="Picture 4" descr="food-desert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2516188"/>
            <a:ext cx="3505200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74451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“Health in All” Policies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mtClean="0"/>
              <a:t>Transportation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mtClean="0"/>
              <a:t>Land use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mtClean="0"/>
              <a:t>Built environment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mtClean="0"/>
              <a:t>Taxes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mtClean="0"/>
              <a:t>Housing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mtClean="0"/>
              <a:t>Agriculture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mtClean="0"/>
              <a:t>Environmental justice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mtClean="0"/>
              <a:t>Etc. </a:t>
            </a:r>
          </a:p>
        </p:txBody>
      </p:sp>
      <p:sp>
        <p:nvSpPr>
          <p:cNvPr id="77828" name="AutoShape 4"/>
          <p:cNvSpPr>
            <a:spLocks/>
          </p:cNvSpPr>
          <p:nvPr/>
        </p:nvSpPr>
        <p:spPr bwMode="auto">
          <a:xfrm>
            <a:off x="5257800" y="1752600"/>
            <a:ext cx="152400" cy="3962400"/>
          </a:xfrm>
          <a:prstGeom prst="rightBracket">
            <a:avLst>
              <a:gd name="adj" fmla="val 2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Arial" pitchFamily="34" charset="0"/>
            </a:endParaRPr>
          </a:p>
        </p:txBody>
      </p:sp>
      <p:sp>
        <p:nvSpPr>
          <p:cNvPr id="77829" name="Text Box 5"/>
          <p:cNvSpPr txBox="1">
            <a:spLocks noChangeArrowheads="1"/>
          </p:cNvSpPr>
          <p:nvPr/>
        </p:nvSpPr>
        <p:spPr bwMode="auto">
          <a:xfrm>
            <a:off x="6280150" y="3200400"/>
            <a:ext cx="24828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>
                <a:latin typeface="Arial" pitchFamily="34" charset="0"/>
              </a:rPr>
              <a:t>Health and illness </a:t>
            </a:r>
          </a:p>
        </p:txBody>
      </p:sp>
      <p:sp>
        <p:nvSpPr>
          <p:cNvPr id="77830" name="Line 6"/>
          <p:cNvSpPr>
            <a:spLocks noChangeShapeType="1"/>
          </p:cNvSpPr>
          <p:nvPr/>
        </p:nvSpPr>
        <p:spPr bwMode="auto">
          <a:xfrm>
            <a:off x="5486400" y="35814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53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The Silo Problem of </a:t>
            </a:r>
            <a:br>
              <a:rPr lang="en-US" altLang="en-US" dirty="0" smtClean="0"/>
            </a:br>
            <a:r>
              <a:rPr lang="en-US" altLang="en-US" dirty="0" smtClean="0"/>
              <a:t>“Health in All Policies”</a:t>
            </a:r>
          </a:p>
        </p:txBody>
      </p:sp>
      <p:pic>
        <p:nvPicPr>
          <p:cNvPr id="14339" name="Picture 2" descr="http://farm6.staticflickr.com/5096/5500714140_5ff438aa98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" y="2019300"/>
            <a:ext cx="6848475" cy="346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445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r>
              <a:rPr lang="en-US" altLang="en-US" smtClean="0"/>
              <a:t>The Return on Investment</a:t>
            </a:r>
          </a:p>
        </p:txBody>
      </p:sp>
      <p:pic>
        <p:nvPicPr>
          <p:cNvPr id="563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088" y="1136650"/>
            <a:ext cx="5853112" cy="503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9892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3725"/>
          </a:xfrm>
        </p:spPr>
        <p:txBody>
          <a:bodyPr/>
          <a:lstStyle/>
          <a:p>
            <a:r>
              <a:rPr lang="en-US" altLang="en-US" sz="3600" smtClean="0"/>
              <a:t>An Employer Perspective</a:t>
            </a:r>
          </a:p>
        </p:txBody>
      </p:sp>
      <p:sp>
        <p:nvSpPr>
          <p:cNvPr id="6144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3048000" cy="4525963"/>
          </a:xfrm>
        </p:spPr>
        <p:txBody>
          <a:bodyPr/>
          <a:lstStyle/>
          <a:p>
            <a:endParaRPr lang="en-US" altLang="en-US" sz="2400" smtClean="0"/>
          </a:p>
          <a:p>
            <a:endParaRPr lang="en-US" altLang="en-US" sz="2400" smtClean="0"/>
          </a:p>
          <a:p>
            <a:r>
              <a:rPr lang="en-US" altLang="en-US" sz="2400" smtClean="0"/>
              <a:t>Educated and skilled workforce</a:t>
            </a:r>
          </a:p>
          <a:p>
            <a:r>
              <a:rPr lang="en-US" altLang="en-US" sz="2400" smtClean="0"/>
              <a:t>Health care costs</a:t>
            </a:r>
          </a:p>
          <a:p>
            <a:r>
              <a:rPr lang="en-US" altLang="en-US" sz="2400" smtClean="0"/>
              <a:t>Absenteeism </a:t>
            </a:r>
          </a:p>
          <a:p>
            <a:r>
              <a:rPr lang="en-US" altLang="en-US" sz="2400" smtClean="0"/>
              <a:t>Presenteeism</a:t>
            </a:r>
          </a:p>
          <a:p>
            <a:r>
              <a:rPr lang="en-US" altLang="en-US" sz="2400" smtClean="0"/>
              <a:t>Decreased workforce productivity</a:t>
            </a:r>
          </a:p>
        </p:txBody>
      </p:sp>
      <p:pic>
        <p:nvPicPr>
          <p:cNvPr id="61444" name="Picture 2" descr="http://www.societyhealth.vcu.edu/DownFile.ashx?fileid=17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173163"/>
            <a:ext cx="4525963" cy="507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689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56" t="28194" r="26405" b="9445"/>
          <a:stretch>
            <a:fillRect/>
          </a:stretch>
        </p:blipFill>
        <p:spPr bwMode="auto">
          <a:xfrm>
            <a:off x="990600" y="523875"/>
            <a:ext cx="7167563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26"/>
          <a:stretch>
            <a:fillRect/>
          </a:stretch>
        </p:blipFill>
        <p:spPr bwMode="auto">
          <a:xfrm>
            <a:off x="1371600" y="2514600"/>
            <a:ext cx="7378700" cy="30718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7181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altLang="en-US" smtClean="0"/>
              <a:t>An Investor Perspective</a:t>
            </a:r>
          </a:p>
        </p:txBody>
      </p:sp>
      <p:sp>
        <p:nvSpPr>
          <p:cNvPr id="60419" name="AutoShape 2" descr="data:image/jpeg;base64,/9j/4AAQSkZJRgABAQAAAQABAAD/2wCEAAkGBhQSERUSExIWFRUVFx0YGRcWFBgeGhggFxwZHyAcGBcaHCYeGBwjGhoXHy8gIycpLCwsGB8xNTAqNSYrLCkBCQoKDgwOGg8PGjUiHyUyMC4tLywqLiosLjQwKS8xNDAsLCwsLCwsLywpNiwsLCwsLywsLCw1LCksLDQsLSwsLP/AABEIAPAA0gMBIgACEQEDEQH/xAAcAAACAwEBAQEAAAAAAAAAAAAABwQFBgMCAQj/xABQEAACAQMBBQMGCQkFBgQHAAABAgMABBESBQYTITEHQVEiMmFxgZEUFzRCUpKhsbIjcnOCosHC0eEWMzVTkxUkYmOz0kODw/AlVGR0o+Px/8QAGgEAAgMBAQAAAAAAAAAAAAAAAAQBAwUCBv/EADkRAAEDAgIGCAQFBQEBAAAAAAEAAgMEERIhMUFRYYGRBRMicaGxwfAUFTLRJDRi4fEjM0JSgqJy/9oADAMBAAIRAxEAPwCHRRVZd7bCSvHozohM2c9dPzcY+2vaueG6V4xrC82arOiqmz3hEggKp/fFx53mlATz5c849HWvCbyAxRycMhnl4WjV0OSOuPRVfXx6b+8vuFZ1Emi3vP7FXNFU0O8DvK6JbswjkKM2tcDBxnBGfTXyLeTVJgQOY+IYuICPOH/COYX00dfHt8Cj4eTZ4hXVFUtjvBJJMYjbMpXGsl1OjUMgnlz9lc/7WLwI5zGQrycMjV5vXyunPp0qPiI7Xv4HUp+Hkva3iNavqKp7neVY/hGpDiDQOR8/idMeFd9lbX4rPG0ZjkjxqUkHkwyMEej766EzC7CDn/P2K5MLw3ERl/H3CsaKqLneEIbgcMn4OFPnedr9nLHtrtZ7aEjxqq8pIuLnPTmBpx45+6gTMJtf3e3mgwvAvb3a/krGiiirVUiiiihCKKKKEIooooQiiiihCKKKKEIooooQiiiihCKy+1/lU/8A9i/31qKsdmbjSXatNHHG2QYmLNg45EqR4YIpeoAwgk2z1pimJDshfLUlrsWEx3FqnzHXijr5zREMM+tc+0VJtYj8PMGPJSZ5z+si47u4kVudr7ptaNEJY0BVTw9JzpHQgHu7qj2OyBLOuhAZZPIB7z6CfDl9lKx04wAh2V78LZjmEzJUHGQW52txvl4FZXYK/wC83LcbQBO2U8nD8z1zz91fBdLDNxYH1RSzcOSI5BVz1ZQefs/djG72h2VvGrzyW8Xk5dmDAnlzJ9ffVINkw8Ti8Jdec6sc8+Pr9NTGwvHYIyN7gk++7QUSSBru2DmNBA98dIVds35dd+qL8FZ2GAPZWyHo91pP62ofvpr7O7Pp5F+ERxx/lVB1F8FgByz7KhW+4TGY2ixR64cS6dXkqfJOQfHy199cuax1xiGWK/FwKlrntscJzw24NISr1OYLwSc2VoVb9Qsv7q1uydou9zNE3DIQKQyDmdWCMnPPAOK120+zuWGOWWSGLQ2OJhgdXPAyMc+ZqjsdlRxnEUaoWwvIYzk8snv51NNFYhzHAjXzJ9QioluC17bHVyA9Fltp+dtH82L7hXTYNuYr3hfMWIlPzXKtj2EmmVJ2VXDa8wxHiY1+WPKx0zy7qoZ9nBJTlQJEzGSO7SSCAe8ZFRHG178TXA2N8tmIn7ckSSuYzC5pFxbP/wCQPvzX2irLY27810XEIB0Y1amx52cfcasz2eXn0E/1B/KnXTxMOFzgD3pJsEjxia0kdyzVFSdm2DzyLFGBrfOATgcgScnu5A1efF3efRT/AFB/KpfNHGbOcAoZDJILtaSs1RWl+Lu8+in+oP5UfF3efRT/AFB/KuPiof8Acc1Z8LN/oeSzVFe5oijMh6qxU+tTg/aK8Uwl0UUUUIRRRRQhFFFFCEUUUUIRW/7LLrlPF4FXHtBB/CtYCtR2c3Wi9C/5iMvtGG+5TSlazFA4ceSaon4Z2nhzV32p235OCTwdk+sM/wAFZ/s/ttd8h+grP9mn+Ktr2h22qxc/QZW/aAP2MaoOyy2y88ngqoPaST9y1nwy2oXbrjn/ACtCaK9c3fY8v4W9vrYSRPGejoy/WBFIgnA59RT+pM7Q2b/v7wY5NcafY7gj9lhXPRT7Ywe9T0qy+AjuTb2TbcOCKP6Ear7lArGbqXPE2tdP4rIB6lkjUfYBW5upwiM56Kpb3DNLXsxYm8cnqYWJ9ZeOl6YYopXnYmKk4ZImDb5LY79fIJvUv41pS23np+ev3im1v18gm9S/jWlLbeen56/eKf6L/su7/QJHpP8AvN7vUp8Uj9tfKZ/00n42p4Uj9tfKZ/00n42pfon6nJjpX6WrfdmFri2kkx58mB6lAH3lq2VUm5drw7GAfSXX9clv3132FtLjcf8A5c7x/Vx/Okam8kr37D+yeprRxMadJH7pcWU6We1C0mQkcsnQE8mVwvIfnLW7st+rWWRY0ZtTnAzGw5n0msN2hWui+c/5iK/2af4Kr91/ltv+kFbElOyoiErr3w/v5rHiqH08piba2L1t5J0E1mR2jWf03/02/lWlk6H1Ug06D1VnUFKyfFj1W0cVoV1U+AtwWzvp4KRfzB5ZHHRpGYepmJH2GuFFFekAsLLzhNzdFFFFShFFFFCEUUUUIRRRRQhFWG791w7qB/CRQfUx0n7Car6GrlzcQLTrUtdhIcNSdu8FrxLWdB1aNgPXg4+3FUPZlbYtGf8AzJCR6lAX7wa01hciWGOTukRW+sAf31E3d2b8HtY4voA5z6SSfvrygkwwujOm49f2XqzHimbINFj6W9VG2FtTiXN5HnPDlXHoBRVP7SNWe2js3/45EccnAlP6isPvRah9n209V9Me6cO/t16h9jNW3n2dm7imxyWKRSfSWjx9mumn/hpXN2tt4fcJVn4mJrtjr+P2Kjb63OixnP0l0fXIX99Yvsx+WP8AoW/HHV92n3OLaNPpyDPqUE/fpqh7Mflj/oW/HHV1O21E87bqiodesYNlkw9r7MW4haFywV8ZK4zyIPLII7qzkfZlbgg8WbkQeqd36lXm8u02t7WSZApZMYDA45sBzwQehrCw9pdyWUFIcFgPNfvOPp0tSsqHMJiNgmap9O14EouUzaR+2Iy11Oo6meQD1l2Ap4UorK14m1dH/wBU7fUdm/hq7ox2HG7YFV0m3FgbtNk14oxHGF7kUD2KP6ViuzC+Lm5B+cyy+19WfuFa3bur4NNoBZzGwUAcySCBj21iez7ZU8FyxkhkRGjIyy4GQVI+zV76ogANPKSc8vDNXTlwqIwBln45L12p2vlQSY6hkJ9Wkj+Ksxuv8tt/0grfdpVrqs9f+XIre/K/xCsDuv8ALbf9IK06R+KkO4ELNq24asby0+ic8nQ+qkGnQeqn5J0PqpBp0HqqjonQ/h6q7pbSzj6L7RRRW2sZFFFFCEUUUUIRRRRQhFFFFCEUUUUITd3DutdjFnqupPqsQP2cVYbw3XDtZ3HVY2x68HH24rL9lt1mKaP6Lh/Y64+9DVj2i3OmyZf8x1X7dR+xTXmJIvxeDafPNemjl/CY9g8skv8AdG54d7A3dr0fXBX7yKc9ISOUqQ46qQw9anI+6nxDKGUMOjAEe2melmdpruHvmleindlzePvkl12o3WZoY/ooW+ucfwGuHZj8sf8AQt+OOoO/dzrvpfBAqD2KCf2mNTuzH5Y/6Fvxx02W4aK27zzSmLFW3/V5ZLY79fIJvUv41pS23np+ev3im1v18gm9S/jWlLbeen56/eK46L/su7/QKzpP+83u9SnxS53QtdW1bhsco2mOfAtJgfYWpjVkNxrX8vfS+NwyD9VnJ/GPdWXTvwxSdwHMrTqG4pY+8nkFp73aEcKhpZFRScAswAzzOMnvwD7qixby2rMFW5iLMQABIuSTyAAz1zWX7U7jyII/Fmb6oA/jrA2s+iRH+g6t9Ug/upqm6PbNEHk5lLVFe6KUsAyCcm9FpxLOdMZPDYgelRqH2gUqt1j/AL5b/pBToYAjHcaTe79vw9oRRn5k+n6pI/dXXR7/AOlI3dfwK56QZ/Wjdvt4hOOTofVSDToPVT8k6H1Ug06D1V30Tofw9VX0tpZx9F9ooorbWMiiiihCKKKKEIooooQiiiihCK7RWcjDKxuw8VRiPeBXGmL2W3WYpovouH+uMfelL1MxhjLwL2TFNEJpAwm11jtmbWuLJmKAoXABEiHmAe4HHpr3tbeW4uwschDYbKhEwScEd3Xqa1Hanbf3En56H26SPuas/uNba76LwXU59inH2kVQySN8XxJaL2PhvVz2SMl+HDja48dyp5LCRQS0UgA6kxsAPWSOVXNpv3dRxpGrJpRQoymThRgZOefKmjti04tvLH9ONl94OPtpGhuWfRUU8zaxpxt0cVNRC6jcMDtPBTZ4ppmaUxyMZCWLCNsHJ7sDpXTZm1JrOQug0OV0kOh6Eg9DjwFN7YFtw7WBD1WJAfXpGftpf/7M+HbVmU54audZHhHhMA+kgD1ZNVxVjZcbXN7ICslo3RYHNd2iVHk3hvr2NoQnEVsBtEXTBB5t0XoOtQH3Wu0wxtpORB5AN09Ckmm+iRwx4GmONB6AqgfYKjWO8FvM2iKZHbwB58vAd/spNte5oPVRgN97E26ga4jrZCXe9qXDdod4CQWQEHBBj5j0EZ5Vz2PvNeLxBAmrU5kfTCWOpzzJx0HLl6q2u+27K3ELSquJo1yCOrgdVPjy6eB9ZzRdlR8u4/Nj+96YbLA6ndI1gytccUu6KdtQ2Nzznex4Kj2y97dFTNBKSgIGm3cdcZ7vQKqptlTKCWglUd5MTge8inbeXqRLrkdUXpljgc/TXOx2vDNkRTI5HUK4JHrA51SzpFzW9mPIbNCuf0c1zu1JmefmljH2hXYAAePAGP7sd3tqstrqd7njxoXlDcTCRlufjpGeWT9tMHfPdFJonmjQLMg1eSMcQDqGA6nHQ9egrOdmB/3p/wBCfxpTUc0JhdLG0A6wlpIZhM2KR19hRPvftJFLPGVUdWa3YAZ5cyeQ5nFZFF6ADJ6ADqf5029//wDD5vXH/wBRKxvZ7sXjXHFYeRDz9bnzfdzb0ELRTTsEDpcIbbZr93UVMDzO2IuLr7dXuyov9iXH/wAtN/oyf9tQ2XBIIwRyIPdjx8Kce9u2vgtszg+W3kJ+c3f7Bk+ysl2d7tJJm5lGoK2lFPMEjq5Hfg8h6cnwrqKuJiMrxYDRvUSUVpREw3JzO5Ziz3fuJRqjgkZT0OnAPqLYB9leb/Yc8AzLC6L9IjK+1hkD205NobVigAaWRUB5DUevqHU10t7mOZNSMsiN3ggg9xH7sUp8zk+os7PHzTXyyP6Q/tcPLT4pE0Vo9+N3hazgxjEUoJUfRI85R6OYI9eO6s5WzFI2Rge3QVjyRmN5Y7SEUUUVYuEUUUUIRWt7NLrTdsndJGfepBH2FqyVWu6t1w7yBv8AmBfr5X+KqKlmOJzdyvp34JWu3rfdpNtqstX+XIre/K/xVQdl1tmeaT6EYX67Z/grab1W3Es51xk8NiPWo1D7RVD2X22LeST6cmB6Qqj95asSKW1E8b7c7futqWK9aw7r8r/stnSQvdnYungAx+WMY9RfA+wim9s3aXEluI/8qRVHqMaH8WusVtLZv/xtB3OySj9Vc/ijJqej3mJzwf8AW/r5FRXsErWEf7W9PMJhuwVSe5Rn2CsD2Xya5blz1bQfrGQn7a1e9l1w7Kds4/JlR638kfaayfZV51x6o/vkqqBv4WV3cPFWTu/FRN7z4K67R3IsSPF0B9+fvApebtyFby3I68VB9Y4P2E0we0n5F/5ifvpebv8Ayu3/AE0f4hWhQD8K7j5JCvP4lvDzKdhFL7stXElyPAIPcZKYVL7sv/vbn9T8UlZkH5eX/nzWlP8AmIv+vJXPaP8AIW/PT76XOwLkx3UDqcESqPYxAI9oJFMzf2zeWzKRoztrU4UZPI+FYzdnc+4a4jaSJo40cOxflnScgAdTkgezNaFFIxtM7EdvkkK2N7qluEHV5lNWlv2dxBb6dR0VHUeyRRTDubgRozscKqlifAAZNLjs1lLXkrHq0TMfa6GkqUHqJTuCcqiOviG8rWb/AA/3CbAycx8h3/lUqVutsb4LbJGfPPlOfFm6+7kvqAqynt1caWGRlWx6UYMPcwBr5dIxRgp0sVIVvAkcj7DSvWnqhFvv4BNdUOtMu63iUrd/tt8e5KKfIhyo9LfOPvAX9U+NbPs9I+AR4+k+frt+7FKcoQSG5EHBz1yOufbW07Od4BG5tnOBIcoT01dCv6wAx6QfGtysp7UwYz/HP35rDpKi9SXv/wAsvfkvHafE3wiNj5hjwvhkMdXtwVqu3W3vNmsi8PiByGA16QpAwT0OcjT7qZu2tjR3URikHLqCOqnuKnxpSbe3eltJNMgyp81x5rfyPiPv61xRyxTxCB+rVtVlZFLBL1zNevYpu8u97XiqjRKgRtQIYk9CMdBy5/ZWfoorUjjbG3CwWCzJJHSOxPNyiiiiu1wiiiihCK+rIVIYdVOR6xzH218ooQnujCSMHqrrn2MP5Gqrc3Z5hsoo287mT+sxP3EUbl3XEsYD9FdH+mSv7qsNq3XCglk+hGzfVBNeQcHNLoRt8rj1Xrmlrg2Y7POx9Fi9xNp67+755Eupx6lc4/Zce6tHdbNztGGbHSCQZ/NZAP8AqNS53HueHew+DEof1lOP2tNOHFO146ma41i3hZI0B62Gx1G/jdZTtLutNoE/zJFHsXLfeoqp7K/PuPVH98lHanc+XBHnoGcj16QPuajsr8+49Uf3yVc1uHo878//AEFU52KvG7L/AMlXHaT8i/8AMT99Lzd/5Xb/AKaP8Qph9pPyL/zE/fS83f8Aldv+mj/EKuoPyx4+Sor/AMyOHmU7aX3Zf/e3P6n4pKYNL7sv/vbn9T8UlZkH5eX/AJ81pz/mIv8AryW5vtoRwprlcIucZPTnRYbQjmQSRMHUkjIz3HB61n+0f5C356ffVX2W7Q8maA9xEi+3k3uIX61Q2mDqczDSCunVJbUCE6CFx7SdtShxbAaY2UOSOr8zyPgAR09XqqJ2YfKpP0J/GlXPads7VBHMBzjbSfzX5fiC++qbsw+VSfoT+NK0Yy00Jwjv71nSBwrhiPd3JlTShFLMQFUEknoAOZJ9lQthbYW6hEyggEsMHqNLEc/YAfbVfv6xFhNg48wewyICPaMiqHsu2h/fQE+Ei+3yW+5PfWaynxU7pdYPvzWi+ow1DYtRHvyVBvzs3g3j4HkyYkH63nftAn21n6ZPads3VAk4HOJsH818D8QX3msrs7ca6mRZFVFVwCpZxzB6HCgke2tylqWGBrnm2rl+yxKmmcJ3NYL6+f7rQ7o7+9ILpufRZT3+iT0/8Xv8TtNo7OjnjMci6lb7PSD3EeNJfa+ynt5Whk0llxkqSQdQB5EgHvx07q33ZvtxpY3gc5MWCpPXSc8j6iPcR4UjW0rWjr4e/wDcJ6iqnOPUS92fkViN4dhtaTGJuY6o30lPf6x0P/8AKrKZfafaA28cnzkkxn0ODke8KfZS0rTpJjNEHHTrWbVwiGUtGjSEUUUU0lUUUUUIRRRRQhMvswus28kf0JMj1MAfvDVYb/XOixk8XKp9Zhn9nNYLdPef4E0hMZcSBRgMBgqTz5+s1K3q3zF5EsYiKaX1HLA5wCMch6axX0bzV4wOzcH3xWyyrYKXAT2rEe+CzlrccORJPoOr/VIP7qe6nPOkGRW7sO00JEiNAzMqKpbWPKIAGcY7+tW9I0z5sJYL2uqej6hkWIPNr2VT2hXWu+cf5aIn2av46k9m20RHctGxxxVwPzkyQPaC3urObVvzPPJMRjWxbHgO4ewYqKrEEEEgg5BBwQR3g9xpvqMVOIjst74pXr8M/WjaT74J1bwbGF1A0JbTnBDYzgqcjl3j+dZjYHZ28M6SyyqwjOoKoPMjpknpg8+/pUHZPaa6KFnj4mPnoQGPrU8ifSCPVVjL2pRY8mCQnwYoB7wT91ZDYayJpjaMj3LXdNSSuEjjmO9arbG0Vggklboikj0nuA9JOB7aw/ZV59x+bH971nt4d6JbwjXhUU5WNegPiT8447/cBzrrutvP8CaQ8LicQKPP0406v+E56/ZTLKJ7KZ7dLnW8Cln1rH1LX6Gtv4hbjtH+Qt+en31htytocG9iJPJzwz+v0/bC1O3j36+FwGHgaMsDq4mrzTnpoH31llYggg4IOQfAjoffV9JTubAY5Ba9/JUVVQ104kjN7W8DvTw2xs8TwSQn56ED0HuPsOD7KX3ZiCLuQEYIhII8CHTlU0dqp77X/wDN/wDrqj2XvWILuW5WDIlB8jiY0lirE6tPPmD3DrSkFNOyJ8bm6dGY+6anqYHyskadGnI/Zbvf/wDw+b1x/wDUSl5uftDg3kTZ5MeG3qfkP2tJ9lWu39//AITbvB8H0a9PlcXONLK3TQM9Mde+sjnwOD4+FNUdM5kDo5Ba5PkErV1LXztkjN7W3aCdqeW1rATwSRH56Fc+BI5H2HB9lUXZ7tPXbcFuUkBKMp64ycfvX1qapk7VDgZtcnHM8bGfZw+VZhtvut211COEWYnTnUPKxqDchqBbJ6Dr6M0lFQymN0bxbWMxp4bU7LXRCRsjDfUcjo47Fv8Ae7cv4WyyxuEkA0nUDpYDmOnQjJ58+tdt0d0vgYdmfW74BwMBQM8h3nmevqqotO1JNP5WBg3/ACypB+sQR9tcdodqORiGDB+lIRy/VXr7xXPU1hZ1NsuHmu+uow/rr58fJd+1DaQEccAPlM3EI8FUEDPrY/sml3Xa7u3ldpJGLO3Msf8A3gD0CuNbNND1MYYsapm66QvRRRRTCoRRRRQhFQ9rbSEERkKljkAKOrE9BUyqveSGNoDxZDGqsG1KOeR0x6c1XKSGEt0qyIAvAdoUP+1LxtpntnQsMoEIctjqMcuYqx2VfyS6i8DRLy06j5TZznI+bjl76xjXFsWDG8uSy5wSDkZ64OeWa026zoQ7JcSTdARITlOvcfHP2UhTzvfJhLrjvbs129E9UQNZHiDbHudt1X9V53r3ge1EegKS5PnAnkMeBHjUndra5uYdbABgxUhQccsEdSe4iqPeFONtGCE81AXI5eJY+9QK97guV48J6qwPt5g/cKhszzVWv2cxxACl0LBS3t2sjwJK57W3zlhuHjCoVVsdGzj16sZ9lXu8e2DbwcRMFiwC56c+fcR3A1jdsWnEurrxRS4/VK5+zNT765+EJYQ5zqxrHf5JCknv+a9UNqJP6gJ7udvsr3U8Z6sgd/K6uN1N4JLni8QKNGnGkEedq65J8BVLbb53cmRHCjkddMbnHrw1d+zr/wAf9T+Oq3c7a8du8hlbAZQByJ6H0VAme5kWJ9r4rnuKkwsa+WzL2w2HeFq93NpXEpfjxcPGNPkOuc5z5x591UcW9127sscKPpznSjk4Bx0DVr9n36TIJIzlScZwR09BrFboXqR3ExkdUBBALHGfKpiUub1bQ/I3zS8Qa7rHFmYtkrrd7eszyGGVAkgBxjOCR1Gk8wR1xz6Hwo/tFJ8P+DYTRnGcHV5mrrnHX0VTbMlE21DJHzXLNn0BcZ9px766n/GP1v8A06rbPIWN7X+dr7QrHQRh7sv8L22FW2828zW7LFEoaRhnnkgZOByHUnnUC13unjmWK6iChscwCCM9D1wR/XwxUXb3+KRfnxfeK0G392lumVjIU0gjkuc59tdF08j3ujP0mwGpchsEbGB4+oXJ1qRvBtIwW7SLgsCAA3TmQO4juzVbupvK9yzrIEBUAjSCO/Bzkn0e+uHaDcYhjTPnPn2KP5sKh7IhFvtLhAYDJp/YDfetdSzPFSAD2RYEd91zFCw0xJHaNyOFlY7P3nkMs6zKqpCjNyUhjgjHU45g/aKrf7YXbhpY4V4adTpJx62yM+nHStBNsH8lcANqknydRGPzV9Q6Vnt1dtLEHtbgaQSR5XQZ5FW8B6TXEhla5rHvsDfPfqBXcYic1z2MuRbLdrIWn2DtkXMWsDSQdLDwPo9GCKsa42tlHGCI0VAeukAZ9eOtdq1Iw4NAeblZkhaXEtFgiiiiu1wiiiihCKKKKEIqp3nhDQgFwhDqUJBI1Z5AgA8jVtVbt+weaILGVDB1Yas48n1A1VMCYyALq2E2kBJsoRO0M6ddtnrjys+7FStibLkjaWWZlMkpGQmdI0jAxnvqubZl8ZhNqt9YTR87GCc9NPjVvstbgavhBjPTTw8+nOcj1UtELv7Qdlovo0JmU2Z2S3fbTpWKudpsu0ZJkjMhRiAOfzRozy/986kbp3h+HPqBQyh/J58iTqxg+gGrvdjYMsEkskpUl/oknqST1Hqr5ebAkN8tymnTldWWOeQ0nAx9Gk2QSjDJ+q5FtutNuniOKP8ATa99mpV9lCH2lcoejI6+/SKrdzLctdjVn8kjHHh3Y97k+utNY7DkS+kuDp0OCBg8+eOox6K6bF2G0M9xIcYkbKYPMAlic+8V22mcXtcRoceWkLl1S0McAdLR9iqbs6/8f9T+OoW5Gzo5XkEiBwFBGe7nV/ulsCS24vEK+XpxpOfN1Zzy9Iqltdz7yMkxyKhPXTIwz7hVTYntZFdl7YrjvKsMrHPls+18Nj3Bba0tEjUIihVHcPTWA3e2OlxNOrg8gxXBxgk4z6a1G7mzrmJmNxLrBAx5bNg58D0rhu1u/JBNI76cOOWkknzs8+VNSM650d2WGdwdSVjeIRJZ9zlY7VA7P5gpmiIAcYPTny5EH0A495rmf8Y/W/8ATqxg3eljvjOmnhsTkZOcMOfLH0ufXur1/Z6T/aHwnK6M56nV5mnpjxqkRSCNjLfS/wANquMsZke+/wBTfHYqnb3+KRfnxfeKvd4t5vgrIOHr1AnzsYx7DXHebdlp3WWJgsijHMkZwcggjoRzqBBupcTSq91IGVe7OScHp0wAe+uiJ43PawZuNwdSgGGRrHPOTRYjWuG/FwTcxIF1aFDafHJ6Y9SioNxtd3vIZnjMRDKMEHmAefUeBxWkbYErX4uSV4YPIZ58kwOWPH0163t3fe54ZjK5TVnUcdcej0VXLBK7HINuQ220FdxzxNwRnZmdl9Sury8SJDI50qvU4J6nHQc+pqg21syG9gM8XnqDhsY1afmsDj2E1e3FoJYjHJ85cNjuOOo9R51kE3UvIw0cUq8N+vlEA+sYyCR4U5VF57ODE0jiClKUMHax4XA8CFZ7i7QaSAoxzwyAD6COQ9nP2YrSVV7u7DFrFpzqZjlj3eoegfvNWlX0zXNia1+lUVLmulcWaEUUUVeqEUUUUIRRRRQhFVW821Wt4C6Y1EhRkZAz349QNWtZzf35KP0g+5qoqXFsTiNNlfTNDpWg6LqLFtK6gmgE8gkSfAwFHkk47wB0yPtr3NtG5uLmWKCRY1iyOajyiDjmSD35q7N9EghWQgM4ATIJyfJ6cuXMiqPdf5befnt+M0m5pDmx4yQTtzGW3TvTjXAtdJgFwNmRz2aNy8w7ySvs+SXOJY2C6gBzyV54IxnBIr3s3eKQ2M0rt+UQkBsD5wGk4xjqfsqnsP8AC7j9Iv3x18w2uODGVuBbN7AoB5ek591KieQYTc5ttxN7HnZMmCM4hYZOvwFrjldWezduztZ3ErSeWhAU6V5dO7GPfXbY28UjWc8jvmSPODgcsqNPIDHnZqDaD/c779IfvFQpF0lIR0uo7f2YwPvFT10jMJxE9k69dzbxsjqo3YhYaRq1WF/C6tNnbenayuJWk8tCNJ0ry5juxiu+19tTJYwSq+HcrqbSvPKsehGOoFQolAtb8DoJT+IV82//AIbbetfwvU9Y8RntH6dv6iuerYZB2R9Wz9IU3bu8UkFzCNX5MorOMDnksCc4z0Hd4VZRbQc37Q6vyfC1BcDry55xnv8AGqLeKx415DF9KDl68SEfaBXzdG8Ml2CwIZYNBz1OgqOfprsTP67CTkXZcsx4hcGFnU4gMw0355HwKm7F2hc3EdwFlHEVlCFlUBeZz0XnkDHQ1H2fcX0k7xcdMxEasquDz7vIz91SNxetx+eP4q67A+XXnr/ea6YHPbES45kg5neoeWsdIA0ZAEZDcpK7Rk/2gYdX5Ph6tOB1wO/Gftqqgu72eadIp1URORhlXpqYDHkHPTvqYv8Aix/RfuFVeybSd7m64EwixIdWVznynx3d3P31D3uLrXJ7TtBsdHehjWht7D6W6RlpVntnaVxDHBCHXjSnSZMDA5gcuWPnDnjuqXsZ7pZnin8tAMrKAAM8uXIDPf6iK7bb2GLiEI7YdfNf045+w/yqFu5taXiNaXA/KIMhvpAY6nvOCCD3jrz632LJhiJtlbPLRoO86bqi7XQnCBfO+WenSNw0WWiooorQSCKKKKEIooooQiiiihCKKKKEIqu3g2T8IgMYIDZBUnpkePoPMU4/i1tP+b/qf0o+LS18Zfr/ANKy39IU72lpvY7lps6PqGODha43/skLb7v3MksL3DpphxpCdSRj0DrgZPor3c7CuI7iSa2dAJfODdxPXuOeeTn009W7M7XPnSgeGsc/2c19+LS18Zfr/wBKX+IpbaTfTfXs09yv6iqvoFtFtW3R3pER7quli9uGUyOwYnJ0jBXkDjPRfCpUO75EtrIcfkYgj8zzKrgY8Rkn7KdvxaWvjL9f+lHxaWvjL9f+lSKmkFrA5W8DdQaarN9Gd9e0WSKg3dlFvcxkrqmfUvM4xkdeXKuybvtrtHOn8gml+fM4Hk45cxqzTvPZpa+Mv1/6UN2aWuOso9OsfvGKBVUuWn+DfzQaarN9HPdbySPtN3W4dzG5AEzllI54zzGRy6HHKq7+zF1IkcEskfCjOcrnV39OXPkT1r9BfFraeMv+p/Sj4tbT/m/6n9K5dUUhAGf3zvmumwVYucvYtlkknd7Fdr2GddOiNNJGefz+gx/xCuez932ivZJxp4bg4GTnLaSeWOmc99O/4tLXxl+v/Svvxa2n/N/1P6V38XS3vnpvxXHwtVa2Wi2nUkjuzsWS3M2vT5bAjSSemrryHiK6bK2S8dzPK2nTKfJwefXv5U6vi0tfGX6/9K+Hs0tfGX6/9KltZTNDQL5aFDqSqcXE2z05pLLsl/hxuPJ0aNPXnnA7sVWw7FvIppnhaICVy3lEnlliO7l1p9/Fpa+Mv1/6UfFpa+Mv1/6Vy6qpTncjMnLeum01UMrA5AZ7kjNpbCnmjicuguImJyPMPlZHd1GB3eNe9lbFm+EG5uGQvp0qqDkPTn1Z99PD4tLXxl+uP5UHs0tfGX6/9Kn4qlxYs9XhrO9Hw1Vhw2Gvx1DcldRTR+LS18Zfr/0o+LS18Zfr/wBKY+Zwb+SW+Wz7uaV1FNH4tLXxl+v/AEo+LS18Zfr/ANKPmcG/kj5bPu5pXUU0fi0tfGX64/lR8Wdr9KX64/7aPmcG/kj5bPu5pXUU0Pi0tfpS/XH/AG0fFna/Sl+uP+2j5nBv5I+Wz7uaV9FNH4tLXxl+uP5V8o+Zwb+SPls+7mtbWVffKT4XdW628ZS0ALO1yVdtUIl8iLhHI56T5Xp9Faqs0m54Fxf3BKFrsKEJTyotMIiI1dcEjPLxrzS9Kq2Lf64a3tZls4We7P5NBeHAXgNN5b8DyXwpXTg88c6kbL38a5mVIoE4Zt4rgtJPpkxOrsFWIRkOV0EHyx1qHBuNcx29pEklsr2h8lhE+l827wlpFDAljq1ZB7q7bG3EktZVZXhkUW0FuWeM8QcBHUtGQfI16+Y59B1oQo9r2oE2k1w9ph0ghnSNJ9fEF0SsaauGCshcYK6T1GM5q/2DvWt1LoWPCm1guQ2rqLjiYUrjlp0dc889Bis1s7ssaGEW6TKkbG1eXhrpYyWvnOh+aXKwn0FWPViast2NzrizlQiaJ0EEduwKvq0QyTFCpzjOiRVOe9T0zihC6yb8su0GtDbjhidLcSiXLF5IOOMw6OSYypbWeYHLnyg2vaLM9pDc/BIR8JeNIl+GZAMiu2J3MIER8lVAw2WcDl1qY24xG0W2grR62nV8lPK4fwbgtHq6+cA49WO+oVjuNcxWC2Qe0KrpVwbclbhQrKwm55DZMbBl55TwNCFZQb4SvdPb/BUThQxyya7kCReKjtoWNY2VypQgkPjnnnVdsbtMMoi4lqI+I1uSVuA6ol4khjYkop160CFMfPUgmu+ydyJoJjIZYpdVtDAzyI3FzDG6l1bJxrL5Oc9O+oFt2WGOwns45UTipbsHRCCs8AQNJy6hjHG2OudR55oQrHYG/Ut1NFGttGqvDHOS10dQSZpdOhOD+UOiMMRlcasc8ZPTaO/Zi2gLP4OGXXAhcTeXm54mkrDo8tV4ZLHVyXnjka92W57QXaTRcAxrBDAA8ZLosPEGYmB8nUsmPZUfau4sku0PhYkjVddu/OMmVfgxkOlHyAok16W/4cjvoQo0vatGsd1I0JC2t2tuxMnnI0hj4w8nzQyycueeGRnrgPadmaGFLYM87SrGOPgMYbrgHnwzgcMPNnwQrz61GtOyx1ADXHEDm3eUOCQWguHmbRk8kfiOAp6E9+a42fZI0S24WdS1qjiJ2Qkhmu1nDE/ow0bY6h27uVCFf72b8mznSJbfijh8aRuLpKJxYosouk8Rsy6sEryXrk1L2DvHJczzx8GNI4ZHi1i4LSMYyBkw8MBVIPXWenf1qDvduS93OsqSqgMPAkDISdJmilymCPK/J6efLys91Wu727wtmuHOgvPO8uoLhtLkEKx6nGKEKo/t6/DvZjbDhWgmw3HXUz25I4ckenVCX5MpGsFTk4yAYG0O1hYY4me3w0tnJchDLgh4saoPM6jD+Vj5nm+HvaPZ/cTTTSNdIolAQtHGUkkQXEcqiQqdJeONWhVtOSHJPeDX7V7IGmgeA3AxolWNmUlwZboTqWPfhdSHx1Z5VKhaveLeWSC4t7eKGOR51kbMtwYlXhGMYyIn1E8Tpy6VX7L7QTJcyQyQCNFkuUSQTai3wNgHLx6FKAggggt4Huzb7U3cE95bXLaGWBJV0MucmUxEMM8gV4Z99ZaXsvbVdSRyRB7pbyN2MZyUvGRkyepMekj0huWKhSu1t2qAwWksltwjdPPGUaX+6eANpUnQNWsqo6DGsdan7O35kmuViSzYx/klkkV8mNp4OMPICc4gNKmQsvlMBp8a687LuJFNAZ9ccnF0GUanQyxwKpJ5BtMsWvu6gd1WGytz7iC5EiXKiJ+C0qhDqYwQcHQGzjQxCP0yCuOhoQuOyO0OS5NqI7TncQrOwM6gqrSFDwtSATFManGVwCuMk4rw3aSywXNy1m3BijleJw5Ik4EzQlJDoAhcsAQMv5JJ+biudv2f3CQ2UAuItFrwzq4R4itFJqLQuGyOJHmNlbIwfZQ3Z7O1tc2bXaiCRJljVYzkNNO02uTJ5lc6AFwMEnrjAhaXdvbrXKy8SMRSwTNDIivrUMoVsq+lSwKup80dSO6reqXdjYj26ztK6tJcTtO+gEIpZUQKuSSQFReZ7yelXVCEUUUUIRS923vOYttxxtcMkASMFRrKl5DIvB0KCHlcyW8gPVUiboGOWFVJtDcu0nn+ESw6pfJOrW4GY/NbSGC61yQHxqA5ZxQhcdqX0i7Tsog5EckNyzqOjFOBpJ9WpvfWEm2/dLx5fhMp8i9mKahpAsLuMKqDT5AMIdDjrqJPPnTF25urb3bRvOjlogwRkmljKh9OoZidSc6V6+FebfdC1SSWVYcNMGV/LcjEhy4VS2mPW3NtAGTzPOhCyG4G8txd3rI7vw41mnGc4eO6aF7Y81HmxmZcZ5aarNv723UBMiySMiXd6JFBGRFGqgYz/lltYA+iaZWy93oLc5hj0HhRw51MfIgDBF8onoGPPqe8nArhJulatqzCDqMpbLOQTcjTLkZxhhyx0HdipULCbq7annZJpb4xmJLRBG+NFwZrJZXUrkZlaRtQbmQI8AczVfFtm+NriO7kaWW3sbgF2BxJcNLxFXA8lGCKNPQd3fTHttyrOOSKVYAGhRUTy3IAjQopKltLMqEqHYFsHrX2w3LtIQRHDpy6P58hwYiSgXUx0opJwgwoyeXOhSlrbb1XdxlxJcMs20F4ccDosghktpZERTIQoOkRucnxpg7wXLwybOjSR8PccN8nm4FvOfLPf5SqfWK+v2eWJQR8FgoZGGmaZSDDEIUIZXDDEQ09efU5POrV9iREQAqT8HIaLLuSpCMmSScudDMPKz1z150ISj3a30vGh4k8smbWKyklPPDpLPIXc+ObV01HxjPhV3u1tC5nvLYSS3TJJaR3R0OionGnuHAmVjqZdAjjwuThefjW1Tcy0EbRCHyHt1tmGt+cSatK51Z5a28rzufXkK+T7m2rzRTmNhJCiRoUmlUBYmLKpRXCuASeTA5zg1CFgHvbkWd0JLy6S7heFmw6GNxJIUE1u4XBhkUnyPmNHjAIya7fXea9tZL+3iuJjzjWBicmMWtvFLMzNjHliRB6S3ppm2+41nHHJGsGElK6hrk6I2pVUlsoitkhFwoyeXOu99unazcXiQ6uPq4nlONWtI4zghvJykaDljzfEmpULFS3l00e1ZEluVeOSWOF2kTgr5SaQijywynvIxhjjPdCg21cXfDc3E8PE2p8FZI3A0KLYF0GVPmzxvg+BPjW9Xcq1EksnDbVPkyDjTaWLFSTw9ehTlRzAB5V2Xda2DahFg/CDdcmb++KFC+M45qTy6ZJOM86hSqHeO5mO1ba3RrjhtAzssEiLgrLEuuTWRlAGIIXLcxgGsvtDea6EErCeQEW20nB1dDBdokZ9aoSo9FNJtmRmcXGn8qsbRBsnkjMrEYzjmyKc4zyqrfcazJnJg+UKySeXJgiQ6nCDViPU2GbRpyRk86EJeW+9F1dEAzywsbu4icRsMo1vYq5RSQQVFwrnpzyfGmbuttBp7G1nkxrlt4pGwMDU6KxwO7mTUW+3Fs5iS8PNpWmOmSRcu6CNidLDkyAKV6Hnkczm7hhVFCqAqqAAAMAAcgAO4AUIXuiiihCKKKKEIooooQiiiihC//Z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pic>
        <p:nvPicPr>
          <p:cNvPr id="60420" name="Picture 4" descr="http://community-wealth.org/sites/clone.community-wealth.org/files/coverwhatwork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543050"/>
            <a:ext cx="3711575" cy="425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15906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38400" y="536575"/>
            <a:ext cx="4302125" cy="5711825"/>
          </a:xfrm>
        </p:spPr>
      </p:pic>
    </p:spTree>
    <p:extLst>
      <p:ext uri="{BB962C8B-B14F-4D97-AF65-F5344CB8AC3E}">
        <p14:creationId xmlns:p14="http://schemas.microsoft.com/office/powerpoint/2010/main" val="1065744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 descr="data:image/jpeg;base64,/9j/4AAQSkZJRgABAQAAAQABAAD/2wCEAAkGBxQTEhUUExQUFhUXGBcXGBgYGBcYHBgYFxYXGBgcGB4dHCggGhwlHBgXITEhJSkrLi4uFx8zODMsNygtLisBCgoKDg0OGxAQGywkICQsLCwsLCwsLCwsLCwsLCwsLCwsLCwsLCwsLCwsLCwsLCwsLCwsLCwsLCwsLCwsLCwsLP/AABEIAKgBLAMBIgACEQEDEQH/xAAcAAACAgMBAQAAAAAAAAAAAAADBAUGAAECBwj/xABDEAABAwIDBQYEBAQEBAcBAAABAAIRAyEEEjEFQVFhcQYTIoGRoTKxwdEUQlLwYnLh8QcjgpIzU6LCFSRDVGOT0hb/xAAaAQADAQEBAQAAAAAAAAAAAAABAgMEAAUG/8QAKBEAAgICAgIBBAEFAAAAAAAAAAECEQMhEjFBUQQTIjJhFEJxgaHw/9oADAMBAAIRAxEAPwCqhyxMBnJZlSWL9MECVhJRIWi1dYeKBFbpBd5Vuk264J0Grh+Fa4yRdMBqkdlbGrYgxSYXRq7Ro6k28tVxzddkOMG3gs/As/SvRsB2GY2O/q5j+mnYebjc+gUs/s7gmCO6B6lx+qfgyTzRR5J+BZ+laOAZ+kL1Sr2SwtQeAOYeIefk6VWNu9lalCXNPeMFyQILRxI4cx5wg4tBjkiyr06IaIAgLrKjZVrKlKHLWogattapLYmyziKoYDlGrnfpH1PAIgE8LhX1HBrGuc47mgk+yt2G7PUzSBqUix8asqZgee8DylWqjhaGDpZaYyz8Tzdzup38gqxisY55IaC1p8iZ+R3qij7ITy+EBqYunTptoOLC1sjKYOpJOYCYMzeyhMSKB/4ZLXfpd8Pk5GxuzhFm6W6JUUI0ELnQqc+7NfhX/of/ALT9lz3R4H0KsO1ajm4em0T4m+lmqAbinCIeWuGhn9lLxHeVp9GGg6JyujjBj1TVbZrm0w8kXE5d8c+dxbmumbdrGAXAjjA95QPxxeIOu/yKPFAlmdpLyByrIXcLcJDQDhZCJC1C44EWrktRSFyQuOBEIZCMQuCFwQJCG4IxCG5ccAcEJwRnILlxwJ6EQiVHBL1cQAYK44kIWELoBSOztquotIYylmJkVHMa57baNJsPRKFieGwFWp8FN7v5Wkj1hPDsvizpQf8A9P3TNDb2MqvaxtUuc4gNEM1PlAVwp7O2kAIxNGeBYPbwJoxsnKfHsop7LYz/ANtV8mz8lyOzeLFzhqwA/gd9l6vsKnjGhxxVSkRowMAE8S4wOkdVJVMbTGrx5X+SbgJLKkefdmuwjqrS/EZ6QtlaIDnDfM/CN2kq11mCg0U6UU6bbCBJ4+Z5kqN2htMZ716YHAZi70iyhqmNqkxRqtfyFQA/7XgSqKFGaXyYy0Sb9pUaZJfVqF3NlvI/D7qG2p2gDz4JAGkkSfRJ4vHVBIrUPMeGfYtPoo2pgBUvRJDv+WYB9voY6LmGPGXRL7O27Ube5ClcPt+Xh2/QjjyIVJqU3ss5rm7iCCFlGuQUtnSg1pnqdfY2BrMkUWtLhqwFmX0tPkvPu0Ow34Wplddpux/6h9HDeFN7D2wWmDporbj8G3G4VzLZxdp4PA8J6HQ9UHFNDwyvlTPJmhXzY+zzRwYcIFRzm1TJiW/lb/tM9XFVHZeBNSuykQRmeGu4gA+LzAB9F6F2oxbKdMcSQAODZEnpCEF5HzSpUQe0MW+pU1sLDh1/fBcspZjv5rKGOpv8L/Dz3Ij6zaej8wO+I8gnkQx35OX0YnelquDFj+yP3Cao1c3wtK5qtJcAdT+WJ66JKLt6G9u0BkpDkRz0aFWMXs+CABLju4dTuU72o2rkd3TDTa/4WueQIsC4idTcCFH4GjiAS51anVaR8OUMPkRb97lF/ISlVGl/CnKPKLVkO/ZBa4ZqjQ3UiCLdZRabsPRkF7Jn9QKW7TDEuEU3hrD+keLzJ+io57O3JdPM6klU+tHwZf4eW/udHohxdN/wCeizKeCquxcAadxLehj14+atmA20W0zTewFpMzMGemiT60W96NEcE4L2DcFqFmPeKdSmy5FRrnNdawbFiJ1g+y0HtOh+iqoNq0JLLCLqTNQtELuOi4qmAeiHFh+pGtM4cENyh6+OxANm2JgeAouA2i578j2w6DxBtxBTyxSROGeEnSH3FBcjOCE4KZcC5I7QxbaTC52ifcFWO1mLy5WQCDe/JccV/aW0n1H5pgDQAqTwu06ZaDUPi3qGdiODWhDNQ8kaFs9MNQESwF45a9CDopLY+yziAS2pTaW2c1xIe3q2PdRtLaTTZwkcs30I+SMaGa9KoWuiAH7uQO8cvdaHiizAvk5FplvwGwRQDia+VxEZwA0tG/KXGxNr6wrJ2fpiD3eIqVg2xl4eAeoGvKeC8+2ZRo1oGJfUo1iTmBALXRqWHf6+W5XLB7Qw2FYaTS5rbmcxkkwMznCIJHCwhT/HwWUfqf1bN7b7UUKIMOD3glsXMRY362sqdtrt657clOnTAi5dmk+jgs7T0Kb/ABNALQANNBu/uqdVoDmpSytMovhwa3saqbZe4yQzyzf/AKKxm0SePqD82/VR5YEVjYuleWXspD4WJeCZG0nRd9QdCPku6m0ajRkY8hzgHPqECWNIs1vDiTvJjQQYCrWi6Jt+k402xLu8qNbA1JgwPUT5JJTk1RqxfHx43zS2jtuOd37abXVHGYfmFiN5UpgXlz307tqM+JjtY3OaZhzTxslaezjSYWCIIgmSTzuVvawe6jSxdIxVpeB9tYsZ5Gxjg4cEcTSJ/MUslPyWLDVC0Red/wDZXzsrjtAvPdhbVp4pgJgO0ImCDvA/fkrHgHmkQfyz6LQjyW2vyVMcoZG7XxI/5bXVTy7wM9zncorauMdXqEnjYcBuCZoSK+0sS4/GadNvIMoscfXMz0UDQxDu8OW8meiOkh5S5yH8SwB/GI8kQPadbngl21Mx8Om953/y8UZkaNE7uZP1KTlYyi4j1GoYhtr6DVM1sY3D0n1HkwI6uJMNaOp+aHh6Apgk67zw5BQW2adSuRYim0ktG8mB4jzvbzRclFWwRhLLKl15JDthgKdSsM7ZfAcwwDGax1tq3eqXj8Ri6VY0z3zsmggU2xrLcvhcOa9F2vWAfSJ0dSvI4Gf+4oVXDB0GS4AWYYMTwn6rDkVSZ72Cf2ojqVN+UGo0tJDSdPiLfF8h7oVagDuTO08Y0NYGuDi515IJtMyN17QscyAFIee2RlWihHDkw0auMDzTlYI+ymeLO74WCSituib0rFu0bAK9MD8lO/8AqMD2b7pCmJlFJNQuqO1c4+Q0A8gI8kShRXs4Pwv2fNfMleVr1oVq4gMEuOUaaE/LofRbGF71gdcsNxBLS4cRG7hxQ9qUTaZgSTeB5qVw2G7umxv6WBo8lYzqgeCpBrYbAHEyXec/dMtw2a7gORIE+U6ItLC/mdrwv78UZxStFYyYk/As5hRG0v8AKaXQ5w/hE+vBTlSoOKVqGefRSljRphnkiCwWLZVEsMxqN4VU7cMh7Oh+ituP2W0uzsJp1R+YAAkfxt/MOYuqn2wFV2Rz22EjMLtPQ+WhUnBo1QzKS2VqnoV33MreEcATK0910hZV5LdTxg/vb3R/xRj83kftYpD8ONx+yw4aLzHmtNs8tpElTxb/ANUgXjXzj6iFIUdoiq3I5xDhdu+OnFvKJCr3fRqZ5wZ8iERhDoNM+IGQNCOY49N4XSSkqZ0W4u0Tmzdq904sqXYbHfln5t5LW2tn5PHTOamdCL5Z0nkdx/ZRxYzDPEH8w4Hf9+hXWzNrGj4XXpmxGuWfmOSxSjT4s9XFk5x5L/IoEUGye2hs8R3lK7DcgXgcRxCjBVU2muzQpJq0cYqmYkAmIMcbqRotzhpc0ty6A6zESI0sg08SAtVMRKAeRJVK7SIGikOzoBc+mfgqDTg4A/T5BVxplS+AqZSCNWkH0ujdArkQ2IpnCVy6D3bjleOF4nyPzVz2Zjy2AfEw+cDlxHJcdpGUcx7yMtQNI55m7vdV/Y9Z1GqMO6SyQaTjvpuNvMG3ryS8neu0CWOMlUlp/wCmXaplJq4cug1GCoy/xCGtMcYLGg/zKIpYPuml7zIJyhs3J4ch81Wu0W1XPxDAwwKUMaQb2MuIi9zPlCtmwMUazAXCKjbQQf8AcySInjfetcnpM8v6XBszDtfUdlaCXcBbL1/SOWqnsLhG0hAIL9HO3DiGfdbwtN8a5Rua0QAOVruOk87RKDtHEik2Gxmiw4Difp/RT5KKth4ym+EewWLrSco3a/ZHaYMHl6/uFB4Wt4jeTqb/AD4p6jtPvXNa0Ey9wzRE5bErNOba5M9bBijjXBE3tWmHU6TuAP0+yjm1FOVMG51IACS0m28jiOOunKyg3NuhO+xoV0KYjAsc7PlGbeeKzFVLJoiAoquS50ATNhzPJJdjAQS5waLk6Acf2U9tR3dUhSB8TvE8/T1Hsu6Rp4MDOQ/EPsGi+QGdeA5791kiWF7pdckySn48deWT5393hBqWHhmXl/X6o2ysNmeAdACfomqDJdlA1HkOqksHg8mbebSdPIL2FpUfL7lLkyL2xsgVWHxFtiDGhBtcfZbo4aAANAAJOoA3dTGqlC4OMD4Rr14LdSkIPITPNcmM0RmIcG21d7BIYurl1NynmQ4k87k+pVfxNbNVcdcqcVDBdKE9vCy4bUgSRc3PLot0zmE7+EoMpFgKzyPi0/ULgdd4SOOp5mlv6h1DuHnwIUmXJDE4PU0/Nu7y4FIUTKFtLZpB8I8v3vQqOyXuAMhXCthxUBkeLnv5Hnz/AKqFf3jDABI6ex4FScPRrx5tbAiq/QER1BWvEDMEdUDCYfN5qWw+Gj4nExuBTLZCVIBRxEaiQuns0Lb6xEIlZjSfhHyK1QowZaYP6SJB8wmJ2h3ZuJDwZncDOvKfl6JOrYlpTFCjLw9sSbObx3yDv6apfaBGdyh8iOkzV8OdTaR1s3arqJjVk6cOiksRh2VhnokZt40B+x9lWqq1hcY6mZaYKiuqZsl3aJFxIOVwIO8FGaU9gto0cQAysA1246eh3dPmt4nYr6d2+NnLXzG/qPZCUfQY5PYKkpLCgy1rRLnEBo4k2Cj6TxHPhvlW/sbsCoHd/V8JE92w6yRBc4flAGgN590UHJlXkUFYz2g2KynTpBwz2FITMZ4cc06gTMcICh9vYCoaVDK0d9Sh2bdJ3SYABMQCVfMfhBVoOY4lpBDmxc2ndvPJVjaeIJ/ynf8ApxIkkkkdAALdVzxvlfgEcqlCvJD4HYtNju9DW5qgz2uG5rkA74MieSOMWKTpmD+9VNfgh3bBMFo8r7o4Km9rMC6QbiN4uNU04tOxYTg1X/Mv2ye0FF9MnO1rhYsJAMnTnHNLY3CHK57joC5x6Bea7PwL71C7JlvPFu8EKa2N2pcXCl3gFLf3jZED8oJBidOSnOLn0NiUMN/su3ZDZlB2G7yqD3jzJgjwtBBDdReN/wDZSmzdlM70Ppve4MkFr2Nklw3FsCZA3aSovDYxld4ptq0mkn4x3biY3NgyDFhuVupEUmwAQefxef8AEd/DROoXpo6WRJWmEe2Ov7t0SeO2Y2qMx8L/ANTbz/MPzfPmnaDp1Rq7dIVqTWzI5uLuJUq2xKziGgCN7i6B6fF7KRwGyWUQdHVCIzbhPDl7lTYcHAieIn2UIMa/4XtmJGYbiLGQujiinaOl8ibVM8o26X0MbNY+IuGYnQxoRygj5K0YBhqkZJgzL4MeXH5c012+2e19JmIDHOfSc2zdXNcRHoSPIlNbBp1a9NtR4fQbEBsjMedtAisCclJvolk+VJRcEuyRoYUMaGgE9IkniSSu6tFzrTlBNwNY4TuR2YUNHHmTK6a2xvotTMCQvRpAQAIAtCHjG5mPA4hv1KcypcDwO/nPqLfOVxz9FW2jiy3FMp6NBHmTZQmb4wNS7+ikDi6dTGAScxdIhpI8LSZJiNd6RqMIcZ1m6dCGsRqBMEAeuvoh0qjjviNTA9Buj5o+KbDyOQn0CQqk5o3H58kQodqVibi8aiL9YlB/EA/0N/QrdJ5g3uN97A6+fNY8B06E/vTekZSLFca0HxBwa7+IEA8junzUDiXuzWbPUkRy5qecCNCP9UkH7e6E7L+aiZ/hIj5pSiZT61eNNy5NR1iCYXAujYSnq3zCmi70gjMY7eZ6gJuhVaT4mnq2R/RCZQCLSsnVkZU+iSbTGX/LNyQYNpjnxSu1qDhDyCM0g9Rp6j5FcMrXHVO0cY4CDDm8CJC6cVNULjk8cuRXq7oShcrRidmU6gJbLHcNW/cKu4rCOY6HCPkRxHJQeNxNkc8Z9GUakK8dg3V61UU2mabfE8ukhondzOgCpWz8K6rUZTb8TjF9BxJ5AXXpOyMQKH/l8PZjRL3x46ryNT+luluCWijmqLFisHhqdVrnNzVp8IAiLXc+NQAbA39FOUWimIsXE9bKvbHwOZ5e+4bv4zr9lM7KJzlrrklxaepn5fJOmZpW3bHsRTMy3Xl9VVMXVZWrmppLr6Q6LNJPQBWXtHtSnhaRk/5rmkU275IjMf4Rr1XneAxPhidBHoui03TGblGNp9loe+SYPi4H6IDqkGHtkKL/ABmYDMboVfaWW0ynexIy4oL2kwFI0XQ7LmiRxE3VRo4QNbAH75qXxuJNQy42GiXeFJpJ6NcJOStkHtN5ZTJ37ldv8N/8RWvy4bHv8QtTru38G1Tx4P37+JrG1cHNMgkDqq/h8EBZt+LvsmULEllij6jbTgWi+h+yLTELwjY/a3FYKhkp1fAPha9rXhp/hkSByFkfDf4m7Se4ND6X/wBTEXBkI5U9nsoYWuvoSgY6jcnSdeoi68+Hb/FBsOFF54uYQT/tcB7K6YDGOq4WnVfGZzQTFhJ4KigyUsyrQvj2vBa0fC6Z9onkpCiyIBtyhFNMEgnkR6R9SiFqZkt9gntQsuvkjlgXDrH0+q44A4wh0qUtc0/mM+f97+a6p3JRKK5s5I86rYtoxjKcnPnLRaBcEATwJWY0jvspNph2l4PLQfZF7R0G0sfTqFoLXPYZ/S4OGnVMOwubE1Gj4WtnqXum/ST6p7JVQhtZuV7+p/p7KLxFOWzfl1Cc2/iZqtAh0hvKTEEg9RvQar/CLFsG87j5SEbCjWzwXGCLOEA87Eedlt4i41FiFmx2nvS3cRmHkRMfveiYk+I6R8wgFdgHwR1Sbg8WGUjmjF2U78p9eoXTpG8JSyZUGtAGiNQpw4Hd9wgtflPutvxk2lTRVpjteoADCCxpOgRKRBIMa8U9TTpEW6Eu7IgkJ1tIkwBf5hEfTkcESjWAHh6Epqom5WBqVGU3ZXOgg6Qf3CONntxFMta4S0y117TuK6plrvjY138wB/qnGYulSAysLSbAT4Z+aNX2LdO12KbC2MaLatR2UulrWwc3hglxHCTHopXY2Ge6rv8AEYsOPyXOCdBkWPK0dOCf/HvZA/UbOaMt/K3okeL0U/kO9l0o4INYBmaxguS4gSeJ+gQMVtenTnuYe+IzkeFvQHU+3VVU1C67iT1MpattuiyxJP8AKLeuiEcK8jSzvwP4lxc4uf4nHUm5Kg9qOGrbFM//ANDF2sYRoM/i143TtDZ9LENzAlgOuXf0B0VXAh9TeyqjHOMCLmwjeu6zHAw6QZ0NvYr1rsxsrC0Y7tg7yPjdDnnjB/L0EKyOeDZwBB43WSU3F00bscFONpnhAYCIOhUbg3Gk54cZA+HzXtmP7G4Ss6Q00nHfTMCf5T4fSFT+0H+GWKZL6BZXaPy/A/0PhPr5IxnFvY0oTUXR55Vmo4lxngOCLTYBouMcKlJ5pOpltQatc0tLeZBuuBSeBmLyD0EK9+jNxfnQttitcMG7VSOx8LkbmPxFQmGOasM5GuvFWapWDQgtuzsi4pROnjivWOzLD/4fQ/kn1cfovHm1c+pgcN5+y9s2c3u8NRYNG02Af7QnSI9djlAyilkhJYLFDvCzgJPImICkmhJJUysGnEAaRSuJt++ikw1J4pk2Op0/f70QTOa0Ihy3SdY8kOq2EJryHJmhU6K72qwvfNLWx3g8TecXgc+HRHw7Q9+cC1UQ7q4SPf3Qe1lAhudk2vbUFK9ntrd6PFrIY7kSZY7ofmOq7wK+yt4x+WqWm5k6xflyI3cdE9iqR7ptTeLO5g3b56+iQ2+0/iqgiJd6afVWNkPpH+Jsjk5tyPVE5kBs0lrw4ReRHUSPcBM45g8RGlnDo79+yXos8Qg2Fx1G5OSCx86tgjo7d++KZgTESydTbd/dLd85lhoun1SdBM+y22qN4v5JGVRUCzMSuvwoEI9EgdUU4gBT0WbYTDU7AcJTT3huqinbQN4QA4uMkpuVCfTfkkqmKJ00XeHfDr6Gx+hSVF2oKfpNETuRQJKh1xDRJIslaRzuDrxoLJZ1Q1Dl/KNeak6JjRMtk39pMYJsQFm0KxL2MDr6xpygc7oNCrN+SE2sCc0AndKoRJJ1RzbNGpIGhgEWsf3ZEbs177VHgn9LG/M6D1QKdVpHiRmEt+AmOCIjRo9nW6ZbDUA8d9it7Mw3dVH0jdhEgHfxiyabtAgax6LdGrmvvn5iFyEdkpg6jacXyj25E8+as+FxbjAMFUgV5zDcHEbv3xUpseuWy2SbS2eW5Rzx5Qv0aPjScMte9Ft/HgOgnUb1OYHEh1uXyVG2ww5A4mAHC5/iAEervZG2FtsVcS6nT0aA1x3ANu73gf6TyXmcj2kqLjtfYtDFMy16bXjcSPE3+Vwu3yXkvbTsB+FBqMcX0CYv8TJ0DtxG6ei9lw1cOEjTdzUZ20y/gcTm07t3qPh/6oWuEieXGpRb8nz+3CMaIDR6JbEYJruIjdJj0T1WoANyicTtRos2XO5LRLijzILJJ6O8rmaAeQXuFCrGFpO1PdsgcTlsvDcJi6rGl5AzOPgBEmN5jh1Xumyxnw9Fxv8A5bfUtElGDtnZI0u9i2xqJBcTcm5PFTDNeqUwjYKbNo8k8uyeP8Q173KR2gSADJsZ+6kGJTHNslVFZdEbiiTcHXpcRZRles4Gx+SPha3gLTqz5HT7eSSxNUJuiLd7I7auNe5jm5rEQbBUvZu0RTrEOMMf4Hcv0u8jv4EqZ25jarpbTFNreJNz7QFUauBqcWeqLSoaP7LRt/M6s0nR7Wk8nCziPMHqrDgGxPCx/wBVgfWQqfszFPfSFN8Z6d2neWae31Cu1ClFOOLIPXj++AUxiuso+I2tJ9P7LGEOeR+V1OPMR9kwRlyg/mblPJzbfRRklh1i86acfv6pmBI4/COF23HVcZDva2eo+ykarbS0xN/uFwHu35TzSj2ecnEErReUuxyIxQN9BWa6JqiGk/CR5obWLoOjmiib2ONAF13UqnLASPfFzwbgDRSWHp2TLZKSrs6wbYEi4TlA2Cj6rjTMjQ2cPqmqNYOFjpqE6JSV7JE1srSZ3QEuXQEo55c4X8MLtzt3smsXiStOqYsisxB3pKlV3fNEfUAHJNZNobaSfkVICpkbO/X0uoXD1720O9NYx8Ui79Tg0dBc+4C5vQOFskcLUDqr6RtMwTYZpkD0lS+x5FUMPIc7uAVa2mwiqHRFhfmb29Vcuw/+fVpEi7Ha8comOeinJri0ymODc017IHtp2lLqmRrS3u/hzSIdpmIiZFwOE8VCbN2g+nT7uiQS8+M/DI4XvHop7/HHYbadZmIYI76Q+IHjaBfjcR6LzmnUcC19N0OF9xgjeQZB8151JaPXcG3dntvZztW5rg2sMrAB4h8I3XO4c+Sn+19RmK2Zicslndl29pOQh4I0MHKvDKf4jFVGghuaZhgDZMATAsJgGwC9w/Duo7Lex4Jf3Lm5Wtklz2lrRAuTJ1S45/colZY+MG7PCm4QEx3QA4kk+ysvZzZdNmHxmIqsZlZSyMtrVqmGkDi2PeVZux/YQ1mmpiM9NswGxDnRqbiw8r/O9UeydBtIUgDlD+8vBl8RJteAt8pLpHn4sU+2eD4PZznu7ypadBvjd0XrfZOrmwrG/pGX/aY+RClsb2Ua74S3o5v1CHsjYlShmBazKTIyaaXtruHoqRnEjPBkvo5FOCu3pypQQKlNVuzOk46OqLrBBxZsei4pVfYrjE1UtDctFLrYssrzHhg5/wCX+mq52q8ATukFO4zDS85WklwOn7sFHjZlSMlRzWgfDN7brDeNNdyq15M6squ0aniN/wB7lX8S+TZWLtBsl9LxFweCYzCQRwBB06qKw+AJufRK0Vi0cbJpOY9tUmw3cQRBHoVdKO0g1jpdZrLHlbL7KtvwJIuYasw1EvY5pOWm0y52pIaCcrfUpXEblZt21Q5xvAFxJiDqPrf7IVfHCpLtOI3tI3qObjKTHFrqDXUzu0ewcQ7WY1+i6bhcMTNLEVmSYDSA+D13hSdpl1FDP/ijg0Mi7d4/TuI/fBdU8W4i1xxQKmzGAXxWn/x6dIck3Y1tMloe52+QwAehcuBxvorTCmabwlAtyo2bmh7v+C2XT0SLSjUnX6o2JxoKKhupjC44ECfNQYN0xh2+iKdCTgmiXrVGkHeEm3iLLgHcbBb3prJqNElSqAt5oh3XmEjSaCZFoRKuOE/DbeQmsm429DTca34X/CdDu8+C2aQJ8Do85B8lHVC0kAGQSiU6LXGA0T7oWHgTOHousxoF9SD7wU7tqfAxujPD52v53URh8MWzkkOO+d2tkR2JrVHQ7iBYAX09UbF40iwd4XzaYqQ3fLfFCt+xKhw9RuUAeFzv9TrD2lU/B1jSeT+RtMZZtmebW90TZO1KtSp4+Poo5Z0imGDuyT/xOwIfQbiHFzspDQJEHObzaZEeao2zNnt75ralGrdodAgnK4WO6F7NgyHMyuAcDFnAEehXVWgGkvDQTABsCSBu59F5jyNKkrPYglJ3IjuyVPuabnPc2nTaRBdGdrI+EmACZIgxO5XTD48FwZ+R7MzHb8w+IHnGUjz5KuUsG53/ABaYfSN8s5XXv9U/Sw4yd3TdBF2cQ4GRfjEiBrKOFy5W0Uy8apFmwhkfJHS2Ae0sGUgjfBm83HrKZW9GUxaW1iJxxUpg6pOrg+GifXLymUmieTFGfZXsbQI0aQBysFGYh0268fUq0Yl8+yTr1IDiNSIHp/ZVWb9GKXxPTKJjNqZdGuIG8An5BRuD2pmqZjYEwZka+xXGMMOc2RqkcXUyjNMwRrwWutHn7Dds9stw5a3KCXCQI3T7qB2XtllV2UsAcbgNuB1HDmlv8QaBq1aFS5a6mAIO+33TPZ7ZDaTZbUcxx1yimSfVhKRNt0WcIKF+RrabauU5abzwACQ2e2p3ZpVW92XHiLiZPQqc/DOIvUrHmXhvs0D5KM2jgyLhxMaS9xv0smYsa6B1Nm0w2IPrr1VQ2nhCx5yiBrbcrbhcVnEEkEagQkdoUg4Oneco42/upyVotjk4sr1DaE6+fPih160HSefFBxmGLDy4oWcb5WZ6NiSe0BeFyFixKVNldMdBWLFxwV0Tqu+84XCxYiK0HZXnj6LbavVYsXWTaGW4nwwAZ4oZIPxHyC2sREo7w0Z2QIGZOU6T2ukA63HHosWIiydD1HEeMOggpuli2ueTo4Ag/eFixLOTXQIRTew1R0gBx004X+Sf2XUghYsWObvs1RVdF42aSSBIk81OPAYAXGTExuH3WLEuOCWzUnZHYram4STwFypns7gg6mKlVpDnOJaCSCADY2OpIn0W1ivJccfJeyEcjllcf0NA0aeJjNkNQSG5oa55NzG91jbqptYsQxO0/wC7NE1VGLFixVEOXOhK1q6xYgK2RlfFidd/yUdjcZaJ00W1iK7EZ59tvFRUJa3MSZ+KN/8AKd6TNUvY4OY0CLw+f+0LSxb8bbijyMqSkxZ7A6i1rnNL6RMAkTF4seI38uS6btZzWACkRwPHyCxYiD0B/GPdJnKN50HmeCTrbREwwZo/MR4Z4j9SxYlbKRiitYrF1GVc+aeIsBlnSApWri21GgtM/c6rFiknujQ4pxTI2uJkESo6pg7209FixBqx4uj/2Q=="/>
          <p:cNvSpPr>
            <a:spLocks noChangeAspect="1" noChangeArrowheads="1"/>
          </p:cNvSpPr>
          <p:nvPr/>
        </p:nvSpPr>
        <p:spPr bwMode="auto">
          <a:xfrm>
            <a:off x="-244475" y="-228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Arial" pitchFamily="34" charset="0"/>
            </a:endParaRP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825" y="3473450"/>
            <a:ext cx="4233863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AutoShape 5" descr="data:image/jpeg;base64,/9j/4AAQSkZJRgABAQAAAQABAAD/2wCEAAkGBhQSEBQUEhQUFRUWFhQVFRUVFRQXGBYUFRUVFBQVFxYXHCYeFxojGRQXHy8gJCcpLC0sFiAxNTAqNSYrLCoBCQoKDgwOGg8PGiwkHCQpKSwpKSkpLCkpLCwsLCksKSwpKSwsKSksLCksLCwpLCwpKSwpLCwsLCwpLCwpKSwpLP/AABEIALcBEwMBIgACEQEDEQH/xAAcAAABBQEBAQAAAAAAAAAAAAACAAEDBAUGBwj/xABEEAACAQIEBAMFBgQEBQIHAAABAhEAAwQSITEFQVFhInGBBhMyQpFSYqGxwfAjctHhBxSCkjNDc6LxJIMWU2Oys8LS/8QAGQEAAwEBAQAAAAAAAAAAAAAAAAECAwUE/8QAIhEBAQACAgICAgMAAAAAAAAAAAECESExAxJBURMiYXGR/9oADAMBAAIRAxEAPwAQf3zqQXI6Gqq4gEQYB7/1osxHeuk5rT4bxi7YbNaYjsNQfMbH97V3vAvba3ehbkW36z4Cex5Hz+teYA9D5/8AipEuenQVnn45k0xzuPT3EUq819nvbK5YhLnjt/iv8p/Tbyr0PA49LyB7bBgfwPQjka8meFx7evDOZdJ6VPSqFmpU9KgGNc7xfEG82UGLQEsR8x5AH99al43ji/8ACQ6a+8YclXUgfSPXzqm5y2wNix2058vpp6Vpjj8s8qNTltk6aAt9BP7/AL1AbuVAoMEAEnoORPc8h696j4hiSU7aR31AJ/ljN5wTXM8Z44GV0tyESczb5mCOWBg6/DBjb4RqSavTPYOOcQzZkE+7C9mzzYUgCDry/mI6Kaj4VwZgrXX0YKdJ0QHWPvOdyfyETZwXCc1wuxCqhB2AyKLdq2SQN2MQB+lazL7wGPBaQGJ+0Rz6uZ9Jq5EW64VsWCbwJmHVZ22uJG3WRXPYrAta/iJoDLeTKfEPxII7jqDW5xATasuB8pETt7t9PI5fzobi/GBqNynMrEi4vcEnyHUE0dqiPh2Kz25jlJjYRIPaN/10JqZrhGoJDLpm1kEbH+x6HlVG1hvdTkPhbVDGzdI5GYEfePIiZcHjA4nYjwsPsnlHVfy200hwV2nBeMi+sEZbixnX8JHY1fYVwdi6bb5kJDAbjp0I5gHl6aaiux4VxRb6SNGGjL0PbqOhpa0zsWIowumlMRU2HP8AcUZXgYzYrd6NAKsBgYmmS0KivqRzrHjKt5vGCuXRUV8yPKq93ETpQXWNa44aZXPaFrxFCWoWpjXqkjLaFzUZFSmgIq0IiKAipTQEUwClTxSoDzMqDtoevL+1IXCuh27/AKf0/YSXA3bsf0POnOg11HQ/vTzrLakqMDqNO1GG5Hfr+9qqm3zWZ6cx5UdrEA6Ny3NAWlaN9vxrU4Vxm5h3DW2/mB+EgciOf7ispWywe+g/Wlm5jUc+5qbNiWzmPYOA+0NvFJK6OB4kJ1HcdR3rVrxXBY5rbh7bFWBmRy7V6b7Ne0y4lIMLcA8S9R9pe3blXl8nj9eZ09fj8ntxe27WZxnHsgC2/jafRQNT+VTcT4iLS6DMx+FepkD8yK533pywTLNoWJ3UfESeQJn0jlUY475XllrgTwtoLMlyJOs95A1Jj86hv3Czxvv4Z7cz00OYjlTNc8ZOuVViY1zNrCjkcoHkJO9YXHuLm2CqwGMqYghFEkx6zE+Z0FbMe1j2hxIFlyG5N4pjULlkfZA96I00yjSdKw+A8KL6sMqjKVkfCNbYdxyHjMLP1OY1sWeGe8SzaiQEV2zGQJZnLMTrHhUzz9a0Moci3bOW0Cua4QPE05sxnspyr5HpIW0WT3jMJCpbe6XI/wCopk6atEAdAB2ohN9gqDJatwddlA1lurHeOW5oEVr5CjwqjXMxkaTczZmHMy2g9aDHYsMBYsA5JjTe43PXpO5/sBUQq30nDc4S6VI1AOYAfiZ+lQ2QWFsgw0EAk/PbMATyJ8UH9DVx7bC3iU5jK57ZSfh9WrNsmbbgx4XDdgGEEH6tSWkdtDyMy6RG3zKOREmRynmDWbjLTK5uL82sdCN56jcfTzGnmLMEueG4ugY8z8qsfrlfnOvSo1MSrDb4gdI5GOhGn+87g1XYT2MQbltWET+M6CPXafIHlU+ExZtuHtn6zqDqQevL9isqzYNuQhENqk7Zhuvkdo5ZuYibODxAuAZdOcHcHmvfX1/UJ3mAx63kDKf5hzU9D/XnVgNFcPgMe1lw67HRl5MOk9RG/n69lhcUtxAyGQfwPMHoaEWaWkxRFRXL00JFCRRMZsXK9BO9PduSKE0JrTSQmgaiNCauEjIoCKkIoSKtKI0BqVhQEUwCKVPFKgPMsHbsX/DbuxcG9q4CjA9MjeIfjR3cJctzmXMOq6x6/oaC37QLiRlxWHs4wL81nw3k7my8XFP8hq7w22rmMBjZI3w2LzMR90MYup/3Vzp5a9t8UqkBO3qenn086coDq20/FtPn/Wr+Nvi2f/WYZ8OdjfT+JaPncQeH/WopHh2dQ1l1uJuMpEHyI0rbHyyscvFlGat0qYI32HKO1Tq3NdvzPeguWiujA68jpHl+4qCcpEHTrv3Mj8fQda1tmts9fC4bgAJ2jVp/KhHGntXFa2YKkMSNwY8I6DfnymquJxAnNyTUrOucjSTVBbpd56SzgeUx3/ua8+WVy4bY46ek4L2r9/L3DFwBeWgLnKscgYJaD1PmNG1dljEQg018Kj7RPzHTTqROwivO7JkW0OhY+9cjkDOQdyFkj+atLCcadbN5iZVdhMDO2kDsFUifvfV64G3S4jiYQAjxXHlyJ+FN3GvPLv6KOcc1Z4e1+5JlkUFn6uQZcE/ZGUT10GwAIcHBvaHxFyFbu5IKqo5eAFewMdTXW4YpbVbNuDJT31wDQjMCbaxsoGbXmQe8JRrGFa5ddVOVV8NxjsFQIpJ6+JG05+U1IrC9cW1Z0tK6mW1zZQzM7dSQDA79KqcMW5fJRNFch7hOwBLMC3UeLQcz2FW3xSi5atWZyrdGZxqXMDPr6anzoSo3cUWREtAjMrB40LvOdteni1PbyFaEJg0loa8wgAcvugclqth7q4W0rMc73LKso6F5MDoAAs+tVMHg7mJuFiTv435D7qd+/wC1cSm4U+e++bVrlp5M8wJgets/TtC5OAQZmQ/NbKnpKmPTQn8K28Rbt28XYRR4fChA5SWVp9HE+fkDhYm2LeJg7i4VnkA+kf8AcTp5mJo6qpymt4oXFC3dGAhLnMHnbccwSCKa/dYMA+hURmnXLy15wCSG+7B2qJ8OCzr8LA6TsysM2U+s6/sSYfEqVNu6NV+BjuhjRH6q200dHxUpXNMDxalkHUfMvSNZHTsdM3EqUf3i/Cxlux2YEdDuPpzrSwl0RBORwRkeYhlgQx6EFCDyJPU0OcFmV13mV0EN82XkPLb0NX2XQ84MEbGP939/xjzq1wripsPI1RvjXn5juPx0rEdDbHhJIEwOqcx5g6jmKt2cQHAYevYj97UJeh2byuoZSCDsRTkVyvs3xP3b+7b4HOn3X2+h284611ZoQjIoSKkagIq4lGaE0ZFCRVQIzQmpKA1cJGRQEVKRQEVRI4pUUU9AeL4pdQL2h+VccpB7e7xtnf10o8UpCj30hflOKHvbfb3eOseNfWpbdlrSEhbtm2d2skYzCN/NbaSoq9wPBI+d1uWrKKMz3cJeItuOa3MNdUhdOwGvOuJt1tLfs/xDGBgtlnKxOW+VxFgqN8uKt+Jf5WBNXuL4fBJeOdbuCuEKf81hwVsszCYeAU35OvrXKcb44cTau2sAq28MoY3Pde6W5dMEkm1Ib3emsakdtK3+PIWu2btsNnuWEM2b4S8QNTFq54L6eIeHejY00biYlEBK2sfY5PZypdjqbZJRz/Kw8qo4e3hbwf3Vz3d4aGxdBVwZJ1R/F6jNsKpcPwLIDezjDprnvgNhGBHK7hbgNq5rp4YnrWv7Q4q2xt2sRZt4o+7DMVKJeEkgOlpjmgwfgadNqczpXCVyXFOD3bHiynIJZiNRJ2BPTz6mn4dbDFAdDc/iP/01Ek+W584rf4erSRgsUHI3wuMzZ1+6GMXF9QwqPG4y0uYYmy+DuOMpuQGttrIi6vg36gGtsfLN8sr4/pRfFeG5cfTMcoC8hpKjvGUdgexqbFW2NizbMKGHvXI2VSRkUdTGWO5JpsRwB2NoIVa1KjMGGgJlmPX0nYdKHiF/PdYmQisQF5kqIC+g07VtLtjZpbt4kW7SESoEsigwdAFGo1GqNJ+9W/wnjDNhspRUyi7clZlzkNtM07Ae8AEdOVcvj7iq5Z4OUBAo2ZkAU6clzKT6+caPBbjHD3XeZdra6dGaSB00tiqS6W3xFvcrh7IMsSHI+JyDlCKeXhUSeVX8Nh1wpQMZuXEuiBsplICjoAra85rlvZP2u929wm0GJEW2nUHcr0gzJj8a08H7y8WulgQi3Xc/zKVVU9VOv3fpOjLh2BOJC+LRUIduYAgBFP8Apifun01+L8WTDILNkDNEADTLyJJ5dz6DXatj+JjDqtuyBJs2002GU3M+3dvOdBzK4/DuHPfchSd/4lw/kI+mm0QNZKuJ75qJsQwAbNLK5k94VoE6CCp8tdzU/tfaAxFxhs6q4Pn4h+YrT9ocBbs4e2qCIftJ8DAk8uY7DtWNxSzmtWHBMOhBIJkwCCMxggTb7adppWaVLvlFxN5ZX1AdAwI3BHi9fCx+lCje8MNAeND8rD9QZ/KgDD/L230OVspOmq5o5aGVZR3mo8RhsokapM6bqeo/H9zVTfcF11UyAqSraQNt4gH6goT55anuGPC/xLqj8iNwJ5qeR5HQ96bYqcs6sPhb7QEmD3+IEfeqb32mQ6qDKnmoMQRO6lSJ9ac0LtPc202OpU8upH5H+m1HD/wniZR9BPI7KD+U+VWrSMDlJAIhlPLzB6flB9U8GVZYncbQecdttPpyIvtCS24YTv56a7a9OYPl2rsuAcT97bhvjXQ9xyb9D3HeuENwIZbZo177T6gfVTO8VpYHGG3cDruN+jA7j1/ODSKu8IoCKWHvh0DqZDCR++tORREoyKE1IaA1cIBFARUhFCRVwkZFARUpFAaqECKVPFKmHD//AAzhmObDvcwtzrZbKJ72zKH0iuZ4z7CX/fe9cf5kfN7lls3CBsShGUnnoTNZuA/xKaMt62D962Y+qnT8RXS8J9rrbwLV0T9htD5ZW/SuBrKOzxWFdtqw92WR2UQtrGJ/l8SnQW76wGjkDA7Un9ukNizaFhLl20qKGxATLbdQFkE6ltOo25135vWr65MRZR17qGjynUehqifY22ATgsQ1qd7NwC9absbb+ID1NL2+x6/TkV4RdxF+2ca9x2a4gthkL2Csgt7q7YfIpgHca862PbC7mvtn0tgKB76yLmHmJP8AEt/xLDaxPYVQ4zwjF4YB7Nj3TAyXwzu9htDJbDkEoe8RQ4TPcY3UPvLh1e7grhS8DH/Mw1zR420HKnskN9PCGf4B8LXCcRYH8mKtfxbHk1XMPx69aXV81o6RfIvWSOi4m2CR5OtV7JBcm3la5zNg/wCUxI/6mHf+Hc9NTTWk8ZyH+JzFv/0uJ/12H/hXvTU09hoWUw0hka5gHY6FSr4Zz9TbPoVNaeJuXUCti8Ot5FgriMNLxGsta+NR1jMKxOH8Ne5cZbQg6C6VX/LugPO/hrgNq4v8upq9wnH2UuXMNhnm97tnN22P4JuWyCUt2CxXUTJWBpoeh7WXg9ccoP8AI28QxuWrourOqiMwOmh6bcwPWtRmKYdViGdnOXpltqij6s1ZAx9m+2a9ai4N8ThCy3F73LelweoYVp2PfZM1trWPs88pVL6joV+Bz/tNbzz67YXwy9Ms4tbWW2kEkqCexIH+38/Lfe9neMP7hrRkh7LmdZUJ/mHUSORLbfptg2sJYuXT7p2S4DLWboIdT1yt4j+I71o2CyPcQKQgw185iJzH3ZETtz/8DffHOZdMMsLO2zw3hxxCrlaUVXLtOreJwAp6HKRI5CBAFdZir9rCWoEAAaCQNtMzHkNtfIAHQVyXs37ULbw5FyJ90EUgROW7fUSBrmIYaASfqRRx3EGusbl0wJBA31+UmPibeFGg5TqxvplZ7LOM4g1/3jPouUEZhGi3EaSD8KgAwvq0k6SXGz4EGD4LpEMN1JRwSvQ5mMH1inwHCLj23ukZVFu5lXqcjAE8iZ9BsJMmo8BfBsYhDMtkdRBJJh1Y/wDctJX9KuBtTbvodZ8YGgnMCG7bhem9VLOMKgMdVYa9Qdmn1B8ufUWuFX5xCgfOkbidfEpK7qCUgE79tqp3MOQzhN0bbXVTJAjsQ3cTpPwklvGu12Tnae5hvDmt68yvccwOum39qWHymJb7obTSRntnptmUiq2FxJXVNvmTp5dvL05qbKkMSV2bT/UTnQ6ffDD1q9y8o1ZwNnZCFYfCZA5RzK/dPMcqmYgmJ5Aox5dA3bWJ+U9qr2r4aFf4eTc0O4B/L61PbAUFH+XWR9k/MvkTt94jaqn8Ff5IgFdtIIZem0kfQHtHSIVy4LY2MCNuan9NiP7UCSrATE6q3LzHb8u4OsrDcEQV5dB08hO3QiqJv+zPFcre7J8L6qeQY7a9G/PzrqTXma3ghjXKZI6gfMs9jr+PKu74FxP31sSfGsBu4+VvUfjUpsXzQkUZFCRVRKMihNSGgIqoQDQGpTQEVcIFKiilT2Hyw+DYbQfwP9KgYkbgjz/rtWoDRVx9uofhftbibGiXCV+y/iX8dR6EV1vCP8TrZYf5i2Vj5rfiE9cp1HpNcVcwSnYQe2n4bVWucPYbQfwP9KVxlVMrHtnCPapbsm1dW4PszqPQwwrRxfDsLiYN60A/K4sq48riQ31r57zMhB1UjY6g+hro+Ff4g4qzoXF1elzU+j/F9ZrK+P6XM58vSuJ+ytxh4LiYpBsmKHjXsuITxD1iuc4uzWUy3UuADazilF62e1nEqQUPTWh4V/iFad5uZrR66lfqNfqK7PhXGxdU/BdQ9III6Hkai+2PatS9ON4j7S4lsPaFm22FsKAJJZ8xGkNdIIC9m1PlVbB+0ypds3cRZGa2fBdtEJ4TowKfAykE6CK7m97O4eS2Hd8LcP8A8swhnk1s+AjsIrl+O+yd0I02UuSP+Jh/DJ63MOfC3+nXvTxyxpWWJfaPBi3fbMfBOa290MFAbxAW8Vb8VuDICtI0qi7FCHJZWPwu7BGb+TF2v4d3yuClw7iN+6iKwJuWl93/AALmW9kEQHs3BF0dt99qK3EsE+L5xZHurn/u4K74H/0U+uAt2+LLde3Yxqo4YgI11DbuqT8JDpKsJ0zoRvtWjYwzB3t4a+t4oSr4XFHLdHIhbseIdMwIg71yOOwHvEItqGZdYtZgVI3L4V/HbPe3I7VtYJhj8PbvXLqI1n+HiC4lYUSLiuCro5XTwnUgSKOuYJzxV/8AzVoXAjo2HuAELbuiBqST7tpKvvup+la3ArVgXZxd1UIjIjSF8XRyMusQSSCY5CKwMf7VIyBEti7hh4S2KJcXe/vNRabs4E9qh4fftFytm77hjAXD4sl7LjfLbvScupMQSNdq1w82U7ZZ+HHLp69jL6Lb1IykZVAjXkFWP2AOgrhfZ28DfNuP+W4OkgMoV4Lc2hToNB5zOYL4sfw7iNg2J02908mSLd1fCM0D7LQAIrQsWst2QNCWKx0Yk8ttDXpnlxzeX8NwQWMN7q5MapdJzczDa67mUH07CrPGVyYknk68hOog6RuQAdN9TE8qfHrQDBzBIWQc0BIYbfeMj6c4ireOxSugmI0O/wAp3n0JpY56u2lx3NKWIw4aGXfqIgzp/SevoCKoJkwIbp97Qgiecx9R2NTi21samRqCTyOxLf8A9/7vtVPesC4J2YRB6Nvr6n9zr6f18nM7efd8fGXQVte8krAYjOBrBB0dSD0afrQ2sSVImfDoQdwDII7jeD18qjtXDE7MhzATpkuaMP8AS4/ckVYXLen5bgH4jcHsR+VE5/s7x30JmKyp1UmVI6j5l7xuOYNFavAweceE8tN1P3SNumnI0rN4ZCtwfDAYfZGuVh5GR5AUK28jDNqrbMOo3j735+U1SUjqPQ6r2PI/p/51m4RxM4e6DyHKdCh+JfQ6j+9QC3y5alCNjG8dOscvKmZcw16/RuR/ehn6hPSrV0MoZTIIkHsaciuU9keKZGOHc7ybc8j8yfqK6w0IAaE0ZoTVQAIoSKOhIqpSDSpRSqg+Y6cUINPNcd1D09DNPQBHXcVXu8PU7aeW30qaimgme+BYbeIdt/oaHC4+5ZebbvbbqpKn161pg0z2wRqAfOmbVwP+JF4ALeVbg+0PA34eE/QV1PBfbm0+i3ch+xc0+k6fQ15vc4aD8JI/Ef1qpdwbrykdRr/eouGNVM7HvF73GIUf5iyrHk4kMO4YQw9DWfj/AGYLr/CuriFG1vE6svZL6w6V5Hw32jv2NLdxgv2T4l/2nb0iuo4Z/iIJHvkKn7dvb6HUehNZfjynTT2xvbS4jhShC3gyR8K4qWXytYy14l8j61TwHEraWcRYaVdrqt43yjTJH/qEGUt4SQx30nnXW8L9qUvAgMl5Y1UxMdwf1FR3eCYVyTYdsM53UQbTdmtNKEdhFT7fFh+v05ZhlYEyrnYuVs3GH3b6TYxA/mAmo1w3jK5TLfJ7tEZo/wDoOfd3t/8AlkHWRvWpi+AXrM/w/Cd2wwFy23e5hLn/AOlZaMIIUIyfMLaNdtju+Hfx2eeqHTXtVy76TrTU4VxN0V1zoLKD+Lbu5ntAbFTauxdst92WU8q0OH3sPcn/ACN8WmGpsPmayf5VaHtDuunauVwuOBu3LTEMl1VCfxLjICnwqLhhwJ0g6rPMVDj+DlDmQm04PhzFRLDkl1f4bnscjU9Ft12NxuUgYlDZbZWJDWnnTw3Rp6GD2q3hXBthCQSBljtsPwrlcBxy41okFiQcl60yZrbGJzG18STzyzrrl1NQLilGtpvc9EJz2SeiONbZ7aeVbY29VllJ3HYYbFlSJlg3LnI0fJ9rUHwHXp0q1cseAXLUFYnKNdt8o6fd84gzPJYfjkeC6MpJPxGVaTOjbNrqNmE1t4DjQDhYJzAzr83LNyJgaONTsRIrezX7Y1jLv9comt3lYjbK0qefhuaE+jifzg1BczKfFoykrm6MuhDeeh9eUTStAZzGknKykxq3wzGxmPENx1rcxmHlw5U5b6AsCNrqeF9uZgn6Vcy9rpNx9ceGfbxssC+hIyt3B0zehAP+nlMU3vCmZGHhmY6EfMtQYvBlNPiTkfszpHlyj/xV7DZXtgMegzTswAytPdY7aGtZver2yutbnSJMRA02MERyYbEdD25g1L7waEfCR9BsR3AP4HoahtIbbw4kGdI0YcwOh7dY5VKLMbHMjHwno45HuR9frVckkLTBkhlIhhuI+E94/fKu84NxP31oEwHGjjo3UdjuK8/s3YjnH0KnSD+XbStbhPEvc3A0+AgBv5OR81/LTyO02O3NDFEDIkUxFNIDQmjNCRVEClT0qew+X6VNTg1yXUPNOKYUqAcUU0NKaAIGnmhpA0Ac09BTzQA3cOrbj15/Wqd3hn2T6H+tX5pTTDH8dsg6qRsQY+jCtrAe2V5IDkXB97Rv9w/Waaq13h6Hbwnt/SlqXsS2O34P7d2zAzm2fsv8Po235VoYxbWIuBrgholbltirDYSGHp1ryy9gGXbxDtv9KPA8VuWWlGK9uXqprO+Kdxcz+3c8b9l7lwTbcXT1IVLvkzDw3fWDWIOLXLRyX1dWgAuF1ZRyu2m0uDuZ8zVnh3t4P+csH7SbeqnX6E10NvilnEJByXl6GJHodVP0pftjxZs9S9OdsPayOLRL5yGYZGhY1BFsNnA03WY/Cqt1vmnfTNmBB7G5GvlcWe9beM4Upj3TSBtbuycv8lweNPqaxcSrK3ikNtLEAnsLo8L+TCrxu0ZBt3yPDuOaMJEfy6keayO1WcLiSse7aOiOZU9kucvIz5CqWXlHeIj1yT+KGmPP8dfwJI/Bx61rLpnXS2eKhyFYFLgGxiY55eTjsDHkda7TD4n3+HKkeJIuqRsZhLqj1y+E8hPevK7eIMZWAZd8rTp3G7J5iR3Fa/CeNXLRm0xYEHwORnykFTlb4bognv3q7do1p2VrFahXH11BU85O42J5jnI8VC2GyOVHwXBA7NMrB3+Ikf8AuDpWZw3jKXVyty0M6MpmVzDQqfvdvWtHEAhIOoGzDcdPI66ciQNjod55NzWX+svTV3iFMRKm0/WUbuNB5dPX0CS/Ejk24+8NQR0M6+tC1g3PEsZiJK8iQcrgdwduxHlUFi7lbxSVOjAzPcHof1g8pNTJNxW2ubMOe478x2nepsPvAjqs7HmVnl++xqO9h8hOso0AN/8AaT35d/Ogtty9R1BHLz/PWq6TeXaey/E5HuSdpKTvl5oe6n8PKt8ivOMNiWDKymGB0PRxpl8jt9K7/h2OF62rjnoR9lh8SnyNNmmNC1GaE1RApU9KmHyuGNELnaoYIpw9ct004YUQquHFEO1LRp5pwaiFynDigJaVAO1ODQBU9DNOKAcUVBTzQD0pppoRr5fnQBqef0pXLStuAaVPNAU7vCx8pjsdfxqqbb2zOoI2YH9RtWvNKaYRYT2iuDR/GOp0P151qYfiqPoTvyb961kXcEp1Gh7f02qu2GYfeHbf6U9k6C5ggfh0+6dV+nL0iq9y2V3kd5MejjUeTAis7DcQZdjtyP7kVqYbjKn4vCfqPrTKxAV2HqBA17gAwfNCD2pmeAT9fPvMa9myt3NaJwaMPCYnpBU+a7eoqrfwzLuNIjMCSI6ZviUdmDCmnae7jEX3fvM8lQwuqfEk/LO5HZprb4T7RlFIuRctjwl11yjUeNN1EfMJXyrk7DyBbcqI/wCH5dJH5gnbaiVijAqSDsCNDPQEfkB5pT2NPQ8HfE5khh8ad4HiE8wU/wDx1exGEW7LJ8RE+fUHzmQe81w3DuKZQlxD7smc2gNsuDrmRdUPPMvqK6HhvFPEAPC8T7skHMObWm2cR09YOtb+PKdXphnje52v4XGQCr6oZVhzE6z9df3pHd7HUfNyPQn9/wBhxl0Fs66Tv2M66eZ2PUctxuoUYSN+mxB2YHp+U1VpTS3hr4+b4W0Yc1YbGeX966DgHFPdXYYyjwGPRtlc+ex/tXKgwfunQzy6T+/yq1Zu75hsIYcyp0nzGmv6GrlRcXqZoDWT7N8T95byMZdI1+0nyt+h8q1yKpkGKelT0w+VKRpppCuY6ZFKb3dFT0AEkUveVJTFRQDZhRhzQG3TZDSCYPTg96gzGnDUaPaeafNUJfTQ0YegCmaIUAIopoAgaeaDNT0AU0poaU0AVODQU4oBPaB3E/vrVa5hD8pnsd/rVqaU0yUbWKe2dCV7cj+hrXwXtGNrgjuNvUb1VYA71VuYEfKY7bj+1OUrNt69w61fWVgTzXUT3HX6Gqd7B3EUhvEv2oBEDYFo/BhHesZWe0ZBK9xt6/3rZwPtNyuD/Uv6r/Sq7LVLBmcyfaGddviXueo5yfMUdjHZIDapmBI10JPxiCCjfeBHm9WW4favL/DaDuCp0k9QPhPlHequKwVxABc13AbSDPRhEntof5tqOi4rqcNjQSVZi0btH8RVHzOo/wCIgB/4iarPiA1newMPbCXOWqOCDmQ80YaaGCPQdq85W63u1dSRctkKSNDK6odIPbYHy1rp+H8XBAZcoW4pcqTlQsP+INotPoTmHhYDxL81ejDKbYZ434ad/DFGKHUj/uB2I78/rSs4gjxD4k/EdD2I3qTE4gOgOpKeEyIZQdQrrry1B1BGoLDUVTcght/Xcc57iN+1PqjuNrAcR93cW5a88vVfnQ9tyP7V6Jh8UtxFdTKsAR++teT4diGCrv8AEnZt47g9OfrXV+yfGQr+6OiXDKj7Fz5kHYxp3HerxrLPF2E09KlWjN8o09CKea5bpjpTQzTzQYqVCDTzQBU9DNKgCpsgpCkWoAHt0tRRiimgkYeiDdDTkUJt0AYfrRAioYNIP1o0e08mkGqIP3os9AS000ANPNAFNKaHNSFAFNKaGkWoI81Xu4QHbT8vpU8UpphTRntNmBI+8P1/vW9w72oHw3gCDoTEg/zL/Ss0mq97DjcaH8PpVS6Kzbqm4MlwZ7DDX5Z8JjYBtY8iCPKqNq62HLKwYFSLigjqQHXnvoQdRKjU1h4PiD2mlGI7jVT58j6113DPaWzfUW8UoHRtgCeatuh/DrV46rPLcLh/EMlyFJylC1kiCcmpa0QfiXfwGBmXQgktW9YdbqykbE5QTBAiTbJ1IAIlTDLz0IY4PFPZd7Ki5YY3LanOpHxJzkqOWg8S6fy6zBg+LZC2SCLhS6F1BDqGzIrDxI/iJVl7dSDpvXFTrfMdCp0ynQrqp2IAOn0P09K0Pfi4ocaPIDgGIcRluDprH4dJrLwuOW+AQQLgjUwA06ZXjRSZgMIVpHwNCk2OVtQQDowOhB7jkeR9acyTcXfYL27tC2ov5xcAhwEJGYaT6xMcppVxdvjAUAGwjkaZ/tdDpzilT90/ijyunpUq8j1lTzSpUGcGnmmpUgU0QNNSoBy1IUqVAPSmnpUAppTT0qAanpUqAEpQ5TTUqZHz0St0pUqAcN1o56U1KkDU9KlQdKaeaalTIiaFlmlSoCuL0Nky+s8u1S+6jb6cv7U1Kik1eCe0t3DkZSSoOqE6eh+X0+ldNf4bZx9pruGHu7ywWSIUtvPRW3MjQ8wDrSpUW3RyMBHK6k5bqsyuu40EMQdQQdQVOnmK1bPG86xc+Ub6nKo/Er2MkcpEBVSpb4GjXcH4j4nHZWgfT8aVKlT96Wo//9k="/>
          <p:cNvSpPr>
            <a:spLocks noChangeAspect="1" noChangeArrowheads="1"/>
          </p:cNvSpPr>
          <p:nvPr/>
        </p:nvSpPr>
        <p:spPr bwMode="auto">
          <a:xfrm>
            <a:off x="-92075" y="-76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Arial" pitchFamily="34" charset="0"/>
            </a:endParaRPr>
          </a:p>
        </p:txBody>
      </p:sp>
      <p:pic>
        <p:nvPicPr>
          <p:cNvPr id="2253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025" y="1068388"/>
            <a:ext cx="4335463" cy="288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775" y="2994025"/>
            <a:ext cx="3781425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565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2" descr="http://www.ihi.org/resources/PublishingImages/PursuingTripleAim_Cov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19200"/>
            <a:ext cx="2857500" cy="436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2" name="Picture 4" descr="http://hcvcs.files.wordpress.com/2013/05/is-healthcare-technology-caught-in-the-crosshairs-of-triple-aim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997075"/>
            <a:ext cx="4038600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55626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66800" y="284163"/>
            <a:ext cx="7494588" cy="5791200"/>
          </a:xfrm>
        </p:spPr>
      </p:pic>
    </p:spTree>
    <p:extLst>
      <p:ext uri="{BB962C8B-B14F-4D97-AF65-F5344CB8AC3E}">
        <p14:creationId xmlns:p14="http://schemas.microsoft.com/office/powerpoint/2010/main" val="7793516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7" t="7092" r="13033" b="31206"/>
          <a:stretch>
            <a:fillRect/>
          </a:stretch>
        </p:blipFill>
        <p:spPr bwMode="auto">
          <a:xfrm>
            <a:off x="381000" y="1457325"/>
            <a:ext cx="8534400" cy="398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 descr="http://www.ssireview.org/images/blog/Five_Conditions_Collective_Impact_chart.png - Googl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03" r="48750" b="35580"/>
          <a:stretch>
            <a:fillRect/>
          </a:stretch>
        </p:blipFill>
        <p:spPr bwMode="auto">
          <a:xfrm>
            <a:off x="990600" y="1417638"/>
            <a:ext cx="7315200" cy="438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Collective Impact</a:t>
            </a:r>
          </a:p>
        </p:txBody>
      </p:sp>
      <p:sp>
        <p:nvSpPr>
          <p:cNvPr id="61444" name="TextBox 3"/>
          <p:cNvSpPr txBox="1">
            <a:spLocks noChangeArrowheads="1"/>
          </p:cNvSpPr>
          <p:nvPr/>
        </p:nvSpPr>
        <p:spPr bwMode="auto">
          <a:xfrm>
            <a:off x="1200150" y="5943600"/>
            <a:ext cx="44386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100">
                <a:latin typeface="Arial" pitchFamily="34" charset="0"/>
              </a:rPr>
              <a:t>Kania and Kramer, </a:t>
            </a:r>
            <a:r>
              <a:rPr lang="en-US" altLang="en-US" sz="1100" i="1">
                <a:latin typeface="Arial" pitchFamily="34" charset="0"/>
              </a:rPr>
              <a:t>Stanford Social Innovation Review</a:t>
            </a:r>
            <a:r>
              <a:rPr lang="en-US" altLang="en-US" sz="1100">
                <a:latin typeface="Arial" pitchFamily="34" charset="0"/>
              </a:rPr>
              <a:t>, Jan 21, 2013</a:t>
            </a:r>
          </a:p>
        </p:txBody>
      </p:sp>
    </p:spTree>
    <p:extLst>
      <p:ext uri="{BB962C8B-B14F-4D97-AF65-F5344CB8AC3E}">
        <p14:creationId xmlns:p14="http://schemas.microsoft.com/office/powerpoint/2010/main" val="14263031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Live Well San Diego - Googl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10" r="1563"/>
          <a:stretch>
            <a:fillRect/>
          </a:stretch>
        </p:blipFill>
        <p:spPr bwMode="auto">
          <a:xfrm>
            <a:off x="66675" y="1066800"/>
            <a:ext cx="9001125" cy="458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8420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371600"/>
            <a:ext cx="6553200" cy="48006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en-US" dirty="0" smtClean="0"/>
              <a:t>“Live Well San Diego”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26702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www.sandiegocounty.gov/content/dam/sdc/live_well_san_diego/indicators/Indicators_Cover_S - Googl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79" t="14622" r="32813" b="13855"/>
          <a:stretch>
            <a:fillRect/>
          </a:stretch>
        </p:blipFill>
        <p:spPr bwMode="auto">
          <a:xfrm>
            <a:off x="1781175" y="293688"/>
            <a:ext cx="5686425" cy="625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88439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www.sandiegocounty.gov/content/dam/sdc/live_well_san_diego/indicators/Expanded_Indicator - Googl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37" t="15201" r="22292" b="7188"/>
          <a:stretch>
            <a:fillRect/>
          </a:stretch>
        </p:blipFill>
        <p:spPr bwMode="auto">
          <a:xfrm>
            <a:off x="1295400" y="285750"/>
            <a:ext cx="6597650" cy="626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00678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0739"/>
            <a:ext cx="9144000" cy="4616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8533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533400"/>
            <a:ext cx="8169329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501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Contact Information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152400" y="1798638"/>
            <a:ext cx="3644900" cy="4525962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  <a:defRPr/>
            </a:pPr>
            <a:r>
              <a:rPr lang="en-US" altLang="en-US" sz="2400" dirty="0" smtClean="0"/>
              <a:t>Steven H. Woolf, MD, MPH</a:t>
            </a:r>
          </a:p>
          <a:p>
            <a:pPr eaLnBrk="1" hangingPunct="1">
              <a:buFontTx/>
              <a:buNone/>
              <a:defRPr/>
            </a:pPr>
            <a:r>
              <a:rPr lang="en-US" altLang="en-US" sz="2000" dirty="0" smtClean="0"/>
              <a:t>Center on Society and Health</a:t>
            </a:r>
          </a:p>
          <a:p>
            <a:pPr eaLnBrk="1" hangingPunct="1">
              <a:buFontTx/>
              <a:buNone/>
              <a:defRPr/>
            </a:pPr>
            <a:r>
              <a:rPr lang="en-US" altLang="en-US" sz="2000" dirty="0" smtClean="0"/>
              <a:t>Department of Family Medicine and Population Health</a:t>
            </a:r>
          </a:p>
          <a:p>
            <a:pPr eaLnBrk="1" hangingPunct="1">
              <a:buFontTx/>
              <a:buNone/>
              <a:defRPr/>
            </a:pPr>
            <a:r>
              <a:rPr lang="en-US" altLang="en-US" sz="2000" dirty="0" smtClean="0"/>
              <a:t>Virginia Commonwealth University</a:t>
            </a:r>
          </a:p>
          <a:p>
            <a:pPr eaLnBrk="1" hangingPunct="1">
              <a:buFontTx/>
              <a:buNone/>
              <a:defRPr/>
            </a:pPr>
            <a:r>
              <a:rPr lang="en-US" altLang="en-US" sz="2000" dirty="0" smtClean="0"/>
              <a:t>804-828-9625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altLang="en-US" sz="2400" dirty="0" smtClean="0">
                <a:hlinkClick r:id="rId2"/>
              </a:rPr>
              <a:t>swoolf@vcu.edu</a:t>
            </a:r>
            <a:endParaRPr lang="en-US" altLang="en-US" sz="2400" dirty="0" smtClean="0"/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altLang="en-US" sz="2400" dirty="0" smtClean="0">
                <a:hlinkClick r:id="rId3"/>
              </a:rPr>
              <a:t>www.societyhealth.vcu.edu</a:t>
            </a:r>
            <a:r>
              <a:rPr lang="en-US" altLang="en-US" sz="2400" dirty="0" smtClean="0"/>
              <a:t> </a:t>
            </a:r>
            <a:r>
              <a:rPr lang="en-US" altLang="en-US" dirty="0" smtClean="0"/>
              <a:t> </a:t>
            </a:r>
          </a:p>
        </p:txBody>
      </p:sp>
      <p:pic>
        <p:nvPicPr>
          <p:cNvPr id="655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94" t="12419" r="21471"/>
          <a:stretch>
            <a:fillRect/>
          </a:stretch>
        </p:blipFill>
        <p:spPr bwMode="auto">
          <a:xfrm>
            <a:off x="3913188" y="1752600"/>
            <a:ext cx="5078412" cy="429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24267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FM 2014 plenar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STFM 2014 plenary</Template>
  <TotalTime>208</TotalTime>
  <Words>154</Words>
  <Application>Microsoft Office PowerPoint</Application>
  <PresentationFormat>On-screen Show (4:3)</PresentationFormat>
  <Paragraphs>48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ＭＳ Ｐゴシック</vt:lpstr>
      <vt:lpstr>Arial</vt:lpstr>
      <vt:lpstr>Calibri</vt:lpstr>
      <vt:lpstr>STFM 2014 plenary</vt:lpstr>
      <vt:lpstr>Health in All Policies A Vision for the Future</vt:lpstr>
      <vt:lpstr>PowerPoint Presentation</vt:lpstr>
      <vt:lpstr>PowerPoint Presentation</vt:lpstr>
      <vt:lpstr>PowerPoint Presentation</vt:lpstr>
      <vt:lpstr>Beyond the Clinical Setting</vt:lpstr>
      <vt:lpstr>PowerPoint Presentation</vt:lpstr>
      <vt:lpstr>2013 “Metro” Map</vt:lpstr>
      <vt:lpstr>PowerPoint Presentation</vt:lpstr>
      <vt:lpstr>PowerPoint Presentation</vt:lpstr>
      <vt:lpstr>Mapping health outcomes</vt:lpstr>
      <vt:lpstr>Why the Differences?</vt:lpstr>
      <vt:lpstr>The Built Environment</vt:lpstr>
      <vt:lpstr>“Health in All” Policies</vt:lpstr>
      <vt:lpstr>The Silo Problem of  “Health in All Policies”</vt:lpstr>
      <vt:lpstr>The Return on Investment</vt:lpstr>
      <vt:lpstr>An Employer Perspective</vt:lpstr>
      <vt:lpstr>PowerPoint Presentation</vt:lpstr>
      <vt:lpstr>An Investor Perspective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Collective Impact</vt:lpstr>
      <vt:lpstr>PowerPoint Presentation</vt:lpstr>
      <vt:lpstr>“Live Well San Diego”</vt:lpstr>
      <vt:lpstr>PowerPoint Presentation</vt:lpstr>
      <vt:lpstr>PowerPoint Presentation</vt:lpstr>
      <vt:lpstr>PowerPoint Presentation</vt:lpstr>
      <vt:lpstr>PowerPoint Presentation</vt:lpstr>
      <vt:lpstr>Contact Information</vt:lpstr>
    </vt:vector>
  </TitlesOfParts>
  <Company>School of Medicine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Population Health Imperative</dc:title>
  <dc:creator>somtech</dc:creator>
  <cp:lastModifiedBy>Rita Greene</cp:lastModifiedBy>
  <cp:revision>18</cp:revision>
  <cp:lastPrinted>2015-11-20T14:14:47Z</cp:lastPrinted>
  <dcterms:created xsi:type="dcterms:W3CDTF">2014-05-01T19:17:56Z</dcterms:created>
  <dcterms:modified xsi:type="dcterms:W3CDTF">2015-11-20T14:16:15Z</dcterms:modified>
</cp:coreProperties>
</file>