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58" r:id="rId7"/>
    <p:sldId id="530" r:id="rId8"/>
    <p:sldId id="534" r:id="rId9"/>
    <p:sldId id="506" r:id="rId10"/>
    <p:sldId id="535" r:id="rId11"/>
    <p:sldId id="531" r:id="rId12"/>
    <p:sldId id="539" r:id="rId13"/>
    <p:sldId id="537" r:id="rId14"/>
    <p:sldId id="540" r:id="rId15"/>
    <p:sldId id="541" r:id="rId16"/>
    <p:sldId id="265" r:id="rId17"/>
    <p:sldId id="266" r:id="rId18"/>
    <p:sldId id="26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B5CA7"/>
    <a:srgbClr val="C60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66F13B-AE65-2448-A0CD-D700C6FEB7DA}" v="1" dt="2026-02-09T15:42:35.6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14"/>
    <p:restoredTop sz="96327"/>
  </p:normalViewPr>
  <p:slideViewPr>
    <p:cSldViewPr snapToGrid="0">
      <p:cViewPr varScale="1">
        <p:scale>
          <a:sx n="128" d="100"/>
          <a:sy n="128" d="100"/>
        </p:scale>
        <p:origin x="6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 Cook" userId="3b306b0a-50d6-41dd-ac7e-a1cd7fba2d66" providerId="ADAL" clId="{FB66F13B-AE65-2448-A0CD-D700C6FEB7DA}"/>
    <pc:docChg chg="undo custSel addSld delSld modSld">
      <pc:chgData name="Chris Cook" userId="3b306b0a-50d6-41dd-ac7e-a1cd7fba2d66" providerId="ADAL" clId="{FB66F13B-AE65-2448-A0CD-D700C6FEB7DA}" dt="2026-02-09T18:40:23.442" v="1763" actId="2696"/>
      <pc:docMkLst>
        <pc:docMk/>
      </pc:docMkLst>
      <pc:sldChg chg="del">
        <pc:chgData name="Chris Cook" userId="3b306b0a-50d6-41dd-ac7e-a1cd7fba2d66" providerId="ADAL" clId="{FB66F13B-AE65-2448-A0CD-D700C6FEB7DA}" dt="2026-02-09T18:40:21.254" v="1759" actId="2696"/>
        <pc:sldMkLst>
          <pc:docMk/>
          <pc:sldMk cId="40014007" sldId="260"/>
        </pc:sldMkLst>
      </pc:sldChg>
      <pc:sldChg chg="del">
        <pc:chgData name="Chris Cook" userId="3b306b0a-50d6-41dd-ac7e-a1cd7fba2d66" providerId="ADAL" clId="{FB66F13B-AE65-2448-A0CD-D700C6FEB7DA}" dt="2026-02-09T18:40:22.721" v="1760" actId="2696"/>
        <pc:sldMkLst>
          <pc:docMk/>
          <pc:sldMk cId="4164777026" sldId="261"/>
        </pc:sldMkLst>
      </pc:sldChg>
      <pc:sldChg chg="del">
        <pc:chgData name="Chris Cook" userId="3b306b0a-50d6-41dd-ac7e-a1cd7fba2d66" providerId="ADAL" clId="{FB66F13B-AE65-2448-A0CD-D700C6FEB7DA}" dt="2026-02-09T18:40:22.950" v="1761" actId="2696"/>
        <pc:sldMkLst>
          <pc:docMk/>
          <pc:sldMk cId="2480077633" sldId="262"/>
        </pc:sldMkLst>
      </pc:sldChg>
      <pc:sldChg chg="del">
        <pc:chgData name="Chris Cook" userId="3b306b0a-50d6-41dd-ac7e-a1cd7fba2d66" providerId="ADAL" clId="{FB66F13B-AE65-2448-A0CD-D700C6FEB7DA}" dt="2026-02-09T18:40:23.442" v="1763" actId="2696"/>
        <pc:sldMkLst>
          <pc:docMk/>
          <pc:sldMk cId="1700929839" sldId="263"/>
        </pc:sldMkLst>
      </pc:sldChg>
      <pc:sldChg chg="del">
        <pc:chgData name="Chris Cook" userId="3b306b0a-50d6-41dd-ac7e-a1cd7fba2d66" providerId="ADAL" clId="{FB66F13B-AE65-2448-A0CD-D700C6FEB7DA}" dt="2026-02-09T18:40:23.216" v="1762" actId="2696"/>
        <pc:sldMkLst>
          <pc:docMk/>
          <pc:sldMk cId="421913930" sldId="264"/>
        </pc:sldMkLst>
      </pc:sldChg>
      <pc:sldChg chg="modSp mod">
        <pc:chgData name="Chris Cook" userId="3b306b0a-50d6-41dd-ac7e-a1cd7fba2d66" providerId="ADAL" clId="{FB66F13B-AE65-2448-A0CD-D700C6FEB7DA}" dt="2026-02-09T18:39:33.417" v="1753" actId="20577"/>
        <pc:sldMkLst>
          <pc:docMk/>
          <pc:sldMk cId="3197468687" sldId="266"/>
        </pc:sldMkLst>
        <pc:spChg chg="mod">
          <ac:chgData name="Chris Cook" userId="3b306b0a-50d6-41dd-ac7e-a1cd7fba2d66" providerId="ADAL" clId="{FB66F13B-AE65-2448-A0CD-D700C6FEB7DA}" dt="2026-02-09T18:39:33.417" v="1753" actId="20577"/>
          <ac:spMkLst>
            <pc:docMk/>
            <pc:sldMk cId="3197468687" sldId="266"/>
            <ac:spMk id="3" creationId="{1AB0EDAC-231B-A0A1-8A64-32BD332D8616}"/>
          </ac:spMkLst>
        </pc:spChg>
      </pc:sldChg>
      <pc:sldChg chg="modSp del mod">
        <pc:chgData name="Chris Cook" userId="3b306b0a-50d6-41dd-ac7e-a1cd7fba2d66" providerId="ADAL" clId="{FB66F13B-AE65-2448-A0CD-D700C6FEB7DA}" dt="2026-02-09T18:40:15.332" v="1758" actId="2696"/>
        <pc:sldMkLst>
          <pc:docMk/>
          <pc:sldMk cId="2496270529" sldId="267"/>
        </pc:sldMkLst>
        <pc:spChg chg="mod">
          <ac:chgData name="Chris Cook" userId="3b306b0a-50d6-41dd-ac7e-a1cd7fba2d66" providerId="ADAL" clId="{FB66F13B-AE65-2448-A0CD-D700C6FEB7DA}" dt="2026-02-09T18:40:05.192" v="1757" actId="20577"/>
          <ac:spMkLst>
            <pc:docMk/>
            <pc:sldMk cId="2496270529" sldId="267"/>
            <ac:spMk id="3" creationId="{5102568B-C3CC-D74A-386F-35555BBB766B}"/>
          </ac:spMkLst>
        </pc:spChg>
      </pc:sldChg>
      <pc:sldChg chg="del">
        <pc:chgData name="Chris Cook" userId="3b306b0a-50d6-41dd-ac7e-a1cd7fba2d66" providerId="ADAL" clId="{FB66F13B-AE65-2448-A0CD-D700C6FEB7DA}" dt="2026-02-09T15:42:41.453" v="35" actId="2696"/>
        <pc:sldMkLst>
          <pc:docMk/>
          <pc:sldMk cId="3585924217" sldId="536"/>
        </pc:sldMkLst>
      </pc:sldChg>
      <pc:sldChg chg="modSp mod">
        <pc:chgData name="Chris Cook" userId="3b306b0a-50d6-41dd-ac7e-a1cd7fba2d66" providerId="ADAL" clId="{FB66F13B-AE65-2448-A0CD-D700C6FEB7DA}" dt="2026-02-09T15:43:39.922" v="37" actId="20577"/>
        <pc:sldMkLst>
          <pc:docMk/>
          <pc:sldMk cId="976231071" sldId="537"/>
        </pc:sldMkLst>
        <pc:spChg chg="mod">
          <ac:chgData name="Chris Cook" userId="3b306b0a-50d6-41dd-ac7e-a1cd7fba2d66" providerId="ADAL" clId="{FB66F13B-AE65-2448-A0CD-D700C6FEB7DA}" dt="2026-02-09T15:43:39.922" v="37" actId="20577"/>
          <ac:spMkLst>
            <pc:docMk/>
            <pc:sldMk cId="976231071" sldId="537"/>
            <ac:spMk id="2" creationId="{9C238595-0E2A-FFC4-7325-6755758F7942}"/>
          </ac:spMkLst>
        </pc:spChg>
        <pc:spChg chg="mod">
          <ac:chgData name="Chris Cook" userId="3b306b0a-50d6-41dd-ac7e-a1cd7fba2d66" providerId="ADAL" clId="{FB66F13B-AE65-2448-A0CD-D700C6FEB7DA}" dt="2026-02-09T15:39:57.928" v="31" actId="20577"/>
          <ac:spMkLst>
            <pc:docMk/>
            <pc:sldMk cId="976231071" sldId="537"/>
            <ac:spMk id="3" creationId="{8781BFE5-9529-A02F-A42E-ACE7BF10D2AD}"/>
          </ac:spMkLst>
        </pc:spChg>
      </pc:sldChg>
      <pc:sldChg chg="new del">
        <pc:chgData name="Chris Cook" userId="3b306b0a-50d6-41dd-ac7e-a1cd7fba2d66" providerId="ADAL" clId="{FB66F13B-AE65-2448-A0CD-D700C6FEB7DA}" dt="2026-02-09T15:42:39.094" v="34" actId="2696"/>
        <pc:sldMkLst>
          <pc:docMk/>
          <pc:sldMk cId="3141232872" sldId="538"/>
        </pc:sldMkLst>
      </pc:sldChg>
      <pc:sldChg chg="add">
        <pc:chgData name="Chris Cook" userId="3b306b0a-50d6-41dd-ac7e-a1cd7fba2d66" providerId="ADAL" clId="{FB66F13B-AE65-2448-A0CD-D700C6FEB7DA}" dt="2026-02-09T15:42:35.660" v="33"/>
        <pc:sldMkLst>
          <pc:docMk/>
          <pc:sldMk cId="3933748230" sldId="539"/>
        </pc:sldMkLst>
      </pc:sldChg>
      <pc:sldChg chg="modSp new mod">
        <pc:chgData name="Chris Cook" userId="3b306b0a-50d6-41dd-ac7e-a1cd7fba2d66" providerId="ADAL" clId="{FB66F13B-AE65-2448-A0CD-D700C6FEB7DA}" dt="2026-02-09T18:38:49.196" v="1731" actId="20577"/>
        <pc:sldMkLst>
          <pc:docMk/>
          <pc:sldMk cId="690512620" sldId="540"/>
        </pc:sldMkLst>
        <pc:spChg chg="mod">
          <ac:chgData name="Chris Cook" userId="3b306b0a-50d6-41dd-ac7e-a1cd7fba2d66" providerId="ADAL" clId="{FB66F13B-AE65-2448-A0CD-D700C6FEB7DA}" dt="2026-02-09T18:38:49.196" v="1731" actId="20577"/>
          <ac:spMkLst>
            <pc:docMk/>
            <pc:sldMk cId="690512620" sldId="540"/>
            <ac:spMk id="2" creationId="{0F875832-C409-0A73-0920-7AF029710013}"/>
          </ac:spMkLst>
        </pc:spChg>
        <pc:spChg chg="mod">
          <ac:chgData name="Chris Cook" userId="3b306b0a-50d6-41dd-ac7e-a1cd7fba2d66" providerId="ADAL" clId="{FB66F13B-AE65-2448-A0CD-D700C6FEB7DA}" dt="2026-02-09T16:24:10.734" v="938" actId="20577"/>
          <ac:spMkLst>
            <pc:docMk/>
            <pc:sldMk cId="690512620" sldId="540"/>
            <ac:spMk id="3" creationId="{A6D26710-C88D-6729-8A61-8F05A4CA2F9F}"/>
          </ac:spMkLst>
        </pc:spChg>
      </pc:sldChg>
      <pc:sldChg chg="modSp new mod">
        <pc:chgData name="Chris Cook" userId="3b306b0a-50d6-41dd-ac7e-a1cd7fba2d66" providerId="ADAL" clId="{FB66F13B-AE65-2448-A0CD-D700C6FEB7DA}" dt="2026-02-09T18:37:16.140" v="1657" actId="20577"/>
        <pc:sldMkLst>
          <pc:docMk/>
          <pc:sldMk cId="771604156" sldId="541"/>
        </pc:sldMkLst>
        <pc:spChg chg="mod">
          <ac:chgData name="Chris Cook" userId="3b306b0a-50d6-41dd-ac7e-a1cd7fba2d66" providerId="ADAL" clId="{FB66F13B-AE65-2448-A0CD-D700C6FEB7DA}" dt="2026-02-09T16:26:53.423" v="1005" actId="20577"/>
          <ac:spMkLst>
            <pc:docMk/>
            <pc:sldMk cId="771604156" sldId="541"/>
            <ac:spMk id="2" creationId="{44DF0550-0A69-C01E-DEBC-B44CA56007A5}"/>
          </ac:spMkLst>
        </pc:spChg>
        <pc:spChg chg="mod">
          <ac:chgData name="Chris Cook" userId="3b306b0a-50d6-41dd-ac7e-a1cd7fba2d66" providerId="ADAL" clId="{FB66F13B-AE65-2448-A0CD-D700C6FEB7DA}" dt="2026-02-09T18:37:16.140" v="1657" actId="20577"/>
          <ac:spMkLst>
            <pc:docMk/>
            <pc:sldMk cId="771604156" sldId="541"/>
            <ac:spMk id="3" creationId="{3A535D68-FD4A-9E61-0C01-10244A192BE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3828B-FB9C-5E44-93C3-E774BCAA8FC4}" type="datetimeFigureOut">
              <a:rPr lang="en-US" smtClean="0"/>
              <a:t>2/9/26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2AAC2-6884-6E40-8FBC-182F3AF779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417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FBF2CA-183D-A14D-A18C-8E100CFAFE7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2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These numbers reflect the expansion of NVERS effective July 1, 2023. </a:t>
            </a:r>
          </a:p>
          <a:p>
            <a:r>
              <a:rPr lang="en-US" sz="3200" dirty="0"/>
              <a:t>NVERS encompasses not only the traditional core coalition disciplines, but additional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FBF2CA-183D-A14D-A18C-8E100CFAFE7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357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12AAC2-6884-6E40-8FBC-182F3AF7795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532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6ED0C-E3F4-F615-18F4-421C9E6BD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3A69C2-8028-4EE6-2DD3-453BD4DB5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BCF36-DC83-4FC9-7D7C-A2B0D766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19294-2772-1949-B1E5-FF426F8D68B0}" type="datetime1">
              <a:rPr lang="en-US" smtClean="0"/>
              <a:t>2/9/26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FA9EA-6E5B-8C22-280F-6F2D258E9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BB5232C-184D-FFF7-D066-559E9F0807E9}"/>
              </a:ext>
            </a:extLst>
          </p:cNvPr>
          <p:cNvGrpSpPr/>
          <p:nvPr userDrawn="1"/>
        </p:nvGrpSpPr>
        <p:grpSpPr>
          <a:xfrm>
            <a:off x="488122" y="480391"/>
            <a:ext cx="1023178" cy="1081709"/>
            <a:chOff x="488122" y="480391"/>
            <a:chExt cx="1023178" cy="1081709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BDCB609-4DB7-7205-09DD-588E920B7712}"/>
                </a:ext>
              </a:extLst>
            </p:cNvPr>
            <p:cNvCxnSpPr>
              <a:cxnSpLocks/>
            </p:cNvCxnSpPr>
            <p:nvPr/>
          </p:nvCxnSpPr>
          <p:spPr>
            <a:xfrm>
              <a:off x="488122" y="480391"/>
              <a:ext cx="1023178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6C491-BA69-0931-1784-20FAE805FE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8122" y="480391"/>
              <a:ext cx="0" cy="1081709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00CAF8-25F7-ACEB-AC7D-6983FCE299D6}"/>
              </a:ext>
            </a:extLst>
          </p:cNvPr>
          <p:cNvGrpSpPr/>
          <p:nvPr userDrawn="1"/>
        </p:nvGrpSpPr>
        <p:grpSpPr>
          <a:xfrm>
            <a:off x="10744200" y="4559300"/>
            <a:ext cx="977900" cy="1080055"/>
            <a:chOff x="10744200" y="4559300"/>
            <a:chExt cx="977900" cy="1080055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0A1F0C5-992C-CCFB-5036-C4C26ADC1A92}"/>
                </a:ext>
              </a:extLst>
            </p:cNvPr>
            <p:cNvCxnSpPr>
              <a:cxnSpLocks/>
            </p:cNvCxnSpPr>
            <p:nvPr/>
          </p:nvCxnSpPr>
          <p:spPr>
            <a:xfrm>
              <a:off x="11722100" y="4559300"/>
              <a:ext cx="0" cy="1080055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A6FC75A-15DE-BB4F-1E07-4F61C7C2961A}"/>
                </a:ext>
              </a:extLst>
            </p:cNvPr>
            <p:cNvCxnSpPr>
              <a:cxnSpLocks/>
            </p:cNvCxnSpPr>
            <p:nvPr/>
          </p:nvCxnSpPr>
          <p:spPr>
            <a:xfrm>
              <a:off x="10744200" y="5639355"/>
              <a:ext cx="977900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70ECC78-309B-0AE1-5B40-7862C1AEF630}"/>
              </a:ext>
            </a:extLst>
          </p:cNvPr>
          <p:cNvSpPr txBox="1"/>
          <p:nvPr userDrawn="1"/>
        </p:nvSpPr>
        <p:spPr>
          <a:xfrm>
            <a:off x="3115780" y="6396990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i="1" dirty="0">
                <a:solidFill>
                  <a:srgbClr val="BE2E3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Inter</a:t>
            </a:r>
            <a:r>
              <a:rPr lang="en-US" sz="1200" b="1" i="1" dirty="0">
                <a:solidFill>
                  <a:srgbClr val="1840C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JURISDICTIONAL</a:t>
            </a:r>
            <a:r>
              <a:rPr lang="en-US" sz="1200" b="1" i="1" dirty="0">
                <a:solidFill>
                  <a:srgbClr val="BE2E3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| Inter</a:t>
            </a:r>
            <a:r>
              <a:rPr lang="en-US" sz="1200" b="1" i="1" dirty="0">
                <a:solidFill>
                  <a:srgbClr val="1840C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DISCIPLINARY </a:t>
            </a:r>
            <a:r>
              <a:rPr lang="en-US" sz="1200" b="1" i="1" dirty="0">
                <a:solidFill>
                  <a:srgbClr val="BE2E3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| Inter</a:t>
            </a:r>
            <a:r>
              <a:rPr lang="en-US" sz="1200" b="1" i="1" dirty="0">
                <a:solidFill>
                  <a:srgbClr val="1840C8">
                    <a:alpha val="59899"/>
                  </a:srgbClr>
                </a:solidFill>
                <a:effectLst/>
                <a:latin typeface="Constantia" panose="02030602050306030303" pitchFamily="18" charset="0"/>
              </a:rPr>
              <a:t>OPERABLE</a:t>
            </a:r>
            <a:endParaRPr lang="en-US" sz="1200" dirty="0">
              <a:solidFill>
                <a:srgbClr val="1840C8">
                  <a:alpha val="59899"/>
                </a:srgbClr>
              </a:solidFill>
              <a:effectLst/>
              <a:latin typeface="Constantia" panose="02030602050306030303" pitchFamily="18" charset="0"/>
            </a:endParaRPr>
          </a:p>
        </p:txBody>
      </p:sp>
      <p:pic>
        <p:nvPicPr>
          <p:cNvPr id="17" name="Picture 16" descr="A close-up of a logo&#10;&#10;Description automatically generated">
            <a:extLst>
              <a:ext uri="{FF2B5EF4-FFF2-40B4-BE49-F238E27FC236}">
                <a16:creationId xmlns:a16="http://schemas.microsoft.com/office/drawing/2014/main" id="{CD6D0FD1-98B6-62DD-ED98-149F2FDCD95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80" t="36385" r="7667" b="35502"/>
          <a:stretch/>
        </p:blipFill>
        <p:spPr>
          <a:xfrm>
            <a:off x="5195986" y="6092156"/>
            <a:ext cx="2255030" cy="24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579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F8999-8FC5-FDAA-1F80-2906D3DA4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3" y="320675"/>
            <a:ext cx="1132839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73004-B952-AFAC-31EC-BE3142711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3" y="1825625"/>
            <a:ext cx="1132839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E9288-0F28-5768-41E4-165E84D8C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C0758-2DD9-662F-9817-2E51A4DAE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0B5CA7"/>
                </a:solidFill>
                <a:latin typeface="Constantia" panose="02030602050306030303" pitchFamily="18" charset="0"/>
              </a:defRPr>
            </a:lvl1pPr>
          </a:lstStyle>
          <a:p>
            <a:fld id="{B2A7F1BB-483B-3A4B-91A2-28EF45CFF70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CD88D7D-12D8-0231-1B06-4ADFFD9F66EC}"/>
              </a:ext>
            </a:extLst>
          </p:cNvPr>
          <p:cNvGrpSpPr/>
          <p:nvPr userDrawn="1"/>
        </p:nvGrpSpPr>
        <p:grpSpPr>
          <a:xfrm>
            <a:off x="247125" y="179968"/>
            <a:ext cx="511589" cy="451593"/>
            <a:chOff x="349360" y="358335"/>
            <a:chExt cx="511589" cy="451593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64ED706-9E45-EBFA-DA38-A17F2380235E}"/>
                </a:ext>
              </a:extLst>
            </p:cNvPr>
            <p:cNvCxnSpPr>
              <a:cxnSpLocks/>
            </p:cNvCxnSpPr>
            <p:nvPr/>
          </p:nvCxnSpPr>
          <p:spPr>
            <a:xfrm>
              <a:off x="349360" y="358335"/>
              <a:ext cx="511589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41D6B97-DBB5-0F67-8422-A31014B6F5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9360" y="358335"/>
              <a:ext cx="0" cy="451593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15" descr="A blue and red text on a black background&#10;&#10;Description automatically generated">
            <a:extLst>
              <a:ext uri="{FF2B5EF4-FFF2-40B4-BE49-F238E27FC236}">
                <a16:creationId xmlns:a16="http://schemas.microsoft.com/office/drawing/2014/main" id="{2AC17F93-DCF5-D274-A091-B28504AD7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522" t="40966" r="7294" b="40570"/>
          <a:stretch/>
        </p:blipFill>
        <p:spPr>
          <a:xfrm>
            <a:off x="426723" y="6458823"/>
            <a:ext cx="1023178" cy="21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2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411A6-7403-565E-4810-97BAE12DF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1300" y="1918083"/>
            <a:ext cx="9232900" cy="1878407"/>
          </a:xfrm>
        </p:spPr>
        <p:txBody>
          <a:bodyPr anchor="b">
            <a:normAutofit/>
          </a:bodyPr>
          <a:lstStyle>
            <a:lvl1pPr algn="ctr">
              <a:defRPr sz="5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C99C2CD-3193-6313-3F39-9BEF8884F1B4}"/>
              </a:ext>
            </a:extLst>
          </p:cNvPr>
          <p:cNvGrpSpPr/>
          <p:nvPr userDrawn="1"/>
        </p:nvGrpSpPr>
        <p:grpSpPr>
          <a:xfrm>
            <a:off x="488122" y="480391"/>
            <a:ext cx="1023178" cy="1081709"/>
            <a:chOff x="488122" y="480391"/>
            <a:chExt cx="1023178" cy="1081709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8FF95885-F425-FC18-AD44-29D7552AFD96}"/>
                </a:ext>
              </a:extLst>
            </p:cNvPr>
            <p:cNvCxnSpPr>
              <a:cxnSpLocks/>
            </p:cNvCxnSpPr>
            <p:nvPr/>
          </p:nvCxnSpPr>
          <p:spPr>
            <a:xfrm>
              <a:off x="488122" y="480391"/>
              <a:ext cx="1023178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1A67ADD-9B44-F64B-D75B-14AB94B695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8122" y="480391"/>
              <a:ext cx="0" cy="1081709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AA3AB80-49AC-0250-290C-DB0FB1BB7563}"/>
              </a:ext>
            </a:extLst>
          </p:cNvPr>
          <p:cNvGrpSpPr/>
          <p:nvPr userDrawn="1"/>
        </p:nvGrpSpPr>
        <p:grpSpPr>
          <a:xfrm>
            <a:off x="10744200" y="4559300"/>
            <a:ext cx="977900" cy="1080055"/>
            <a:chOff x="10744200" y="4559300"/>
            <a:chExt cx="977900" cy="1080055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587129B-C006-0193-FF22-57BA35362948}"/>
                </a:ext>
              </a:extLst>
            </p:cNvPr>
            <p:cNvCxnSpPr>
              <a:cxnSpLocks/>
            </p:cNvCxnSpPr>
            <p:nvPr/>
          </p:nvCxnSpPr>
          <p:spPr>
            <a:xfrm>
              <a:off x="11722100" y="4559300"/>
              <a:ext cx="0" cy="1080055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ECD5F62-E77A-6874-3E43-D1B1F4306A7E}"/>
                </a:ext>
              </a:extLst>
            </p:cNvPr>
            <p:cNvCxnSpPr>
              <a:cxnSpLocks/>
            </p:cNvCxnSpPr>
            <p:nvPr/>
          </p:nvCxnSpPr>
          <p:spPr>
            <a:xfrm>
              <a:off x="10744200" y="5639355"/>
              <a:ext cx="977900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05076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23B6E-C2E3-904E-9263-5CEEB0092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39DF3-C255-D835-72C2-265A4BA06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86313F-531C-C1BB-21EA-A72FF86C4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B97390-5FC4-A79F-FE44-DE11C46FCC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CC83EE-097C-A354-A049-CCB7E3D96D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86F4F8-4E6F-7AEE-31A5-39F59088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BCE3F-141F-B446-B644-4E97846C258D}" type="datetime1">
              <a:rPr lang="en-US" smtClean="0"/>
              <a:t>2/9/26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AC8792-3FF8-A672-0C3C-FDABF55A6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BD09DA-2D0D-5F03-C91B-4C6FAE3E4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965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DD9F6-AB88-B8CC-CD4A-A3C1BAD31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900A39-C107-9D3C-A256-55AB54624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4691E-72AD-9449-97BA-A6A62F196E2C}" type="datetime1">
              <a:rPr lang="en-US" smtClean="0"/>
              <a:t>2/9/26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DECF00-D5EF-68D6-82EF-E67CC24D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48359F-4A48-6FD5-548B-A23D4DBE2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14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0D5C45-5EA9-F623-7724-7C4ACFA8D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818DE-BD8C-A792-1F8A-059CE85ED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0B5CA7"/>
                </a:solidFill>
                <a:latin typeface="Constantia" panose="02030602050306030303" pitchFamily="18" charset="0"/>
              </a:defRPr>
            </a:lvl1pPr>
          </a:lstStyle>
          <a:p>
            <a:fld id="{92642E7D-6C60-9A48-B029-532E9405CA0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A blue and red text on a black background&#10;&#10;Description automatically generated">
            <a:extLst>
              <a:ext uri="{FF2B5EF4-FFF2-40B4-BE49-F238E27FC236}">
                <a16:creationId xmlns:a16="http://schemas.microsoft.com/office/drawing/2014/main" id="{4FCA63F6-5DA9-F8E6-B539-F1ED13A569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522" t="40966" r="7294" b="40570"/>
          <a:stretch/>
        </p:blipFill>
        <p:spPr>
          <a:xfrm>
            <a:off x="421860" y="6429307"/>
            <a:ext cx="1023178" cy="21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946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E2275-3468-8765-C96E-D04ADFE7F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468245"/>
            <a:ext cx="3454400" cy="1325563"/>
          </a:xfrm>
        </p:spPr>
        <p:txBody>
          <a:bodyPr>
            <a:no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05B9EB-867E-22B1-5848-2320E2A8F8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87956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8ECE18-81E8-6FA1-26A6-4D5D75E24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56689-E2B1-D203-99B6-6739A26F8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0B5CA7"/>
                </a:solidFill>
                <a:latin typeface="Constantia" panose="02030602050306030303" pitchFamily="18" charset="0"/>
              </a:defRPr>
            </a:lvl1pPr>
          </a:lstStyle>
          <a:p>
            <a:fld id="{BD78A486-CEBA-7346-9AC4-89AF5E0887A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D72ABB0-137F-3FEA-E085-21498EC2EC75}"/>
              </a:ext>
            </a:extLst>
          </p:cNvPr>
          <p:cNvGrpSpPr/>
          <p:nvPr userDrawn="1"/>
        </p:nvGrpSpPr>
        <p:grpSpPr>
          <a:xfrm>
            <a:off x="488122" y="480391"/>
            <a:ext cx="1023178" cy="1081709"/>
            <a:chOff x="488122" y="480391"/>
            <a:chExt cx="1023178" cy="1081709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BBEEE34-8D1C-B7E3-9181-3299EE24F169}"/>
                </a:ext>
              </a:extLst>
            </p:cNvPr>
            <p:cNvCxnSpPr>
              <a:cxnSpLocks/>
            </p:cNvCxnSpPr>
            <p:nvPr/>
          </p:nvCxnSpPr>
          <p:spPr>
            <a:xfrm>
              <a:off x="488122" y="480391"/>
              <a:ext cx="1023178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8ED7418-4F47-031E-A890-883CEA7768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8122" y="480391"/>
              <a:ext cx="0" cy="1081709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AE3CFCC-9291-6155-783F-C825BD93ADF5}"/>
              </a:ext>
            </a:extLst>
          </p:cNvPr>
          <p:cNvGrpSpPr/>
          <p:nvPr userDrawn="1"/>
        </p:nvGrpSpPr>
        <p:grpSpPr>
          <a:xfrm>
            <a:off x="4250747" y="4867679"/>
            <a:ext cx="977900" cy="1080055"/>
            <a:chOff x="4134997" y="4694054"/>
            <a:chExt cx="977900" cy="1080055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0227227-4E21-4404-C452-1999F49CE9FD}"/>
                </a:ext>
              </a:extLst>
            </p:cNvPr>
            <p:cNvCxnSpPr>
              <a:cxnSpLocks/>
            </p:cNvCxnSpPr>
            <p:nvPr/>
          </p:nvCxnSpPr>
          <p:spPr>
            <a:xfrm>
              <a:off x="5112897" y="4694054"/>
              <a:ext cx="0" cy="1080055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28F9BCA-2612-DD0E-E0B0-0A9E021C1FDC}"/>
                </a:ext>
              </a:extLst>
            </p:cNvPr>
            <p:cNvCxnSpPr>
              <a:cxnSpLocks/>
            </p:cNvCxnSpPr>
            <p:nvPr/>
          </p:nvCxnSpPr>
          <p:spPr>
            <a:xfrm>
              <a:off x="4134997" y="5774109"/>
              <a:ext cx="977900" cy="0"/>
            </a:xfrm>
            <a:prstGeom prst="line">
              <a:avLst/>
            </a:prstGeom>
            <a:ln w="19050">
              <a:solidFill>
                <a:srgbClr val="C60002">
                  <a:alpha val="2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Picture 14" descr="A blue and red text on a black background&#10;&#10;Description automatically generated">
            <a:extLst>
              <a:ext uri="{FF2B5EF4-FFF2-40B4-BE49-F238E27FC236}">
                <a16:creationId xmlns:a16="http://schemas.microsoft.com/office/drawing/2014/main" id="{EF4F6A12-CDB8-E953-8A8C-01A6E56FB0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522" t="40966" r="7294" b="40570"/>
          <a:stretch/>
        </p:blipFill>
        <p:spPr>
          <a:xfrm>
            <a:off x="411700" y="6429307"/>
            <a:ext cx="1023178" cy="21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40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C6E33-1F2C-EB49-0630-6C7475976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7F5F4-1854-4E6A-A9DC-92BE13214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077BA-6008-4A1E-52E1-92F8769FC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6F303-EAEC-90FC-D98A-0F2D60378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AF0C-364C-D645-9744-F2B71AF3D800}" type="datetime1">
              <a:rPr lang="en-US" smtClean="0"/>
              <a:t>2/9/26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811334-3BD6-A25E-2D68-11B7E936D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A21E58-5ED3-ECBD-BBF7-970BDEABB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6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F6519-B4E2-C055-885B-8E1AA108E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A4E001-9A34-3E7A-3CD9-CD37E6D5C9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2CED7F-AF42-C1EE-887A-4C0CF98E84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82091-FE8D-49F6-E0D2-252D52A37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0038-1274-8949-B7EF-549C93BA2C28}" type="datetime1">
              <a:rPr lang="en-US" smtClean="0"/>
              <a:t>2/9/26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67D02-B998-30CD-969E-F00B9F07C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2DFE3A-3A91-1121-F7CB-94B2CE50A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06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34A79-E40D-53E7-64C5-A95A6F2AB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A567C6-5DA6-0B2B-3112-0533B6C7D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4FF48-3D2D-53BD-31E0-01B183082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D7580-FE5A-974B-808E-AFC644AA1F3F}" type="datetime1">
              <a:rPr lang="en-US" smtClean="0"/>
              <a:t>2/9/26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E9327-361D-F4E7-793D-733D6A7D2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82748-A5CF-29A7-91CF-DE53C4032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845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150FCB-7D00-4301-A946-2C06677B67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99158A-BD63-A42A-174E-F928CC9D47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B4DDD-AE47-BD13-F7C2-9EC4015D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CC83-5C70-E541-BC6E-9BAA3DF52663}" type="datetime1">
              <a:rPr lang="en-US" smtClean="0"/>
              <a:t>2/9/26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DF3DB-8208-60DF-B117-C1E95957A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0837-EE2B-816A-6E83-BD7B0FD3D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883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E0E77B-24CF-5E5F-74BE-C10B8318E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5D7E27-7098-7210-541B-EB4542D928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644BA-FAF3-8420-DD9B-2AF0B05858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71B0D-A071-834A-A295-1278C81CF297}" type="datetime1">
              <a:rPr lang="en-US" smtClean="0"/>
              <a:t>2/9/26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06B45-AF74-DC63-869C-55542D66EA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96FCB-FE22-2C45-7C2A-8CC3FD47E4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42E7D-6C60-9A48-B029-532E9405C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733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2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0B5CA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chris.cook@nvers.or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19C74-8A8F-7023-C74F-2CEBCF2334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RHCC Overview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30B939-72A4-7AAE-E9DF-BE2090B6D7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Collaboration</a:t>
            </a:r>
          </a:p>
          <a:p>
            <a:r>
              <a:rPr lang="en-US" dirty="0">
                <a:latin typeface="Constantia"/>
              </a:rPr>
              <a:t>Updated 02.09.2026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765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21F5F-A931-A0B8-0380-258AC94ED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altLang="en-US" b="1"/>
              <a:t>Objectives</a:t>
            </a:r>
            <a:br>
              <a:rPr lang="en-US" altLang="en-US" b="1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731CE-746C-8047-7F2B-422A4E494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marL="457200" lvl="1" indent="0">
              <a:spcBef>
                <a:spcPct val="50000"/>
              </a:spcBef>
              <a:buNone/>
            </a:pPr>
            <a:endParaRPr lang="en-US" altLang="en-US" sz="2600"/>
          </a:p>
          <a:p>
            <a:pPr lvl="1">
              <a:spcBef>
                <a:spcPct val="50000"/>
              </a:spcBef>
            </a:pPr>
            <a:r>
              <a:rPr lang="en-US" altLang="en-US" sz="2600"/>
              <a:t>Understand the mission and responsibilities of the Northern Virginia Regional Healthcare Coordination Center (RHCC)</a:t>
            </a:r>
          </a:p>
          <a:p>
            <a:pPr lvl="1">
              <a:spcBef>
                <a:spcPct val="50000"/>
              </a:spcBef>
            </a:pPr>
            <a:r>
              <a:rPr lang="en-US" altLang="en-US" sz="2600"/>
              <a:t>Review Partner Organization </a:t>
            </a:r>
          </a:p>
          <a:p>
            <a:pPr lvl="1">
              <a:spcBef>
                <a:spcPct val="50000"/>
              </a:spcBef>
            </a:pPr>
            <a:r>
              <a:rPr lang="en-US" altLang="en-US" sz="2600"/>
              <a:t>Understand RHCC Activation Triggers</a:t>
            </a:r>
          </a:p>
          <a:p>
            <a:endParaRPr lang="en-US" sz="260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B6BAA0EF-FB2A-1A63-4679-9C9EBC18A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7B1D8D02-CE28-4068-BC75-CF9E7C47906A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45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2EEE8-7945-B665-B758-DF568E01D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Garamond"/>
              </a:rPr>
              <a:t>Healthcare Regions</a:t>
            </a:r>
            <a:endParaRPr lang="en-US" dirty="0"/>
          </a:p>
        </p:txBody>
      </p:sp>
      <p:pic>
        <p:nvPicPr>
          <p:cNvPr id="5" name="Content Placeholder 4" descr="A map of the state of virginia&#10;&#10;Description automatically generated with medium confidence">
            <a:extLst>
              <a:ext uri="{FF2B5EF4-FFF2-40B4-BE49-F238E27FC236}">
                <a16:creationId xmlns:a16="http://schemas.microsoft.com/office/drawing/2014/main" id="{A9C281F0-014D-642A-76FA-A532022AC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896" y="1158279"/>
            <a:ext cx="9486207" cy="5334596"/>
          </a:xfrm>
        </p:spPr>
      </p:pic>
    </p:spTree>
    <p:extLst>
      <p:ext uri="{BB962C8B-B14F-4D97-AF65-F5344CB8AC3E}">
        <p14:creationId xmlns:p14="http://schemas.microsoft.com/office/powerpoint/2010/main" val="1814081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834EFFE-721E-C21D-7EB7-CB6302A4E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54A4"/>
                </a:solidFill>
                <a:latin typeface="Garamond" panose="02020404030301010803" pitchFamily="18" charset="0"/>
              </a:rPr>
              <a:t>Expanded Region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CDBA0-9418-5DE8-2EF1-E79347995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6</a:t>
            </a:r>
          </a:p>
        </p:txBody>
      </p:sp>
      <p:pic>
        <p:nvPicPr>
          <p:cNvPr id="8" name="Picture 7" descr="A map of a state with different colored states&#10;&#10;Description automatically generated">
            <a:extLst>
              <a:ext uri="{FF2B5EF4-FFF2-40B4-BE49-F238E27FC236}">
                <a16:creationId xmlns:a16="http://schemas.microsoft.com/office/drawing/2014/main" id="{5CB882B4-D79D-4255-8C05-A1538B56C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200"/>
            <a:ext cx="12192000" cy="683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337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31FC2-4EBA-2D62-870B-58F658754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National Capital Region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FD56C4-A268-BA29-1B5F-2AB27A7E3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93001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Maryland </a:t>
            </a:r>
          </a:p>
          <a:p>
            <a:pPr lvl="1"/>
            <a:r>
              <a:rPr lang="en-US" dirty="0"/>
              <a:t>Maryland Institute for Emergency Medical Services Systems (MIEMSS) / Emergency Medical Resource Center (EMRC)</a:t>
            </a:r>
          </a:p>
          <a:p>
            <a:r>
              <a:rPr lang="en-US" dirty="0"/>
              <a:t>DC</a:t>
            </a:r>
          </a:p>
          <a:p>
            <a:pPr lvl="1"/>
            <a:r>
              <a:rPr lang="en-US" dirty="0"/>
              <a:t>District of Columbia Department of Health (DC DOH) / Homeland Security and Emergency Management Agency (HSEMA) / Coalition Notification Center (CNC)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39712A-73AE-475B-95FE-4BE741C03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5192" y="177281"/>
            <a:ext cx="5293001" cy="582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958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4F5C4-579F-9E75-4170-2D2AB5136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265" y="-97789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54A4"/>
                </a:solidFill>
                <a:latin typeface="Garamond" panose="02020404030301010803" pitchFamily="18" charset="0"/>
              </a:rPr>
              <a:t>Member and Partner Overview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0EF1A9-4334-0696-E7A5-3E0AA917A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265" y="1855028"/>
            <a:ext cx="5950268" cy="39977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BF2F38"/>
                </a:solidFill>
                <a:latin typeface="Constantia" panose="02030602050306030303" pitchFamily="18" charset="0"/>
              </a:rPr>
              <a:t>Coalition Forum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Hospitals (32)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Free-Standing Emergency Departments (10)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Public Health (10 Local Districts, 2 State Regions)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Emergency Management (40 Local, 2 Regional Offices)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EMS (5  EMS Council Regions)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Skilled Nursing Facilities (86)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Dialysis Providers (72)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Home Health Agencies (~100)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Intermediate Care Facilities (ICF/ID) (16)</a:t>
            </a:r>
          </a:p>
          <a:p>
            <a:pPr marL="456883" lvl="1" indent="-90170">
              <a:spcBef>
                <a:spcPts val="600"/>
              </a:spcBef>
            </a:pPr>
            <a:r>
              <a:rPr lang="en-US" sz="1700" dirty="0">
                <a:solidFill>
                  <a:srgbClr val="041C38"/>
                </a:solidFill>
                <a:latin typeface="Constantia" panose="02030602050306030303" pitchFamily="18" charset="0"/>
              </a:rPr>
              <a:t>Inpatient Mental Health Providers (12)</a:t>
            </a:r>
          </a:p>
          <a:p>
            <a:pPr marL="0" indent="0">
              <a:buNone/>
            </a:pPr>
            <a:endParaRPr lang="en-US" sz="2000" b="1" dirty="0">
              <a:solidFill>
                <a:srgbClr val="041C38"/>
              </a:solidFill>
              <a:latin typeface="Constantia" panose="02030602050306030303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6D36290-51F0-BDB3-8F9D-E7736C8B4078}"/>
              </a:ext>
            </a:extLst>
          </p:cNvPr>
          <p:cNvCxnSpPr>
            <a:cxnSpLocks/>
          </p:cNvCxnSpPr>
          <p:nvPr/>
        </p:nvCxnSpPr>
        <p:spPr>
          <a:xfrm>
            <a:off x="1761893" y="6545206"/>
            <a:ext cx="10430107" cy="0"/>
          </a:xfrm>
          <a:prstGeom prst="line">
            <a:avLst/>
          </a:prstGeom>
          <a:ln w="12700">
            <a:solidFill>
              <a:srgbClr val="0054A4">
                <a:alpha val="7451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522E664-6B06-3605-569A-DC0172AECAB3}"/>
              </a:ext>
            </a:extLst>
          </p:cNvPr>
          <p:cNvSpPr txBox="1"/>
          <p:nvPr/>
        </p:nvSpPr>
        <p:spPr>
          <a:xfrm>
            <a:off x="8441083" y="3128992"/>
            <a:ext cx="336144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Tx/>
            </a:pPr>
            <a:r>
              <a:rPr lang="en-US" dirty="0">
                <a:solidFill>
                  <a:schemeClr val="bg1"/>
                </a:solidFill>
                <a:latin typeface="Constantia" panose="02030602050306030303" pitchFamily="18" charset="0"/>
              </a:rPr>
              <a:t>The Steering Committee is a multi-disciplinary body of emergency response leaders in Northern Virginia tasked with advising the NVERS Board of Directors on regional priorities and capability gaps.</a:t>
            </a:r>
            <a:endParaRPr lang="en-US" sz="1600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FF5033-D658-F8AC-9A35-7A3412165661}"/>
              </a:ext>
            </a:extLst>
          </p:cNvPr>
          <p:cNvSpPr txBox="1"/>
          <p:nvPr/>
        </p:nvSpPr>
        <p:spPr>
          <a:xfrm>
            <a:off x="11661523" y="6363737"/>
            <a:ext cx="19716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0054A4"/>
                </a:solidFill>
                <a:latin typeface="Garamond" panose="02020404030301010803" pitchFamily="18" charset="0"/>
              </a:rPr>
              <a:t>5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6CB13B77-F50F-5683-13C4-232985A83534}"/>
              </a:ext>
            </a:extLst>
          </p:cNvPr>
          <p:cNvSpPr/>
          <p:nvPr/>
        </p:nvSpPr>
        <p:spPr>
          <a:xfrm rot="13762785">
            <a:off x="8528236" y="427098"/>
            <a:ext cx="6807200" cy="6807200"/>
          </a:xfrm>
          <a:prstGeom prst="arc">
            <a:avLst/>
          </a:prstGeom>
          <a:ln w="38100">
            <a:solidFill>
              <a:srgbClr val="041C38">
                <a:alpha val="50588"/>
              </a:srgb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58154A1-93BC-B29C-7BD6-35508EC2E3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58" b="7658"/>
          <a:stretch/>
        </p:blipFill>
        <p:spPr>
          <a:xfrm>
            <a:off x="6339736" y="2357983"/>
            <a:ext cx="4198998" cy="2361936"/>
          </a:xfrm>
          <a:prstGeom prst="ellipse">
            <a:avLst/>
          </a:prstGeom>
          <a:ln w="76200">
            <a:noFill/>
          </a:ln>
          <a:effectLst>
            <a:outerShdw blurRad="50800" dist="50800" dir="5400000" algn="ctr" rotWithShape="0">
              <a:srgbClr val="000000">
                <a:alpha val="10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83A901-CE19-731F-F890-309112CCE65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349" b="7349"/>
          <a:stretch/>
        </p:blipFill>
        <p:spPr>
          <a:xfrm>
            <a:off x="8682010" y="4736286"/>
            <a:ext cx="2767506" cy="1755294"/>
          </a:xfrm>
          <a:prstGeom prst="ellipse">
            <a:avLst/>
          </a:prstGeom>
          <a:effectLst>
            <a:outerShdw blurRad="50800" dist="50800" dir="5400000" algn="ctr" rotWithShape="0">
              <a:srgbClr val="000000">
                <a:alpha val="10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2057AEA-FCF3-7B00-C273-87789FB68AE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1" r="221"/>
          <a:stretch/>
        </p:blipFill>
        <p:spPr>
          <a:xfrm>
            <a:off x="8439235" y="195491"/>
            <a:ext cx="2767506" cy="1771661"/>
          </a:xfrm>
          <a:prstGeom prst="ellipse">
            <a:avLst/>
          </a:prstGeom>
          <a:effectLst>
            <a:outerShdw blurRad="50800" dist="50800" dir="5400000" algn="ctr" rotWithShape="0">
              <a:srgbClr val="000000">
                <a:alpha val="1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213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22989-F995-0A15-4C35-B87834D48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Regional Healthcare Coordination Center</a:t>
            </a:r>
            <a:br>
              <a:rPr lang="en-US" dirty="0"/>
            </a:br>
            <a:r>
              <a:rPr lang="en-US" dirty="0"/>
              <a:t>(RHCC)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4AD53-A0F7-4F2E-443F-D60FF9A6F1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/>
              <a:t>Each of the four regions has an RHCC</a:t>
            </a:r>
          </a:p>
          <a:p>
            <a:r>
              <a:rPr lang="en-US" sz="2200" dirty="0"/>
              <a:t>The RHCC is a function, not just a place. It is a Multi-Agency Coordinating Center responsible for ensuring the response activities of healthcare facilities in Northern Virginia in a uniform and Coordinated manner through the activation of the Northern Virginia Regional Healthcare Emergency Operations Plan (RHEOP)</a:t>
            </a:r>
          </a:p>
          <a:p>
            <a:pPr lvl="1"/>
            <a:r>
              <a:rPr lang="en-US" sz="2200" dirty="0"/>
              <a:t>Implementing strategies for managing patient surge</a:t>
            </a:r>
          </a:p>
          <a:p>
            <a:pPr lvl="1"/>
            <a:r>
              <a:rPr lang="en-US" sz="2200" dirty="0"/>
              <a:t>Coordinating with other NCR and Statewide response agencies and healthcare facilities</a:t>
            </a:r>
          </a:p>
          <a:p>
            <a:pPr lvl="1"/>
            <a:r>
              <a:rPr lang="en-US" sz="2200" dirty="0"/>
              <a:t>Managing and Coordination of Resources</a:t>
            </a:r>
          </a:p>
          <a:p>
            <a:pPr lvl="1"/>
            <a:r>
              <a:rPr lang="en-US" sz="2200" dirty="0"/>
              <a:t>Information Sharing</a:t>
            </a:r>
          </a:p>
        </p:txBody>
      </p:sp>
    </p:spTree>
    <p:extLst>
      <p:ext uri="{BB962C8B-B14F-4D97-AF65-F5344CB8AC3E}">
        <p14:creationId xmlns:p14="http://schemas.microsoft.com/office/powerpoint/2010/main" val="914930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FFFA4-CF48-7B01-86A3-C6278A3F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Garamond"/>
              </a:rPr>
              <a:t>Northern RHCC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3C0569-AF5E-0C23-93DA-696557332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onstantia"/>
              </a:rPr>
              <a:t>Unlike other regions, Northern RHCC works directly with EMS on scene for: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Early Hospital Notification</a:t>
            </a:r>
            <a:endParaRPr lang="en-US" dirty="0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Distribution of Patients</a:t>
            </a:r>
            <a:endParaRPr lang="en-US" dirty="0"/>
          </a:p>
          <a:p>
            <a:pPr lvl="2">
              <a:buFont typeface="Wingdings" panose="020B0604020202020204" pitchFamily="34" charset="0"/>
              <a:buChar char="§"/>
            </a:pPr>
            <a:r>
              <a:rPr lang="en-US" dirty="0">
                <a:latin typeface="Constantia"/>
              </a:rPr>
              <a:t>Based on hospital capability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Resources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Patient Tracking</a:t>
            </a:r>
            <a:endParaRPr lang="en-US" dirty="0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Family Reunification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latin typeface="Constantia"/>
              </a:rPr>
              <a:t>Healthcare System Awareness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555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DA604-1699-E646-502F-1571EDAED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RHCC Activation Triggers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ADCBB7-385A-7470-7203-D6955B45F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F1BB-483B-3A4B-91A2-28EF45CFF70F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5" name="Group 102">
            <a:extLst>
              <a:ext uri="{FF2B5EF4-FFF2-40B4-BE49-F238E27FC236}">
                <a16:creationId xmlns:a16="http://schemas.microsoft.com/office/drawing/2014/main" id="{8AFB7B32-3285-898D-E6D2-667BA375C7E9}"/>
              </a:ext>
            </a:extLst>
          </p:cNvPr>
          <p:cNvGrpSpPr/>
          <p:nvPr/>
        </p:nvGrpSpPr>
        <p:grpSpPr>
          <a:xfrm>
            <a:off x="2931560" y="1755905"/>
            <a:ext cx="907256" cy="544116"/>
            <a:chOff x="1524000" y="1219200"/>
            <a:chExt cx="1362075" cy="801688"/>
          </a:xfrm>
          <a:effectLst>
            <a:outerShdw blurRad="76200" dist="50800" dir="5400000" algn="tl" rotWithShape="0">
              <a:prstClr val="black">
                <a:alpha val="65000"/>
              </a:prstClr>
            </a:outerShdw>
          </a:effectLst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15A85B17-D977-7AF6-C22D-9F88A24E6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8863" y="1411288"/>
              <a:ext cx="436563" cy="325438"/>
            </a:xfrm>
            <a:custGeom>
              <a:avLst/>
              <a:gdLst/>
              <a:ahLst/>
              <a:cxnLst>
                <a:cxn ang="0">
                  <a:pos x="755" y="0"/>
                </a:cxn>
                <a:cxn ang="0">
                  <a:pos x="57" y="0"/>
                </a:cxn>
                <a:cxn ang="0">
                  <a:pos x="57" y="36"/>
                </a:cxn>
                <a:cxn ang="0">
                  <a:pos x="0" y="36"/>
                </a:cxn>
                <a:cxn ang="0">
                  <a:pos x="0" y="615"/>
                </a:cxn>
                <a:cxn ang="0">
                  <a:pos x="755" y="615"/>
                </a:cxn>
                <a:cxn ang="0">
                  <a:pos x="770" y="579"/>
                </a:cxn>
                <a:cxn ang="0">
                  <a:pos x="784" y="541"/>
                </a:cxn>
                <a:cxn ang="0">
                  <a:pos x="796" y="504"/>
                </a:cxn>
                <a:cxn ang="0">
                  <a:pos x="805" y="465"/>
                </a:cxn>
                <a:cxn ang="0">
                  <a:pos x="813" y="427"/>
                </a:cxn>
                <a:cxn ang="0">
                  <a:pos x="819" y="387"/>
                </a:cxn>
                <a:cxn ang="0">
                  <a:pos x="822" y="348"/>
                </a:cxn>
                <a:cxn ang="0">
                  <a:pos x="823" y="308"/>
                </a:cxn>
                <a:cxn ang="0">
                  <a:pos x="822" y="268"/>
                </a:cxn>
                <a:cxn ang="0">
                  <a:pos x="819" y="228"/>
                </a:cxn>
                <a:cxn ang="0">
                  <a:pos x="813" y="189"/>
                </a:cxn>
                <a:cxn ang="0">
                  <a:pos x="805" y="150"/>
                </a:cxn>
                <a:cxn ang="0">
                  <a:pos x="796" y="112"/>
                </a:cxn>
                <a:cxn ang="0">
                  <a:pos x="784" y="74"/>
                </a:cxn>
                <a:cxn ang="0">
                  <a:pos x="770" y="36"/>
                </a:cxn>
                <a:cxn ang="0">
                  <a:pos x="755" y="0"/>
                </a:cxn>
              </a:cxnLst>
              <a:rect l="0" t="0" r="r" b="b"/>
              <a:pathLst>
                <a:path w="823" h="615">
                  <a:moveTo>
                    <a:pt x="755" y="0"/>
                  </a:moveTo>
                  <a:lnTo>
                    <a:pt x="57" y="0"/>
                  </a:lnTo>
                  <a:lnTo>
                    <a:pt x="57" y="36"/>
                  </a:lnTo>
                  <a:lnTo>
                    <a:pt x="0" y="36"/>
                  </a:lnTo>
                  <a:lnTo>
                    <a:pt x="0" y="615"/>
                  </a:lnTo>
                  <a:lnTo>
                    <a:pt x="755" y="615"/>
                  </a:lnTo>
                  <a:lnTo>
                    <a:pt x="770" y="579"/>
                  </a:lnTo>
                  <a:lnTo>
                    <a:pt x="784" y="541"/>
                  </a:lnTo>
                  <a:lnTo>
                    <a:pt x="796" y="504"/>
                  </a:lnTo>
                  <a:lnTo>
                    <a:pt x="805" y="465"/>
                  </a:lnTo>
                  <a:lnTo>
                    <a:pt x="813" y="427"/>
                  </a:lnTo>
                  <a:lnTo>
                    <a:pt x="819" y="387"/>
                  </a:lnTo>
                  <a:lnTo>
                    <a:pt x="822" y="348"/>
                  </a:lnTo>
                  <a:lnTo>
                    <a:pt x="823" y="308"/>
                  </a:lnTo>
                  <a:lnTo>
                    <a:pt x="822" y="268"/>
                  </a:lnTo>
                  <a:lnTo>
                    <a:pt x="819" y="228"/>
                  </a:lnTo>
                  <a:lnTo>
                    <a:pt x="813" y="189"/>
                  </a:lnTo>
                  <a:lnTo>
                    <a:pt x="805" y="150"/>
                  </a:lnTo>
                  <a:lnTo>
                    <a:pt x="796" y="112"/>
                  </a:lnTo>
                  <a:lnTo>
                    <a:pt x="784" y="74"/>
                  </a:lnTo>
                  <a:lnTo>
                    <a:pt x="770" y="36"/>
                  </a:lnTo>
                  <a:lnTo>
                    <a:pt x="755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0AF2BED3-B6C6-EA1A-6004-24DC0F918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588" y="1662113"/>
              <a:ext cx="33338" cy="31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A268F1BB-9563-A7AA-04C7-1B4D43F2FB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588" y="159385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AD55C255-04A3-95D8-E970-79453D076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588" y="1527175"/>
              <a:ext cx="33338" cy="34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id="{7ACD2189-3976-6D87-AF62-E73B0F5119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588" y="146050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1">
              <a:extLst>
                <a:ext uri="{FF2B5EF4-FFF2-40B4-BE49-F238E27FC236}">
                  <a16:creationId xmlns:a16="http://schemas.microsoft.com/office/drawing/2014/main" id="{BDFD5768-0949-7095-65DE-7B4B77C688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563" y="1662113"/>
              <a:ext cx="33338" cy="31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" name="Rectangle 12">
              <a:extLst>
                <a:ext uri="{FF2B5EF4-FFF2-40B4-BE49-F238E27FC236}">
                  <a16:creationId xmlns:a16="http://schemas.microsoft.com/office/drawing/2014/main" id="{531DF68C-CB9E-643B-1F36-88C767849B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563" y="159385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id="{9CF22107-6D12-75FE-15C3-AFB0D3C86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563" y="1527175"/>
              <a:ext cx="33338" cy="34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1F788DE-2879-6527-61FE-81D4C75FB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563" y="146050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715E6FEB-BE31-50D9-5740-638E80FB84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950" y="1662113"/>
              <a:ext cx="33338" cy="31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id="{1E5290C2-6F4D-3514-C13C-90BD35A3B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950" y="159385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7">
              <a:extLst>
                <a:ext uri="{FF2B5EF4-FFF2-40B4-BE49-F238E27FC236}">
                  <a16:creationId xmlns:a16="http://schemas.microsoft.com/office/drawing/2014/main" id="{61C1A63E-9DF7-5C5D-4D24-4356740E10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950" y="1527175"/>
              <a:ext cx="33338" cy="34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8">
              <a:extLst>
                <a:ext uri="{FF2B5EF4-FFF2-40B4-BE49-F238E27FC236}">
                  <a16:creationId xmlns:a16="http://schemas.microsoft.com/office/drawing/2014/main" id="{5A79109B-3860-AB66-5F4F-0D35C6753C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950" y="146050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605E3CDF-72A2-DE7F-B973-3BE0F86F53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925" y="1662113"/>
              <a:ext cx="33338" cy="31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id="{E1AE7FED-050E-D8DC-D4AF-F2AF0135D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925" y="159385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id="{18861AF1-D962-2B8D-4529-617FC8B43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925" y="1527175"/>
              <a:ext cx="33338" cy="34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2">
              <a:extLst>
                <a:ext uri="{FF2B5EF4-FFF2-40B4-BE49-F238E27FC236}">
                  <a16:creationId xmlns:a16="http://schemas.microsoft.com/office/drawing/2014/main" id="{5E421ABB-CACE-D2FC-62EB-8808667598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7925" y="146050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5681AE33-122C-A0F2-62BF-DA5E95EA4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313" y="1662113"/>
              <a:ext cx="33338" cy="31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id="{BB9240AF-1E61-D223-59D7-DA2FA4CE41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313" y="159385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id="{A9ECE4B1-D707-C1D5-7D4E-CC1C477BD8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313" y="1527175"/>
              <a:ext cx="33338" cy="34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6">
              <a:extLst>
                <a:ext uri="{FF2B5EF4-FFF2-40B4-BE49-F238E27FC236}">
                  <a16:creationId xmlns:a16="http://schemas.microsoft.com/office/drawing/2014/main" id="{6BF03532-9244-6478-77E2-01EBD9B4AF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313" y="1460500"/>
              <a:ext cx="33338" cy="333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52E62E35-9FAB-1E95-5AF3-116B64CB6D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3713" y="1219200"/>
              <a:ext cx="636588" cy="727075"/>
            </a:xfrm>
            <a:custGeom>
              <a:avLst/>
              <a:gdLst/>
              <a:ahLst/>
              <a:cxnLst>
                <a:cxn ang="0">
                  <a:pos x="839" y="1168"/>
                </a:cxn>
                <a:cxn ang="0">
                  <a:pos x="1183" y="1168"/>
                </a:cxn>
                <a:cxn ang="0">
                  <a:pos x="1183" y="0"/>
                </a:cxn>
                <a:cxn ang="0">
                  <a:pos x="0" y="0"/>
                </a:cxn>
                <a:cxn ang="0">
                  <a:pos x="0" y="1168"/>
                </a:cxn>
                <a:cxn ang="0">
                  <a:pos x="385" y="1168"/>
                </a:cxn>
                <a:cxn ang="0">
                  <a:pos x="688" y="1375"/>
                </a:cxn>
                <a:cxn ang="0">
                  <a:pos x="1204" y="1375"/>
                </a:cxn>
                <a:cxn ang="0">
                  <a:pos x="1204" y="1339"/>
                </a:cxn>
                <a:cxn ang="0">
                  <a:pos x="839" y="1168"/>
                </a:cxn>
              </a:cxnLst>
              <a:rect l="0" t="0" r="r" b="b"/>
              <a:pathLst>
                <a:path w="1204" h="1375">
                  <a:moveTo>
                    <a:pt x="839" y="1168"/>
                  </a:moveTo>
                  <a:lnTo>
                    <a:pt x="1183" y="1168"/>
                  </a:lnTo>
                  <a:lnTo>
                    <a:pt x="1183" y="0"/>
                  </a:lnTo>
                  <a:lnTo>
                    <a:pt x="0" y="0"/>
                  </a:lnTo>
                  <a:lnTo>
                    <a:pt x="0" y="1168"/>
                  </a:lnTo>
                  <a:lnTo>
                    <a:pt x="385" y="1168"/>
                  </a:lnTo>
                  <a:lnTo>
                    <a:pt x="688" y="1375"/>
                  </a:lnTo>
                  <a:lnTo>
                    <a:pt x="1204" y="1375"/>
                  </a:lnTo>
                  <a:lnTo>
                    <a:pt x="1204" y="1339"/>
                  </a:lnTo>
                  <a:lnTo>
                    <a:pt x="839" y="116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29BF085C-A374-E723-0BA3-D3868C4D14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6075" y="1219200"/>
              <a:ext cx="147638" cy="617538"/>
            </a:xfrm>
            <a:custGeom>
              <a:avLst/>
              <a:gdLst/>
              <a:ahLst/>
              <a:cxnLst>
                <a:cxn ang="0">
                  <a:pos x="0" y="982"/>
                </a:cxn>
                <a:cxn ang="0">
                  <a:pos x="0" y="160"/>
                </a:cxn>
                <a:cxn ang="0">
                  <a:pos x="280" y="0"/>
                </a:cxn>
                <a:cxn ang="0">
                  <a:pos x="280" y="1168"/>
                </a:cxn>
                <a:cxn ang="0">
                  <a:pos x="0" y="982"/>
                </a:cxn>
              </a:cxnLst>
              <a:rect l="0" t="0" r="r" b="b"/>
              <a:pathLst>
                <a:path w="280" h="1168">
                  <a:moveTo>
                    <a:pt x="0" y="982"/>
                  </a:moveTo>
                  <a:lnTo>
                    <a:pt x="0" y="160"/>
                  </a:lnTo>
                  <a:lnTo>
                    <a:pt x="280" y="0"/>
                  </a:lnTo>
                  <a:lnTo>
                    <a:pt x="280" y="1168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46E6E314-9A09-917C-085C-46A3708A95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8825" y="1714500"/>
              <a:ext cx="93663" cy="1095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0" name="Rectangle 30">
              <a:extLst>
                <a:ext uri="{FF2B5EF4-FFF2-40B4-BE49-F238E27FC236}">
                  <a16:creationId xmlns:a16="http://schemas.microsoft.com/office/drawing/2014/main" id="{E72C624A-11F2-B0C1-03BC-671A4E6B48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0100" y="1700213"/>
              <a:ext cx="11113" cy="13493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1">
              <a:extLst>
                <a:ext uri="{FF2B5EF4-FFF2-40B4-BE49-F238E27FC236}">
                  <a16:creationId xmlns:a16="http://schemas.microsoft.com/office/drawing/2014/main" id="{97020095-9B4A-B3BF-6092-46F938BAD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4713" y="1684338"/>
              <a:ext cx="12700" cy="24288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BD08EE82-A3B2-6B63-8004-E686A5561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8913" y="1411288"/>
              <a:ext cx="109538" cy="3254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36"/>
                </a:cxn>
                <a:cxn ang="0">
                  <a:pos x="29" y="74"/>
                </a:cxn>
                <a:cxn ang="0">
                  <a:pos x="41" y="112"/>
                </a:cxn>
                <a:cxn ang="0">
                  <a:pos x="50" y="150"/>
                </a:cxn>
                <a:cxn ang="0">
                  <a:pos x="58" y="189"/>
                </a:cxn>
                <a:cxn ang="0">
                  <a:pos x="64" y="228"/>
                </a:cxn>
                <a:cxn ang="0">
                  <a:pos x="67" y="268"/>
                </a:cxn>
                <a:cxn ang="0">
                  <a:pos x="68" y="308"/>
                </a:cxn>
                <a:cxn ang="0">
                  <a:pos x="67" y="348"/>
                </a:cxn>
                <a:cxn ang="0">
                  <a:pos x="64" y="387"/>
                </a:cxn>
                <a:cxn ang="0">
                  <a:pos x="58" y="427"/>
                </a:cxn>
                <a:cxn ang="0">
                  <a:pos x="50" y="465"/>
                </a:cxn>
                <a:cxn ang="0">
                  <a:pos x="41" y="504"/>
                </a:cxn>
                <a:cxn ang="0">
                  <a:pos x="29" y="541"/>
                </a:cxn>
                <a:cxn ang="0">
                  <a:pos x="15" y="579"/>
                </a:cxn>
                <a:cxn ang="0">
                  <a:pos x="0" y="615"/>
                </a:cxn>
                <a:cxn ang="0">
                  <a:pos x="177" y="615"/>
                </a:cxn>
                <a:cxn ang="0">
                  <a:pos x="177" y="62"/>
                </a:cxn>
                <a:cxn ang="0">
                  <a:pos x="208" y="62"/>
                </a:cxn>
                <a:cxn ang="0">
                  <a:pos x="208" y="0"/>
                </a:cxn>
                <a:cxn ang="0">
                  <a:pos x="0" y="0"/>
                </a:cxn>
              </a:cxnLst>
              <a:rect l="0" t="0" r="r" b="b"/>
              <a:pathLst>
                <a:path w="208" h="615">
                  <a:moveTo>
                    <a:pt x="0" y="0"/>
                  </a:moveTo>
                  <a:lnTo>
                    <a:pt x="15" y="36"/>
                  </a:lnTo>
                  <a:lnTo>
                    <a:pt x="29" y="74"/>
                  </a:lnTo>
                  <a:lnTo>
                    <a:pt x="41" y="112"/>
                  </a:lnTo>
                  <a:lnTo>
                    <a:pt x="50" y="150"/>
                  </a:lnTo>
                  <a:lnTo>
                    <a:pt x="58" y="189"/>
                  </a:lnTo>
                  <a:lnTo>
                    <a:pt x="64" y="228"/>
                  </a:lnTo>
                  <a:lnTo>
                    <a:pt x="67" y="268"/>
                  </a:lnTo>
                  <a:lnTo>
                    <a:pt x="68" y="308"/>
                  </a:lnTo>
                  <a:lnTo>
                    <a:pt x="67" y="348"/>
                  </a:lnTo>
                  <a:lnTo>
                    <a:pt x="64" y="387"/>
                  </a:lnTo>
                  <a:lnTo>
                    <a:pt x="58" y="427"/>
                  </a:lnTo>
                  <a:lnTo>
                    <a:pt x="50" y="465"/>
                  </a:lnTo>
                  <a:lnTo>
                    <a:pt x="41" y="504"/>
                  </a:lnTo>
                  <a:lnTo>
                    <a:pt x="29" y="541"/>
                  </a:lnTo>
                  <a:lnTo>
                    <a:pt x="15" y="579"/>
                  </a:lnTo>
                  <a:lnTo>
                    <a:pt x="0" y="615"/>
                  </a:lnTo>
                  <a:lnTo>
                    <a:pt x="177" y="615"/>
                  </a:lnTo>
                  <a:lnTo>
                    <a:pt x="177" y="62"/>
                  </a:lnTo>
                  <a:lnTo>
                    <a:pt x="208" y="62"/>
                  </a:lnTo>
                  <a:lnTo>
                    <a:pt x="20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BD0DB27E-8C52-B668-755A-B69DB357D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0788" y="1812925"/>
              <a:ext cx="196850" cy="87313"/>
            </a:xfrm>
            <a:custGeom>
              <a:avLst/>
              <a:gdLst/>
              <a:ahLst/>
              <a:cxnLst>
                <a:cxn ang="0">
                  <a:pos x="364" y="0"/>
                </a:cxn>
                <a:cxn ang="0">
                  <a:pos x="363" y="0"/>
                </a:cxn>
                <a:cxn ang="0">
                  <a:pos x="121" y="0"/>
                </a:cxn>
                <a:cxn ang="0">
                  <a:pos x="98" y="13"/>
                </a:cxn>
                <a:cxn ang="0">
                  <a:pos x="51" y="67"/>
                </a:cxn>
                <a:cxn ang="0">
                  <a:pos x="15" y="77"/>
                </a:cxn>
                <a:cxn ang="0">
                  <a:pos x="0" y="99"/>
                </a:cxn>
                <a:cxn ang="0">
                  <a:pos x="0" y="165"/>
                </a:cxn>
                <a:cxn ang="0">
                  <a:pos x="209" y="165"/>
                </a:cxn>
                <a:cxn ang="0">
                  <a:pos x="366" y="165"/>
                </a:cxn>
                <a:cxn ang="0">
                  <a:pos x="372" y="158"/>
                </a:cxn>
                <a:cxn ang="0">
                  <a:pos x="372" y="7"/>
                </a:cxn>
                <a:cxn ang="0">
                  <a:pos x="364" y="0"/>
                </a:cxn>
              </a:cxnLst>
              <a:rect l="0" t="0" r="r" b="b"/>
              <a:pathLst>
                <a:path w="372" h="165">
                  <a:moveTo>
                    <a:pt x="364" y="0"/>
                  </a:moveTo>
                  <a:lnTo>
                    <a:pt x="363" y="0"/>
                  </a:lnTo>
                  <a:lnTo>
                    <a:pt x="121" y="0"/>
                  </a:lnTo>
                  <a:lnTo>
                    <a:pt x="98" y="13"/>
                  </a:lnTo>
                  <a:lnTo>
                    <a:pt x="51" y="67"/>
                  </a:lnTo>
                  <a:lnTo>
                    <a:pt x="15" y="77"/>
                  </a:lnTo>
                  <a:lnTo>
                    <a:pt x="0" y="99"/>
                  </a:lnTo>
                  <a:lnTo>
                    <a:pt x="0" y="165"/>
                  </a:lnTo>
                  <a:lnTo>
                    <a:pt x="209" y="165"/>
                  </a:lnTo>
                  <a:lnTo>
                    <a:pt x="366" y="165"/>
                  </a:lnTo>
                  <a:lnTo>
                    <a:pt x="372" y="158"/>
                  </a:lnTo>
                  <a:lnTo>
                    <a:pt x="372" y="7"/>
                  </a:lnTo>
                  <a:lnTo>
                    <a:pt x="3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EDBC742E-870F-F02C-B898-115A7DA145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1890713"/>
              <a:ext cx="17463" cy="11113"/>
            </a:xfrm>
            <a:custGeom>
              <a:avLst/>
              <a:gdLst/>
              <a:ahLst/>
              <a:cxnLst>
                <a:cxn ang="0">
                  <a:pos x="11" y="22"/>
                </a:cxn>
                <a:cxn ang="0">
                  <a:pos x="17" y="22"/>
                </a:cxn>
                <a:cxn ang="0">
                  <a:pos x="25" y="22"/>
                </a:cxn>
                <a:cxn ang="0">
                  <a:pos x="30" y="18"/>
                </a:cxn>
                <a:cxn ang="0">
                  <a:pos x="34" y="12"/>
                </a:cxn>
                <a:cxn ang="0">
                  <a:pos x="31" y="4"/>
                </a:cxn>
                <a:cxn ang="0">
                  <a:pos x="25" y="1"/>
                </a:cxn>
                <a:cxn ang="0">
                  <a:pos x="17" y="0"/>
                </a:cxn>
                <a:cxn ang="0">
                  <a:pos x="11" y="0"/>
                </a:cxn>
                <a:cxn ang="0">
                  <a:pos x="7" y="1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2"/>
                </a:cxn>
                <a:cxn ang="0">
                  <a:pos x="1" y="16"/>
                </a:cxn>
                <a:cxn ang="0">
                  <a:pos x="4" y="18"/>
                </a:cxn>
                <a:cxn ang="0">
                  <a:pos x="7" y="21"/>
                </a:cxn>
                <a:cxn ang="0">
                  <a:pos x="11" y="22"/>
                </a:cxn>
              </a:cxnLst>
              <a:rect l="0" t="0" r="r" b="b"/>
              <a:pathLst>
                <a:path w="34" h="22">
                  <a:moveTo>
                    <a:pt x="11" y="22"/>
                  </a:moveTo>
                  <a:lnTo>
                    <a:pt x="17" y="22"/>
                  </a:lnTo>
                  <a:lnTo>
                    <a:pt x="25" y="22"/>
                  </a:lnTo>
                  <a:lnTo>
                    <a:pt x="30" y="18"/>
                  </a:lnTo>
                  <a:lnTo>
                    <a:pt x="34" y="12"/>
                  </a:lnTo>
                  <a:lnTo>
                    <a:pt x="31" y="4"/>
                  </a:lnTo>
                  <a:lnTo>
                    <a:pt x="25" y="1"/>
                  </a:lnTo>
                  <a:lnTo>
                    <a:pt x="17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F516AD24-A25E-4770-29ED-08093E050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3663" y="1885950"/>
              <a:ext cx="34925" cy="34925"/>
            </a:xfrm>
            <a:custGeom>
              <a:avLst/>
              <a:gdLst/>
              <a:ahLst/>
              <a:cxnLst>
                <a:cxn ang="0">
                  <a:pos x="32" y="66"/>
                </a:cxn>
                <a:cxn ang="0">
                  <a:pos x="45" y="63"/>
                </a:cxn>
                <a:cxn ang="0">
                  <a:pos x="55" y="57"/>
                </a:cxn>
                <a:cxn ang="0">
                  <a:pos x="63" y="46"/>
                </a:cxn>
                <a:cxn ang="0">
                  <a:pos x="66" y="33"/>
                </a:cxn>
                <a:cxn ang="0">
                  <a:pos x="63" y="21"/>
                </a:cxn>
                <a:cxn ang="0">
                  <a:pos x="55" y="10"/>
                </a:cxn>
                <a:cxn ang="0">
                  <a:pos x="45" y="2"/>
                </a:cxn>
                <a:cxn ang="0">
                  <a:pos x="32" y="0"/>
                </a:cxn>
                <a:cxn ang="0">
                  <a:pos x="19" y="2"/>
                </a:cxn>
                <a:cxn ang="0">
                  <a:pos x="9" y="10"/>
                </a:cxn>
                <a:cxn ang="0">
                  <a:pos x="2" y="21"/>
                </a:cxn>
                <a:cxn ang="0">
                  <a:pos x="0" y="33"/>
                </a:cxn>
                <a:cxn ang="0">
                  <a:pos x="2" y="46"/>
                </a:cxn>
                <a:cxn ang="0">
                  <a:pos x="9" y="57"/>
                </a:cxn>
                <a:cxn ang="0">
                  <a:pos x="19" y="63"/>
                </a:cxn>
                <a:cxn ang="0">
                  <a:pos x="32" y="66"/>
                </a:cxn>
              </a:cxnLst>
              <a:rect l="0" t="0" r="r" b="b"/>
              <a:pathLst>
                <a:path w="66" h="66">
                  <a:moveTo>
                    <a:pt x="32" y="66"/>
                  </a:moveTo>
                  <a:lnTo>
                    <a:pt x="45" y="63"/>
                  </a:lnTo>
                  <a:lnTo>
                    <a:pt x="55" y="57"/>
                  </a:lnTo>
                  <a:lnTo>
                    <a:pt x="63" y="46"/>
                  </a:lnTo>
                  <a:lnTo>
                    <a:pt x="66" y="33"/>
                  </a:lnTo>
                  <a:lnTo>
                    <a:pt x="63" y="21"/>
                  </a:lnTo>
                  <a:lnTo>
                    <a:pt x="55" y="10"/>
                  </a:lnTo>
                  <a:lnTo>
                    <a:pt x="45" y="2"/>
                  </a:lnTo>
                  <a:lnTo>
                    <a:pt x="32" y="0"/>
                  </a:lnTo>
                  <a:lnTo>
                    <a:pt x="19" y="2"/>
                  </a:lnTo>
                  <a:lnTo>
                    <a:pt x="9" y="10"/>
                  </a:lnTo>
                  <a:lnTo>
                    <a:pt x="2" y="21"/>
                  </a:lnTo>
                  <a:lnTo>
                    <a:pt x="0" y="33"/>
                  </a:lnTo>
                  <a:lnTo>
                    <a:pt x="2" y="46"/>
                  </a:lnTo>
                  <a:lnTo>
                    <a:pt x="9" y="57"/>
                  </a:lnTo>
                  <a:lnTo>
                    <a:pt x="19" y="63"/>
                  </a:lnTo>
                  <a:lnTo>
                    <a:pt x="32" y="6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C27114BE-72E9-9957-2D2F-B2B54E2E0D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3188" y="1893888"/>
              <a:ext cx="15875" cy="17463"/>
            </a:xfrm>
            <a:custGeom>
              <a:avLst/>
              <a:gdLst/>
              <a:ahLst/>
              <a:cxnLst>
                <a:cxn ang="0">
                  <a:pos x="15" y="32"/>
                </a:cxn>
                <a:cxn ang="0">
                  <a:pos x="22" y="31"/>
                </a:cxn>
                <a:cxn ang="0">
                  <a:pos x="27" y="27"/>
                </a:cxn>
                <a:cxn ang="0">
                  <a:pos x="31" y="22"/>
                </a:cxn>
                <a:cxn ang="0">
                  <a:pos x="32" y="16"/>
                </a:cxn>
                <a:cxn ang="0">
                  <a:pos x="31" y="10"/>
                </a:cxn>
                <a:cxn ang="0">
                  <a:pos x="27" y="5"/>
                </a:cxn>
                <a:cxn ang="0">
                  <a:pos x="22" y="1"/>
                </a:cxn>
                <a:cxn ang="0">
                  <a:pos x="15" y="0"/>
                </a:cxn>
                <a:cxn ang="0">
                  <a:pos x="10" y="1"/>
                </a:cxn>
                <a:cxn ang="0">
                  <a:pos x="5" y="5"/>
                </a:cxn>
                <a:cxn ang="0">
                  <a:pos x="1" y="10"/>
                </a:cxn>
                <a:cxn ang="0">
                  <a:pos x="0" y="16"/>
                </a:cxn>
                <a:cxn ang="0">
                  <a:pos x="1" y="22"/>
                </a:cxn>
                <a:cxn ang="0">
                  <a:pos x="5" y="27"/>
                </a:cxn>
                <a:cxn ang="0">
                  <a:pos x="10" y="31"/>
                </a:cxn>
                <a:cxn ang="0">
                  <a:pos x="15" y="32"/>
                </a:cxn>
              </a:cxnLst>
              <a:rect l="0" t="0" r="r" b="b"/>
              <a:pathLst>
                <a:path w="32" h="32">
                  <a:moveTo>
                    <a:pt x="15" y="32"/>
                  </a:moveTo>
                  <a:lnTo>
                    <a:pt x="22" y="31"/>
                  </a:lnTo>
                  <a:lnTo>
                    <a:pt x="27" y="27"/>
                  </a:lnTo>
                  <a:lnTo>
                    <a:pt x="31" y="22"/>
                  </a:lnTo>
                  <a:lnTo>
                    <a:pt x="32" y="16"/>
                  </a:lnTo>
                  <a:lnTo>
                    <a:pt x="31" y="10"/>
                  </a:lnTo>
                  <a:lnTo>
                    <a:pt x="27" y="5"/>
                  </a:lnTo>
                  <a:lnTo>
                    <a:pt x="22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5" y="27"/>
                  </a:lnTo>
                  <a:lnTo>
                    <a:pt x="10" y="31"/>
                  </a:lnTo>
                  <a:lnTo>
                    <a:pt x="15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099289E9-9870-C8AE-41D9-26EB0EC8F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8250" y="1887538"/>
              <a:ext cx="34925" cy="34925"/>
            </a:xfrm>
            <a:custGeom>
              <a:avLst/>
              <a:gdLst/>
              <a:ahLst/>
              <a:cxnLst>
                <a:cxn ang="0">
                  <a:pos x="33" y="66"/>
                </a:cxn>
                <a:cxn ang="0">
                  <a:pos x="46" y="63"/>
                </a:cxn>
                <a:cxn ang="0">
                  <a:pos x="56" y="57"/>
                </a:cxn>
                <a:cxn ang="0">
                  <a:pos x="64" y="46"/>
                </a:cxn>
                <a:cxn ang="0">
                  <a:pos x="66" y="33"/>
                </a:cxn>
                <a:cxn ang="0">
                  <a:pos x="64" y="20"/>
                </a:cxn>
                <a:cxn ang="0">
                  <a:pos x="56" y="10"/>
                </a:cxn>
                <a:cxn ang="0">
                  <a:pos x="46" y="2"/>
                </a:cxn>
                <a:cxn ang="0">
                  <a:pos x="33" y="0"/>
                </a:cxn>
                <a:cxn ang="0">
                  <a:pos x="20" y="2"/>
                </a:cxn>
                <a:cxn ang="0">
                  <a:pos x="9" y="10"/>
                </a:cxn>
                <a:cxn ang="0">
                  <a:pos x="3" y="20"/>
                </a:cxn>
                <a:cxn ang="0">
                  <a:pos x="0" y="33"/>
                </a:cxn>
                <a:cxn ang="0">
                  <a:pos x="3" y="46"/>
                </a:cxn>
                <a:cxn ang="0">
                  <a:pos x="9" y="57"/>
                </a:cxn>
                <a:cxn ang="0">
                  <a:pos x="20" y="63"/>
                </a:cxn>
                <a:cxn ang="0">
                  <a:pos x="33" y="66"/>
                </a:cxn>
              </a:cxnLst>
              <a:rect l="0" t="0" r="r" b="b"/>
              <a:pathLst>
                <a:path w="66" h="66">
                  <a:moveTo>
                    <a:pt x="33" y="66"/>
                  </a:moveTo>
                  <a:lnTo>
                    <a:pt x="46" y="63"/>
                  </a:lnTo>
                  <a:lnTo>
                    <a:pt x="56" y="57"/>
                  </a:lnTo>
                  <a:lnTo>
                    <a:pt x="64" y="46"/>
                  </a:lnTo>
                  <a:lnTo>
                    <a:pt x="66" y="33"/>
                  </a:lnTo>
                  <a:lnTo>
                    <a:pt x="64" y="20"/>
                  </a:lnTo>
                  <a:lnTo>
                    <a:pt x="56" y="10"/>
                  </a:lnTo>
                  <a:lnTo>
                    <a:pt x="46" y="2"/>
                  </a:lnTo>
                  <a:lnTo>
                    <a:pt x="33" y="0"/>
                  </a:lnTo>
                  <a:lnTo>
                    <a:pt x="20" y="2"/>
                  </a:lnTo>
                  <a:lnTo>
                    <a:pt x="9" y="10"/>
                  </a:lnTo>
                  <a:lnTo>
                    <a:pt x="3" y="20"/>
                  </a:lnTo>
                  <a:lnTo>
                    <a:pt x="0" y="33"/>
                  </a:lnTo>
                  <a:lnTo>
                    <a:pt x="3" y="46"/>
                  </a:lnTo>
                  <a:lnTo>
                    <a:pt x="9" y="57"/>
                  </a:lnTo>
                  <a:lnTo>
                    <a:pt x="20" y="63"/>
                  </a:lnTo>
                  <a:lnTo>
                    <a:pt x="33" y="6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8" name="Freeform 39">
              <a:extLst>
                <a:ext uri="{FF2B5EF4-FFF2-40B4-BE49-F238E27FC236}">
                  <a16:creationId xmlns:a16="http://schemas.microsoft.com/office/drawing/2014/main" id="{D322A3B7-8A7E-C606-ECC9-A7C3D452C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5238" y="1831975"/>
              <a:ext cx="12700" cy="190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35"/>
                </a:cxn>
                <a:cxn ang="0">
                  <a:pos x="26" y="35"/>
                </a:cxn>
                <a:cxn ang="0">
                  <a:pos x="26" y="0"/>
                </a:cxn>
              </a:cxnLst>
              <a:rect l="0" t="0" r="r" b="b"/>
              <a:pathLst>
                <a:path w="26" h="35">
                  <a:moveTo>
                    <a:pt x="26" y="0"/>
                  </a:moveTo>
                  <a:lnTo>
                    <a:pt x="0" y="35"/>
                  </a:lnTo>
                  <a:lnTo>
                    <a:pt x="26" y="35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9" name="Rectangle 40">
              <a:extLst>
                <a:ext uri="{FF2B5EF4-FFF2-40B4-BE49-F238E27FC236}">
                  <a16:creationId xmlns:a16="http://schemas.microsoft.com/office/drawing/2014/main" id="{7B1E9889-345C-6882-1913-7AF6567D73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875" y="1828800"/>
              <a:ext cx="15875" cy="222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0" name="Freeform 41">
              <a:extLst>
                <a:ext uri="{FF2B5EF4-FFF2-40B4-BE49-F238E27FC236}">
                  <a16:creationId xmlns:a16="http://schemas.microsoft.com/office/drawing/2014/main" id="{73F21C26-E30E-50D2-8BBB-A0223F1BE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3813" y="1798638"/>
              <a:ext cx="12700" cy="20638"/>
            </a:xfrm>
            <a:custGeom>
              <a:avLst/>
              <a:gdLst/>
              <a:ahLst/>
              <a:cxnLst>
                <a:cxn ang="0">
                  <a:pos x="11" y="38"/>
                </a:cxn>
                <a:cxn ang="0">
                  <a:pos x="17" y="37"/>
                </a:cxn>
                <a:cxn ang="0">
                  <a:pos x="19" y="34"/>
                </a:cxn>
                <a:cxn ang="0">
                  <a:pos x="22" y="32"/>
                </a:cxn>
                <a:cxn ang="0">
                  <a:pos x="23" y="27"/>
                </a:cxn>
                <a:cxn ang="0">
                  <a:pos x="23" y="11"/>
                </a:cxn>
                <a:cxn ang="0">
                  <a:pos x="22" y="6"/>
                </a:cxn>
                <a:cxn ang="0">
                  <a:pos x="19" y="3"/>
                </a:cxn>
                <a:cxn ang="0">
                  <a:pos x="17" y="1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1"/>
                </a:cxn>
                <a:cxn ang="0">
                  <a:pos x="4" y="3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27"/>
                </a:cxn>
                <a:cxn ang="0">
                  <a:pos x="1" y="32"/>
                </a:cxn>
                <a:cxn ang="0">
                  <a:pos x="4" y="34"/>
                </a:cxn>
                <a:cxn ang="0">
                  <a:pos x="6" y="37"/>
                </a:cxn>
                <a:cxn ang="0">
                  <a:pos x="11" y="38"/>
                </a:cxn>
                <a:cxn ang="0">
                  <a:pos x="11" y="38"/>
                </a:cxn>
              </a:cxnLst>
              <a:rect l="0" t="0" r="r" b="b"/>
              <a:pathLst>
                <a:path w="23" h="38">
                  <a:moveTo>
                    <a:pt x="11" y="38"/>
                  </a:moveTo>
                  <a:lnTo>
                    <a:pt x="17" y="37"/>
                  </a:lnTo>
                  <a:lnTo>
                    <a:pt x="19" y="34"/>
                  </a:lnTo>
                  <a:lnTo>
                    <a:pt x="22" y="32"/>
                  </a:lnTo>
                  <a:lnTo>
                    <a:pt x="23" y="27"/>
                  </a:lnTo>
                  <a:lnTo>
                    <a:pt x="23" y="11"/>
                  </a:lnTo>
                  <a:lnTo>
                    <a:pt x="22" y="6"/>
                  </a:lnTo>
                  <a:lnTo>
                    <a:pt x="19" y="3"/>
                  </a:lnTo>
                  <a:lnTo>
                    <a:pt x="17" y="1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1"/>
                  </a:lnTo>
                  <a:lnTo>
                    <a:pt x="4" y="3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4" y="34"/>
                  </a:lnTo>
                  <a:lnTo>
                    <a:pt x="6" y="37"/>
                  </a:lnTo>
                  <a:lnTo>
                    <a:pt x="11" y="38"/>
                  </a:lnTo>
                  <a:lnTo>
                    <a:pt x="11" y="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1" name="Freeform 42">
              <a:extLst>
                <a:ext uri="{FF2B5EF4-FFF2-40B4-BE49-F238E27FC236}">
                  <a16:creationId xmlns:a16="http://schemas.microsoft.com/office/drawing/2014/main" id="{A38BF737-B254-47C0-D2F1-040A3CCB5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763" y="1776413"/>
              <a:ext cx="49213" cy="22225"/>
            </a:xfrm>
            <a:custGeom>
              <a:avLst/>
              <a:gdLst/>
              <a:ahLst/>
              <a:cxnLst>
                <a:cxn ang="0">
                  <a:pos x="67" y="39"/>
                </a:cxn>
                <a:cxn ang="0">
                  <a:pos x="93" y="8"/>
                </a:cxn>
                <a:cxn ang="0">
                  <a:pos x="63" y="22"/>
                </a:cxn>
                <a:cxn ang="0">
                  <a:pos x="55" y="0"/>
                </a:cxn>
                <a:cxn ang="0">
                  <a:pos x="44" y="16"/>
                </a:cxn>
                <a:cxn ang="0">
                  <a:pos x="27" y="0"/>
                </a:cxn>
                <a:cxn ang="0">
                  <a:pos x="27" y="22"/>
                </a:cxn>
                <a:cxn ang="0">
                  <a:pos x="0" y="14"/>
                </a:cxn>
                <a:cxn ang="0">
                  <a:pos x="23" y="42"/>
                </a:cxn>
                <a:cxn ang="0">
                  <a:pos x="23" y="39"/>
                </a:cxn>
                <a:cxn ang="0">
                  <a:pos x="27" y="32"/>
                </a:cxn>
                <a:cxn ang="0">
                  <a:pos x="33" y="27"/>
                </a:cxn>
                <a:cxn ang="0">
                  <a:pos x="46" y="23"/>
                </a:cxn>
                <a:cxn ang="0">
                  <a:pos x="58" y="26"/>
                </a:cxn>
                <a:cxn ang="0">
                  <a:pos x="65" y="31"/>
                </a:cxn>
                <a:cxn ang="0">
                  <a:pos x="67" y="36"/>
                </a:cxn>
                <a:cxn ang="0">
                  <a:pos x="67" y="39"/>
                </a:cxn>
              </a:cxnLst>
              <a:rect l="0" t="0" r="r" b="b"/>
              <a:pathLst>
                <a:path w="93" h="42">
                  <a:moveTo>
                    <a:pt x="67" y="39"/>
                  </a:moveTo>
                  <a:lnTo>
                    <a:pt x="93" y="8"/>
                  </a:lnTo>
                  <a:lnTo>
                    <a:pt x="63" y="22"/>
                  </a:lnTo>
                  <a:lnTo>
                    <a:pt x="55" y="0"/>
                  </a:lnTo>
                  <a:lnTo>
                    <a:pt x="44" y="16"/>
                  </a:lnTo>
                  <a:lnTo>
                    <a:pt x="27" y="0"/>
                  </a:lnTo>
                  <a:lnTo>
                    <a:pt x="27" y="22"/>
                  </a:lnTo>
                  <a:lnTo>
                    <a:pt x="0" y="14"/>
                  </a:lnTo>
                  <a:lnTo>
                    <a:pt x="23" y="42"/>
                  </a:lnTo>
                  <a:lnTo>
                    <a:pt x="23" y="39"/>
                  </a:lnTo>
                  <a:lnTo>
                    <a:pt x="27" y="32"/>
                  </a:lnTo>
                  <a:lnTo>
                    <a:pt x="33" y="27"/>
                  </a:lnTo>
                  <a:lnTo>
                    <a:pt x="46" y="23"/>
                  </a:lnTo>
                  <a:lnTo>
                    <a:pt x="58" y="26"/>
                  </a:lnTo>
                  <a:lnTo>
                    <a:pt x="65" y="31"/>
                  </a:lnTo>
                  <a:lnTo>
                    <a:pt x="67" y="36"/>
                  </a:lnTo>
                  <a:lnTo>
                    <a:pt x="67" y="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6CB72806-B1BC-AC27-0B78-9D65F619AE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26206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4">
              <a:extLst>
                <a:ext uri="{FF2B5EF4-FFF2-40B4-BE49-F238E27FC236}">
                  <a16:creationId xmlns:a16="http://schemas.microsoft.com/office/drawing/2014/main" id="{08A66FEC-BE35-684E-5B0F-98513574B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26206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5">
              <a:extLst>
                <a:ext uri="{FF2B5EF4-FFF2-40B4-BE49-F238E27FC236}">
                  <a16:creationId xmlns:a16="http://schemas.microsoft.com/office/drawing/2014/main" id="{35DA7307-276F-0626-FF79-D4C5F9F73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913" y="1262063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6">
              <a:extLst>
                <a:ext uri="{FF2B5EF4-FFF2-40B4-BE49-F238E27FC236}">
                  <a16:creationId xmlns:a16="http://schemas.microsoft.com/office/drawing/2014/main" id="{64FE0F84-6C4F-A5D3-8D99-09FCFE0A30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9463" y="1262063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7">
              <a:extLst>
                <a:ext uri="{FF2B5EF4-FFF2-40B4-BE49-F238E27FC236}">
                  <a16:creationId xmlns:a16="http://schemas.microsoft.com/office/drawing/2014/main" id="{985FA2BB-F94F-BF28-1A0A-4976FE845E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0425" y="126206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8">
              <a:extLst>
                <a:ext uri="{FF2B5EF4-FFF2-40B4-BE49-F238E27FC236}">
                  <a16:creationId xmlns:a16="http://schemas.microsoft.com/office/drawing/2014/main" id="{65C1FE18-A2DE-C22A-1BEE-CC749BB47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1262063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9">
              <a:extLst>
                <a:ext uri="{FF2B5EF4-FFF2-40B4-BE49-F238E27FC236}">
                  <a16:creationId xmlns:a16="http://schemas.microsoft.com/office/drawing/2014/main" id="{9514341E-54F8-3B69-3748-48669B61E0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26206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9" name="Rectangle 50">
              <a:extLst>
                <a:ext uri="{FF2B5EF4-FFF2-40B4-BE49-F238E27FC236}">
                  <a16:creationId xmlns:a16="http://schemas.microsoft.com/office/drawing/2014/main" id="{DF292AF4-B22F-ED5E-1E52-F199289E4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352550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0" name="Rectangle 51">
              <a:extLst>
                <a:ext uri="{FF2B5EF4-FFF2-40B4-BE49-F238E27FC236}">
                  <a16:creationId xmlns:a16="http://schemas.microsoft.com/office/drawing/2014/main" id="{4E385FA0-3FB4-A3C5-29E0-72F267F00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352550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2">
              <a:extLst>
                <a:ext uri="{FF2B5EF4-FFF2-40B4-BE49-F238E27FC236}">
                  <a16:creationId xmlns:a16="http://schemas.microsoft.com/office/drawing/2014/main" id="{4DD0DAA2-A10A-0985-2DC2-1D799C2096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913" y="1352550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3">
              <a:extLst>
                <a:ext uri="{FF2B5EF4-FFF2-40B4-BE49-F238E27FC236}">
                  <a16:creationId xmlns:a16="http://schemas.microsoft.com/office/drawing/2014/main" id="{1AFEAA2B-9250-8115-11DF-E223E84965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9463" y="1352550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4">
              <a:extLst>
                <a:ext uri="{FF2B5EF4-FFF2-40B4-BE49-F238E27FC236}">
                  <a16:creationId xmlns:a16="http://schemas.microsoft.com/office/drawing/2014/main" id="{C8CA4A1A-A4B3-7ECA-7352-49E4A36FC0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0425" y="1352550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5">
              <a:extLst>
                <a:ext uri="{FF2B5EF4-FFF2-40B4-BE49-F238E27FC236}">
                  <a16:creationId xmlns:a16="http://schemas.microsoft.com/office/drawing/2014/main" id="{7F668E19-E1F8-E6EC-7DA5-7F1CA54470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1352550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6">
              <a:extLst>
                <a:ext uri="{FF2B5EF4-FFF2-40B4-BE49-F238E27FC236}">
                  <a16:creationId xmlns:a16="http://schemas.microsoft.com/office/drawing/2014/main" id="{2A383D86-78A4-5074-76C9-3CF5F4DBF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352550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7">
              <a:extLst>
                <a:ext uri="{FF2B5EF4-FFF2-40B4-BE49-F238E27FC236}">
                  <a16:creationId xmlns:a16="http://schemas.microsoft.com/office/drawing/2014/main" id="{52194864-2526-B0C3-AF42-B751412FD4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443038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8">
              <a:extLst>
                <a:ext uri="{FF2B5EF4-FFF2-40B4-BE49-F238E27FC236}">
                  <a16:creationId xmlns:a16="http://schemas.microsoft.com/office/drawing/2014/main" id="{6B093D6F-C1B6-55C1-903C-375954D609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443038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9">
              <a:extLst>
                <a:ext uri="{FF2B5EF4-FFF2-40B4-BE49-F238E27FC236}">
                  <a16:creationId xmlns:a16="http://schemas.microsoft.com/office/drawing/2014/main" id="{D831590F-F07F-B1D6-5C1A-C6A535CB43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913" y="1443038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9" name="Rectangle 60">
              <a:extLst>
                <a:ext uri="{FF2B5EF4-FFF2-40B4-BE49-F238E27FC236}">
                  <a16:creationId xmlns:a16="http://schemas.microsoft.com/office/drawing/2014/main" id="{26F8C690-9994-DD03-20CD-55624AAFB5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9463" y="1443038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0" name="Rectangle 61">
              <a:extLst>
                <a:ext uri="{FF2B5EF4-FFF2-40B4-BE49-F238E27FC236}">
                  <a16:creationId xmlns:a16="http://schemas.microsoft.com/office/drawing/2014/main" id="{FD1C1381-C07A-78EE-88FA-343811650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0425" y="1443038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2">
              <a:extLst>
                <a:ext uri="{FF2B5EF4-FFF2-40B4-BE49-F238E27FC236}">
                  <a16:creationId xmlns:a16="http://schemas.microsoft.com/office/drawing/2014/main" id="{7CBA0E81-BBFD-E5EF-9238-8DF3366FF7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1443038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3">
              <a:extLst>
                <a:ext uri="{FF2B5EF4-FFF2-40B4-BE49-F238E27FC236}">
                  <a16:creationId xmlns:a16="http://schemas.microsoft.com/office/drawing/2014/main" id="{52F2906A-7755-1219-600C-ED72F7EEF5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443038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4">
              <a:extLst>
                <a:ext uri="{FF2B5EF4-FFF2-40B4-BE49-F238E27FC236}">
                  <a16:creationId xmlns:a16="http://schemas.microsoft.com/office/drawing/2014/main" id="{F225C891-4CE7-B8C4-9BE4-37EC86F3B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533525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5">
              <a:extLst>
                <a:ext uri="{FF2B5EF4-FFF2-40B4-BE49-F238E27FC236}">
                  <a16:creationId xmlns:a16="http://schemas.microsoft.com/office/drawing/2014/main" id="{ED2A39DF-FC20-A374-D64D-113B207C0D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533525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6">
              <a:extLst>
                <a:ext uri="{FF2B5EF4-FFF2-40B4-BE49-F238E27FC236}">
                  <a16:creationId xmlns:a16="http://schemas.microsoft.com/office/drawing/2014/main" id="{69EFEE51-EF06-A9A8-1373-22084C5F2E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913" y="1533525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7">
              <a:extLst>
                <a:ext uri="{FF2B5EF4-FFF2-40B4-BE49-F238E27FC236}">
                  <a16:creationId xmlns:a16="http://schemas.microsoft.com/office/drawing/2014/main" id="{9752E60A-59AF-F931-9806-56591AE80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9463" y="1533525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8">
              <a:extLst>
                <a:ext uri="{FF2B5EF4-FFF2-40B4-BE49-F238E27FC236}">
                  <a16:creationId xmlns:a16="http://schemas.microsoft.com/office/drawing/2014/main" id="{A1BF7BBD-B26A-3EF8-43D6-552646B82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0425" y="1533525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9">
              <a:extLst>
                <a:ext uri="{FF2B5EF4-FFF2-40B4-BE49-F238E27FC236}">
                  <a16:creationId xmlns:a16="http://schemas.microsoft.com/office/drawing/2014/main" id="{7F9D47B5-F0C3-F23C-2F1B-36B8CCF9C5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1533525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Rectangle 70">
              <a:extLst>
                <a:ext uri="{FF2B5EF4-FFF2-40B4-BE49-F238E27FC236}">
                  <a16:creationId xmlns:a16="http://schemas.microsoft.com/office/drawing/2014/main" id="{A326B132-54D4-8576-AAA0-385DE22166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533525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Rectangle 71">
              <a:extLst>
                <a:ext uri="{FF2B5EF4-FFF2-40B4-BE49-F238E27FC236}">
                  <a16:creationId xmlns:a16="http://schemas.microsoft.com/office/drawing/2014/main" id="{F71D0DFD-F012-3B8C-E182-22A8510EDD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622425"/>
              <a:ext cx="46038" cy="47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2">
              <a:extLst>
                <a:ext uri="{FF2B5EF4-FFF2-40B4-BE49-F238E27FC236}">
                  <a16:creationId xmlns:a16="http://schemas.microsoft.com/office/drawing/2014/main" id="{501A2877-8443-F442-A665-062FE9E98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622425"/>
              <a:ext cx="46038" cy="47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Freeform 73">
              <a:extLst>
                <a:ext uri="{FF2B5EF4-FFF2-40B4-BE49-F238E27FC236}">
                  <a16:creationId xmlns:a16="http://schemas.microsoft.com/office/drawing/2014/main" id="{DC3614B8-9449-70EF-6689-C61F09A8A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975" y="1622425"/>
              <a:ext cx="44450" cy="47625"/>
            </a:xfrm>
            <a:custGeom>
              <a:avLst/>
              <a:gdLst/>
              <a:ahLst/>
              <a:cxnLst>
                <a:cxn ang="0">
                  <a:pos x="86" y="88"/>
                </a:cxn>
                <a:cxn ang="0">
                  <a:pos x="86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86" y="88"/>
                </a:cxn>
              </a:cxnLst>
              <a:rect l="0" t="0" r="r" b="b"/>
              <a:pathLst>
                <a:path w="86" h="88">
                  <a:moveTo>
                    <a:pt x="86" y="88"/>
                  </a:moveTo>
                  <a:lnTo>
                    <a:pt x="86" y="0"/>
                  </a:lnTo>
                  <a:lnTo>
                    <a:pt x="0" y="0"/>
                  </a:lnTo>
                  <a:lnTo>
                    <a:pt x="0" y="73"/>
                  </a:lnTo>
                  <a:lnTo>
                    <a:pt x="86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4">
              <a:extLst>
                <a:ext uri="{FF2B5EF4-FFF2-40B4-BE49-F238E27FC236}">
                  <a16:creationId xmlns:a16="http://schemas.microsoft.com/office/drawing/2014/main" id="{C2899100-E142-6C44-6894-67D297612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622425"/>
              <a:ext cx="46038" cy="47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5">
              <a:extLst>
                <a:ext uri="{FF2B5EF4-FFF2-40B4-BE49-F238E27FC236}">
                  <a16:creationId xmlns:a16="http://schemas.microsoft.com/office/drawing/2014/main" id="{E1AC5BF6-E7DF-E493-814B-E29B96A241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1813" y="171291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6">
              <a:extLst>
                <a:ext uri="{FF2B5EF4-FFF2-40B4-BE49-F238E27FC236}">
                  <a16:creationId xmlns:a16="http://schemas.microsoft.com/office/drawing/2014/main" id="{E526E40A-6EA4-9A9D-2CB0-CFC6A844A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363" y="171291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7">
              <a:extLst>
                <a:ext uri="{FF2B5EF4-FFF2-40B4-BE49-F238E27FC236}">
                  <a16:creationId xmlns:a16="http://schemas.microsoft.com/office/drawing/2014/main" id="{6AE711F0-0493-2D34-676E-36F4C063CE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1712913"/>
              <a:ext cx="44450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8">
              <a:extLst>
                <a:ext uri="{FF2B5EF4-FFF2-40B4-BE49-F238E27FC236}">
                  <a16:creationId xmlns:a16="http://schemas.microsoft.com/office/drawing/2014/main" id="{67C3658A-1E29-30A5-D05D-B513A4362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938" y="1712913"/>
              <a:ext cx="46038" cy="460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Freeform 79">
              <a:extLst>
                <a:ext uri="{FF2B5EF4-FFF2-40B4-BE49-F238E27FC236}">
                  <a16:creationId xmlns:a16="http://schemas.microsoft.com/office/drawing/2014/main" id="{850063DA-53C3-0761-AC6E-E5DE67F8B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4263" y="1836738"/>
              <a:ext cx="14288" cy="76200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26" y="143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130"/>
                </a:cxn>
              </a:cxnLst>
              <a:rect l="0" t="0" r="r" b="b"/>
              <a:pathLst>
                <a:path w="26" h="143">
                  <a:moveTo>
                    <a:pt x="0" y="130"/>
                  </a:moveTo>
                  <a:lnTo>
                    <a:pt x="26" y="143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Freeform 80">
              <a:extLst>
                <a:ext uri="{FF2B5EF4-FFF2-40B4-BE49-F238E27FC236}">
                  <a16:creationId xmlns:a16="http://schemas.microsoft.com/office/drawing/2014/main" id="{DE77392D-F063-E8DE-49CF-1E511B0EAB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4263" y="1906588"/>
              <a:ext cx="14288" cy="19050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6"/>
                </a:cxn>
                <a:cxn ang="0">
                  <a:pos x="26" y="13"/>
                </a:cxn>
                <a:cxn ang="0">
                  <a:pos x="0" y="0"/>
                </a:cxn>
                <a:cxn ang="0">
                  <a:pos x="0" y="36"/>
                </a:cxn>
              </a:cxnLst>
              <a:rect l="0" t="0" r="r" b="b"/>
              <a:pathLst>
                <a:path w="26" h="36">
                  <a:moveTo>
                    <a:pt x="0" y="36"/>
                  </a:moveTo>
                  <a:lnTo>
                    <a:pt x="26" y="36"/>
                  </a:lnTo>
                  <a:lnTo>
                    <a:pt x="26" y="13"/>
                  </a:lnTo>
                  <a:lnTo>
                    <a:pt x="0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Rectangle 81">
              <a:extLst>
                <a:ext uri="{FF2B5EF4-FFF2-40B4-BE49-F238E27FC236}">
                  <a16:creationId xmlns:a16="http://schemas.microsoft.com/office/drawing/2014/main" id="{941157EB-D52D-432A-7306-AA41A2DDF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4263" y="1684338"/>
              <a:ext cx="14288" cy="1524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1" name="Freeform 82">
              <a:extLst>
                <a:ext uri="{FF2B5EF4-FFF2-40B4-BE49-F238E27FC236}">
                  <a16:creationId xmlns:a16="http://schemas.microsoft.com/office/drawing/2014/main" id="{B1C928AA-A213-1495-7A79-9AD5EBB642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6438" y="1649413"/>
              <a:ext cx="403225" cy="38100"/>
            </a:xfrm>
            <a:custGeom>
              <a:avLst/>
              <a:gdLst/>
              <a:ahLst/>
              <a:cxnLst>
                <a:cxn ang="0">
                  <a:pos x="760" y="39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280" y="72"/>
                </a:cxn>
                <a:cxn ang="0">
                  <a:pos x="760" y="72"/>
                </a:cxn>
                <a:cxn ang="0">
                  <a:pos x="760" y="39"/>
                </a:cxn>
              </a:cxnLst>
              <a:rect l="0" t="0" r="r" b="b"/>
              <a:pathLst>
                <a:path w="760" h="72">
                  <a:moveTo>
                    <a:pt x="760" y="39"/>
                  </a:moveTo>
                  <a:lnTo>
                    <a:pt x="383" y="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280" y="72"/>
                  </a:lnTo>
                  <a:lnTo>
                    <a:pt x="760" y="72"/>
                  </a:lnTo>
                  <a:lnTo>
                    <a:pt x="760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Freeform 83">
              <a:extLst>
                <a:ext uri="{FF2B5EF4-FFF2-40B4-BE49-F238E27FC236}">
                  <a16:creationId xmlns:a16="http://schemas.microsoft.com/office/drawing/2014/main" id="{6EAABE7A-FA3F-12D1-1331-9614825C3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788" y="1662113"/>
              <a:ext cx="31750" cy="31750"/>
            </a:xfrm>
            <a:custGeom>
              <a:avLst/>
              <a:gdLst/>
              <a:ahLst/>
              <a:cxnLst>
                <a:cxn ang="0">
                  <a:pos x="59" y="62"/>
                </a:cxn>
                <a:cxn ang="0">
                  <a:pos x="59" y="0"/>
                </a:cxn>
                <a:cxn ang="0">
                  <a:pos x="18" y="0"/>
                </a:cxn>
                <a:cxn ang="0">
                  <a:pos x="14" y="15"/>
                </a:cxn>
                <a:cxn ang="0">
                  <a:pos x="10" y="31"/>
                </a:cxn>
                <a:cxn ang="0">
                  <a:pos x="5" y="46"/>
                </a:cxn>
                <a:cxn ang="0">
                  <a:pos x="0" y="62"/>
                </a:cxn>
                <a:cxn ang="0">
                  <a:pos x="59" y="62"/>
                </a:cxn>
              </a:cxnLst>
              <a:rect l="0" t="0" r="r" b="b"/>
              <a:pathLst>
                <a:path w="59" h="62">
                  <a:moveTo>
                    <a:pt x="59" y="62"/>
                  </a:moveTo>
                  <a:lnTo>
                    <a:pt x="59" y="0"/>
                  </a:lnTo>
                  <a:lnTo>
                    <a:pt x="18" y="0"/>
                  </a:lnTo>
                  <a:lnTo>
                    <a:pt x="14" y="15"/>
                  </a:lnTo>
                  <a:lnTo>
                    <a:pt x="10" y="31"/>
                  </a:lnTo>
                  <a:lnTo>
                    <a:pt x="5" y="46"/>
                  </a:lnTo>
                  <a:lnTo>
                    <a:pt x="0" y="62"/>
                  </a:lnTo>
                  <a:lnTo>
                    <a:pt x="5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84">
              <a:extLst>
                <a:ext uri="{FF2B5EF4-FFF2-40B4-BE49-F238E27FC236}">
                  <a16:creationId xmlns:a16="http://schemas.microsoft.com/office/drawing/2014/main" id="{4699FEE2-E86C-8B3E-FD1D-269965BC2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3200" y="1662113"/>
              <a:ext cx="11113" cy="31750"/>
            </a:xfrm>
            <a:custGeom>
              <a:avLst/>
              <a:gdLst/>
              <a:ahLst/>
              <a:cxnLst>
                <a:cxn ang="0">
                  <a:pos x="0" y="62"/>
                </a:cxn>
                <a:cxn ang="0">
                  <a:pos x="4" y="62"/>
                </a:cxn>
                <a:cxn ang="0">
                  <a:pos x="9" y="46"/>
                </a:cxn>
                <a:cxn ang="0">
                  <a:pos x="14" y="31"/>
                </a:cxn>
                <a:cxn ang="0">
                  <a:pos x="18" y="15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0" y="62"/>
                </a:cxn>
              </a:cxnLst>
              <a:rect l="0" t="0" r="r" b="b"/>
              <a:pathLst>
                <a:path w="22" h="62">
                  <a:moveTo>
                    <a:pt x="0" y="62"/>
                  </a:moveTo>
                  <a:lnTo>
                    <a:pt x="4" y="62"/>
                  </a:lnTo>
                  <a:lnTo>
                    <a:pt x="9" y="46"/>
                  </a:lnTo>
                  <a:lnTo>
                    <a:pt x="14" y="31"/>
                  </a:lnTo>
                  <a:lnTo>
                    <a:pt x="18" y="15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4" name="Freeform 85">
              <a:extLst>
                <a:ext uri="{FF2B5EF4-FFF2-40B4-BE49-F238E27FC236}">
                  <a16:creationId xmlns:a16="http://schemas.microsoft.com/office/drawing/2014/main" id="{57ED0903-BA28-745B-3089-781302631D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663" y="1593850"/>
              <a:ext cx="15875" cy="33338"/>
            </a:xfrm>
            <a:custGeom>
              <a:avLst/>
              <a:gdLst/>
              <a:ahLst/>
              <a:cxnLst>
                <a:cxn ang="0">
                  <a:pos x="30" y="63"/>
                </a:cxn>
                <a:cxn ang="0">
                  <a:pos x="30" y="0"/>
                </a:cxn>
                <a:cxn ang="0">
                  <a:pos x="7" y="0"/>
                </a:cxn>
                <a:cxn ang="0">
                  <a:pos x="5" y="17"/>
                </a:cxn>
                <a:cxn ang="0">
                  <a:pos x="4" y="32"/>
                </a:cxn>
                <a:cxn ang="0">
                  <a:pos x="3" y="48"/>
                </a:cxn>
                <a:cxn ang="0">
                  <a:pos x="0" y="63"/>
                </a:cxn>
                <a:cxn ang="0">
                  <a:pos x="30" y="63"/>
                </a:cxn>
              </a:cxnLst>
              <a:rect l="0" t="0" r="r" b="b"/>
              <a:pathLst>
                <a:path w="30" h="63">
                  <a:moveTo>
                    <a:pt x="30" y="63"/>
                  </a:moveTo>
                  <a:lnTo>
                    <a:pt x="30" y="0"/>
                  </a:lnTo>
                  <a:lnTo>
                    <a:pt x="7" y="0"/>
                  </a:lnTo>
                  <a:lnTo>
                    <a:pt x="5" y="17"/>
                  </a:lnTo>
                  <a:lnTo>
                    <a:pt x="4" y="32"/>
                  </a:lnTo>
                  <a:lnTo>
                    <a:pt x="3" y="48"/>
                  </a:lnTo>
                  <a:lnTo>
                    <a:pt x="0" y="63"/>
                  </a:lnTo>
                  <a:lnTo>
                    <a:pt x="30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5" name="Freeform 86">
              <a:extLst>
                <a:ext uri="{FF2B5EF4-FFF2-40B4-BE49-F238E27FC236}">
                  <a16:creationId xmlns:a16="http://schemas.microsoft.com/office/drawing/2014/main" id="{DE035B32-DF6B-3F7F-57C1-9BF613CC0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3200" y="1593850"/>
              <a:ext cx="20638" cy="33338"/>
            </a:xfrm>
            <a:custGeom>
              <a:avLst/>
              <a:gdLst/>
              <a:ahLst/>
              <a:cxnLst>
                <a:cxn ang="0">
                  <a:pos x="0" y="63"/>
                </a:cxn>
                <a:cxn ang="0">
                  <a:pos x="33" y="63"/>
                </a:cxn>
                <a:cxn ang="0">
                  <a:pos x="36" y="48"/>
                </a:cxn>
                <a:cxn ang="0">
                  <a:pos x="37" y="32"/>
                </a:cxn>
                <a:cxn ang="0">
                  <a:pos x="38" y="17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63"/>
                </a:cxn>
              </a:cxnLst>
              <a:rect l="0" t="0" r="r" b="b"/>
              <a:pathLst>
                <a:path w="40" h="63">
                  <a:moveTo>
                    <a:pt x="0" y="63"/>
                  </a:moveTo>
                  <a:lnTo>
                    <a:pt x="33" y="63"/>
                  </a:lnTo>
                  <a:lnTo>
                    <a:pt x="36" y="48"/>
                  </a:lnTo>
                  <a:lnTo>
                    <a:pt x="37" y="32"/>
                  </a:lnTo>
                  <a:lnTo>
                    <a:pt x="38" y="17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6" name="Freeform 87">
              <a:extLst>
                <a:ext uri="{FF2B5EF4-FFF2-40B4-BE49-F238E27FC236}">
                  <a16:creationId xmlns:a16="http://schemas.microsoft.com/office/drawing/2014/main" id="{6AB7F1F0-0A6D-5294-A982-24ABC6E10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2250" y="1527175"/>
              <a:ext cx="14288" cy="34925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27" y="0"/>
                </a:cxn>
                <a:cxn ang="0">
                  <a:pos x="0" y="0"/>
                </a:cxn>
                <a:cxn ang="0">
                  <a:pos x="1" y="16"/>
                </a:cxn>
                <a:cxn ang="0">
                  <a:pos x="2" y="32"/>
                </a:cxn>
                <a:cxn ang="0">
                  <a:pos x="4" y="47"/>
                </a:cxn>
                <a:cxn ang="0">
                  <a:pos x="5" y="64"/>
                </a:cxn>
                <a:cxn ang="0">
                  <a:pos x="27" y="64"/>
                </a:cxn>
              </a:cxnLst>
              <a:rect l="0" t="0" r="r" b="b"/>
              <a:pathLst>
                <a:path w="27" h="64">
                  <a:moveTo>
                    <a:pt x="27" y="64"/>
                  </a:moveTo>
                  <a:lnTo>
                    <a:pt x="27" y="0"/>
                  </a:lnTo>
                  <a:lnTo>
                    <a:pt x="0" y="0"/>
                  </a:lnTo>
                  <a:lnTo>
                    <a:pt x="1" y="16"/>
                  </a:lnTo>
                  <a:lnTo>
                    <a:pt x="2" y="32"/>
                  </a:lnTo>
                  <a:lnTo>
                    <a:pt x="4" y="47"/>
                  </a:lnTo>
                  <a:lnTo>
                    <a:pt x="5" y="64"/>
                  </a:lnTo>
                  <a:lnTo>
                    <a:pt x="27" y="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7" name="Freeform 88">
              <a:extLst>
                <a:ext uri="{FF2B5EF4-FFF2-40B4-BE49-F238E27FC236}">
                  <a16:creationId xmlns:a16="http://schemas.microsoft.com/office/drawing/2014/main" id="{2566CC51-DF34-9C67-EF8C-698151DBE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3200" y="1527175"/>
              <a:ext cx="22225" cy="34925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41" y="64"/>
                </a:cxn>
                <a:cxn ang="0">
                  <a:pos x="40" y="47"/>
                </a:cxn>
                <a:cxn ang="0">
                  <a:pos x="38" y="32"/>
                </a:cxn>
                <a:cxn ang="0">
                  <a:pos x="37" y="1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64"/>
                </a:cxn>
              </a:cxnLst>
              <a:rect l="0" t="0" r="r" b="b"/>
              <a:pathLst>
                <a:path w="41" h="64">
                  <a:moveTo>
                    <a:pt x="0" y="64"/>
                  </a:moveTo>
                  <a:lnTo>
                    <a:pt x="41" y="64"/>
                  </a:lnTo>
                  <a:lnTo>
                    <a:pt x="40" y="47"/>
                  </a:lnTo>
                  <a:lnTo>
                    <a:pt x="38" y="32"/>
                  </a:lnTo>
                  <a:lnTo>
                    <a:pt x="37" y="16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8" name="Freeform 89">
              <a:extLst>
                <a:ext uri="{FF2B5EF4-FFF2-40B4-BE49-F238E27FC236}">
                  <a16:creationId xmlns:a16="http://schemas.microsoft.com/office/drawing/2014/main" id="{7F6E327D-F078-7825-E946-5ACF83D5A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7963" y="1460500"/>
              <a:ext cx="28575" cy="33338"/>
            </a:xfrm>
            <a:custGeom>
              <a:avLst/>
              <a:gdLst/>
              <a:ahLst/>
              <a:cxnLst>
                <a:cxn ang="0">
                  <a:pos x="54" y="6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5" y="15"/>
                </a:cxn>
                <a:cxn ang="0">
                  <a:pos x="9" y="31"/>
                </a:cxn>
                <a:cxn ang="0">
                  <a:pos x="13" y="48"/>
                </a:cxn>
                <a:cxn ang="0">
                  <a:pos x="17" y="63"/>
                </a:cxn>
                <a:cxn ang="0">
                  <a:pos x="54" y="63"/>
                </a:cxn>
              </a:cxnLst>
              <a:rect l="0" t="0" r="r" b="b"/>
              <a:pathLst>
                <a:path w="54" h="63">
                  <a:moveTo>
                    <a:pt x="54" y="6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5" y="15"/>
                  </a:lnTo>
                  <a:lnTo>
                    <a:pt x="9" y="31"/>
                  </a:lnTo>
                  <a:lnTo>
                    <a:pt x="13" y="48"/>
                  </a:lnTo>
                  <a:lnTo>
                    <a:pt x="17" y="63"/>
                  </a:lnTo>
                  <a:lnTo>
                    <a:pt x="54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Freeform 90">
              <a:extLst>
                <a:ext uri="{FF2B5EF4-FFF2-40B4-BE49-F238E27FC236}">
                  <a16:creationId xmlns:a16="http://schemas.microsoft.com/office/drawing/2014/main" id="{A0BE2D98-DCBC-2FBE-62F5-1DE387BD4A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3200" y="1460500"/>
              <a:ext cx="14288" cy="33338"/>
            </a:xfrm>
            <a:custGeom>
              <a:avLst/>
              <a:gdLst/>
              <a:ahLst/>
              <a:cxnLst>
                <a:cxn ang="0">
                  <a:pos x="0" y="63"/>
                </a:cxn>
                <a:cxn ang="0">
                  <a:pos x="26" y="63"/>
                </a:cxn>
                <a:cxn ang="0">
                  <a:pos x="22" y="48"/>
                </a:cxn>
                <a:cxn ang="0">
                  <a:pos x="18" y="31"/>
                </a:cxn>
                <a:cxn ang="0">
                  <a:pos x="14" y="15"/>
                </a:cxn>
                <a:cxn ang="0">
                  <a:pos x="9" y="0"/>
                </a:cxn>
                <a:cxn ang="0">
                  <a:pos x="0" y="0"/>
                </a:cxn>
                <a:cxn ang="0">
                  <a:pos x="0" y="63"/>
                </a:cxn>
              </a:cxnLst>
              <a:rect l="0" t="0" r="r" b="b"/>
              <a:pathLst>
                <a:path w="26" h="63">
                  <a:moveTo>
                    <a:pt x="0" y="63"/>
                  </a:moveTo>
                  <a:lnTo>
                    <a:pt x="26" y="63"/>
                  </a:lnTo>
                  <a:lnTo>
                    <a:pt x="22" y="48"/>
                  </a:lnTo>
                  <a:lnTo>
                    <a:pt x="18" y="31"/>
                  </a:lnTo>
                  <a:lnTo>
                    <a:pt x="14" y="15"/>
                  </a:lnTo>
                  <a:lnTo>
                    <a:pt x="9" y="0"/>
                  </a:lnTo>
                  <a:lnTo>
                    <a:pt x="0" y="0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Freeform 91">
              <a:extLst>
                <a:ext uri="{FF2B5EF4-FFF2-40B4-BE49-F238E27FC236}">
                  <a16:creationId xmlns:a16="http://schemas.microsoft.com/office/drawing/2014/main" id="{378D7221-1250-EB6A-F166-52F53C0A7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2550" y="1870075"/>
              <a:ext cx="49213" cy="11113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92" y="21"/>
                </a:cxn>
                <a:cxn ang="0">
                  <a:pos x="92" y="0"/>
                </a:cxn>
                <a:cxn ang="0">
                  <a:pos x="21" y="0"/>
                </a:cxn>
                <a:cxn ang="0">
                  <a:pos x="16" y="6"/>
                </a:cxn>
                <a:cxn ang="0">
                  <a:pos x="11" y="11"/>
                </a:cxn>
                <a:cxn ang="0">
                  <a:pos x="5" y="16"/>
                </a:cxn>
                <a:cxn ang="0">
                  <a:pos x="0" y="21"/>
                </a:cxn>
              </a:cxnLst>
              <a:rect l="0" t="0" r="r" b="b"/>
              <a:pathLst>
                <a:path w="92" h="21">
                  <a:moveTo>
                    <a:pt x="0" y="21"/>
                  </a:moveTo>
                  <a:lnTo>
                    <a:pt x="92" y="21"/>
                  </a:lnTo>
                  <a:lnTo>
                    <a:pt x="92" y="0"/>
                  </a:lnTo>
                  <a:lnTo>
                    <a:pt x="21" y="0"/>
                  </a:lnTo>
                  <a:lnTo>
                    <a:pt x="16" y="6"/>
                  </a:lnTo>
                  <a:lnTo>
                    <a:pt x="11" y="11"/>
                  </a:lnTo>
                  <a:lnTo>
                    <a:pt x="5" y="16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Freeform 92">
              <a:extLst>
                <a:ext uri="{FF2B5EF4-FFF2-40B4-BE49-F238E27FC236}">
                  <a16:creationId xmlns:a16="http://schemas.microsoft.com/office/drawing/2014/main" id="{5B903463-50B8-C567-2380-9F9508069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3013" y="1870075"/>
              <a:ext cx="120650" cy="11113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208" y="21"/>
                </a:cxn>
                <a:cxn ang="0">
                  <a:pos x="213" y="16"/>
                </a:cxn>
                <a:cxn ang="0">
                  <a:pos x="219" y="11"/>
                </a:cxn>
                <a:cxn ang="0">
                  <a:pos x="224" y="6"/>
                </a:cxn>
                <a:cxn ang="0">
                  <a:pos x="229" y="0"/>
                </a:cxn>
                <a:cxn ang="0">
                  <a:pos x="5" y="0"/>
                </a:cxn>
                <a:cxn ang="0">
                  <a:pos x="0" y="21"/>
                </a:cxn>
              </a:cxnLst>
              <a:rect l="0" t="0" r="r" b="b"/>
              <a:pathLst>
                <a:path w="229" h="21">
                  <a:moveTo>
                    <a:pt x="0" y="21"/>
                  </a:moveTo>
                  <a:lnTo>
                    <a:pt x="208" y="21"/>
                  </a:lnTo>
                  <a:lnTo>
                    <a:pt x="213" y="16"/>
                  </a:lnTo>
                  <a:lnTo>
                    <a:pt x="219" y="11"/>
                  </a:lnTo>
                  <a:lnTo>
                    <a:pt x="224" y="6"/>
                  </a:lnTo>
                  <a:lnTo>
                    <a:pt x="229" y="0"/>
                  </a:lnTo>
                  <a:lnTo>
                    <a:pt x="5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Freeform 93">
              <a:extLst>
                <a:ext uri="{FF2B5EF4-FFF2-40B4-BE49-F238E27FC236}">
                  <a16:creationId xmlns:a16="http://schemas.microsoft.com/office/drawing/2014/main" id="{0AD237CE-997B-0010-E5D8-20EB9EDE8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1968500"/>
              <a:ext cx="1362075" cy="52388"/>
            </a:xfrm>
            <a:custGeom>
              <a:avLst/>
              <a:gdLst/>
              <a:ahLst/>
              <a:cxnLst>
                <a:cxn ang="0">
                  <a:pos x="2372" y="0"/>
                </a:cxn>
                <a:cxn ang="0">
                  <a:pos x="1854" y="0"/>
                </a:cxn>
                <a:cxn ang="0">
                  <a:pos x="313" y="0"/>
                </a:cxn>
                <a:cxn ang="0">
                  <a:pos x="0" y="0"/>
                </a:cxn>
                <a:cxn ang="0">
                  <a:pos x="124" y="98"/>
                </a:cxn>
                <a:cxn ang="0">
                  <a:pos x="524" y="98"/>
                </a:cxn>
                <a:cxn ang="0">
                  <a:pos x="1644" y="98"/>
                </a:cxn>
                <a:cxn ang="0">
                  <a:pos x="2574" y="98"/>
                </a:cxn>
                <a:cxn ang="0">
                  <a:pos x="2372" y="0"/>
                </a:cxn>
              </a:cxnLst>
              <a:rect l="0" t="0" r="r" b="b"/>
              <a:pathLst>
                <a:path w="2574" h="98">
                  <a:moveTo>
                    <a:pt x="2372" y="0"/>
                  </a:moveTo>
                  <a:lnTo>
                    <a:pt x="1854" y="0"/>
                  </a:lnTo>
                  <a:lnTo>
                    <a:pt x="313" y="0"/>
                  </a:lnTo>
                  <a:lnTo>
                    <a:pt x="0" y="0"/>
                  </a:lnTo>
                  <a:lnTo>
                    <a:pt x="124" y="98"/>
                  </a:lnTo>
                  <a:lnTo>
                    <a:pt x="524" y="98"/>
                  </a:lnTo>
                  <a:lnTo>
                    <a:pt x="1644" y="98"/>
                  </a:lnTo>
                  <a:lnTo>
                    <a:pt x="2574" y="98"/>
                  </a:lnTo>
                  <a:lnTo>
                    <a:pt x="23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Freeform 94">
              <a:extLst>
                <a:ext uri="{FF2B5EF4-FFF2-40B4-BE49-F238E27FC236}">
                  <a16:creationId xmlns:a16="http://schemas.microsoft.com/office/drawing/2014/main" id="{D84EFE3E-9321-A008-5518-10DA3C37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1413" y="1749425"/>
              <a:ext cx="463550" cy="17463"/>
            </a:xfrm>
            <a:custGeom>
              <a:avLst/>
              <a:gdLst/>
              <a:ahLst/>
              <a:cxnLst>
                <a:cxn ang="0">
                  <a:pos x="818" y="5"/>
                </a:cxn>
                <a:cxn ang="0">
                  <a:pos x="584" y="4"/>
                </a:cxn>
                <a:cxn ang="0">
                  <a:pos x="0" y="0"/>
                </a:cxn>
                <a:cxn ang="0">
                  <a:pos x="0" y="31"/>
                </a:cxn>
                <a:cxn ang="0">
                  <a:pos x="570" y="31"/>
                </a:cxn>
                <a:cxn ang="0">
                  <a:pos x="875" y="31"/>
                </a:cxn>
                <a:cxn ang="0">
                  <a:pos x="818" y="5"/>
                </a:cxn>
              </a:cxnLst>
              <a:rect l="0" t="0" r="r" b="b"/>
              <a:pathLst>
                <a:path w="875" h="31">
                  <a:moveTo>
                    <a:pt x="818" y="5"/>
                  </a:moveTo>
                  <a:lnTo>
                    <a:pt x="584" y="4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0" y="31"/>
                  </a:lnTo>
                  <a:lnTo>
                    <a:pt x="875" y="31"/>
                  </a:lnTo>
                  <a:lnTo>
                    <a:pt x="818" y="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Freeform 95">
              <a:extLst>
                <a:ext uri="{FF2B5EF4-FFF2-40B4-BE49-F238E27FC236}">
                  <a16:creationId xmlns:a16="http://schemas.microsoft.com/office/drawing/2014/main" id="{D821B4D7-67FD-2935-5FC1-15E99010AB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888" y="1252538"/>
              <a:ext cx="117475" cy="546100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22" y="1034"/>
                </a:cxn>
                <a:cxn ang="0">
                  <a:pos x="0" y="889"/>
                </a:cxn>
                <a:cxn ang="0">
                  <a:pos x="222" y="0"/>
                </a:cxn>
              </a:cxnLst>
              <a:rect l="0" t="0" r="r" b="b"/>
              <a:pathLst>
                <a:path w="222" h="1034">
                  <a:moveTo>
                    <a:pt x="222" y="0"/>
                  </a:moveTo>
                  <a:lnTo>
                    <a:pt x="222" y="1034"/>
                  </a:lnTo>
                  <a:lnTo>
                    <a:pt x="0" y="889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Freeform 96">
              <a:extLst>
                <a:ext uri="{FF2B5EF4-FFF2-40B4-BE49-F238E27FC236}">
                  <a16:creationId xmlns:a16="http://schemas.microsoft.com/office/drawing/2014/main" id="{D2E95E63-3899-C027-4263-6EFBCBC04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4800" y="1744663"/>
              <a:ext cx="412750" cy="128588"/>
            </a:xfrm>
            <a:custGeom>
              <a:avLst/>
              <a:gdLst/>
              <a:ahLst/>
              <a:cxnLst>
                <a:cxn ang="0">
                  <a:pos x="729" y="207"/>
                </a:cxn>
                <a:cxn ang="0">
                  <a:pos x="781" y="244"/>
                </a:cxn>
                <a:cxn ang="0">
                  <a:pos x="336" y="244"/>
                </a:cxn>
                <a:cxn ang="0">
                  <a:pos x="0" y="0"/>
                </a:cxn>
                <a:cxn ang="0">
                  <a:pos x="46" y="0"/>
                </a:cxn>
                <a:cxn ang="0">
                  <a:pos x="346" y="207"/>
                </a:cxn>
                <a:cxn ang="0">
                  <a:pos x="729" y="207"/>
                </a:cxn>
              </a:cxnLst>
              <a:rect l="0" t="0" r="r" b="b"/>
              <a:pathLst>
                <a:path w="781" h="244">
                  <a:moveTo>
                    <a:pt x="729" y="207"/>
                  </a:moveTo>
                  <a:lnTo>
                    <a:pt x="781" y="244"/>
                  </a:lnTo>
                  <a:lnTo>
                    <a:pt x="336" y="244"/>
                  </a:lnTo>
                  <a:lnTo>
                    <a:pt x="0" y="0"/>
                  </a:lnTo>
                  <a:lnTo>
                    <a:pt x="46" y="0"/>
                  </a:lnTo>
                  <a:lnTo>
                    <a:pt x="346" y="207"/>
                  </a:lnTo>
                  <a:lnTo>
                    <a:pt x="729" y="20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Freeform 36">
              <a:extLst>
                <a:ext uri="{FF2B5EF4-FFF2-40B4-BE49-F238E27FC236}">
                  <a16:creationId xmlns:a16="http://schemas.microsoft.com/office/drawing/2014/main" id="{1F4C8C40-C0AA-5263-DD67-84A1FB278C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6981" y="1894680"/>
              <a:ext cx="15875" cy="17463"/>
            </a:xfrm>
            <a:custGeom>
              <a:avLst/>
              <a:gdLst/>
              <a:ahLst/>
              <a:cxnLst>
                <a:cxn ang="0">
                  <a:pos x="15" y="32"/>
                </a:cxn>
                <a:cxn ang="0">
                  <a:pos x="22" y="31"/>
                </a:cxn>
                <a:cxn ang="0">
                  <a:pos x="27" y="27"/>
                </a:cxn>
                <a:cxn ang="0">
                  <a:pos x="31" y="22"/>
                </a:cxn>
                <a:cxn ang="0">
                  <a:pos x="32" y="16"/>
                </a:cxn>
                <a:cxn ang="0">
                  <a:pos x="31" y="10"/>
                </a:cxn>
                <a:cxn ang="0">
                  <a:pos x="27" y="5"/>
                </a:cxn>
                <a:cxn ang="0">
                  <a:pos x="22" y="1"/>
                </a:cxn>
                <a:cxn ang="0">
                  <a:pos x="15" y="0"/>
                </a:cxn>
                <a:cxn ang="0">
                  <a:pos x="10" y="1"/>
                </a:cxn>
                <a:cxn ang="0">
                  <a:pos x="5" y="5"/>
                </a:cxn>
                <a:cxn ang="0">
                  <a:pos x="1" y="10"/>
                </a:cxn>
                <a:cxn ang="0">
                  <a:pos x="0" y="16"/>
                </a:cxn>
                <a:cxn ang="0">
                  <a:pos x="1" y="22"/>
                </a:cxn>
                <a:cxn ang="0">
                  <a:pos x="5" y="27"/>
                </a:cxn>
                <a:cxn ang="0">
                  <a:pos x="10" y="31"/>
                </a:cxn>
                <a:cxn ang="0">
                  <a:pos x="15" y="32"/>
                </a:cxn>
              </a:cxnLst>
              <a:rect l="0" t="0" r="r" b="b"/>
              <a:pathLst>
                <a:path w="32" h="32">
                  <a:moveTo>
                    <a:pt x="15" y="32"/>
                  </a:moveTo>
                  <a:lnTo>
                    <a:pt x="22" y="31"/>
                  </a:lnTo>
                  <a:lnTo>
                    <a:pt x="27" y="27"/>
                  </a:lnTo>
                  <a:lnTo>
                    <a:pt x="31" y="22"/>
                  </a:lnTo>
                  <a:lnTo>
                    <a:pt x="32" y="16"/>
                  </a:lnTo>
                  <a:lnTo>
                    <a:pt x="31" y="10"/>
                  </a:lnTo>
                  <a:lnTo>
                    <a:pt x="27" y="5"/>
                  </a:lnTo>
                  <a:lnTo>
                    <a:pt x="22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5" y="27"/>
                  </a:lnTo>
                  <a:lnTo>
                    <a:pt x="10" y="31"/>
                  </a:lnTo>
                  <a:lnTo>
                    <a:pt x="15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97" name="Group 200">
            <a:extLst>
              <a:ext uri="{FF2B5EF4-FFF2-40B4-BE49-F238E27FC236}">
                <a16:creationId xmlns:a16="http://schemas.microsoft.com/office/drawing/2014/main" id="{8BFA37A0-0C87-8457-5B48-D3D5D36FF8BE}"/>
              </a:ext>
            </a:extLst>
          </p:cNvPr>
          <p:cNvGrpSpPr/>
          <p:nvPr/>
        </p:nvGrpSpPr>
        <p:grpSpPr>
          <a:xfrm>
            <a:off x="7867651" y="1730710"/>
            <a:ext cx="742949" cy="493365"/>
            <a:chOff x="5867401" y="1273998"/>
            <a:chExt cx="990599" cy="657820"/>
          </a:xfrm>
          <a:effectLst>
            <a:outerShdw blurRad="76200" dist="50800" dir="5400000" algn="tl" rotWithShape="0">
              <a:prstClr val="black">
                <a:alpha val="65000"/>
              </a:prstClr>
            </a:outerShdw>
          </a:effectLst>
        </p:grpSpPr>
        <p:sp>
          <p:nvSpPr>
            <p:cNvPr id="98" name="Freeform 33">
              <a:extLst>
                <a:ext uri="{FF2B5EF4-FFF2-40B4-BE49-F238E27FC236}">
                  <a16:creationId xmlns:a16="http://schemas.microsoft.com/office/drawing/2014/main" id="{24339C77-BB83-31B8-762E-09C3C3C7B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1538" y="1434883"/>
              <a:ext cx="876429" cy="393918"/>
            </a:xfrm>
            <a:custGeom>
              <a:avLst/>
              <a:gdLst/>
              <a:ahLst/>
              <a:cxnLst>
                <a:cxn ang="0">
                  <a:pos x="364" y="0"/>
                </a:cxn>
                <a:cxn ang="0">
                  <a:pos x="363" y="0"/>
                </a:cxn>
                <a:cxn ang="0">
                  <a:pos x="121" y="0"/>
                </a:cxn>
                <a:cxn ang="0">
                  <a:pos x="98" y="13"/>
                </a:cxn>
                <a:cxn ang="0">
                  <a:pos x="51" y="67"/>
                </a:cxn>
                <a:cxn ang="0">
                  <a:pos x="15" y="77"/>
                </a:cxn>
                <a:cxn ang="0">
                  <a:pos x="0" y="99"/>
                </a:cxn>
                <a:cxn ang="0">
                  <a:pos x="0" y="165"/>
                </a:cxn>
                <a:cxn ang="0">
                  <a:pos x="209" y="165"/>
                </a:cxn>
                <a:cxn ang="0">
                  <a:pos x="366" y="165"/>
                </a:cxn>
                <a:cxn ang="0">
                  <a:pos x="372" y="158"/>
                </a:cxn>
                <a:cxn ang="0">
                  <a:pos x="372" y="7"/>
                </a:cxn>
                <a:cxn ang="0">
                  <a:pos x="364" y="0"/>
                </a:cxn>
              </a:cxnLst>
              <a:rect l="0" t="0" r="r" b="b"/>
              <a:pathLst>
                <a:path w="372" h="165">
                  <a:moveTo>
                    <a:pt x="364" y="0"/>
                  </a:moveTo>
                  <a:lnTo>
                    <a:pt x="363" y="0"/>
                  </a:lnTo>
                  <a:lnTo>
                    <a:pt x="121" y="0"/>
                  </a:lnTo>
                  <a:lnTo>
                    <a:pt x="98" y="13"/>
                  </a:lnTo>
                  <a:lnTo>
                    <a:pt x="51" y="67"/>
                  </a:lnTo>
                  <a:lnTo>
                    <a:pt x="15" y="77"/>
                  </a:lnTo>
                  <a:lnTo>
                    <a:pt x="0" y="99"/>
                  </a:lnTo>
                  <a:lnTo>
                    <a:pt x="0" y="165"/>
                  </a:lnTo>
                  <a:lnTo>
                    <a:pt x="209" y="165"/>
                  </a:lnTo>
                  <a:lnTo>
                    <a:pt x="366" y="165"/>
                  </a:lnTo>
                  <a:lnTo>
                    <a:pt x="372" y="158"/>
                  </a:lnTo>
                  <a:lnTo>
                    <a:pt x="372" y="7"/>
                  </a:lnTo>
                  <a:lnTo>
                    <a:pt x="364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9" name="Freeform 34">
              <a:extLst>
                <a:ext uri="{FF2B5EF4-FFF2-40B4-BE49-F238E27FC236}">
                  <a16:creationId xmlns:a16="http://schemas.microsoft.com/office/drawing/2014/main" id="{71FBFF24-1241-01A7-86F7-42B3C1D30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7401" y="1787779"/>
              <a:ext cx="77749" cy="50418"/>
            </a:xfrm>
            <a:custGeom>
              <a:avLst/>
              <a:gdLst/>
              <a:ahLst/>
              <a:cxnLst>
                <a:cxn ang="0">
                  <a:pos x="11" y="22"/>
                </a:cxn>
                <a:cxn ang="0">
                  <a:pos x="17" y="22"/>
                </a:cxn>
                <a:cxn ang="0">
                  <a:pos x="25" y="22"/>
                </a:cxn>
                <a:cxn ang="0">
                  <a:pos x="30" y="18"/>
                </a:cxn>
                <a:cxn ang="0">
                  <a:pos x="34" y="12"/>
                </a:cxn>
                <a:cxn ang="0">
                  <a:pos x="31" y="4"/>
                </a:cxn>
                <a:cxn ang="0">
                  <a:pos x="25" y="1"/>
                </a:cxn>
                <a:cxn ang="0">
                  <a:pos x="17" y="0"/>
                </a:cxn>
                <a:cxn ang="0">
                  <a:pos x="11" y="0"/>
                </a:cxn>
                <a:cxn ang="0">
                  <a:pos x="7" y="1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2"/>
                </a:cxn>
                <a:cxn ang="0">
                  <a:pos x="1" y="16"/>
                </a:cxn>
                <a:cxn ang="0">
                  <a:pos x="4" y="18"/>
                </a:cxn>
                <a:cxn ang="0">
                  <a:pos x="7" y="21"/>
                </a:cxn>
                <a:cxn ang="0">
                  <a:pos x="11" y="22"/>
                </a:cxn>
              </a:cxnLst>
              <a:rect l="0" t="0" r="r" b="b"/>
              <a:pathLst>
                <a:path w="34" h="22">
                  <a:moveTo>
                    <a:pt x="11" y="22"/>
                  </a:moveTo>
                  <a:lnTo>
                    <a:pt x="17" y="22"/>
                  </a:lnTo>
                  <a:lnTo>
                    <a:pt x="25" y="22"/>
                  </a:lnTo>
                  <a:lnTo>
                    <a:pt x="30" y="18"/>
                  </a:lnTo>
                  <a:lnTo>
                    <a:pt x="34" y="12"/>
                  </a:lnTo>
                  <a:lnTo>
                    <a:pt x="31" y="4"/>
                  </a:lnTo>
                  <a:lnTo>
                    <a:pt x="25" y="1"/>
                  </a:lnTo>
                  <a:lnTo>
                    <a:pt x="17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0" name="Freeform 37">
              <a:extLst>
                <a:ext uri="{FF2B5EF4-FFF2-40B4-BE49-F238E27FC236}">
                  <a16:creationId xmlns:a16="http://schemas.microsoft.com/office/drawing/2014/main" id="{6A764F6F-BFEB-20DE-B3CB-687A0F43F2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283" y="1773376"/>
              <a:ext cx="155494" cy="158442"/>
            </a:xfrm>
            <a:custGeom>
              <a:avLst/>
              <a:gdLst/>
              <a:ahLst/>
              <a:cxnLst>
                <a:cxn ang="0">
                  <a:pos x="33" y="66"/>
                </a:cxn>
                <a:cxn ang="0">
                  <a:pos x="46" y="63"/>
                </a:cxn>
                <a:cxn ang="0">
                  <a:pos x="56" y="57"/>
                </a:cxn>
                <a:cxn ang="0">
                  <a:pos x="64" y="46"/>
                </a:cxn>
                <a:cxn ang="0">
                  <a:pos x="66" y="33"/>
                </a:cxn>
                <a:cxn ang="0">
                  <a:pos x="64" y="20"/>
                </a:cxn>
                <a:cxn ang="0">
                  <a:pos x="56" y="10"/>
                </a:cxn>
                <a:cxn ang="0">
                  <a:pos x="46" y="2"/>
                </a:cxn>
                <a:cxn ang="0">
                  <a:pos x="33" y="0"/>
                </a:cxn>
                <a:cxn ang="0">
                  <a:pos x="20" y="2"/>
                </a:cxn>
                <a:cxn ang="0">
                  <a:pos x="9" y="10"/>
                </a:cxn>
                <a:cxn ang="0">
                  <a:pos x="3" y="20"/>
                </a:cxn>
                <a:cxn ang="0">
                  <a:pos x="0" y="33"/>
                </a:cxn>
                <a:cxn ang="0">
                  <a:pos x="3" y="46"/>
                </a:cxn>
                <a:cxn ang="0">
                  <a:pos x="9" y="57"/>
                </a:cxn>
                <a:cxn ang="0">
                  <a:pos x="20" y="63"/>
                </a:cxn>
                <a:cxn ang="0">
                  <a:pos x="33" y="66"/>
                </a:cxn>
              </a:cxnLst>
              <a:rect l="0" t="0" r="r" b="b"/>
              <a:pathLst>
                <a:path w="66" h="66">
                  <a:moveTo>
                    <a:pt x="33" y="66"/>
                  </a:moveTo>
                  <a:lnTo>
                    <a:pt x="46" y="63"/>
                  </a:lnTo>
                  <a:lnTo>
                    <a:pt x="56" y="57"/>
                  </a:lnTo>
                  <a:lnTo>
                    <a:pt x="64" y="46"/>
                  </a:lnTo>
                  <a:lnTo>
                    <a:pt x="66" y="33"/>
                  </a:lnTo>
                  <a:lnTo>
                    <a:pt x="64" y="20"/>
                  </a:lnTo>
                  <a:lnTo>
                    <a:pt x="56" y="10"/>
                  </a:lnTo>
                  <a:lnTo>
                    <a:pt x="46" y="2"/>
                  </a:lnTo>
                  <a:lnTo>
                    <a:pt x="33" y="0"/>
                  </a:lnTo>
                  <a:lnTo>
                    <a:pt x="20" y="2"/>
                  </a:lnTo>
                  <a:lnTo>
                    <a:pt x="9" y="10"/>
                  </a:lnTo>
                  <a:lnTo>
                    <a:pt x="3" y="20"/>
                  </a:lnTo>
                  <a:lnTo>
                    <a:pt x="0" y="33"/>
                  </a:lnTo>
                  <a:lnTo>
                    <a:pt x="3" y="46"/>
                  </a:lnTo>
                  <a:lnTo>
                    <a:pt x="9" y="57"/>
                  </a:lnTo>
                  <a:lnTo>
                    <a:pt x="20" y="63"/>
                  </a:lnTo>
                  <a:lnTo>
                    <a:pt x="33" y="6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1" name="Freeform 39">
              <a:extLst>
                <a:ext uri="{FF2B5EF4-FFF2-40B4-BE49-F238E27FC236}">
                  <a16:creationId xmlns:a16="http://schemas.microsoft.com/office/drawing/2014/main" id="{C15DCB04-3C43-D99D-0D8B-6D2DCFC600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9438" y="1521304"/>
              <a:ext cx="56544" cy="86422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35"/>
                </a:cxn>
                <a:cxn ang="0">
                  <a:pos x="26" y="35"/>
                </a:cxn>
                <a:cxn ang="0">
                  <a:pos x="26" y="0"/>
                </a:cxn>
              </a:cxnLst>
              <a:rect l="0" t="0" r="r" b="b"/>
              <a:pathLst>
                <a:path w="26" h="35">
                  <a:moveTo>
                    <a:pt x="26" y="0"/>
                  </a:moveTo>
                  <a:lnTo>
                    <a:pt x="0" y="35"/>
                  </a:lnTo>
                  <a:lnTo>
                    <a:pt x="26" y="35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2" name="Rectangle 40">
              <a:extLst>
                <a:ext uri="{FF2B5EF4-FFF2-40B4-BE49-F238E27FC236}">
                  <a16:creationId xmlns:a16="http://schemas.microsoft.com/office/drawing/2014/main" id="{63814529-ABEC-5454-166D-B5C8612DC5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1320" y="1506901"/>
              <a:ext cx="70681" cy="10083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3" name="Freeform 41">
              <a:extLst>
                <a:ext uri="{FF2B5EF4-FFF2-40B4-BE49-F238E27FC236}">
                  <a16:creationId xmlns:a16="http://schemas.microsoft.com/office/drawing/2014/main" id="{51E204E4-2397-11DD-510B-2F82781C5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6663" y="1390650"/>
              <a:ext cx="45719" cy="74576"/>
            </a:xfrm>
            <a:custGeom>
              <a:avLst/>
              <a:gdLst/>
              <a:ahLst/>
              <a:cxnLst>
                <a:cxn ang="0">
                  <a:pos x="11" y="38"/>
                </a:cxn>
                <a:cxn ang="0">
                  <a:pos x="17" y="37"/>
                </a:cxn>
                <a:cxn ang="0">
                  <a:pos x="19" y="34"/>
                </a:cxn>
                <a:cxn ang="0">
                  <a:pos x="22" y="32"/>
                </a:cxn>
                <a:cxn ang="0">
                  <a:pos x="23" y="27"/>
                </a:cxn>
                <a:cxn ang="0">
                  <a:pos x="23" y="11"/>
                </a:cxn>
                <a:cxn ang="0">
                  <a:pos x="22" y="6"/>
                </a:cxn>
                <a:cxn ang="0">
                  <a:pos x="19" y="3"/>
                </a:cxn>
                <a:cxn ang="0">
                  <a:pos x="17" y="1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1"/>
                </a:cxn>
                <a:cxn ang="0">
                  <a:pos x="4" y="3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27"/>
                </a:cxn>
                <a:cxn ang="0">
                  <a:pos x="1" y="32"/>
                </a:cxn>
                <a:cxn ang="0">
                  <a:pos x="4" y="34"/>
                </a:cxn>
                <a:cxn ang="0">
                  <a:pos x="6" y="37"/>
                </a:cxn>
                <a:cxn ang="0">
                  <a:pos x="11" y="38"/>
                </a:cxn>
                <a:cxn ang="0">
                  <a:pos x="11" y="38"/>
                </a:cxn>
              </a:cxnLst>
              <a:rect l="0" t="0" r="r" b="b"/>
              <a:pathLst>
                <a:path w="23" h="38">
                  <a:moveTo>
                    <a:pt x="11" y="38"/>
                  </a:moveTo>
                  <a:lnTo>
                    <a:pt x="17" y="37"/>
                  </a:lnTo>
                  <a:lnTo>
                    <a:pt x="19" y="34"/>
                  </a:lnTo>
                  <a:lnTo>
                    <a:pt x="22" y="32"/>
                  </a:lnTo>
                  <a:lnTo>
                    <a:pt x="23" y="27"/>
                  </a:lnTo>
                  <a:lnTo>
                    <a:pt x="23" y="11"/>
                  </a:lnTo>
                  <a:lnTo>
                    <a:pt x="22" y="6"/>
                  </a:lnTo>
                  <a:lnTo>
                    <a:pt x="19" y="3"/>
                  </a:lnTo>
                  <a:lnTo>
                    <a:pt x="17" y="1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1"/>
                  </a:lnTo>
                  <a:lnTo>
                    <a:pt x="4" y="3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4" y="34"/>
                  </a:lnTo>
                  <a:lnTo>
                    <a:pt x="6" y="37"/>
                  </a:lnTo>
                  <a:lnTo>
                    <a:pt x="11" y="38"/>
                  </a:lnTo>
                  <a:lnTo>
                    <a:pt x="11" y="38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4" name="Freeform 42">
              <a:extLst>
                <a:ext uri="{FF2B5EF4-FFF2-40B4-BE49-F238E27FC236}">
                  <a16:creationId xmlns:a16="http://schemas.microsoft.com/office/drawing/2014/main" id="{1010126D-B66C-F2CB-23FC-A018C44932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2667" y="1273998"/>
              <a:ext cx="219111" cy="100830"/>
            </a:xfrm>
            <a:custGeom>
              <a:avLst/>
              <a:gdLst/>
              <a:ahLst/>
              <a:cxnLst>
                <a:cxn ang="0">
                  <a:pos x="67" y="39"/>
                </a:cxn>
                <a:cxn ang="0">
                  <a:pos x="93" y="8"/>
                </a:cxn>
                <a:cxn ang="0">
                  <a:pos x="63" y="22"/>
                </a:cxn>
                <a:cxn ang="0">
                  <a:pos x="55" y="0"/>
                </a:cxn>
                <a:cxn ang="0">
                  <a:pos x="44" y="16"/>
                </a:cxn>
                <a:cxn ang="0">
                  <a:pos x="27" y="0"/>
                </a:cxn>
                <a:cxn ang="0">
                  <a:pos x="27" y="22"/>
                </a:cxn>
                <a:cxn ang="0">
                  <a:pos x="0" y="14"/>
                </a:cxn>
                <a:cxn ang="0">
                  <a:pos x="23" y="42"/>
                </a:cxn>
                <a:cxn ang="0">
                  <a:pos x="23" y="39"/>
                </a:cxn>
                <a:cxn ang="0">
                  <a:pos x="27" y="32"/>
                </a:cxn>
                <a:cxn ang="0">
                  <a:pos x="33" y="27"/>
                </a:cxn>
                <a:cxn ang="0">
                  <a:pos x="46" y="23"/>
                </a:cxn>
                <a:cxn ang="0">
                  <a:pos x="58" y="26"/>
                </a:cxn>
                <a:cxn ang="0">
                  <a:pos x="65" y="31"/>
                </a:cxn>
                <a:cxn ang="0">
                  <a:pos x="67" y="36"/>
                </a:cxn>
                <a:cxn ang="0">
                  <a:pos x="67" y="39"/>
                </a:cxn>
              </a:cxnLst>
              <a:rect l="0" t="0" r="r" b="b"/>
              <a:pathLst>
                <a:path w="93" h="42">
                  <a:moveTo>
                    <a:pt x="67" y="39"/>
                  </a:moveTo>
                  <a:lnTo>
                    <a:pt x="93" y="8"/>
                  </a:lnTo>
                  <a:lnTo>
                    <a:pt x="63" y="22"/>
                  </a:lnTo>
                  <a:lnTo>
                    <a:pt x="55" y="0"/>
                  </a:lnTo>
                  <a:lnTo>
                    <a:pt x="44" y="16"/>
                  </a:lnTo>
                  <a:lnTo>
                    <a:pt x="27" y="0"/>
                  </a:lnTo>
                  <a:lnTo>
                    <a:pt x="27" y="22"/>
                  </a:lnTo>
                  <a:lnTo>
                    <a:pt x="0" y="14"/>
                  </a:lnTo>
                  <a:lnTo>
                    <a:pt x="23" y="42"/>
                  </a:lnTo>
                  <a:lnTo>
                    <a:pt x="23" y="39"/>
                  </a:lnTo>
                  <a:lnTo>
                    <a:pt x="27" y="32"/>
                  </a:lnTo>
                  <a:lnTo>
                    <a:pt x="33" y="27"/>
                  </a:lnTo>
                  <a:lnTo>
                    <a:pt x="46" y="23"/>
                  </a:lnTo>
                  <a:lnTo>
                    <a:pt x="58" y="26"/>
                  </a:lnTo>
                  <a:lnTo>
                    <a:pt x="65" y="31"/>
                  </a:lnTo>
                  <a:lnTo>
                    <a:pt x="67" y="36"/>
                  </a:lnTo>
                  <a:lnTo>
                    <a:pt x="67" y="39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5" name="Freeform 36">
              <a:extLst>
                <a:ext uri="{FF2B5EF4-FFF2-40B4-BE49-F238E27FC236}">
                  <a16:creationId xmlns:a16="http://schemas.microsoft.com/office/drawing/2014/main" id="{B56A74B7-49A7-350E-A56D-8992F136B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155" y="1805777"/>
              <a:ext cx="70681" cy="79223"/>
            </a:xfrm>
            <a:custGeom>
              <a:avLst/>
              <a:gdLst/>
              <a:ahLst/>
              <a:cxnLst>
                <a:cxn ang="0">
                  <a:pos x="15" y="32"/>
                </a:cxn>
                <a:cxn ang="0">
                  <a:pos x="22" y="31"/>
                </a:cxn>
                <a:cxn ang="0">
                  <a:pos x="27" y="27"/>
                </a:cxn>
                <a:cxn ang="0">
                  <a:pos x="31" y="22"/>
                </a:cxn>
                <a:cxn ang="0">
                  <a:pos x="32" y="16"/>
                </a:cxn>
                <a:cxn ang="0">
                  <a:pos x="31" y="10"/>
                </a:cxn>
                <a:cxn ang="0">
                  <a:pos x="27" y="5"/>
                </a:cxn>
                <a:cxn ang="0">
                  <a:pos x="22" y="1"/>
                </a:cxn>
                <a:cxn ang="0">
                  <a:pos x="15" y="0"/>
                </a:cxn>
                <a:cxn ang="0">
                  <a:pos x="10" y="1"/>
                </a:cxn>
                <a:cxn ang="0">
                  <a:pos x="5" y="5"/>
                </a:cxn>
                <a:cxn ang="0">
                  <a:pos x="1" y="10"/>
                </a:cxn>
                <a:cxn ang="0">
                  <a:pos x="0" y="16"/>
                </a:cxn>
                <a:cxn ang="0">
                  <a:pos x="1" y="22"/>
                </a:cxn>
                <a:cxn ang="0">
                  <a:pos x="5" y="27"/>
                </a:cxn>
                <a:cxn ang="0">
                  <a:pos x="10" y="31"/>
                </a:cxn>
                <a:cxn ang="0">
                  <a:pos x="15" y="32"/>
                </a:cxn>
              </a:cxnLst>
              <a:rect l="0" t="0" r="r" b="b"/>
              <a:pathLst>
                <a:path w="32" h="32">
                  <a:moveTo>
                    <a:pt x="15" y="32"/>
                  </a:moveTo>
                  <a:lnTo>
                    <a:pt x="22" y="31"/>
                  </a:lnTo>
                  <a:lnTo>
                    <a:pt x="27" y="27"/>
                  </a:lnTo>
                  <a:lnTo>
                    <a:pt x="31" y="22"/>
                  </a:lnTo>
                  <a:lnTo>
                    <a:pt x="32" y="16"/>
                  </a:lnTo>
                  <a:lnTo>
                    <a:pt x="31" y="10"/>
                  </a:lnTo>
                  <a:lnTo>
                    <a:pt x="27" y="5"/>
                  </a:lnTo>
                  <a:lnTo>
                    <a:pt x="22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5" y="27"/>
                  </a:lnTo>
                  <a:lnTo>
                    <a:pt x="10" y="31"/>
                  </a:lnTo>
                  <a:lnTo>
                    <a:pt x="15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A7668D9A-2FB7-B4C2-E5CC-C6BCAB23FB66}"/>
                </a:ext>
              </a:extLst>
            </p:cNvPr>
            <p:cNvSpPr/>
            <p:nvPr/>
          </p:nvSpPr>
          <p:spPr>
            <a:xfrm>
              <a:off x="6324600" y="1371600"/>
              <a:ext cx="533400" cy="4572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07" name="Freeform 35">
              <a:extLst>
                <a:ext uri="{FF2B5EF4-FFF2-40B4-BE49-F238E27FC236}">
                  <a16:creationId xmlns:a16="http://schemas.microsoft.com/office/drawing/2014/main" id="{CC84A5CF-9467-A612-6AE9-738D84CE6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6306" y="1766173"/>
              <a:ext cx="155494" cy="158442"/>
            </a:xfrm>
            <a:custGeom>
              <a:avLst/>
              <a:gdLst/>
              <a:ahLst/>
              <a:cxnLst>
                <a:cxn ang="0">
                  <a:pos x="32" y="66"/>
                </a:cxn>
                <a:cxn ang="0">
                  <a:pos x="45" y="63"/>
                </a:cxn>
                <a:cxn ang="0">
                  <a:pos x="55" y="57"/>
                </a:cxn>
                <a:cxn ang="0">
                  <a:pos x="63" y="46"/>
                </a:cxn>
                <a:cxn ang="0">
                  <a:pos x="66" y="33"/>
                </a:cxn>
                <a:cxn ang="0">
                  <a:pos x="63" y="21"/>
                </a:cxn>
                <a:cxn ang="0">
                  <a:pos x="55" y="10"/>
                </a:cxn>
                <a:cxn ang="0">
                  <a:pos x="45" y="2"/>
                </a:cxn>
                <a:cxn ang="0">
                  <a:pos x="32" y="0"/>
                </a:cxn>
                <a:cxn ang="0">
                  <a:pos x="19" y="2"/>
                </a:cxn>
                <a:cxn ang="0">
                  <a:pos x="9" y="10"/>
                </a:cxn>
                <a:cxn ang="0">
                  <a:pos x="2" y="21"/>
                </a:cxn>
                <a:cxn ang="0">
                  <a:pos x="0" y="33"/>
                </a:cxn>
                <a:cxn ang="0">
                  <a:pos x="2" y="46"/>
                </a:cxn>
                <a:cxn ang="0">
                  <a:pos x="9" y="57"/>
                </a:cxn>
                <a:cxn ang="0">
                  <a:pos x="19" y="63"/>
                </a:cxn>
                <a:cxn ang="0">
                  <a:pos x="32" y="66"/>
                </a:cxn>
              </a:cxnLst>
              <a:rect l="0" t="0" r="r" b="b"/>
              <a:pathLst>
                <a:path w="66" h="66">
                  <a:moveTo>
                    <a:pt x="32" y="66"/>
                  </a:moveTo>
                  <a:lnTo>
                    <a:pt x="45" y="63"/>
                  </a:lnTo>
                  <a:lnTo>
                    <a:pt x="55" y="57"/>
                  </a:lnTo>
                  <a:lnTo>
                    <a:pt x="63" y="46"/>
                  </a:lnTo>
                  <a:lnTo>
                    <a:pt x="66" y="33"/>
                  </a:lnTo>
                  <a:lnTo>
                    <a:pt x="63" y="21"/>
                  </a:lnTo>
                  <a:lnTo>
                    <a:pt x="55" y="10"/>
                  </a:lnTo>
                  <a:lnTo>
                    <a:pt x="45" y="2"/>
                  </a:lnTo>
                  <a:lnTo>
                    <a:pt x="32" y="0"/>
                  </a:lnTo>
                  <a:lnTo>
                    <a:pt x="19" y="2"/>
                  </a:lnTo>
                  <a:lnTo>
                    <a:pt x="9" y="10"/>
                  </a:lnTo>
                  <a:lnTo>
                    <a:pt x="2" y="21"/>
                  </a:lnTo>
                  <a:lnTo>
                    <a:pt x="0" y="33"/>
                  </a:lnTo>
                  <a:lnTo>
                    <a:pt x="2" y="46"/>
                  </a:lnTo>
                  <a:lnTo>
                    <a:pt x="9" y="57"/>
                  </a:lnTo>
                  <a:lnTo>
                    <a:pt x="19" y="63"/>
                  </a:lnTo>
                  <a:lnTo>
                    <a:pt x="32" y="6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8" name="Freeform 36">
              <a:extLst>
                <a:ext uri="{FF2B5EF4-FFF2-40B4-BE49-F238E27FC236}">
                  <a16:creationId xmlns:a16="http://schemas.microsoft.com/office/drawing/2014/main" id="{4CAC91FC-0A93-58FF-7BA3-042CAB833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8713" y="1802182"/>
              <a:ext cx="70681" cy="79223"/>
            </a:xfrm>
            <a:custGeom>
              <a:avLst/>
              <a:gdLst/>
              <a:ahLst/>
              <a:cxnLst>
                <a:cxn ang="0">
                  <a:pos x="15" y="32"/>
                </a:cxn>
                <a:cxn ang="0">
                  <a:pos x="22" y="31"/>
                </a:cxn>
                <a:cxn ang="0">
                  <a:pos x="27" y="27"/>
                </a:cxn>
                <a:cxn ang="0">
                  <a:pos x="31" y="22"/>
                </a:cxn>
                <a:cxn ang="0">
                  <a:pos x="32" y="16"/>
                </a:cxn>
                <a:cxn ang="0">
                  <a:pos x="31" y="10"/>
                </a:cxn>
                <a:cxn ang="0">
                  <a:pos x="27" y="5"/>
                </a:cxn>
                <a:cxn ang="0">
                  <a:pos x="22" y="1"/>
                </a:cxn>
                <a:cxn ang="0">
                  <a:pos x="15" y="0"/>
                </a:cxn>
                <a:cxn ang="0">
                  <a:pos x="10" y="1"/>
                </a:cxn>
                <a:cxn ang="0">
                  <a:pos x="5" y="5"/>
                </a:cxn>
                <a:cxn ang="0">
                  <a:pos x="1" y="10"/>
                </a:cxn>
                <a:cxn ang="0">
                  <a:pos x="0" y="16"/>
                </a:cxn>
                <a:cxn ang="0">
                  <a:pos x="1" y="22"/>
                </a:cxn>
                <a:cxn ang="0">
                  <a:pos x="5" y="27"/>
                </a:cxn>
                <a:cxn ang="0">
                  <a:pos x="10" y="31"/>
                </a:cxn>
                <a:cxn ang="0">
                  <a:pos x="15" y="32"/>
                </a:cxn>
              </a:cxnLst>
              <a:rect l="0" t="0" r="r" b="b"/>
              <a:pathLst>
                <a:path w="32" h="32">
                  <a:moveTo>
                    <a:pt x="15" y="32"/>
                  </a:moveTo>
                  <a:lnTo>
                    <a:pt x="22" y="31"/>
                  </a:lnTo>
                  <a:lnTo>
                    <a:pt x="27" y="27"/>
                  </a:lnTo>
                  <a:lnTo>
                    <a:pt x="31" y="22"/>
                  </a:lnTo>
                  <a:lnTo>
                    <a:pt x="32" y="16"/>
                  </a:lnTo>
                  <a:lnTo>
                    <a:pt x="31" y="10"/>
                  </a:lnTo>
                  <a:lnTo>
                    <a:pt x="27" y="5"/>
                  </a:lnTo>
                  <a:lnTo>
                    <a:pt x="22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5" y="27"/>
                  </a:lnTo>
                  <a:lnTo>
                    <a:pt x="10" y="31"/>
                  </a:lnTo>
                  <a:lnTo>
                    <a:pt x="15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9" name="Freeform 92">
              <a:extLst>
                <a:ext uri="{FF2B5EF4-FFF2-40B4-BE49-F238E27FC236}">
                  <a16:creationId xmlns:a16="http://schemas.microsoft.com/office/drawing/2014/main" id="{47454212-0D08-63AF-B852-355579EB7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488" y="1694152"/>
              <a:ext cx="801312" cy="58447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208" y="21"/>
                </a:cxn>
                <a:cxn ang="0">
                  <a:pos x="213" y="16"/>
                </a:cxn>
                <a:cxn ang="0">
                  <a:pos x="219" y="11"/>
                </a:cxn>
                <a:cxn ang="0">
                  <a:pos x="224" y="6"/>
                </a:cxn>
                <a:cxn ang="0">
                  <a:pos x="229" y="0"/>
                </a:cxn>
                <a:cxn ang="0">
                  <a:pos x="5" y="0"/>
                </a:cxn>
                <a:cxn ang="0">
                  <a:pos x="0" y="21"/>
                </a:cxn>
              </a:cxnLst>
              <a:rect l="0" t="0" r="r" b="b"/>
              <a:pathLst>
                <a:path w="229" h="21">
                  <a:moveTo>
                    <a:pt x="0" y="21"/>
                  </a:moveTo>
                  <a:lnTo>
                    <a:pt x="208" y="21"/>
                  </a:lnTo>
                  <a:lnTo>
                    <a:pt x="213" y="16"/>
                  </a:lnTo>
                  <a:lnTo>
                    <a:pt x="219" y="11"/>
                  </a:lnTo>
                  <a:lnTo>
                    <a:pt x="224" y="6"/>
                  </a:lnTo>
                  <a:lnTo>
                    <a:pt x="229" y="0"/>
                  </a:lnTo>
                  <a:lnTo>
                    <a:pt x="5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0" name="Freeform 91">
              <a:extLst>
                <a:ext uri="{FF2B5EF4-FFF2-40B4-BE49-F238E27FC236}">
                  <a16:creationId xmlns:a16="http://schemas.microsoft.com/office/drawing/2014/main" id="{0D008AA7-45B5-7875-55A7-280AC22616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9400" y="1694152"/>
              <a:ext cx="219111" cy="58447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92" y="21"/>
                </a:cxn>
                <a:cxn ang="0">
                  <a:pos x="92" y="0"/>
                </a:cxn>
                <a:cxn ang="0">
                  <a:pos x="21" y="0"/>
                </a:cxn>
                <a:cxn ang="0">
                  <a:pos x="16" y="6"/>
                </a:cxn>
                <a:cxn ang="0">
                  <a:pos x="11" y="11"/>
                </a:cxn>
                <a:cxn ang="0">
                  <a:pos x="5" y="16"/>
                </a:cxn>
                <a:cxn ang="0">
                  <a:pos x="0" y="21"/>
                </a:cxn>
              </a:cxnLst>
              <a:rect l="0" t="0" r="r" b="b"/>
              <a:pathLst>
                <a:path w="92" h="21">
                  <a:moveTo>
                    <a:pt x="0" y="21"/>
                  </a:moveTo>
                  <a:lnTo>
                    <a:pt x="92" y="21"/>
                  </a:lnTo>
                  <a:lnTo>
                    <a:pt x="92" y="0"/>
                  </a:lnTo>
                  <a:lnTo>
                    <a:pt x="21" y="0"/>
                  </a:lnTo>
                  <a:lnTo>
                    <a:pt x="16" y="6"/>
                  </a:lnTo>
                  <a:lnTo>
                    <a:pt x="11" y="11"/>
                  </a:lnTo>
                  <a:lnTo>
                    <a:pt x="5" y="16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1" name="Rectangle 40">
              <a:extLst>
                <a:ext uri="{FF2B5EF4-FFF2-40B4-BE49-F238E27FC236}">
                  <a16:creationId xmlns:a16="http://schemas.microsoft.com/office/drawing/2014/main" id="{3EEEF5B6-4CCB-10A3-5B08-C70B5A737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9866" y="1524000"/>
              <a:ext cx="152400" cy="762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>
                <a:defRPr/>
              </a:pPr>
              <a:endParaRPr lang="en-US"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2" name="Rounded Rectangle 111">
              <a:extLst>
                <a:ext uri="{FF2B5EF4-FFF2-40B4-BE49-F238E27FC236}">
                  <a16:creationId xmlns:a16="http://schemas.microsoft.com/office/drawing/2014/main" id="{70FB20E5-C661-C9DC-2E9F-999BEA7D1C3A}"/>
                </a:ext>
              </a:extLst>
            </p:cNvPr>
            <p:cNvSpPr/>
            <p:nvPr/>
          </p:nvSpPr>
          <p:spPr>
            <a:xfrm>
              <a:off x="6188867" y="1376362"/>
              <a:ext cx="76200" cy="45719"/>
            </a:xfrm>
            <a:prstGeom prst="roundRect">
              <a:avLst/>
            </a:prstGeom>
            <a:solidFill>
              <a:srgbClr val="FF0000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13" name="Content Placeholder 2">
            <a:extLst>
              <a:ext uri="{FF2B5EF4-FFF2-40B4-BE49-F238E27FC236}">
                <a16:creationId xmlns:a16="http://schemas.microsoft.com/office/drawing/2014/main" id="{EECB3C30-7AB9-CE05-7026-134F834FB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937" y="2579686"/>
            <a:ext cx="4645338" cy="3121027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800" b="1" dirty="0"/>
              <a:t>Facility Initiated:</a:t>
            </a:r>
          </a:p>
          <a:p>
            <a:r>
              <a:rPr lang="en-US" altLang="en-US" sz="1800" dirty="0"/>
              <a:t>Activation of Facility Emergency Operations Plan</a:t>
            </a:r>
          </a:p>
          <a:p>
            <a:r>
              <a:rPr lang="en-US" altLang="en-US" sz="1800" dirty="0"/>
              <a:t>Expected volume of patients to exceed capabilities</a:t>
            </a:r>
          </a:p>
          <a:p>
            <a:r>
              <a:rPr lang="en-US" altLang="en-US" sz="1800" dirty="0"/>
              <a:t>Mutual Aid request (equipment, supplies, or staff)</a:t>
            </a:r>
          </a:p>
          <a:p>
            <a:r>
              <a:rPr lang="en-US" altLang="en-US" sz="1800" dirty="0"/>
              <a:t>Facility Evacuation</a:t>
            </a:r>
          </a:p>
          <a:p>
            <a:endParaRPr lang="en-US" altLang="en-US" sz="1500" dirty="0"/>
          </a:p>
        </p:txBody>
      </p:sp>
      <p:sp>
        <p:nvSpPr>
          <p:cNvPr id="114" name="Content Placeholder 2">
            <a:extLst>
              <a:ext uri="{FF2B5EF4-FFF2-40B4-BE49-F238E27FC236}">
                <a16:creationId xmlns:a16="http://schemas.microsoft.com/office/drawing/2014/main" id="{F26B1951-E710-3ECB-1940-29801931C7AD}"/>
              </a:ext>
            </a:extLst>
          </p:cNvPr>
          <p:cNvSpPr txBox="1">
            <a:spLocks/>
          </p:cNvSpPr>
          <p:nvPr/>
        </p:nvSpPr>
        <p:spPr>
          <a:xfrm>
            <a:off x="6932757" y="2579687"/>
            <a:ext cx="4275306" cy="312102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1800" b="1" dirty="0"/>
              <a:t>EMS/PH/EM Initiated:</a:t>
            </a:r>
            <a:endParaRPr lang="en-US" altLang="en-US" sz="1800" dirty="0"/>
          </a:p>
          <a:p>
            <a:r>
              <a:rPr lang="en-US" altLang="en-US" sz="1800" dirty="0"/>
              <a:t>10+ patients requiring transporting</a:t>
            </a:r>
          </a:p>
          <a:p>
            <a:r>
              <a:rPr lang="en-US" altLang="en-US" sz="1800" dirty="0"/>
              <a:t>3+ Hospitals to receive patients</a:t>
            </a:r>
          </a:p>
          <a:p>
            <a:r>
              <a:rPr lang="en-US" altLang="en-US" sz="1800" dirty="0"/>
              <a:t>HAZMAT event with 3+ patients decontaminated in the field by EMS</a:t>
            </a:r>
          </a:p>
          <a:p>
            <a:r>
              <a:rPr lang="en-US" altLang="en-US" sz="1800" dirty="0"/>
              <a:t>Category A biological event</a:t>
            </a:r>
          </a:p>
          <a:p>
            <a:r>
              <a:rPr lang="en-US" altLang="en-US" sz="1800" dirty="0"/>
              <a:t>Mass Casualty Unit activated for an NCR event</a:t>
            </a:r>
          </a:p>
          <a:p>
            <a:r>
              <a:rPr lang="en-US" altLang="en-US" sz="1800" dirty="0"/>
              <a:t>EOC activated Public Health &amp; Medical Services (ESF 8) function</a:t>
            </a:r>
          </a:p>
          <a:p>
            <a:endParaRPr lang="en-US" altLang="en-US" sz="1500" dirty="0"/>
          </a:p>
        </p:txBody>
      </p:sp>
    </p:spTree>
    <p:extLst>
      <p:ext uri="{BB962C8B-B14F-4D97-AF65-F5344CB8AC3E}">
        <p14:creationId xmlns:p14="http://schemas.microsoft.com/office/powerpoint/2010/main" val="3933748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38595-0E2A-FFC4-7325-6755758F7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Activation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1BFE5-9529-A02F-A42E-ACE7BF10D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2200" dirty="0"/>
              <a:t>Notification to the RHCC should include the most basic information on the incident that is known at the time:</a:t>
            </a:r>
          </a:p>
          <a:p>
            <a:pPr lvl="1" eaLnBrk="1" hangingPunct="1"/>
            <a:r>
              <a:rPr lang="en-US" altLang="en-US" sz="2200" dirty="0"/>
              <a:t>Location</a:t>
            </a:r>
          </a:p>
          <a:p>
            <a:pPr lvl="1" eaLnBrk="1" hangingPunct="1"/>
            <a:r>
              <a:rPr lang="en-US" altLang="en-US" sz="2200" dirty="0"/>
              <a:t>Type of event (vehicle crash; explosion; major fire; shooting; </a:t>
            </a:r>
            <a:r>
              <a:rPr lang="en-US" altLang="en-US" sz="2200" dirty="0" err="1"/>
              <a:t>etc</a:t>
            </a:r>
            <a:r>
              <a:rPr lang="en-US" altLang="en-US" sz="2200" dirty="0"/>
              <a:t>)</a:t>
            </a:r>
          </a:p>
          <a:p>
            <a:pPr lvl="1" eaLnBrk="1" hangingPunct="1"/>
            <a:r>
              <a:rPr lang="en-US" altLang="en-US" sz="2200" dirty="0"/>
              <a:t>Numbers and types patients (even if just estimates)</a:t>
            </a:r>
          </a:p>
          <a:p>
            <a:pPr lvl="1" eaLnBrk="1" hangingPunct="1"/>
            <a:r>
              <a:rPr lang="en-US" altLang="en-US" sz="2200" dirty="0"/>
              <a:t>Phone # or radio channel to be used for ongoing communications</a:t>
            </a:r>
          </a:p>
          <a:p>
            <a:pPr eaLnBrk="1" hangingPunct="1"/>
            <a:r>
              <a:rPr lang="en-US" altLang="en-US" sz="2200" dirty="0"/>
              <a:t>For EMS related calls ; The RHCC will provide; </a:t>
            </a:r>
          </a:p>
          <a:p>
            <a:pPr lvl="1" eaLnBrk="1" hangingPunct="1"/>
            <a:r>
              <a:rPr lang="en-US" altLang="en-US" sz="2200" dirty="0"/>
              <a:t>The five (5) closest hospital/FSED’s, to include two (2) Trauma Centers immediately;</a:t>
            </a:r>
          </a:p>
          <a:p>
            <a:pPr lvl="1" eaLnBrk="1" hangingPunct="1"/>
            <a:r>
              <a:rPr lang="en-US" altLang="en-US" sz="2200" dirty="0"/>
              <a:t>then all NVERS hospitals within </a:t>
            </a:r>
            <a:r>
              <a:rPr lang="en-US" altLang="en-US" sz="2200" u="sng" dirty="0"/>
              <a:t>10 minutes</a:t>
            </a:r>
            <a:r>
              <a:rPr lang="en-US" altLang="en-US" sz="2200" dirty="0"/>
              <a:t>.  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8CDC332-F9D9-25F3-CE77-ADCDFD5B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7B1D8D02-CE28-4068-BC75-CF9E7C47906A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231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75832-C409-0A73-0920-7AF029710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Sharing / Coordinating with NCR and Statewide Partners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6710-C88D-6729-8A61-8F05A4CA2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Notify Hospitals for EMS Events</a:t>
            </a:r>
          </a:p>
          <a:p>
            <a:r>
              <a:rPr lang="en-US" dirty="0"/>
              <a:t>Notify Local Public Health On-Call Duty Officer</a:t>
            </a:r>
          </a:p>
          <a:p>
            <a:pPr lvl="1"/>
            <a:r>
              <a:rPr lang="en-US" dirty="0"/>
              <a:t>Create “RHCC Incident Notification Form”</a:t>
            </a:r>
          </a:p>
          <a:p>
            <a:pPr lvl="2"/>
            <a:r>
              <a:rPr lang="en-US" dirty="0"/>
              <a:t>Alerts statewide partners, Virginia Hospital &amp; Healthcare Association (VHHA), State Hospital Coordinator (VDH), Regional Emergency Coordinator (VDH), NCR Partners</a:t>
            </a:r>
          </a:p>
          <a:p>
            <a:pPr lvl="3"/>
            <a:r>
              <a:rPr lang="en-US" dirty="0"/>
              <a:t>Provides detailed incident information and is updated throughout event</a:t>
            </a:r>
          </a:p>
          <a:p>
            <a:r>
              <a:rPr lang="en-US" dirty="0"/>
              <a:t>Create Virginia Healthcare Alerting and Status System (VHASS) Event</a:t>
            </a:r>
          </a:p>
          <a:p>
            <a:pPr lvl="1"/>
            <a:r>
              <a:rPr lang="en-US" dirty="0"/>
              <a:t>Allows for simultaneous statewide updates and communication hub</a:t>
            </a:r>
          </a:p>
          <a:p>
            <a:r>
              <a:rPr lang="en-US" dirty="0"/>
              <a:t>Send VHASS Alert to all partners </a:t>
            </a:r>
          </a:p>
          <a:p>
            <a:pPr lvl="1"/>
            <a:r>
              <a:rPr lang="en-US" dirty="0"/>
              <a:t>ALL registered users in VHASS with alerting privileges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70689-FDD0-9247-143A-F9A93DF76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F1BB-483B-3A4B-91A2-28EF45CFF70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512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F0550-0A69-C01E-DEBC-B44CA5600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Managing Patient Surge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35D68-FD4A-9E61-0C01-10244A192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VHASS Facility Status Boards and Event Log</a:t>
            </a:r>
          </a:p>
          <a:p>
            <a:pPr lvl="1"/>
            <a:r>
              <a:rPr lang="en-US" dirty="0"/>
              <a:t>Update available beds</a:t>
            </a:r>
          </a:p>
          <a:p>
            <a:pPr lvl="2"/>
            <a:r>
              <a:rPr lang="en-US" dirty="0"/>
              <a:t>Allows EMS to transport to “appropriate” facility</a:t>
            </a:r>
          </a:p>
          <a:p>
            <a:pPr lvl="2"/>
            <a:r>
              <a:rPr lang="en-US" dirty="0"/>
              <a:t>Inpatient data reflects surge availability</a:t>
            </a:r>
          </a:p>
          <a:p>
            <a:pPr lvl="1"/>
            <a:r>
              <a:rPr lang="en-US" dirty="0"/>
              <a:t>Communicate facility impacts</a:t>
            </a:r>
          </a:p>
          <a:p>
            <a:pPr lvl="2"/>
            <a:r>
              <a:rPr lang="en-US" dirty="0"/>
              <a:t>Event logs allow transparency on needs or solutions to events</a:t>
            </a:r>
          </a:p>
          <a:p>
            <a:pPr lvl="1"/>
            <a:r>
              <a:rPr lang="en-US" dirty="0"/>
              <a:t>Track healthcare system impacts</a:t>
            </a:r>
          </a:p>
          <a:p>
            <a:pPr lvl="2"/>
            <a:r>
              <a:rPr lang="en-US" dirty="0"/>
              <a:t>At a glance visualization of impacts across the state</a:t>
            </a:r>
          </a:p>
          <a:p>
            <a:pPr lvl="1"/>
            <a:r>
              <a:rPr lang="en-US" dirty="0"/>
              <a:t>Track patients</a:t>
            </a:r>
          </a:p>
          <a:p>
            <a:pPr lvl="2"/>
            <a:r>
              <a:rPr lang="en-US" dirty="0"/>
              <a:t>Starts in the field, continues through hospitals and partnership with public health 211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B00A3-AA8F-4165-FAEB-E4D6F3358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F1BB-483B-3A4B-91A2-28EF45CFF70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04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C4A5ED5E-7312-4886-1325-5F25C569C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RHCC Resources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6BA87AA-59A4-4DCD-6639-324B3DCAF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2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eaLnBrk="1" hangingPunct="1"/>
            <a:r>
              <a:rPr lang="en-US" altLang="en-US" dirty="0"/>
              <a:t>Medical Supply Caches</a:t>
            </a:r>
          </a:p>
          <a:p>
            <a:pPr eaLnBrk="1" hangingPunct="1"/>
            <a:r>
              <a:rPr lang="en-US" altLang="en-US" dirty="0"/>
              <a:t>Ventilators</a:t>
            </a:r>
          </a:p>
          <a:p>
            <a:pPr eaLnBrk="1" hangingPunct="1"/>
            <a:r>
              <a:rPr lang="en-US" altLang="en-US" dirty="0"/>
              <a:t>Access to other hospitals outside of </a:t>
            </a:r>
            <a:r>
              <a:rPr lang="en-US" altLang="en-US" dirty="0" err="1"/>
              <a:t>NoVA</a:t>
            </a:r>
            <a:endParaRPr lang="en-US" altLang="en-US" dirty="0"/>
          </a:p>
          <a:p>
            <a:pPr eaLnBrk="1" hangingPunct="1"/>
            <a:r>
              <a:rPr lang="en-US" altLang="en-US" dirty="0"/>
              <a:t>Access to clinical support</a:t>
            </a:r>
          </a:p>
          <a:p>
            <a:r>
              <a:rPr lang="en-US" altLang="en-US" dirty="0">
                <a:latin typeface="Constantia"/>
              </a:rPr>
              <a:t>Portable Morgue, Decedent care </a:t>
            </a:r>
          </a:p>
          <a:p>
            <a:pPr eaLnBrk="1" hangingPunct="1"/>
            <a:r>
              <a:rPr lang="en-US" altLang="en-US" dirty="0"/>
              <a:t>Body Bags (including biologically sealed)</a:t>
            </a:r>
          </a:p>
          <a:p>
            <a:r>
              <a:rPr lang="en-US" altLang="en-US" dirty="0">
                <a:latin typeface="Constantia"/>
              </a:rPr>
              <a:t>NVERS PPE, Rx caches and EMS/Hospital decontamination systems</a:t>
            </a:r>
          </a:p>
          <a:p>
            <a:pPr eaLnBrk="1" hangingPunct="1"/>
            <a:r>
              <a:rPr lang="en-US" altLang="en-US" dirty="0"/>
              <a:t>Many, many other types of resources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734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3D022-947F-BF6F-FFB1-3157EA3E8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RHCC Contact Information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0EDAC-231B-A0A1-8A64-32BD332D8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888-987-7422 </a:t>
            </a:r>
            <a:r>
              <a:rPr lang="en-US" dirty="0"/>
              <a:t>(24/7)</a:t>
            </a:r>
          </a:p>
          <a:p>
            <a:pPr lvl="2">
              <a:buFont typeface="Wingdings" panose="020B0604020202020204" pitchFamily="34" charset="0"/>
              <a:buChar char="§"/>
            </a:pPr>
            <a:r>
              <a:rPr lang="en-US" dirty="0">
                <a:latin typeface="Constantia"/>
              </a:rPr>
              <a:t>(Backup iPhone, 571-567-6774</a:t>
            </a:r>
          </a:p>
          <a:p>
            <a:r>
              <a:rPr lang="en-US" dirty="0"/>
              <a:t>rhcc@nvers.org</a:t>
            </a:r>
          </a:p>
          <a:p>
            <a:endParaRPr lang="en-US" dirty="0">
              <a:solidFill>
                <a:srgbClr val="0563C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US" dirty="0"/>
              <a:t>RHCC Manager</a:t>
            </a:r>
            <a:endParaRPr lang="en-US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lvl="1"/>
            <a:r>
              <a:rPr lang="en-US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chris.cook@nvers.org</a:t>
            </a:r>
            <a:endParaRPr lang="en-US" dirty="0"/>
          </a:p>
          <a:p>
            <a:pPr lvl="1"/>
            <a:r>
              <a:rPr lang="en-US" dirty="0">
                <a:latin typeface="Constantia"/>
              </a:rPr>
              <a:t>703-798-2625</a:t>
            </a:r>
          </a:p>
          <a:p>
            <a:endParaRPr lang="en-US" dirty="0"/>
          </a:p>
          <a:p>
            <a:r>
              <a:rPr lang="en-US" dirty="0"/>
              <a:t>800 MHz NCR</a:t>
            </a:r>
          </a:p>
        </p:txBody>
      </p:sp>
    </p:spTree>
    <p:extLst>
      <p:ext uri="{BB962C8B-B14F-4D97-AF65-F5344CB8AC3E}">
        <p14:creationId xmlns:p14="http://schemas.microsoft.com/office/powerpoint/2010/main" val="3197468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A21C9D-BB63-45F8-F11F-71F823E8E1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1F16B69-B6B7-FAB7-5C84-12A63E3FB4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chris.cook@nvers.org</a:t>
            </a:r>
          </a:p>
        </p:txBody>
      </p:sp>
    </p:spTree>
    <p:extLst>
      <p:ext uri="{BB962C8B-B14F-4D97-AF65-F5344CB8AC3E}">
        <p14:creationId xmlns:p14="http://schemas.microsoft.com/office/powerpoint/2010/main" val="3158330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aramond-Trebuchet MS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VERS Branded Presentation Template_2024" id="{25EF1FE9-FB5B-0843-8F4F-E335D10F9813}" vid="{D8F1D343-BAD3-DD41-AB59-37EF21A7F7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14a1485-472e-4699-96c1-b1def6b0e926">
      <Terms xmlns="http://schemas.microsoft.com/office/infopath/2007/PartnerControls"/>
    </lcf76f155ced4ddcb4097134ff3c332f>
    <TaxCatchAll xmlns="eccc766d-9bc6-4546-b258-8a7503e4267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A8C77568CE164994F9B4266C5F7B6F" ma:contentTypeVersion="16" ma:contentTypeDescription="Create a new document." ma:contentTypeScope="" ma:versionID="a7b452a50df527e10ecb9eab3443c50e">
  <xsd:schema xmlns:xsd="http://www.w3.org/2001/XMLSchema" xmlns:xs="http://www.w3.org/2001/XMLSchema" xmlns:p="http://schemas.microsoft.com/office/2006/metadata/properties" xmlns:ns2="314a1485-472e-4699-96c1-b1def6b0e926" xmlns:ns3="eccc766d-9bc6-4546-b258-8a7503e4267e" targetNamespace="http://schemas.microsoft.com/office/2006/metadata/properties" ma:root="true" ma:fieldsID="f7d73a7e0dccad77bb70c190d2e3a8ab" ns2:_="" ns3:_="">
    <xsd:import namespace="314a1485-472e-4699-96c1-b1def6b0e926"/>
    <xsd:import namespace="eccc766d-9bc6-4546-b258-8a7503e426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4a1485-472e-4699-96c1-b1def6b0e9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721859b-e1fc-41cb-b60d-00020be805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cc766d-9bc6-4546-b258-8a7503e4267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ec95c99-369c-4eb2-894d-67b5e6bcd228}" ma:internalName="TaxCatchAll" ma:showField="CatchAllData" ma:web="eccc766d-9bc6-4546-b258-8a7503e426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EE045D-19F9-4567-A898-B465ED8294D0}">
  <ds:schemaRefs>
    <ds:schemaRef ds:uri="eccc766d-9bc6-4546-b258-8a7503e4267e"/>
    <ds:schemaRef ds:uri="http://schemas.microsoft.com/office/2006/documentManagement/types"/>
    <ds:schemaRef ds:uri="http://www.w3.org/XML/1998/namespace"/>
    <ds:schemaRef ds:uri="http://purl.org/dc/elements/1.1/"/>
    <ds:schemaRef ds:uri="http://purl.org/dc/terms/"/>
    <ds:schemaRef ds:uri="314a1485-472e-4699-96c1-b1def6b0e926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926248B-1F69-4F75-8BE4-41FAEEE905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18B994-24C8-43D7-A340-47C0EBBF028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785</Words>
  <Application>Microsoft Macintosh PowerPoint</Application>
  <PresentationFormat>Widescreen</PresentationFormat>
  <Paragraphs>120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Constantia</vt:lpstr>
      <vt:lpstr>Courier New</vt:lpstr>
      <vt:lpstr>Garamond</vt:lpstr>
      <vt:lpstr>Trebuchet MS</vt:lpstr>
      <vt:lpstr>Wingdings</vt:lpstr>
      <vt:lpstr>Office Theme</vt:lpstr>
      <vt:lpstr>RHCC Overview</vt:lpstr>
      <vt:lpstr>Objectives </vt:lpstr>
      <vt:lpstr>Healthcare Regions</vt:lpstr>
      <vt:lpstr>Expanded Region </vt:lpstr>
      <vt:lpstr>National Capital Region</vt:lpstr>
      <vt:lpstr>Member and Partner Overview</vt:lpstr>
      <vt:lpstr>Regional Healthcare Coordination Center (RHCC)</vt:lpstr>
      <vt:lpstr>Northern RHCC</vt:lpstr>
      <vt:lpstr>RHCC Activation Triggers</vt:lpstr>
      <vt:lpstr>Activation</vt:lpstr>
      <vt:lpstr>Information Sharing / Coordinating with NCR and Statewide Partners </vt:lpstr>
      <vt:lpstr>Managing Patient Surge</vt:lpstr>
      <vt:lpstr>RHCC Resources</vt:lpstr>
      <vt:lpstr>RHCC Contact Information 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 Cook</dc:creator>
  <cp:lastModifiedBy>Chris Cook</cp:lastModifiedBy>
  <cp:revision>1</cp:revision>
  <dcterms:created xsi:type="dcterms:W3CDTF">2026-02-09T15:24:16Z</dcterms:created>
  <dcterms:modified xsi:type="dcterms:W3CDTF">2026-02-09T18:40:23Z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0x01010041A8C77568CE164994F9B4266C5F7B6F</vt:lpwstr>
  </property>
  <property fmtid="{D5CDD505-2E9C-101B-9397-08002B2CF9AE}" pid="3" name="MediaServiceImageTags">
    <vt:lpwstr/>
  </property>
</Properties>
</file>