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7" r:id="rId2"/>
    <p:sldId id="265" r:id="rId3"/>
    <p:sldId id="268" r:id="rId4"/>
    <p:sldId id="269" r:id="rId5"/>
    <p:sldId id="270" r:id="rId6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090"/>
    <a:srgbClr val="5AC6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63" autoAdjust="0"/>
  </p:normalViewPr>
  <p:slideViewPr>
    <p:cSldViewPr>
      <p:cViewPr>
        <p:scale>
          <a:sx n="107" d="100"/>
          <a:sy n="107" d="100"/>
        </p:scale>
        <p:origin x="-75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268696591954142"/>
          <c:y val="0.12963647055514899"/>
          <c:w val="0.51803626209127951"/>
          <c:h val="0.8159200687309784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5AC65A"/>
              </a:solidFill>
            </c:spPr>
          </c:dPt>
          <c:dPt>
            <c:idx val="2"/>
            <c:bubble3D val="0"/>
            <c:spPr>
              <a:solidFill>
                <a:schemeClr val="tx2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4"/>
            <c:bubble3D val="0"/>
            <c:spPr>
              <a:noFill/>
            </c:spPr>
          </c:dPt>
          <c:dPt>
            <c:idx val="5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</c:spPr>
          </c:dPt>
          <c:dPt>
            <c:idx val="6"/>
            <c:bubble3D val="0"/>
            <c:spPr>
              <a:solidFill>
                <a:srgbClr val="FAC090"/>
              </a:solidFill>
            </c:spPr>
          </c:dPt>
          <c:dLbls>
            <c:dLbl>
              <c:idx val="0"/>
              <c:layout>
                <c:manualLayout>
                  <c:x val="-1.5345268542199489E-2"/>
                  <c:y val="1.6112787823130647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dirty="0"/>
                      <a:t>On Road</a:t>
                    </a:r>
                  </a:p>
                  <a:p>
                    <a:r>
                      <a:rPr lang="en-US" sz="1100" b="1" dirty="0"/>
                      <a:t>Transportation</a:t>
                    </a:r>
                  </a:p>
                  <a:p>
                    <a:r>
                      <a:rPr lang="en-US" sz="1100" b="1" dirty="0"/>
                      <a:t>33%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100" b="1" dirty="0"/>
                      <a:t>Commercial</a:t>
                    </a:r>
                    <a:br>
                      <a:rPr lang="en-US" sz="1100" b="1" dirty="0"/>
                    </a:br>
                    <a:r>
                      <a:rPr lang="en-US" sz="1100" b="1" dirty="0" smtClean="0"/>
                      <a:t>Aviation</a:t>
                    </a:r>
                    <a:endParaRPr lang="en-US" sz="1100" b="1" dirty="0"/>
                  </a:p>
                  <a:p>
                    <a:r>
                      <a:rPr lang="en-US" sz="1100" b="1" dirty="0"/>
                      <a:t>4%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389826271716036E-2"/>
                  <c:y val="-8.8317809557785676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Electricity</a:t>
                    </a:r>
                  </a:p>
                  <a:p>
                    <a:r>
                      <a:rPr lang="en-US" sz="1100" b="1"/>
                      <a:t>39%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5858017747781527E-3"/>
                  <c:y val="8.3855208801890249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RCI Fuel</a:t>
                    </a:r>
                  </a:p>
                  <a:p>
                    <a:r>
                      <a:rPr lang="en-US" sz="1100" b="1"/>
                      <a:t>18%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920926550847813E-2"/>
                  <c:y val="4.4840251172361734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Solid Waste</a:t>
                    </a:r>
                  </a:p>
                  <a:p>
                    <a:r>
                      <a:rPr lang="en-US" sz="1100" b="1"/>
                      <a:t>0.6%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5.1150895140664961E-2"/>
                  <c:y val="-2.1483717097507529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Wastewater</a:t>
                    </a:r>
                  </a:p>
                  <a:p>
                    <a:r>
                      <a:rPr lang="en-US" sz="1100" b="1"/>
                      <a:t>2%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5.456095481670935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HFC</a:t>
                    </a:r>
                  </a:p>
                  <a:p>
                    <a:r>
                      <a:rPr lang="en-US" sz="1100" b="1"/>
                      <a:t>4%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Sheet1!$N$42:$N$48</c:f>
              <c:numCache>
                <c:formatCode>0%</c:formatCode>
                <c:ptCount val="7"/>
                <c:pt idx="0">
                  <c:v>0.33056042742636688</c:v>
                </c:pt>
                <c:pt idx="1">
                  <c:v>3.8554822438035416E-2</c:v>
                </c:pt>
                <c:pt idx="2">
                  <c:v>0.38844792620769358</c:v>
                </c:pt>
                <c:pt idx="3">
                  <c:v>0.17858849066151769</c:v>
                </c:pt>
                <c:pt idx="4" formatCode="0.0%">
                  <c:v>6.0359332349789662E-3</c:v>
                </c:pt>
                <c:pt idx="5">
                  <c:v>2.1412602620588625E-2</c:v>
                </c:pt>
                <c:pt idx="6">
                  <c:v>3.6399797410818911E-2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963860286694935"/>
          <c:y val="0.15680891108123679"/>
          <c:w val="0.46072264743130886"/>
          <c:h val="0.8034553485692337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5AC65A"/>
              </a:solidFill>
            </c:spPr>
          </c:dPt>
          <c:dPt>
            <c:idx val="2"/>
            <c:bubble3D val="0"/>
            <c:spPr>
              <a:solidFill>
                <a:schemeClr val="tx2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4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</c:spPr>
          </c:dPt>
          <c:dPt>
            <c:idx val="5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Pt>
            <c:idx val="6"/>
            <c:bubble3D val="0"/>
            <c:spPr>
              <a:solidFill>
                <a:srgbClr val="FAC090"/>
              </a:solidFill>
            </c:spPr>
          </c:dPt>
          <c:dLbls>
            <c:dLbl>
              <c:idx val="0"/>
              <c:layout>
                <c:manualLayout>
                  <c:x val="-9.324009324009324E-3"/>
                  <c:y val="4.5528455284552877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On</a:t>
                    </a:r>
                    <a:r>
                      <a:rPr lang="en-US" sz="1100" b="1" baseline="0"/>
                      <a:t> Road</a:t>
                    </a:r>
                  </a:p>
                  <a:p>
                    <a:r>
                      <a:rPr lang="en-US" sz="1100" b="1" baseline="0"/>
                      <a:t>Transportation</a:t>
                    </a:r>
                  </a:p>
                  <a:p>
                    <a:r>
                      <a:rPr lang="en-US" sz="1100" b="1"/>
                      <a:t>30%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9.324009324009324E-3"/>
                  <c:y val="-1.3008130081300813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 dirty="0"/>
                      <a:t>Commercial</a:t>
                    </a:r>
                  </a:p>
                  <a:p>
                    <a:r>
                      <a:rPr lang="en-US" sz="1100" b="1" dirty="0" smtClean="0"/>
                      <a:t>Aviation</a:t>
                    </a:r>
                    <a:endParaRPr lang="en-US" sz="1100" b="1" dirty="0"/>
                  </a:p>
                  <a:p>
                    <a:r>
                      <a:rPr lang="en-US" sz="1100" b="1" dirty="0"/>
                      <a:t>5%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1006994475340932"/>
                  <c:y val="-0.1170731707317073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Electricity</a:t>
                    </a:r>
                  </a:p>
                  <a:p>
                    <a:r>
                      <a:rPr lang="en-US" sz="1100" b="1"/>
                      <a:t>41%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5944055944055944E-3"/>
                  <c:y val="0.1008130081300813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RCI Fuel</a:t>
                    </a:r>
                  </a:p>
                  <a:p>
                    <a:r>
                      <a:rPr lang="en-US" sz="1100" b="1"/>
                      <a:t>20%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6433474661821118E-2"/>
                  <c:y val="5.7143468612331196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Solid Waste</a:t>
                    </a:r>
                  </a:p>
                  <a:p>
                    <a:r>
                      <a:rPr lang="en-US" sz="1100" b="1"/>
                      <a:t>0.4%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5920654149000609E-2"/>
                  <c:y val="-1.9512179060839331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Wastewater</a:t>
                    </a:r>
                  </a:p>
                  <a:p>
                    <a:r>
                      <a:rPr lang="en-US" sz="1100" b="1"/>
                      <a:t>0.5%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7.4572380375529976E-2"/>
                  <c:y val="1.0685570167062867E-2"/>
                </c:manualLayout>
              </c:layout>
              <c:tx>
                <c:rich>
                  <a:bodyPr/>
                  <a:lstStyle/>
                  <a:p>
                    <a:r>
                      <a:rPr lang="en-US" sz="1100" b="1"/>
                      <a:t>HFC</a:t>
                    </a:r>
                  </a:p>
                  <a:p>
                    <a:r>
                      <a:rPr lang="en-US" sz="1100" b="1"/>
                      <a:t>4%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Sheet1!$L$42:$L$48</c:f>
              <c:numCache>
                <c:formatCode>0%</c:formatCode>
                <c:ptCount val="7"/>
                <c:pt idx="0">
                  <c:v>0.29910834909483919</c:v>
                </c:pt>
                <c:pt idx="1">
                  <c:v>5.4309646041610364E-2</c:v>
                </c:pt>
                <c:pt idx="2">
                  <c:v>0.40475547149419072</c:v>
                </c:pt>
                <c:pt idx="3">
                  <c:v>0.19859497433126178</c:v>
                </c:pt>
                <c:pt idx="4" formatCode="0.0%">
                  <c:v>3.7827614158335585E-3</c:v>
                </c:pt>
                <c:pt idx="5" formatCode="0.0%">
                  <c:v>4.5933531477978925E-3</c:v>
                </c:pt>
                <c:pt idx="6">
                  <c:v>3.4855444474466354E-2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270691-B5CA-4EBF-B830-D4BD9C42C26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4D355674-CC1E-4D06-9AB7-61BBAADA148B}" type="pres">
      <dgm:prSet presAssocID="{46270691-B5CA-4EBF-B830-D4BD9C42C269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ADB35277-9042-4A32-AB84-0F2DFE3EB610}" type="presOf" srcId="{46270691-B5CA-4EBF-B830-D4BD9C42C269}" destId="{4D355674-CC1E-4D06-9AB7-61BBAADA148B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270691-B5CA-4EBF-B830-D4BD9C42C26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4D355674-CC1E-4D06-9AB7-61BBAADA148B}" type="pres">
      <dgm:prSet presAssocID="{46270691-B5CA-4EBF-B830-D4BD9C42C269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6DA7FC7C-84B4-4F79-B492-428E338270CE}" type="presOf" srcId="{46270691-B5CA-4EBF-B830-D4BD9C42C269}" destId="{4D355674-CC1E-4D06-9AB7-61BBAADA148B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6270691-B5CA-4EBF-B830-D4BD9C42C26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4D355674-CC1E-4D06-9AB7-61BBAADA148B}" type="pres">
      <dgm:prSet presAssocID="{46270691-B5CA-4EBF-B830-D4BD9C42C269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685517ED-C35F-4000-BFCE-7D2DABB878C8}" type="presOf" srcId="{46270691-B5CA-4EBF-B830-D4BD9C42C269}" destId="{4D355674-CC1E-4D06-9AB7-61BBAADA148B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270691-B5CA-4EBF-B830-D4BD9C42C26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4D355674-CC1E-4D06-9AB7-61BBAADA148B}" type="pres">
      <dgm:prSet presAssocID="{46270691-B5CA-4EBF-B830-D4BD9C42C269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8CC6A532-A307-4014-9C93-72F24187F9AD}" type="presOf" srcId="{46270691-B5CA-4EBF-B830-D4BD9C42C269}" destId="{4D355674-CC1E-4D06-9AB7-61BBAADA148B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0C7583F-6B1B-4F73-8785-3C424CB5F745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B6696E0-6018-4180-AB26-3B578E1511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57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B3C5B0A-93FF-45AF-A291-E08A57DE57EF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B8DE6B4-776D-4155-95FA-FAAD28C159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2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FD4B-2326-4052-B9D2-83EBE784FB1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041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FD4B-2326-4052-B9D2-83EBE784FB1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8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FD4B-2326-4052-B9D2-83EBE784FB1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8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FD4B-2326-4052-B9D2-83EBE784FB1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8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FD4B-2326-4052-B9D2-83EBE784FB1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8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24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540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289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92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419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425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148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72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7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110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839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1D842-F13A-4C7A-8624-963D7B520CD4}" type="datetimeFigureOut">
              <a:rPr lang="en-US" smtClean="0"/>
              <a:t>3/27/2015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DEFD3-C2E6-4C59-8247-7C461B2BE8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95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chart" Target="../charts/chart2.xml"/><Relationship Id="rId4" Type="http://schemas.openxmlformats.org/officeDocument/2006/relationships/diagramLayout" Target="../diagrams/layout1.xml"/><Relationship Id="rId9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550" y="2362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latin typeface="Univers LT CYR 57 Cn" pitchFamily="34" charset="0"/>
              </a:rPr>
              <a:t>COG’s </a:t>
            </a:r>
            <a:br>
              <a:rPr lang="en-US" sz="3600" dirty="0" smtClean="0">
                <a:latin typeface="Univers LT CYR 57 Cn" pitchFamily="34" charset="0"/>
              </a:rPr>
            </a:br>
            <a:r>
              <a:rPr lang="en-US" sz="3600" i="1" dirty="0" smtClean="0">
                <a:latin typeface="Univers LT CYR 57 Cn" pitchFamily="34" charset="0"/>
              </a:rPr>
              <a:t>Multi-Sector Working Group</a:t>
            </a:r>
            <a:br>
              <a:rPr lang="en-US" sz="3600" i="1" dirty="0" smtClean="0">
                <a:latin typeface="Univers LT CYR 57 Cn" pitchFamily="34" charset="0"/>
              </a:rPr>
            </a:br>
            <a:r>
              <a:rPr lang="en-US" sz="3600" i="1" dirty="0" smtClean="0">
                <a:latin typeface="Univers LT CYR 57 Cn" pitchFamily="34" charset="0"/>
              </a:rPr>
              <a:t>Energy/Built Environment Subgroup</a:t>
            </a:r>
            <a:endParaRPr lang="en-US" sz="3600" i="1" dirty="0">
              <a:latin typeface="Univers LT CYR 57 Cn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67200"/>
            <a:ext cx="5791200" cy="1524000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Univers LT CYR 57 Cn" pitchFamily="34" charset="0"/>
              </a:rPr>
              <a:t>Metropolitan Washington Council of Governments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Univers LT CYR 57 Cn" pitchFamily="34" charset="0"/>
              </a:rPr>
              <a:t>March 19, 2015</a:t>
            </a:r>
          </a:p>
        </p:txBody>
      </p:sp>
      <p:pic>
        <p:nvPicPr>
          <p:cNvPr id="5" name="Picture 4" descr="Heading - text editab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76199"/>
            <a:ext cx="7772400" cy="1828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05000" y="759766"/>
            <a:ext cx="70866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Greenhouse Gas - Multi-sector Working Group 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86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88067077"/>
              </p:ext>
            </p:extLst>
          </p:nvPr>
        </p:nvGraphicFramePr>
        <p:xfrm>
          <a:off x="381000" y="-38100"/>
          <a:ext cx="8305800" cy="1028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Heading - no title text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4800600"/>
            <a:ext cx="9144000" cy="215152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4F86-028E-42BB-8C21-3C3E430D9415}" type="slidenum">
              <a:rPr lang="en-US" smtClean="0">
                <a:solidFill>
                  <a:schemeClr val="bg1"/>
                </a:solidFill>
              </a:rPr>
              <a:pPr/>
              <a:t>2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>
          <a:xfrm>
            <a:off x="726119" y="8878"/>
            <a:ext cx="7696200" cy="1219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Univers LT CYR 57 Cn" pitchFamily="34" charset="0"/>
              </a:rPr>
              <a:t>NCR Greenhouse Gas Inventory</a:t>
            </a:r>
            <a:endParaRPr lang="en-US" sz="3600" dirty="0">
              <a:latin typeface="Univers LT CYR 57 Cn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9906" y="1000801"/>
            <a:ext cx="2343142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2005 Revised GHG Inventory </a:t>
            </a:r>
          </a:p>
          <a:p>
            <a:pPr algn="ctr"/>
            <a:r>
              <a:rPr lang="en-US" sz="1400" b="1" dirty="0" smtClean="0"/>
              <a:t>National Capital Region</a:t>
            </a:r>
          </a:p>
          <a:p>
            <a:pPr algn="ctr"/>
            <a:r>
              <a:rPr lang="en-US" sz="1400" b="1" dirty="0" smtClean="0"/>
              <a:t>MWCOG</a:t>
            </a:r>
          </a:p>
          <a:p>
            <a:pPr algn="ctr"/>
            <a:r>
              <a:rPr lang="en-US" sz="1400" b="1" dirty="0" smtClean="0"/>
              <a:t>74.02 MMtCO</a:t>
            </a:r>
            <a:r>
              <a:rPr lang="en-US" sz="1400" b="1" baseline="-25000" dirty="0" smtClean="0"/>
              <a:t>2</a:t>
            </a:r>
            <a:r>
              <a:rPr lang="en-US" sz="1400" b="1" dirty="0" smtClean="0"/>
              <a:t>e</a:t>
            </a:r>
          </a:p>
          <a:p>
            <a:pPr algn="ctr"/>
            <a:r>
              <a:rPr lang="en-US" sz="1400" b="1" dirty="0" smtClean="0"/>
              <a:t>16.02 MtCO</a:t>
            </a:r>
            <a:r>
              <a:rPr lang="en-US" sz="1400" b="1" baseline="-25000" dirty="0" smtClean="0"/>
              <a:t>2</a:t>
            </a:r>
            <a:r>
              <a:rPr lang="en-US" sz="1400" b="1" dirty="0" smtClean="0"/>
              <a:t>e/capita</a:t>
            </a:r>
            <a:endParaRPr lang="en-US" sz="1400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648200" y="1000801"/>
            <a:ext cx="0" cy="46379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653545" y="1000801"/>
            <a:ext cx="2630785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2012 Preliminary GHG Inventory </a:t>
            </a:r>
          </a:p>
          <a:p>
            <a:pPr algn="ctr"/>
            <a:r>
              <a:rPr lang="en-US" sz="1400" b="1" dirty="0" smtClean="0"/>
              <a:t>National Capital Region</a:t>
            </a:r>
          </a:p>
          <a:p>
            <a:pPr algn="ctr"/>
            <a:r>
              <a:rPr lang="en-US" sz="1400" b="1" dirty="0" smtClean="0"/>
              <a:t>MWCOG</a:t>
            </a:r>
          </a:p>
          <a:p>
            <a:pPr algn="ctr"/>
            <a:r>
              <a:rPr lang="en-US" sz="1400" b="1" dirty="0" smtClean="0"/>
              <a:t>69.88 MMtCO</a:t>
            </a:r>
            <a:r>
              <a:rPr lang="en-US" sz="1400" b="1" baseline="-25000" dirty="0" smtClean="0"/>
              <a:t>2</a:t>
            </a:r>
            <a:r>
              <a:rPr lang="en-US" sz="1400" b="1" dirty="0" smtClean="0"/>
              <a:t>e</a:t>
            </a:r>
          </a:p>
          <a:p>
            <a:pPr algn="ctr"/>
            <a:r>
              <a:rPr lang="en-US" sz="1400" b="1" dirty="0" smtClean="0"/>
              <a:t>13.30 MtCO</a:t>
            </a:r>
            <a:r>
              <a:rPr lang="en-US" sz="1400" b="1" baseline="-25000" dirty="0" smtClean="0"/>
              <a:t>2</a:t>
            </a:r>
            <a:r>
              <a:rPr lang="en-US" sz="1400" b="1" dirty="0" smtClean="0"/>
              <a:t>e/capita</a:t>
            </a:r>
            <a:endParaRPr lang="en-US" sz="1400" b="1" dirty="0"/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5271068"/>
              </p:ext>
            </p:extLst>
          </p:nvPr>
        </p:nvGraphicFramePr>
        <p:xfrm>
          <a:off x="4419600" y="2362200"/>
          <a:ext cx="4800600" cy="3094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1262556"/>
              </p:ext>
            </p:extLst>
          </p:nvPr>
        </p:nvGraphicFramePr>
        <p:xfrm>
          <a:off x="-152400" y="2133600"/>
          <a:ext cx="5489025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863536" y="5737864"/>
            <a:ext cx="682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Note: Due to differences in methodologies, 2005 and 2012 inventories are not directly comparable.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7108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42011169"/>
              </p:ext>
            </p:extLst>
          </p:nvPr>
        </p:nvGraphicFramePr>
        <p:xfrm>
          <a:off x="381000" y="-38100"/>
          <a:ext cx="8305800" cy="1028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Heading - no title text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19" y="4708195"/>
            <a:ext cx="9144000" cy="215152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4F86-028E-42BB-8C21-3C3E430D941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>
          <a:xfrm>
            <a:off x="726119" y="8878"/>
            <a:ext cx="7696200" cy="1219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Univers LT CYR 57 Cn" pitchFamily="34" charset="0"/>
              </a:rPr>
              <a:t>NCR Greenhouse Gas Inventory</a:t>
            </a:r>
            <a:endParaRPr lang="en-US" sz="3600" dirty="0">
              <a:latin typeface="Univers LT CYR 57 Cn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764850"/>
              </p:ext>
            </p:extLst>
          </p:nvPr>
        </p:nvGraphicFramePr>
        <p:xfrm>
          <a:off x="1069018" y="1249510"/>
          <a:ext cx="7010401" cy="4029716"/>
        </p:xfrm>
        <a:graphic>
          <a:graphicData uri="http://schemas.openxmlformats.org/drawingml/2006/table">
            <a:tbl>
              <a:tblPr/>
              <a:tblGrid>
                <a:gridCol w="2434421"/>
                <a:gridCol w="1208059"/>
                <a:gridCol w="1079931"/>
                <a:gridCol w="1208059"/>
                <a:gridCol w="1079931"/>
              </a:tblGrid>
              <a:tr h="309978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National Capital Region Greenhouse Gas Inventory - MWCOG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2005 Revised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 Preliminary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199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Source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MMT CO</a:t>
                      </a:r>
                      <a:r>
                        <a:rPr lang="en-US" sz="16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Percent of 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MMT CO</a:t>
                      </a:r>
                      <a:r>
                        <a:rPr lang="en-US" sz="16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Percent of 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On Road Transportation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22.14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23.10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Commercial Airline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Electricity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29.96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27.15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RCI Fuel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Solid Waste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Wastewater Treatment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Hydrofluorocarbons (HFC)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(Gross Emissions)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74.02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69.88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97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 Capita GHG Emissions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13.30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98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39404885"/>
              </p:ext>
            </p:extLst>
          </p:nvPr>
        </p:nvGraphicFramePr>
        <p:xfrm>
          <a:off x="381000" y="-38100"/>
          <a:ext cx="8305800" cy="1028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Heading - no title text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19" y="4708195"/>
            <a:ext cx="9144000" cy="215152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4F86-028E-42BB-8C21-3C3E430D9415}" type="slidenum">
              <a:rPr lang="en-US" smtClean="0">
                <a:solidFill>
                  <a:schemeClr val="bg1"/>
                </a:solidFill>
              </a:rPr>
              <a:pPr/>
              <a:t>4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>
          <a:xfrm>
            <a:off x="609600" y="0"/>
            <a:ext cx="7696200" cy="1219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Univers LT CYR 57 Cn" pitchFamily="34" charset="0"/>
              </a:rPr>
              <a:t>NCR Greenhouse Gas Inventory</a:t>
            </a:r>
            <a:endParaRPr lang="en-US" sz="3600" dirty="0">
              <a:latin typeface="Univers LT CYR 57 Cn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0618" y="1075927"/>
            <a:ext cx="607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2005 &amp; 2012 Greenhouse Gas Inventory Methodologies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979223"/>
              </p:ext>
            </p:extLst>
          </p:nvPr>
        </p:nvGraphicFramePr>
        <p:xfrm>
          <a:off x="1122702" y="1600200"/>
          <a:ext cx="6903033" cy="4011359"/>
        </p:xfrm>
        <a:graphic>
          <a:graphicData uri="http://schemas.openxmlformats.org/drawingml/2006/table">
            <a:tbl>
              <a:tblPr/>
              <a:tblGrid>
                <a:gridCol w="1412951"/>
                <a:gridCol w="2745041"/>
                <a:gridCol w="2745041"/>
              </a:tblGrid>
              <a:tr h="407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Source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2005 General Methodology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 General Methodology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2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On Road Transportation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Moves 2010a; 2014 CLRP; TPB Travel Demand Model v 2.3.57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Moves 2010a; 2014 CLRP; TPB Travel Demand Model v 2.3.57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681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Commercial Aviation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US commercial aviation from EPA US GHG Inventory scaled to region based on Bureau of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Transportation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Statistics miles for all arriving and departing flights divided by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two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US commercial aviation from EPA US GHG Inventory scaled to region based on Bureau of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Transportation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Statistics passenger miles for all arriving passengers scaled to the region by % trips originating in the region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316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Electrical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Emissions from regional power plants (EPA) plus emissions from electric imports (EPA regional emission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factor)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electrical consumption times emission factors for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eGrid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zones covering Maryland/DC and Virginia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722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93308555"/>
              </p:ext>
            </p:extLst>
          </p:nvPr>
        </p:nvGraphicFramePr>
        <p:xfrm>
          <a:off x="381000" y="-38100"/>
          <a:ext cx="8305800" cy="1028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Heading - no title text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19" y="4708195"/>
            <a:ext cx="9144000" cy="215152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64F86-028E-42BB-8C21-3C3E430D9415}" type="slidenum">
              <a:rPr lang="en-US" smtClean="0">
                <a:solidFill>
                  <a:schemeClr val="bg1"/>
                </a:solidFill>
              </a:rPr>
              <a:pPr/>
              <a:t>5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>
          <a:xfrm>
            <a:off x="609600" y="0"/>
            <a:ext cx="7696200" cy="1219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Univers LT CYR 57 Cn" pitchFamily="34" charset="0"/>
              </a:rPr>
              <a:t>NCR Greenhouse Gas Inventory</a:t>
            </a:r>
            <a:endParaRPr lang="en-US" sz="3600" dirty="0">
              <a:latin typeface="Univers LT CYR 57 Cn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0618" y="895356"/>
            <a:ext cx="607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2005 &amp; 2012 Greenhouse Gas Inventory Methodologies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815756"/>
              </p:ext>
            </p:extLst>
          </p:nvPr>
        </p:nvGraphicFramePr>
        <p:xfrm>
          <a:off x="1066800" y="1447800"/>
          <a:ext cx="6781800" cy="4510611"/>
        </p:xfrm>
        <a:graphic>
          <a:graphicData uri="http://schemas.openxmlformats.org/drawingml/2006/table">
            <a:tbl>
              <a:tblPr/>
              <a:tblGrid>
                <a:gridCol w="1388136"/>
                <a:gridCol w="2696832"/>
                <a:gridCol w="2696832"/>
              </a:tblGrid>
              <a:tr h="35118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Source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2005 General Methodology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 General Methodology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91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RCI Fuel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natural gas,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distillate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and residual fuel oil from US DOE, EIA, scaled to the region by population plus non-road emissions from 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EPA </a:t>
                      </a:r>
                      <a:r>
                        <a:rPr lang="en-US" sz="16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calculation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tool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natural gas,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distillate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and residual fuel oil from US DOE, EIA, scaled to the region by households for residential and population for commercial and industrial plus non-road emissions from EPA tool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45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Solid Waste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 EPA waste GHG emission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calculator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 EPA waste GHG emission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calculator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01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Wastewater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EPA State Inventory Tool, IPCC formulas, default inputs, by population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ICLEI Wastewater emissions estimation tool based on treatment technology and population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35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HFC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US HFC emissions from EPA US GHG Inventory scaled to region by employment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US HFC emissions from EPA US GHG Inventory scaled to region by population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812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515</Words>
  <Application>Microsoft Office PowerPoint</Application>
  <PresentationFormat>On-screen Show (4:3)</PresentationFormat>
  <Paragraphs>142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COG’s  Multi-Sector Working Group Energy/Built Environment Subgroup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Campbell</dc:creator>
  <cp:lastModifiedBy>Daivamani Sivasailam</cp:lastModifiedBy>
  <cp:revision>41</cp:revision>
  <cp:lastPrinted>2015-03-27T13:15:51Z</cp:lastPrinted>
  <dcterms:created xsi:type="dcterms:W3CDTF">2015-02-25T19:11:12Z</dcterms:created>
  <dcterms:modified xsi:type="dcterms:W3CDTF">2015-03-27T13:16:41Z</dcterms:modified>
</cp:coreProperties>
</file>