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5"/>
  </p:sldMasterIdLst>
  <p:notesMasterIdLst>
    <p:notesMasterId r:id="rId21"/>
  </p:notesMasterIdLst>
  <p:handoutMasterIdLst>
    <p:handoutMasterId r:id="rId22"/>
  </p:handoutMasterIdLst>
  <p:sldIdLst>
    <p:sldId id="344" r:id="rId6"/>
    <p:sldId id="571" r:id="rId7"/>
    <p:sldId id="582" r:id="rId8"/>
    <p:sldId id="573" r:id="rId9"/>
    <p:sldId id="561" r:id="rId10"/>
    <p:sldId id="563" r:id="rId11"/>
    <p:sldId id="565" r:id="rId12"/>
    <p:sldId id="572" r:id="rId13"/>
    <p:sldId id="576" r:id="rId14"/>
    <p:sldId id="580" r:id="rId15"/>
    <p:sldId id="577" r:id="rId16"/>
    <p:sldId id="548" r:id="rId17"/>
    <p:sldId id="578" r:id="rId18"/>
    <p:sldId id="584" r:id="rId19"/>
    <p:sldId id="458" r:id="rId20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9696"/>
    <a:srgbClr val="808080"/>
    <a:srgbClr val="333333"/>
    <a:srgbClr val="5F5F5F"/>
    <a:srgbClr val="003300"/>
    <a:srgbClr val="FFFF00"/>
    <a:srgbClr val="663300"/>
    <a:srgbClr val="FFFFFF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24" autoAdjust="0"/>
    <p:restoredTop sz="94719" autoAdjust="0"/>
  </p:normalViewPr>
  <p:slideViewPr>
    <p:cSldViewPr>
      <p:cViewPr varScale="1">
        <p:scale>
          <a:sx n="124" d="100"/>
          <a:sy n="124" d="100"/>
        </p:scale>
        <p:origin x="1349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1766"/>
    </p:cViewPr>
  </p:outlineViewPr>
  <p:notesTextViewPr>
    <p:cViewPr>
      <p:scale>
        <a:sx n="66" d="100"/>
        <a:sy n="66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2016" y="10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44154" cy="467363"/>
          </a:xfrm>
          <a:prstGeom prst="rect">
            <a:avLst/>
          </a:prstGeom>
        </p:spPr>
        <p:txBody>
          <a:bodyPr vert="horz" lIns="92292" tIns="46146" rIns="92292" bIns="4614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7330" y="1"/>
            <a:ext cx="3044153" cy="467363"/>
          </a:xfrm>
          <a:prstGeom prst="rect">
            <a:avLst/>
          </a:prstGeom>
        </p:spPr>
        <p:txBody>
          <a:bodyPr vert="horz" lIns="92292" tIns="46146" rIns="92292" bIns="46146" rtlCol="0"/>
          <a:lstStyle>
            <a:lvl1pPr algn="r">
              <a:defRPr sz="1200"/>
            </a:lvl1pPr>
          </a:lstStyle>
          <a:p>
            <a:fld id="{61795837-B17B-441E-8F14-552F33803DE2}" type="datetimeFigureOut">
              <a:rPr lang="en-US" smtClean="0"/>
              <a:t>06/06/2018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1741"/>
            <a:ext cx="3044154" cy="467363"/>
          </a:xfrm>
          <a:prstGeom prst="rect">
            <a:avLst/>
          </a:prstGeom>
        </p:spPr>
        <p:txBody>
          <a:bodyPr vert="horz" lIns="92292" tIns="46146" rIns="92292" bIns="4614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7330" y="8841741"/>
            <a:ext cx="3044153" cy="467363"/>
          </a:xfrm>
          <a:prstGeom prst="rect">
            <a:avLst/>
          </a:prstGeom>
        </p:spPr>
        <p:txBody>
          <a:bodyPr vert="horz" lIns="92292" tIns="46146" rIns="92292" bIns="46146" rtlCol="0" anchor="b"/>
          <a:lstStyle>
            <a:lvl1pPr algn="r">
              <a:defRPr sz="1200"/>
            </a:lvl1pPr>
          </a:lstStyle>
          <a:p>
            <a:fld id="{D7FEEE2D-49C2-4A80-8FEA-A536F5C08C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54919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08" tIns="46654" rIns="93308" bIns="46654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8134" y="1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08" tIns="46654" rIns="93308" bIns="46654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5863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311" y="4421825"/>
            <a:ext cx="5618480" cy="4189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08" tIns="46654" rIns="93308" bIns="4665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42033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08" tIns="46654" rIns="93308" bIns="46654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8134" y="8842033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08" tIns="46654" rIns="93308" bIns="46654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DB8B92-A355-4838-B932-636A7592D7D5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9357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DB8B92-A355-4838-B932-636A7592D7D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449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4 engineers, 2 CMs, 10 technicians, 1 Trades manager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DB8B92-A355-4838-B932-636A7592D7D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467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Traffic</a:t>
            </a:r>
            <a:r>
              <a:rPr lang="en-US" baseline="0" dirty="0"/>
              <a:t> monitoring</a:t>
            </a:r>
          </a:p>
          <a:p>
            <a:r>
              <a:rPr lang="en-US" baseline="0" dirty="0"/>
              <a:t>Traffic analysis, troubleshoot, identifying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C375A5-2A32-462D-BA23-9DC18084F9F0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017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Help</a:t>
            </a:r>
            <a:r>
              <a:rPr lang="en-US" baseline="0" dirty="0"/>
              <a:t> us to identify performance of the system</a:t>
            </a:r>
          </a:p>
          <a:p>
            <a:endParaRPr lang="en-US" baseline="0" dirty="0"/>
          </a:p>
          <a:p>
            <a:r>
              <a:rPr lang="en-US" baseline="0" dirty="0"/>
              <a:t>Identify the target areas for enforcement.</a:t>
            </a:r>
          </a:p>
          <a:p>
            <a:endParaRPr lang="en-US" baseline="0" dirty="0"/>
          </a:p>
          <a:p>
            <a:r>
              <a:rPr lang="en-US" baseline="0" dirty="0"/>
              <a:t>Performance evaluation for signal optimization / system, long rang planning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C375A5-2A32-462D-BA23-9DC18084F9F0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1914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lvl="2" defTabSz="933237">
              <a:defRPr/>
            </a:pPr>
            <a:r>
              <a:rPr lang="en-US" sz="2900" dirty="0">
                <a:solidFill>
                  <a:srgbClr val="FF0000"/>
                </a:solidFill>
              </a:rPr>
              <a:t>Balancing capacity promote safety</a:t>
            </a:r>
          </a:p>
          <a:p>
            <a:pPr marL="0" lvl="2" defTabSz="933237">
              <a:defRPr/>
            </a:pPr>
            <a:r>
              <a:rPr lang="en-US" sz="2900" dirty="0">
                <a:solidFill>
                  <a:srgbClr val="FF0000"/>
                </a:solidFill>
              </a:rPr>
              <a:t>First </a:t>
            </a:r>
            <a:r>
              <a:rPr lang="en-US" sz="2900" dirty="0" err="1">
                <a:solidFill>
                  <a:srgbClr val="FF0000"/>
                </a:solidFill>
              </a:rPr>
              <a:t>urabn</a:t>
            </a:r>
            <a:r>
              <a:rPr lang="en-US" sz="2900" dirty="0">
                <a:solidFill>
                  <a:srgbClr val="FF0000"/>
                </a:solidFill>
              </a:rPr>
              <a:t> travel time system in NOVA</a:t>
            </a:r>
          </a:p>
          <a:p>
            <a:pPr marL="0" lvl="2" defTabSz="933237">
              <a:defRPr/>
            </a:pPr>
            <a:endParaRPr lang="en-US" sz="2900" dirty="0">
              <a:solidFill>
                <a:srgbClr val="FF0000"/>
              </a:solidFill>
            </a:endParaRPr>
          </a:p>
          <a:p>
            <a:pPr marL="0" lvl="2" defTabSz="933237">
              <a:defRPr/>
            </a:pPr>
            <a:r>
              <a:rPr lang="en-US" sz="2900" dirty="0">
                <a:solidFill>
                  <a:srgbClr val="FF0000"/>
                </a:solidFill>
              </a:rPr>
              <a:t>Providing information to make smart choices for drivers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C375A5-2A32-462D-BA23-9DC18084F9F0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759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DB8B92-A355-4838-B932-636A7592D7D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809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438400"/>
            <a:ext cx="7772400" cy="762000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6600"/>
            <a:ext cx="6400800" cy="685800"/>
          </a:xfrm>
        </p:spPr>
        <p:txBody>
          <a:bodyPr/>
          <a:lstStyle>
            <a:lvl1pPr marL="0" indent="0" algn="ctr">
              <a:buFont typeface="Arial" charset="0"/>
              <a:buNone/>
              <a:defRPr sz="28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0A6B16E-2CFE-40D6-86AA-DDD8C69D9101}" type="slidenum">
              <a:rPr lang="en-US"/>
              <a:pPr/>
              <a:t>‹#›</a:t>
            </a:fld>
            <a:endParaRPr lang="en-US" dirty="0"/>
          </a:p>
        </p:txBody>
      </p:sp>
      <p:pic>
        <p:nvPicPr>
          <p:cNvPr id="28679" name="Picture 7" descr="Arlington_logo_2clr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81001"/>
            <a:ext cx="1066800" cy="50482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7F8A5-8BF2-4B96-8501-2417BA1108F9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ACD9A-8482-497E-B7A0-A778F3F7BBBB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40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40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E8B9A-606B-4EEB-BD6C-A2D36B6F2D41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A94AF-0903-4020-867A-DF591171D6B6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546BE-DF5D-4867-83A5-E74A3FA9BFB1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3CCC59-63B9-4255-B916-77FFC1CAFDD2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44B3C6-7A08-482D-916E-33057C37BDEF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DF2A35-ED95-444A-8380-DC751EA6EB82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26FA6E-063D-45A4-A309-DC4B2C7FAF3E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1"/>
            <a:ext cx="2133600" cy="6049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"/>
            <a:ext cx="6248400" cy="60499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603D8-8F64-4CB5-975E-F73D1E1DF079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0"/>
            <a:ext cx="7315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5240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42125" y="62198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71F6B32-30E6-406A-B0EA-2F13048FE635}" type="slidenum">
              <a:rPr lang="en-US"/>
              <a:pPr/>
              <a:t>‹#›</a:t>
            </a:fld>
            <a:endParaRPr lang="en-US" dirty="0"/>
          </a:p>
        </p:txBody>
      </p:sp>
      <p:pic>
        <p:nvPicPr>
          <p:cNvPr id="1032" name="Picture 8" descr="Arlington_logo_2clr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28600" y="381001"/>
            <a:ext cx="1066800" cy="50482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9pPr>
    </p:titleStyle>
    <p:bodyStyle>
      <a:lvl1pPr marL="287338" indent="-287338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 txBox="1">
            <a:spLocks noChangeArrowheads="1"/>
          </p:cNvSpPr>
          <p:nvPr/>
        </p:nvSpPr>
        <p:spPr bwMode="auto">
          <a:xfrm>
            <a:off x="10297" y="1600200"/>
            <a:ext cx="9153525" cy="3657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z="32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Intelligent Transportation System (ITS)</a:t>
            </a:r>
          </a:p>
          <a:p>
            <a:pPr algn="ctr">
              <a:defRPr/>
            </a:pPr>
            <a:r>
              <a:rPr lang="en-US" sz="32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Program – Arlington County</a:t>
            </a:r>
          </a:p>
          <a:p>
            <a:pPr lvl="0" algn="ctr">
              <a:defRPr/>
            </a:pPr>
            <a:endParaRPr lang="en-US" sz="2800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lvl="0" algn="ctr">
              <a:defRPr/>
            </a:pPr>
            <a:r>
              <a:rPr kumimoji="0" lang="en-US" sz="3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SPOTS Meeting</a:t>
            </a:r>
          </a:p>
          <a:p>
            <a:pPr algn="ctr">
              <a:defRPr/>
            </a:pPr>
            <a:endParaRPr lang="en-US" sz="2000" kern="0" dirty="0">
              <a:solidFill>
                <a:srgbClr val="000000"/>
              </a:solidFill>
            </a:endParaRPr>
          </a:p>
          <a:p>
            <a:pPr algn="ctr">
              <a:defRPr/>
            </a:pPr>
            <a:r>
              <a:rPr lang="en-US" sz="2000" kern="0" dirty="0">
                <a:solidFill>
                  <a:srgbClr val="000000"/>
                </a:solidFill>
              </a:rPr>
              <a:t>June 7, 2018</a:t>
            </a:r>
          </a:p>
          <a:p>
            <a:pPr lvl="0" algn="ctr"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lvl="0" algn="ctr"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lvl="0" algn="ctr">
              <a:defRPr/>
            </a:pPr>
            <a:r>
              <a:rPr lang="en-US" sz="24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Amit Sidhaye, PE, PTOE</a:t>
            </a:r>
          </a:p>
          <a:p>
            <a:pPr lvl="0" algn="ctr">
              <a:defRPr/>
            </a:pPr>
            <a:r>
              <a:rPr lang="en-US" sz="24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ITS Program Manager</a:t>
            </a:r>
          </a:p>
          <a:p>
            <a:pPr lvl="0" algn="ctr"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Arlington County</a:t>
            </a:r>
          </a:p>
        </p:txBody>
      </p:sp>
    </p:spTree>
    <p:extLst>
      <p:ext uri="{BB962C8B-B14F-4D97-AF65-F5344CB8AC3E}">
        <p14:creationId xmlns:p14="http://schemas.microsoft.com/office/powerpoint/2010/main" val="3191308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we do?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7F8A5-8BF2-4B96-8501-2417BA1108F9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839626"/>
            <a:ext cx="8715777" cy="561832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09800"/>
            <a:ext cx="2895600" cy="4095750"/>
          </a:xfrm>
          <a:solidFill>
            <a:schemeClr val="bg1"/>
          </a:solidFill>
        </p:spPr>
        <p:txBody>
          <a:bodyPr/>
          <a:lstStyle/>
          <a:p>
            <a:r>
              <a:rPr lang="en-US" sz="2000" dirty="0"/>
              <a:t>296 Signals </a:t>
            </a:r>
          </a:p>
          <a:p>
            <a:r>
              <a:rPr lang="en-US" sz="2000" dirty="0"/>
              <a:t>220 CCTV</a:t>
            </a:r>
          </a:p>
          <a:p>
            <a:r>
              <a:rPr lang="en-US" sz="2000" dirty="0"/>
              <a:t>45 Count Stations</a:t>
            </a:r>
          </a:p>
          <a:p>
            <a:r>
              <a:rPr lang="en-US" sz="2000" dirty="0"/>
              <a:t>8 Variable </a:t>
            </a:r>
          </a:p>
          <a:p>
            <a:pPr marL="0" indent="0">
              <a:buNone/>
            </a:pPr>
            <a:r>
              <a:rPr lang="en-US" sz="2000" dirty="0"/>
              <a:t>    Message Signs</a:t>
            </a:r>
          </a:p>
          <a:p>
            <a:r>
              <a:rPr lang="en-US" sz="2000" dirty="0"/>
              <a:t>16 Bluetooth devices</a:t>
            </a:r>
          </a:p>
          <a:p>
            <a:r>
              <a:rPr lang="en-US" sz="2000" dirty="0"/>
              <a:t>90 School Flasher</a:t>
            </a:r>
          </a:p>
          <a:p>
            <a:r>
              <a:rPr lang="en-US" sz="2000" dirty="0"/>
              <a:t>2 Traffic Management Center </a:t>
            </a:r>
          </a:p>
          <a:p>
            <a:r>
              <a:rPr lang="en-US" sz="2000" dirty="0"/>
              <a:t>7,350 County Owned Streetlights</a:t>
            </a:r>
          </a:p>
          <a:p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27302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ITS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5410200" cy="5181600"/>
          </a:xfrm>
        </p:spPr>
        <p:txBody>
          <a:bodyPr/>
          <a:lstStyle/>
          <a:p>
            <a:r>
              <a:rPr lang="en-US" sz="3200" dirty="0"/>
              <a:t>100% County owned dedicated ITS Fiber      (144 strands) with redundancy (~$20M)</a:t>
            </a:r>
          </a:p>
          <a:p>
            <a:r>
              <a:rPr lang="en-US" sz="3200" dirty="0"/>
              <a:t>Cell communication  -  School Flashers / Count Stations</a:t>
            </a:r>
          </a:p>
          <a:p>
            <a:r>
              <a:rPr lang="en-US" sz="3200" dirty="0"/>
              <a:t>RF Communication - Streetlights</a:t>
            </a:r>
          </a:p>
          <a:p>
            <a:pPr marL="0" indent="0">
              <a:buNone/>
            </a:pP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7F8A5-8BF2-4B96-8501-2417BA1108F9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00" y="1676400"/>
            <a:ext cx="4477558" cy="4063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98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Traffic Signal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7F8A5-8BF2-4B96-8501-2417BA1108F9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1143000"/>
            <a:ext cx="8950673" cy="45103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4876800"/>
            <a:ext cx="2166937" cy="167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456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CCTV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4572000" cy="4525963"/>
          </a:xfrm>
        </p:spPr>
        <p:txBody>
          <a:bodyPr/>
          <a:lstStyle/>
          <a:p>
            <a:r>
              <a:rPr lang="en-US" dirty="0"/>
              <a:t>220 CCTVs (In planning -100)</a:t>
            </a:r>
          </a:p>
          <a:p>
            <a:r>
              <a:rPr lang="en-US" dirty="0"/>
              <a:t>Identification of operational issues</a:t>
            </a:r>
          </a:p>
          <a:p>
            <a:r>
              <a:rPr lang="en-US" dirty="0"/>
              <a:t>Traffic studies</a:t>
            </a:r>
          </a:p>
          <a:p>
            <a:r>
              <a:rPr lang="en-US" dirty="0"/>
              <a:t>Incident management / response time</a:t>
            </a:r>
          </a:p>
          <a:p>
            <a:r>
              <a:rPr lang="en-US" dirty="0"/>
              <a:t>Special events</a:t>
            </a:r>
          </a:p>
          <a:p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70325E-7201-4444-A82A-A84BF611A3A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pic>
        <p:nvPicPr>
          <p:cNvPr id="3075" name="Picture 3" descr="L:\Dept\TRANSPORTATION-ENGINEERING\TRAFFIC\Amit Sidhaye\Projects\ITS_Applications\2013 ITE Presentation\Photos\Presentation Photos\CIMG00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4648200"/>
            <a:ext cx="2641600" cy="1981200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2899" y="685800"/>
            <a:ext cx="4066075" cy="405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664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4105275"/>
            <a:ext cx="3127734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685800"/>
            <a:ext cx="3429000" cy="3781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7315200" cy="762000"/>
          </a:xfrm>
        </p:spPr>
        <p:txBody>
          <a:bodyPr/>
          <a:lstStyle/>
          <a:p>
            <a:r>
              <a:rPr lang="en-US" dirty="0"/>
              <a:t>Permanent Count Stations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5791200" cy="4900129"/>
          </a:xfrm>
        </p:spPr>
        <p:txBody>
          <a:bodyPr/>
          <a:lstStyle/>
          <a:p>
            <a:r>
              <a:rPr lang="en-US" sz="2800" dirty="0"/>
              <a:t>Real time traffic data collection</a:t>
            </a:r>
          </a:p>
          <a:p>
            <a:pPr marL="287338" lvl="3" indent="-287338">
              <a:buFont typeface="Arial" charset="0"/>
              <a:buChar char="•"/>
            </a:pPr>
            <a:r>
              <a:rPr lang="en-US" sz="2800" dirty="0"/>
              <a:t>Collect speed, classification and volume</a:t>
            </a:r>
          </a:p>
          <a:p>
            <a:r>
              <a:rPr lang="en-US" sz="2800" dirty="0"/>
              <a:t>Police enforcement / Citizen complaints</a:t>
            </a:r>
          </a:p>
          <a:p>
            <a:r>
              <a:rPr lang="en-US" sz="2800" dirty="0"/>
              <a:t>Planning Studies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70325E-7201-4444-A82A-A84BF611A3AA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041711"/>
            <a:ext cx="3057525" cy="2816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L:\Dept\TRANSPORTATION-ENGINEERING\TRAFFIC\Amit Sidhaye\Projects\ITS_Applications\2013 ITE Presentation\supporting material\20130409_1405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3978777"/>
            <a:ext cx="1825266" cy="2433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06593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Variable Message Signs (VMS)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1524000"/>
            <a:ext cx="6019800" cy="4525963"/>
          </a:xfrm>
        </p:spPr>
        <p:txBody>
          <a:bodyPr/>
          <a:lstStyle/>
          <a:p>
            <a:pPr marL="687388" lvl="2" indent="-287338" eaLnBrk="1" hangingPunct="1">
              <a:buFont typeface="Arial" charset="0"/>
              <a:buChar char="•"/>
            </a:pPr>
            <a:r>
              <a:rPr lang="en-US" sz="2800" dirty="0"/>
              <a:t>8 VMS locations</a:t>
            </a:r>
          </a:p>
          <a:p>
            <a:pPr marL="1144588" lvl="3" indent="-287338">
              <a:buFont typeface="Arial" charset="0"/>
              <a:buChar char="•"/>
            </a:pPr>
            <a:r>
              <a:rPr lang="en-US" sz="2400" dirty="0"/>
              <a:t>Arlington Blvd. </a:t>
            </a:r>
          </a:p>
          <a:p>
            <a:pPr marL="1144588" lvl="3" indent="-287338">
              <a:buFont typeface="Arial" charset="0"/>
              <a:buChar char="•"/>
            </a:pPr>
            <a:r>
              <a:rPr lang="en-US" sz="2400" dirty="0"/>
              <a:t>Lee Highway </a:t>
            </a:r>
          </a:p>
          <a:p>
            <a:pPr marL="1144588" lvl="3" indent="-287338">
              <a:buFont typeface="Arial" charset="0"/>
              <a:buChar char="•"/>
            </a:pPr>
            <a:r>
              <a:rPr lang="en-US" sz="2400" dirty="0"/>
              <a:t>Columbia Pike</a:t>
            </a:r>
          </a:p>
          <a:p>
            <a:pPr marL="687388" lvl="2" indent="-287338" eaLnBrk="1" hangingPunct="1">
              <a:buFont typeface="Arial" charset="0"/>
              <a:buChar char="•"/>
            </a:pPr>
            <a:r>
              <a:rPr lang="en-US" sz="2800" dirty="0"/>
              <a:t>Real time travel information</a:t>
            </a:r>
          </a:p>
          <a:p>
            <a:pPr marL="687388" lvl="2" indent="-287338" eaLnBrk="1" hangingPunct="1">
              <a:buFont typeface="Arial" charset="0"/>
              <a:buChar char="•"/>
            </a:pPr>
            <a:r>
              <a:rPr lang="en-US" sz="2800" dirty="0"/>
              <a:t>Queue detections / congestion management</a:t>
            </a:r>
          </a:p>
          <a:p>
            <a:pPr marL="687388" lvl="2" indent="-287338" eaLnBrk="1" hangingPunct="1">
              <a:buFont typeface="Arial" charset="0"/>
              <a:buChar char="•"/>
            </a:pPr>
            <a:r>
              <a:rPr lang="en-US" sz="2800" dirty="0"/>
              <a:t>Amber alerts and incident management</a:t>
            </a:r>
          </a:p>
          <a:p>
            <a:pPr marL="687388" lvl="2" indent="-287338" eaLnBrk="1" hangingPunct="1">
              <a:buFont typeface="Arial" charset="0"/>
              <a:buChar char="•"/>
            </a:pPr>
            <a:endParaRPr lang="en-US" sz="2800" dirty="0"/>
          </a:p>
          <a:p>
            <a:pPr marL="687388" lvl="2" indent="-287338" eaLnBrk="1" hangingPunct="1">
              <a:buFont typeface="Arial" charset="0"/>
              <a:buChar char="•"/>
            </a:pPr>
            <a:endParaRPr lang="en-US" sz="2800" dirty="0"/>
          </a:p>
          <a:p>
            <a:pPr marL="687388" lvl="2" indent="-287338" eaLnBrk="1" hangingPunct="1">
              <a:buFont typeface="Arial" charset="0"/>
              <a:buChar char="•"/>
            </a:pPr>
            <a:endParaRPr lang="en-US" sz="2800" dirty="0"/>
          </a:p>
          <a:p>
            <a:pPr marL="687388" lvl="2" indent="-287338" eaLnBrk="1" hangingPunct="1">
              <a:buFont typeface="Arial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70325E-7201-4444-A82A-A84BF611A3AA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4098" name="Picture 2" descr="C:\Users\AC\Desktop\Amit PPT\Columbia Pike_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524000"/>
            <a:ext cx="3190240" cy="239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0" y="4024948"/>
            <a:ext cx="3581400" cy="2566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53197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School Flasher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7F8A5-8BF2-4B96-8501-2417BA1108F9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86" y="1367918"/>
            <a:ext cx="9130371" cy="46518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450" y="1447800"/>
            <a:ext cx="211455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321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Traffic Management Center (TMC)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7F8A5-8BF2-4B96-8501-2417BA1108F9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5" name="Content Placeholder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9" b="37462"/>
          <a:stretch/>
        </p:blipFill>
        <p:spPr bwMode="auto">
          <a:xfrm>
            <a:off x="533401" y="1356411"/>
            <a:ext cx="6019800" cy="259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00" y="3962399"/>
            <a:ext cx="3644900" cy="2733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599" y="4495543"/>
            <a:ext cx="2895600" cy="21717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29000" y="1056222"/>
            <a:ext cx="762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8400" y="405924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Trades</a:t>
            </a:r>
          </a:p>
        </p:txBody>
      </p:sp>
    </p:spTree>
    <p:extLst>
      <p:ext uri="{BB962C8B-B14F-4D97-AF65-F5344CB8AC3E}">
        <p14:creationId xmlns:p14="http://schemas.microsoft.com/office/powerpoint/2010/main" val="1921166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7848600" cy="685800"/>
          </a:xfrm>
        </p:spPr>
        <p:txBody>
          <a:bodyPr/>
          <a:lstStyle/>
          <a:p>
            <a:r>
              <a:rPr lang="en-US" dirty="0"/>
              <a:t>ITS Dashboard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7F8A5-8BF2-4B96-8501-2417BA1108F9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23" y="990600"/>
            <a:ext cx="8882202" cy="47504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23" y="5389184"/>
            <a:ext cx="4648200" cy="1292603"/>
          </a:xfrm>
          <a:prstGeom prst="rect">
            <a:avLst/>
          </a:prstGeom>
        </p:spPr>
      </p:pic>
      <p:pic>
        <p:nvPicPr>
          <p:cNvPr id="7" name="Content Placeholder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741722" y="4706694"/>
            <a:ext cx="1659077" cy="197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8101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Cabinet Access Control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7F8A5-8BF2-4B96-8501-2417BA1108F9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9104" y="4816479"/>
            <a:ext cx="2047240" cy="15354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3400" y="5090941"/>
            <a:ext cx="2318369" cy="148939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2728" y="3284857"/>
            <a:ext cx="1579712" cy="1714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000" y="2209800"/>
            <a:ext cx="3934205" cy="386461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36801" y="1524000"/>
            <a:ext cx="41827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Working on pilot to secure cabinet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Additional tasks for field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SOP for “after hours” emergency work</a:t>
            </a:r>
          </a:p>
        </p:txBody>
      </p:sp>
    </p:spTree>
    <p:extLst>
      <p:ext uri="{BB962C8B-B14F-4D97-AF65-F5344CB8AC3E}">
        <p14:creationId xmlns:p14="http://schemas.microsoft.com/office/powerpoint/2010/main" val="4164871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76200"/>
            <a:ext cx="8458200" cy="685800"/>
          </a:xfrm>
        </p:spPr>
        <p:txBody>
          <a:bodyPr/>
          <a:lstStyle/>
          <a:p>
            <a:r>
              <a:rPr lang="en-US" dirty="0"/>
              <a:t>CAV – Connected Automated vehicle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102" y="1189831"/>
            <a:ext cx="8229600" cy="4525963"/>
          </a:xfrm>
        </p:spPr>
        <p:txBody>
          <a:bodyPr/>
          <a:lstStyle/>
          <a:p>
            <a:r>
              <a:rPr lang="en-US" dirty="0"/>
              <a:t>Rt. 50 Corridor with 5 test signals</a:t>
            </a:r>
          </a:p>
          <a:p>
            <a:r>
              <a:rPr lang="en-US" dirty="0"/>
              <a:t>SPAT and MAP data link to VDOT server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7F8A5-8BF2-4B96-8501-2417BA1108F9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1026" name="Picture 2" descr="Image result for automated vehicle technolog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210" y="3323058"/>
            <a:ext cx="3879557" cy="2579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135" y="3229297"/>
            <a:ext cx="4350043" cy="2767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1447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1"/>
            <a:ext cx="4419600" cy="4525963"/>
          </a:xfrm>
        </p:spPr>
        <p:txBody>
          <a:bodyPr/>
          <a:lstStyle/>
          <a:p>
            <a:r>
              <a:rPr lang="en-US" dirty="0"/>
              <a:t>Staff  training</a:t>
            </a:r>
          </a:p>
          <a:p>
            <a:r>
              <a:rPr lang="en-US" dirty="0"/>
              <a:t>Asset management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7F8A5-8BF2-4B96-8501-2417BA1108F9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0" y="1143000"/>
            <a:ext cx="2776881" cy="29051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3200400"/>
            <a:ext cx="4985775" cy="3266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4251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200" y="1524000"/>
            <a:ext cx="2481181" cy="32575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2863"/>
            <a:ext cx="8458200" cy="685800"/>
          </a:xfrm>
        </p:spPr>
        <p:txBody>
          <a:bodyPr/>
          <a:lstStyle/>
          <a:p>
            <a:r>
              <a:rPr lang="en-US" dirty="0"/>
              <a:t>Policy - Small Cell Facilities (SWF)?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5562600" cy="4525963"/>
          </a:xfrm>
        </p:spPr>
        <p:txBody>
          <a:bodyPr/>
          <a:lstStyle/>
          <a:p>
            <a:pPr eaLnBrk="1" hangingPunct="1"/>
            <a:r>
              <a:rPr lang="en-US" sz="2800" dirty="0"/>
              <a:t>Safety of County staff maintaining signal infrastructure</a:t>
            </a:r>
          </a:p>
          <a:p>
            <a:pPr eaLnBrk="1" hangingPunct="1"/>
            <a:r>
              <a:rPr lang="en-US" sz="2800" dirty="0"/>
              <a:t>Interference with future connected vehicle attachments</a:t>
            </a:r>
          </a:p>
          <a:p>
            <a:pPr eaLnBrk="1" hangingPunct="1"/>
            <a:r>
              <a:rPr lang="en-US" sz="2800" dirty="0"/>
              <a:t>Mast Arm space issue</a:t>
            </a:r>
          </a:p>
          <a:p>
            <a:pPr eaLnBrk="1" hangingPunct="1"/>
            <a:r>
              <a:rPr lang="en-US" sz="2800" dirty="0"/>
              <a:t>Power tapping issue </a:t>
            </a:r>
          </a:p>
          <a:p>
            <a:endParaRPr lang="en-US" sz="2800" dirty="0"/>
          </a:p>
          <a:p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7F8A5-8BF2-4B96-8501-2417BA1108F9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47295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7F8A5-8BF2-4B96-8501-2417BA1108F9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438400" y="2514600"/>
            <a:ext cx="3886200" cy="2133600"/>
          </a:xfrm>
        </p:spPr>
        <p:txBody>
          <a:bodyPr/>
          <a:lstStyle/>
          <a:p>
            <a:pPr marL="0" indent="0" algn="ctr">
              <a:buNone/>
            </a:pPr>
            <a:r>
              <a:rPr lang="en-US" sz="1800" u="sng" dirty="0"/>
              <a:t>Contact</a:t>
            </a:r>
          </a:p>
          <a:p>
            <a:pPr marL="0" indent="0" algn="ctr">
              <a:buNone/>
            </a:pPr>
            <a:r>
              <a:rPr lang="en-US" sz="1800" dirty="0"/>
              <a:t>Amit Sidhaye, PE, PTOE</a:t>
            </a:r>
          </a:p>
          <a:p>
            <a:pPr marL="0" indent="0" algn="ctr">
              <a:buNone/>
            </a:pPr>
            <a:r>
              <a:rPr lang="en-US" sz="1800" dirty="0"/>
              <a:t>ITS Program Manager</a:t>
            </a:r>
          </a:p>
          <a:p>
            <a:pPr marL="0" indent="0" algn="ctr">
              <a:buNone/>
            </a:pPr>
            <a:r>
              <a:rPr lang="en-US" sz="1800" dirty="0"/>
              <a:t>Arlington County</a:t>
            </a:r>
          </a:p>
          <a:p>
            <a:pPr marL="0" indent="0" algn="ctr">
              <a:buNone/>
            </a:pPr>
            <a:r>
              <a:rPr lang="en-US" sz="1800" dirty="0"/>
              <a:t>asidhaye@arlingotnva.us</a:t>
            </a:r>
          </a:p>
          <a:p>
            <a:pPr marL="0" indent="0" algn="ctr">
              <a:buNone/>
            </a:pPr>
            <a:r>
              <a:rPr lang="en-US" sz="1800" dirty="0"/>
              <a:t>703-228-3730</a:t>
            </a:r>
          </a:p>
          <a:p>
            <a:pPr algn="ctr"/>
            <a:endParaRPr lang="en-US" sz="180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600200" y="42863"/>
            <a:ext cx="8458200" cy="685800"/>
          </a:xfrm>
        </p:spPr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943002429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ES Administrative" ma:contentTypeID="0x01010016F1ACE8D43C0C4694A4176A57EAF9890100DBAFA2877D276B4FAEF7A1ABD865197B00041B4A800E62364BB33EB1A1FEFA9645" ma:contentTypeVersion="3" ma:contentTypeDescription="Information containing short-term value that is needed to conduct the routine business of the County. This information will be retained for 3 years after the current calendar year.  " ma:contentTypeScope="" ma:versionID="ff4128629188d9b4d7dc4c05bbf283b1">
  <xsd:schema xmlns:xsd="http://www.w3.org/2001/XMLSchema" xmlns:xs="http://www.w3.org/2001/XMLSchema" xmlns:p="http://schemas.microsoft.com/office/2006/metadata/properties" xmlns:ns1="http://schemas.microsoft.com/sharepoint/v3" xmlns:ns2="64501065-6424-49db-b893-e1a782a95efb" xmlns:ns3="2d4151d2-4472-4032-a961-8634b192e66a" xmlns:ns4="02282aca-3ef3-4235-a82f-80276b24e57e" xmlns:ns5="df609167-3dee-4707-bbe6-1867dd2f9b27" targetNamespace="http://schemas.microsoft.com/office/2006/metadata/properties" ma:root="true" ma:fieldsID="f39c6d77c5ffaa65aa1222c80e253459" ns1:_="" ns2:_="" ns3:_="" ns4:_="" ns5:_="">
    <xsd:import namespace="http://schemas.microsoft.com/sharepoint/v3"/>
    <xsd:import namespace="64501065-6424-49db-b893-e1a782a95efb"/>
    <xsd:import namespace="2d4151d2-4472-4032-a961-8634b192e66a"/>
    <xsd:import namespace="02282aca-3ef3-4235-a82f-80276b24e57e"/>
    <xsd:import namespace="df609167-3dee-4707-bbe6-1867dd2f9b27"/>
    <xsd:element name="properties">
      <xsd:complexType>
        <xsd:sequence>
          <xsd:element name="documentManagement">
            <xsd:complexType>
              <xsd:all>
                <xsd:element ref="ns1:RoutingRuleDescription" minOccurs="0"/>
                <xsd:element ref="ns2:f2e6dd07560b4dd783c6ede1a5393e32" minOccurs="0"/>
                <xsd:element ref="ns3:TaxCatchAll" minOccurs="0"/>
                <xsd:element ref="ns3:TaxCatchAllLabel" minOccurs="0"/>
                <xsd:element ref="ns1:_dlc_Exempt" minOccurs="0"/>
                <xsd:element ref="ns3:SensitiveInformation" minOccurs="0"/>
                <xsd:element ref="ns4:SharedWithUsers" minOccurs="0"/>
                <xsd:element ref="ns4:SharedWithDetails" minOccurs="0"/>
                <xsd:element ref="ns5:Type_x0020_of_x0020_Doc_x0020__x0028_Relevance_x0029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RoutingRuleDescription" ma:index="2" nillable="true" ma:displayName="Description" ma:description="A summary of the subject, topic, or content of a document.  Examples may include, but are not limited to: an abstract, a table of contents, executive summary, etc." ma:hidden="true" ma:internalName="RoutingRuleDescription" ma:readOnly="false">
      <xsd:simpleType>
        <xsd:restriction base="dms:Text">
          <xsd:maxLength value="255"/>
        </xsd:restriction>
      </xsd:simpleType>
    </xsd:element>
    <xsd:element name="_dlc_Exempt" ma:index="12" nillable="true" ma:displayName="Exempt from Policy" ma:description="" ma:hidden="true" ma:internalName="_dlc_Exempt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501065-6424-49db-b893-e1a782a95efb" elementFormDefault="qualified">
    <xsd:import namespace="http://schemas.microsoft.com/office/2006/documentManagement/types"/>
    <xsd:import namespace="http://schemas.microsoft.com/office/infopath/2007/PartnerControls"/>
    <xsd:element name="f2e6dd07560b4dd783c6ede1a5393e32" ma:index="3" nillable="true" ma:displayName="Department_0" ma:hidden="true" ma:internalName="f2e6dd07560b4dd783c6ede1a5393e32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4151d2-4472-4032-a961-8634b192e66a" elementFormDefault="qualified">
    <xsd:import namespace="http://schemas.microsoft.com/office/2006/documentManagement/types"/>
    <xsd:import namespace="http://schemas.microsoft.com/office/infopath/2007/PartnerControls"/>
    <xsd:element name="TaxCatchAll" ma:index="4" nillable="true" ma:displayName="Taxonomy Catch All Column" ma:description="" ma:hidden="true" ma:list="1d4911ce-1881-4c31-8f04-e976c76cd5a3" ma:internalName="TaxCatchAll" ma:showField="CatchAllData" ma:web="02282aca-3ef3-4235-a82f-80276b24e5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5" nillable="true" ma:displayName="Taxonomy Catch All Column1" ma:description="" ma:hidden="true" ma:list="1d4911ce-1881-4c31-8f04-e976c76cd5a3" ma:internalName="TaxCatchAllLabel" ma:readOnly="true" ma:showField="CatchAllDataLabel" ma:web="02282aca-3ef3-4235-a82f-80276b24e5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ensitiveInformation" ma:index="13" nillable="true" ma:displayName="Sensitive Information" ma:default="0" ma:description="Does the document contain sensitive information?  Sensitive information includes, but is not limited to, Personally Identifiable Information (social security numbers, driver’s license numbers, or financial account numbers); credit/debit card or bank account numbers; protected health or medical information (HIPAA); trade secrets or proprietary information; aggregate or cumulative username and passwords." ma:internalName="SensitiveInformation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282aca-3ef3-4235-a82f-80276b24e57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609167-3dee-4707-bbe6-1867dd2f9b27" elementFormDefault="qualified">
    <xsd:import namespace="http://schemas.microsoft.com/office/2006/documentManagement/types"/>
    <xsd:import namespace="http://schemas.microsoft.com/office/infopath/2007/PartnerControls"/>
    <xsd:element name="Type_x0020_of_x0020_Doc_x0020__x0028_Relevance_x0029_" ma:index="16" nillable="true" ma:displayName="Type of Doc (Relevance)" ma:default="Presentations" ma:description="Select one of the type of documents" ma:format="Dropdown" ma:internalName="Type_x0020_of_x0020_Doc_x0020__x0028_Relevance_x0029_">
      <xsd:simpleType>
        <xsd:restriction base="dms:Choice">
          <xsd:enumeration value="Presentations"/>
          <xsd:enumeration value="Arl Files"/>
          <xsd:enumeration value="Pictures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6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Policy Auditing</Name>
    <Synchronization>Synchronous</Synchronization>
    <Type>10001</Type>
    <SequenceNumber>1100</SequenceNumber>
    <Url/>
    <Assembly>Microsoft.Office.Policy, Version=16.0.0.0, Culture=neutral, PublicKeyToken=71e9bce111e9429c</Assembly>
    <Class>Microsoft.Office.RecordsManagement.Internal.AuditHandler</Class>
    <Data/>
    <Filter/>
  </Receiver>
  <Receiver>
    <Name>Policy Auditing</Name>
    <Synchronization>Synchronous</Synchronization>
    <Type>10002</Type>
    <SequenceNumber>1101</SequenceNumber>
    <Url/>
    <Assembly>Microsoft.Office.Policy, Version=16.0.0.0, Culture=neutral, PublicKeyToken=71e9bce111e9429c</Assembly>
    <Class>Microsoft.Office.RecordsManagement.Internal.AuditHandler</Class>
    <Data/>
    <Filter/>
  </Receiver>
  <Receiver>
    <Name>Policy Auditing</Name>
    <Synchronization>Synchronous</Synchronization>
    <Type>10004</Type>
    <SequenceNumber>1102</SequenceNumber>
    <Url/>
    <Assembly>Microsoft.Office.Policy, Version=16.0.0.0, Culture=neutral, PublicKeyToken=71e9bce111e9429c</Assembly>
    <Class>Microsoft.Office.RecordsManagement.Internal.AuditHandler</Class>
    <Data/>
    <Filter/>
  </Receiver>
  <Receiver>
    <Name>Policy Auditing</Name>
    <Synchronization>Synchronous</Synchronization>
    <Type>10006</Type>
    <SequenceNumber>1103</SequenceNumber>
    <Url/>
    <Assembly>Microsoft.Office.Policy, Version=16.0.0.0, Culture=neutral, PublicKeyToken=71e9bce111e9429c</Assembly>
    <Class>Microsoft.Office.RecordsManagement.Internal.AuditHandler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ype_x0020_of_x0020_Doc_x0020__x0028_Relevance_x0029_ xmlns="df609167-3dee-4707-bbe6-1867dd2f9b27">Presentations</Type_x0020_of_x0020_Doc_x0020__x0028_Relevance_x0029_>
    <f2e6dd07560b4dd783c6ede1a5393e32 xmlns="64501065-6424-49db-b893-e1a782a95efb" xsi:nil="true"/>
    <RoutingRuleDescription xmlns="http://schemas.microsoft.com/sharepoint/v3" xsi:nil="true"/>
    <TaxCatchAll xmlns="2d4151d2-4472-4032-a961-8634b192e66a"/>
    <SensitiveInformation xmlns="2d4151d2-4472-4032-a961-8634b192e66a">false</SensitiveInformation>
  </documentManagement>
</p:properties>
</file>

<file path=customXml/itemProps1.xml><?xml version="1.0" encoding="utf-8"?>
<ds:datastoreItem xmlns:ds="http://schemas.openxmlformats.org/officeDocument/2006/customXml" ds:itemID="{BBA5A1E1-3B1E-46AA-9503-057D9D1005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4501065-6424-49db-b893-e1a782a95efb"/>
    <ds:schemaRef ds:uri="2d4151d2-4472-4032-a961-8634b192e66a"/>
    <ds:schemaRef ds:uri="02282aca-3ef3-4235-a82f-80276b24e57e"/>
    <ds:schemaRef ds:uri="df609167-3dee-4707-bbe6-1867dd2f9b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4C1A6C8-F8FA-47A5-98F0-18CAC98F3B8F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A27F5577-2243-49C8-B357-9B860C0A38AB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138F5B83-D813-4F17-819C-1E5DF76E461F}">
  <ds:schemaRefs>
    <ds:schemaRef ds:uri="http://purl.org/dc/terms/"/>
    <ds:schemaRef ds:uri="http://purl.org/dc/dcmitype/"/>
    <ds:schemaRef ds:uri="http://schemas.microsoft.com/office/2006/documentManagement/types"/>
    <ds:schemaRef ds:uri="2d4151d2-4472-4032-a961-8634b192e66a"/>
    <ds:schemaRef ds:uri="http://schemas.openxmlformats.org/package/2006/metadata/core-properties"/>
    <ds:schemaRef ds:uri="http://schemas.microsoft.com/office/infopath/2007/PartnerControls"/>
    <ds:schemaRef ds:uri="http://schemas.microsoft.com/sharepoint/v3"/>
    <ds:schemaRef ds:uri="http://purl.org/dc/elements/1.1/"/>
    <ds:schemaRef ds:uri="http://www.w3.org/XML/1998/namespace"/>
    <ds:schemaRef ds:uri="df609167-3dee-4707-bbe6-1867dd2f9b27"/>
    <ds:schemaRef ds:uri="02282aca-3ef3-4235-a82f-80276b24e57e"/>
    <ds:schemaRef ds:uri="64501065-6424-49db-b893-e1a782a95efb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13109</TotalTime>
  <Words>351</Words>
  <Application>Microsoft Office PowerPoint</Application>
  <PresentationFormat>On-screen Show (4:3)</PresentationFormat>
  <Paragraphs>108</Paragraphs>
  <Slides>15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Arial</vt:lpstr>
      <vt:lpstr>Default Design</vt:lpstr>
      <vt:lpstr>PowerPoint Presentation</vt:lpstr>
      <vt:lpstr>What we do?</vt:lpstr>
      <vt:lpstr>ITS Communication</vt:lpstr>
      <vt:lpstr>Traffic Signal</vt:lpstr>
      <vt:lpstr>CCTV</vt:lpstr>
      <vt:lpstr>Permanent Count Stations</vt:lpstr>
      <vt:lpstr>Variable Message Signs (VMS)</vt:lpstr>
      <vt:lpstr>School Flasher</vt:lpstr>
      <vt:lpstr>Traffic Management Center (TMC)</vt:lpstr>
      <vt:lpstr>ITS Dashboard</vt:lpstr>
      <vt:lpstr>Cabinet Access Control</vt:lpstr>
      <vt:lpstr>CAV – Connected Automated vehicle</vt:lpstr>
      <vt:lpstr>Challenges</vt:lpstr>
      <vt:lpstr>Policy - Small Cell Facilities (SWF)?</vt:lpstr>
      <vt:lpstr>Questions?</vt:lpstr>
    </vt:vector>
  </TitlesOfParts>
  <Company>DTS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Arlington County</dc:creator>
  <cp:lastModifiedBy>Amit Sidhaye</cp:lastModifiedBy>
  <cp:revision>699</cp:revision>
  <cp:lastPrinted>2016-06-20T17:03:13Z</cp:lastPrinted>
  <dcterms:created xsi:type="dcterms:W3CDTF">2009-02-05T21:18:11Z</dcterms:created>
  <dcterms:modified xsi:type="dcterms:W3CDTF">2018-06-06T16:37:57Z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0x01010016F1ACE8D43C0C4694A4176A57EAF9890100DBAFA2877D276B4FAEF7A1ABD865197B00041B4A800E62364BB33EB1A1FEFA9645</vt:lpwstr>
  </property>
</Properties>
</file>