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8" r:id="rId5"/>
    <p:sldId id="26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5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E104199-1EA2-4BD8-97A6-553E808D6635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A0F1EC7-2FD5-483C-9885-D5D56F5E68C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Legislative Update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ACPAC</a:t>
            </a:r>
            <a:endParaRPr lang="en-US" dirty="0" smtClean="0"/>
          </a:p>
          <a:p>
            <a:r>
              <a:rPr lang="en-US" dirty="0" smtClean="0"/>
              <a:t>February 24, </a:t>
            </a:r>
            <a:r>
              <a:rPr lang="en-US" dirty="0" smtClean="0"/>
              <a:t>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845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Energy Efficiency &amp; Productivity</a:t>
            </a:r>
          </a:p>
          <a:p>
            <a:r>
              <a:rPr lang="en-US" dirty="0" smtClean="0"/>
              <a:t>Improving Access to Energy Efficiency Finance</a:t>
            </a:r>
          </a:p>
          <a:p>
            <a:r>
              <a:rPr lang="en-US" dirty="0" smtClean="0"/>
              <a:t>Modernizing our Energy System</a:t>
            </a:r>
          </a:p>
          <a:p>
            <a:r>
              <a:rPr lang="en-US" dirty="0" smtClean="0"/>
              <a:t>Investing in Innovation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sym typeface="Wingdings" panose="05000000000000000000" pitchFamily="2" charset="2"/>
              </a:rPr>
              <a:t> Reduce costs, increase economic productivity, improve security &amp; reliability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COG 2014 Legislative Priorities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85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2743201"/>
            <a:ext cx="7408333" cy="2971800"/>
          </a:xfrm>
        </p:spPr>
        <p:txBody>
          <a:bodyPr/>
          <a:lstStyle/>
          <a:p>
            <a:r>
              <a:rPr lang="en-US" b="1" dirty="0" smtClean="0"/>
              <a:t>Strengthen </a:t>
            </a:r>
            <a:r>
              <a:rPr lang="en-US" b="1" dirty="0" smtClean="0"/>
              <a:t>electricity fuel </a:t>
            </a:r>
            <a:r>
              <a:rPr lang="en-US" b="1" dirty="0"/>
              <a:t>diversity </a:t>
            </a:r>
            <a:r>
              <a:rPr lang="en-US" b="1" dirty="0" smtClean="0"/>
              <a:t>with expanding </a:t>
            </a:r>
            <a:r>
              <a:rPr lang="en-US" b="1" dirty="0"/>
              <a:t>use of renewable sources and energy </a:t>
            </a:r>
            <a:r>
              <a:rPr lang="en-US" b="1" dirty="0" smtClean="0"/>
              <a:t>efficiency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b="1" dirty="0" smtClean="0"/>
              <a:t>Strengthen </a:t>
            </a:r>
            <a:r>
              <a:rPr lang="en-US" b="1" dirty="0"/>
              <a:t>transportation fuel diversity through expanding use of alternative transportation </a:t>
            </a:r>
            <a:r>
              <a:rPr lang="en-US" b="1" dirty="0" smtClean="0"/>
              <a:t>fuels</a:t>
            </a:r>
          </a:p>
          <a:p>
            <a:pPr marL="0" indent="0">
              <a:buNone/>
            </a:pPr>
            <a:endParaRPr lang="en-US" b="1" dirty="0" smtClean="0"/>
          </a:p>
          <a:p>
            <a:r>
              <a:rPr lang="en-US" b="1" dirty="0" smtClean="0"/>
              <a:t>Strengthen </a:t>
            </a:r>
            <a:r>
              <a:rPr lang="en-US" b="1" dirty="0"/>
              <a:t>energy assurance and security</a:t>
            </a:r>
            <a:endParaRPr lang="en-US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57072"/>
          </a:xfrm>
        </p:spPr>
        <p:txBody>
          <a:bodyPr/>
          <a:lstStyle/>
          <a:p>
            <a:r>
              <a:rPr lang="en-US" dirty="0" smtClean="0"/>
              <a:t>CEEPC Climate/Energy Goals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448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57072"/>
          </a:xfrm>
        </p:spPr>
        <p:txBody>
          <a:bodyPr>
            <a:noAutofit/>
          </a:bodyPr>
          <a:lstStyle/>
          <a:p>
            <a:r>
              <a:rPr lang="en-US" sz="3200" dirty="0" smtClean="0"/>
              <a:t>VIRGINIA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5389412"/>
              </p:ext>
            </p:extLst>
          </p:nvPr>
        </p:nvGraphicFramePr>
        <p:xfrm>
          <a:off x="533400" y="2743200"/>
          <a:ext cx="8305800" cy="3561969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524000"/>
                <a:gridCol w="4495800"/>
                <a:gridCol w="2286000"/>
              </a:tblGrid>
              <a:tr h="51904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HB 882 (Lopez), </a:t>
                      </a:r>
                      <a:endParaRPr lang="en-US" sz="1400" b="1" dirty="0" smtClean="0"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SB </a:t>
                      </a:r>
                      <a:r>
                        <a:rPr lang="en-US" sz="1400" b="1" dirty="0">
                          <a:effectLst/>
                        </a:rPr>
                        <a:t>498 (</a:t>
                      </a:r>
                      <a:r>
                        <a:rPr lang="en-US" sz="1400" b="1" dirty="0" err="1">
                          <a:effectLst/>
                        </a:rPr>
                        <a:t>McEachin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445" marR="34445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Modifies terms of the Renewable Portfolio Standard to promote in-state projects and eliminate extra credits for individual technologies</a:t>
                      </a:r>
                      <a:endParaRPr lang="en-US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445" marR="34445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Both passed first chamber</a:t>
                      </a:r>
                      <a:r>
                        <a:rPr lang="en-US" sz="14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(2/10),</a:t>
                      </a:r>
                      <a:r>
                        <a:rPr lang="en-US" sz="14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in opposite chamber Committee on Commerce and Labor</a:t>
                      </a:r>
                      <a:endParaRPr lang="en-US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445" marR="34445" marT="0" marB="0"/>
                </a:tc>
              </a:tr>
              <a:tr h="519047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HB 1239 (</a:t>
                      </a:r>
                      <a:r>
                        <a:rPr lang="en-US" sz="1400" dirty="0" err="1" smtClean="0"/>
                        <a:t>hugo</a:t>
                      </a:r>
                      <a:r>
                        <a:rPr lang="en-US" sz="1400" dirty="0" smtClean="0"/>
                        <a:t>),</a:t>
                      </a:r>
                      <a:r>
                        <a:rPr lang="en-US" sz="1400" baseline="0" dirty="0" smtClean="0"/>
                        <a:t> </a:t>
                      </a:r>
                    </a:p>
                    <a:p>
                      <a:r>
                        <a:rPr lang="en-US" sz="1400" baseline="0" dirty="0" smtClean="0"/>
                        <a:t>SB 418 (Hanger)</a:t>
                      </a:r>
                      <a:endParaRPr lang="en-US" sz="1400" dirty="0"/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Adds solar equipment to the definition of “certified pollution control equipment and facilities” that are exempt from state and local taxation</a:t>
                      </a:r>
                    </a:p>
                    <a:p>
                      <a:endParaRPr lang="en-US" sz="1400" dirty="0"/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Both bills have passed both houses 2/21</a:t>
                      </a:r>
                      <a:endParaRPr lang="en-US" dirty="0"/>
                    </a:p>
                  </a:txBody>
                  <a:tcPr marL="34445" marR="34445" marT="0" marB="0"/>
                </a:tc>
              </a:tr>
              <a:tr h="54775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HB 906 (</a:t>
                      </a:r>
                      <a:r>
                        <a:rPr lang="en-US" sz="1400" b="1" dirty="0" err="1">
                          <a:effectLst/>
                        </a:rPr>
                        <a:t>Krupicka</a:t>
                      </a:r>
                      <a:r>
                        <a:rPr lang="en-US" sz="1400" b="1" dirty="0">
                          <a:effectLst/>
                        </a:rPr>
                        <a:t>), HB 879 (Yost), </a:t>
                      </a:r>
                      <a:endParaRPr lang="en-US" sz="1400" b="1" dirty="0" smtClean="0"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SB </a:t>
                      </a:r>
                      <a:r>
                        <a:rPr lang="en-US" sz="1400" b="1" dirty="0">
                          <a:effectLst/>
                        </a:rPr>
                        <a:t>350 (Edwards)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445" marR="34445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Authorizes local government net metering up to 5 MW </a:t>
                      </a:r>
                      <a:r>
                        <a:rPr lang="en-US" sz="1400" dirty="0" smtClean="0">
                          <a:effectLst/>
                        </a:rPr>
                        <a:t>and</a:t>
                      </a:r>
                      <a:r>
                        <a:rPr lang="en-US" sz="1400" baseline="0" dirty="0" smtClean="0">
                          <a:effectLst/>
                        </a:rPr>
                        <a:t> </a:t>
                      </a:r>
                      <a:r>
                        <a:rPr lang="en-US" sz="1400" dirty="0" smtClean="0">
                          <a:effectLst/>
                        </a:rPr>
                        <a:t>multi-family </a:t>
                      </a:r>
                      <a:r>
                        <a:rPr lang="en-US" sz="1400" dirty="0">
                          <a:effectLst/>
                        </a:rPr>
                        <a:t>net metering for customers in condos, apartments, </a:t>
                      </a:r>
                      <a:r>
                        <a:rPr lang="en-US" sz="1400" dirty="0" smtClean="0">
                          <a:effectLst/>
                        </a:rPr>
                        <a:t>HOAs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445" marR="34445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Tabled</a:t>
                      </a:r>
                      <a:r>
                        <a:rPr lang="en-US" sz="14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until 2015</a:t>
                      </a:r>
                      <a:endParaRPr lang="en-US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445" marR="34445" marT="0" marB="0"/>
                </a:tc>
              </a:tr>
              <a:tr h="54775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HB 340 341, 345, 508, 516 (Taylor), SB 505 (Wagner)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445" marR="34445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Authorizes localities to use the state alternative fuel vehicle conversion fund; adds new incentives for natural gas vehicles and infrastructure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445" marR="34445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Passed both houses 2/20</a:t>
                      </a:r>
                    </a:p>
                  </a:txBody>
                  <a:tcPr marL="34445" marR="3444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8701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1433355"/>
              </p:ext>
            </p:extLst>
          </p:nvPr>
        </p:nvGraphicFramePr>
        <p:xfrm>
          <a:off x="381000" y="2590800"/>
          <a:ext cx="8458200" cy="377952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600200"/>
                <a:gridCol w="5029200"/>
                <a:gridCol w="1828800"/>
              </a:tblGrid>
              <a:tr h="82296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SB 733 (</a:t>
                      </a:r>
                      <a:r>
                        <a:rPr lang="en-US" sz="1400" dirty="0" err="1" smtClean="0"/>
                        <a:t>Pinsky</a:t>
                      </a:r>
                      <a:r>
                        <a:rPr lang="en-US" sz="1400" dirty="0" smtClean="0"/>
                        <a:t>)</a:t>
                      </a:r>
                      <a:endParaRPr lang="en-US" sz="1400" dirty="0"/>
                    </a:p>
                  </a:txBody>
                  <a:tcPr marL="34445" marR="34445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/>
                        <a:t>Increases the RPS to 40% from Tier 1 resources</a:t>
                      </a:r>
                      <a:r>
                        <a:rPr lang="en-US" sz="1400" b="0" baseline="0" dirty="0" smtClean="0"/>
                        <a:t> </a:t>
                      </a:r>
                      <a:r>
                        <a:rPr lang="en-US" sz="1400" b="0" dirty="0" smtClean="0"/>
                        <a:t>by 2025,</a:t>
                      </a:r>
                      <a:r>
                        <a:rPr lang="en-US" sz="1400" b="0" baseline="0" dirty="0" smtClean="0"/>
                        <a:t> and increases solar carve out to 4% by 2025. </a:t>
                      </a:r>
                      <a:endParaRPr lang="en-US" sz="1400" b="0" dirty="0"/>
                    </a:p>
                  </a:txBody>
                  <a:tcPr marL="34445" marR="34445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/>
                        <a:t>Hearing 3/4</a:t>
                      </a:r>
                      <a:r>
                        <a:rPr lang="en-US" sz="1400" b="0" baseline="0" dirty="0" smtClean="0"/>
                        <a:t> in Senate Finance </a:t>
                      </a:r>
                      <a:r>
                        <a:rPr lang="en-US" sz="1400" b="0" baseline="0" dirty="0" err="1" smtClean="0"/>
                        <a:t>Ctte</a:t>
                      </a:r>
                      <a:endParaRPr lang="en-US" sz="1400" b="0" dirty="0"/>
                    </a:p>
                  </a:txBody>
                  <a:tcPr marL="34445" marR="34445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HB 747 (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</a:rPr>
                        <a:t>Olszewski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),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SB</a:t>
                      </a:r>
                      <a:r>
                        <a:rPr lang="en-US" sz="14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734 (Feldman)</a:t>
                      </a:r>
                      <a:endParaRPr lang="en-US" sz="1400" b="1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4445" marR="34445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Moves black liquor to Tier 2 and phases it out over 5 years. Provides financial help for the one MD paper mill</a:t>
                      </a:r>
                      <a:r>
                        <a:rPr lang="en-US" sz="1400" baseline="0" dirty="0" smtClean="0"/>
                        <a:t> that is affected.</a:t>
                      </a:r>
                      <a:endParaRPr lang="en-US" sz="1400" dirty="0"/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Hearing 2/20 in House Economic Matters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Hearing 3/4 in Senate Finance </a:t>
                      </a:r>
                      <a:r>
                        <a:rPr kumimoji="0" lang="en-US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Ctte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 marL="34445" marR="34445" marT="0" marB="0" anchor="ctr"/>
                </a:tc>
              </a:tr>
              <a:tr h="82296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+mn-lt"/>
                        </a:rPr>
                        <a:t>HB 729 (Carr)</a:t>
                      </a:r>
                      <a:endParaRPr lang="en-US" sz="1400" b="1" dirty="0">
                        <a:latin typeface="+mn-lt"/>
                      </a:endParaRPr>
                    </a:p>
                  </a:txBody>
                  <a:tcPr marL="34445" marR="34445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+mn-lt"/>
                        </a:rPr>
                        <a:t>Allows</a:t>
                      </a:r>
                      <a:r>
                        <a:rPr lang="en-US" sz="1400" b="0" baseline="0" dirty="0" smtClean="0">
                          <a:latin typeface="+mn-lt"/>
                        </a:rPr>
                        <a:t> Counties and Municipalities to purchase street light infrastructure from the utility at fair market value in order to enable localities to use LED and energy efficient lights.</a:t>
                      </a:r>
                      <a:endParaRPr lang="en-US" sz="1400" b="0" dirty="0">
                        <a:latin typeface="+mn-lt"/>
                      </a:endParaRPr>
                    </a:p>
                  </a:txBody>
                  <a:tcPr marL="34445" marR="34445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+mn-lt"/>
                        </a:rPr>
                        <a:t>In</a:t>
                      </a:r>
                      <a:r>
                        <a:rPr lang="en-US" sz="1400" b="0" baseline="0" dirty="0" smtClean="0">
                          <a:latin typeface="+mn-lt"/>
                        </a:rPr>
                        <a:t> House </a:t>
                      </a:r>
                      <a:r>
                        <a:rPr lang="en-US" sz="1400" b="0" baseline="0" dirty="0" err="1" smtClean="0">
                          <a:latin typeface="+mn-lt"/>
                        </a:rPr>
                        <a:t>Ctte</a:t>
                      </a:r>
                      <a:r>
                        <a:rPr lang="en-US" sz="1400" b="0" baseline="0" dirty="0" smtClean="0">
                          <a:latin typeface="+mn-lt"/>
                        </a:rPr>
                        <a:t> on </a:t>
                      </a:r>
                      <a:r>
                        <a:rPr lang="en-US" sz="1400" b="0" dirty="0" smtClean="0">
                          <a:latin typeface="+mn-lt"/>
                        </a:rPr>
                        <a:t>Economic Matters</a:t>
                      </a:r>
                    </a:p>
                  </a:txBody>
                  <a:tcPr marL="34445" marR="34445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+mn-lt"/>
                        </a:rPr>
                        <a:t>HB 473 (Summers)</a:t>
                      </a:r>
                      <a:r>
                        <a:rPr lang="en-US" sz="1400" baseline="0" dirty="0" smtClean="0">
                          <a:latin typeface="+mn-lt"/>
                        </a:rPr>
                        <a:t>, </a:t>
                      </a:r>
                    </a:p>
                    <a:p>
                      <a:r>
                        <a:rPr lang="en-US" sz="1400" baseline="0" dirty="0" smtClean="0">
                          <a:latin typeface="+mn-lt"/>
                        </a:rPr>
                        <a:t>SB 787 (Ramirez)</a:t>
                      </a:r>
                      <a:endParaRPr lang="en-US" sz="1400" dirty="0">
                        <a:latin typeface="+mn-lt"/>
                      </a:endParaRPr>
                    </a:p>
                  </a:txBody>
                  <a:tcPr marL="34445" marR="34445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Enables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localities to nominate areas to be e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stablished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by the state as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Green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Business Incentive Zones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+mn-lt"/>
                        </a:rPr>
                        <a:t>In</a:t>
                      </a:r>
                      <a:r>
                        <a:rPr lang="en-US" sz="1400" baseline="0" dirty="0" smtClean="0">
                          <a:latin typeface="+mn-lt"/>
                        </a:rPr>
                        <a:t> House Ways &amp; Means </a:t>
                      </a:r>
                      <a:endParaRPr lang="en-US" sz="1400" baseline="0" dirty="0" smtClean="0">
                        <a:latin typeface="+mn-lt"/>
                      </a:endParaRPr>
                    </a:p>
                    <a:p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Hearing 3/11 in </a:t>
                      </a:r>
                      <a:r>
                        <a:rPr lang="en-US" sz="1400" baseline="0" dirty="0" smtClean="0">
                          <a:latin typeface="+mn-lt"/>
                        </a:rPr>
                        <a:t>Senate </a:t>
                      </a:r>
                      <a:r>
                        <a:rPr lang="en-US" sz="1400" baseline="0" dirty="0" err="1" smtClean="0">
                          <a:latin typeface="+mn-lt"/>
                        </a:rPr>
                        <a:t>Ctte</a:t>
                      </a:r>
                      <a:r>
                        <a:rPr lang="en-US" sz="1400" baseline="0" dirty="0" smtClean="0">
                          <a:latin typeface="+mn-lt"/>
                        </a:rPr>
                        <a:t> on B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udget and 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Taxation</a:t>
                      </a:r>
                      <a:endParaRPr lang="en-US" sz="1400" dirty="0">
                        <a:latin typeface="+mn-lt"/>
                      </a:endParaRPr>
                    </a:p>
                  </a:txBody>
                  <a:tcPr marL="34445" marR="34445" marT="0" marB="0" anchor="ctr"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MARYLAND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460628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94</TotalTime>
  <Words>402</Words>
  <Application>Microsoft Office PowerPoint</Application>
  <PresentationFormat>On-screen Show (4:3)</PresentationFormat>
  <Paragraphs>50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Waveform</vt:lpstr>
      <vt:lpstr>Legislative Update</vt:lpstr>
      <vt:lpstr>COG 2014 Legislative Priorities</vt:lpstr>
      <vt:lpstr>CEEPC Climate/Energy Goals</vt:lpstr>
      <vt:lpstr>VIRGINIA</vt:lpstr>
      <vt:lpstr>MARYLAND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 Legislative Update</dc:title>
  <dc:creator>Isabel Ricker</dc:creator>
  <cp:lastModifiedBy>Isabel Ricker</cp:lastModifiedBy>
  <cp:revision>16</cp:revision>
  <dcterms:created xsi:type="dcterms:W3CDTF">2014-01-17T23:34:11Z</dcterms:created>
  <dcterms:modified xsi:type="dcterms:W3CDTF">2014-02-24T22:13:59Z</dcterms:modified>
</cp:coreProperties>
</file>