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51" r:id="rId2"/>
    <p:sldId id="2146851238" r:id="rId3"/>
    <p:sldId id="1078" r:id="rId4"/>
    <p:sldId id="1118" r:id="rId5"/>
    <p:sldId id="2146851227" r:id="rId6"/>
    <p:sldId id="2146851230" r:id="rId7"/>
    <p:sldId id="2146851231" r:id="rId8"/>
    <p:sldId id="2146851232" r:id="rId9"/>
    <p:sldId id="2146851223" r:id="rId10"/>
    <p:sldId id="1128" r:id="rId11"/>
    <p:sldId id="1129" r:id="rId12"/>
    <p:sldId id="1130" r:id="rId13"/>
    <p:sldId id="2146851239" r:id="rId14"/>
    <p:sldId id="2146851233" r:id="rId15"/>
    <p:sldId id="2146851229" r:id="rId16"/>
    <p:sldId id="2146851234" r:id="rId17"/>
    <p:sldId id="2146851235" r:id="rId18"/>
    <p:sldId id="2146851237" r:id="rId19"/>
    <p:sldId id="2146851236" r:id="rId20"/>
    <p:sldId id="2146851296" r:id="rId21"/>
    <p:sldId id="1114" r:id="rId22"/>
    <p:sldId id="1135" r:id="rId23"/>
    <p:sldId id="2146851240" r:id="rId24"/>
    <p:sldId id="2146851241" r:id="rId25"/>
    <p:sldId id="2146850014" r:id="rId26"/>
    <p:sldId id="2146851242" r:id="rId27"/>
    <p:sldId id="2146851306" r:id="rId28"/>
    <p:sldId id="2146851307" r:id="rId29"/>
    <p:sldId id="2146851308" r:id="rId30"/>
    <p:sldId id="2146851309" r:id="rId31"/>
    <p:sldId id="2146851310" r:id="rId32"/>
    <p:sldId id="2146851311" r:id="rId33"/>
    <p:sldId id="2146851312" r:id="rId34"/>
    <p:sldId id="1134" r:id="rId35"/>
    <p:sldId id="2146851297" r:id="rId36"/>
    <p:sldId id="2146851300" r:id="rId37"/>
    <p:sldId id="2146851299" r:id="rId38"/>
    <p:sldId id="2146851301" r:id="rId39"/>
    <p:sldId id="2146851302" r:id="rId40"/>
    <p:sldId id="942" r:id="rId41"/>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stin Curtis" initials="JC" lastIdx="1" clrIdx="0">
    <p:extLst>
      <p:ext uri="{19B8F6BF-5375-455C-9EA6-DF929625EA0E}">
        <p15:presenceInfo xmlns:p15="http://schemas.microsoft.com/office/powerpoint/2012/main" userId="Justin Curti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57A5FC-79E6-47D6-8B75-C1AB42ACEB08}" v="1" dt="2026-01-08T21:00:40.667"/>
    <p1510:client id="{C4B27CA3-9162-4C2A-A3CB-AB4C42B5BB3C}" v="63" dt="2026-01-08T20:00:12.6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084" autoAdjust="0"/>
    <p:restoredTop sz="94604" autoAdjust="0"/>
  </p:normalViewPr>
  <p:slideViewPr>
    <p:cSldViewPr snapToGrid="0">
      <p:cViewPr varScale="1">
        <p:scale>
          <a:sx n="101" d="100"/>
          <a:sy n="101" d="100"/>
        </p:scale>
        <p:origin x="1194" y="102"/>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81" d="100"/>
          <a:sy n="81" d="100"/>
        </p:scale>
        <p:origin x="3858" y="6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Ochsenhirt" userId="6be66a64-4261-40e6-a0ad-cddbd271e855" providerId="ADAL" clId="{4557A5FC-79E6-47D6-8B75-C1AB42ACEB08}"/>
    <pc:docChg chg="modSld">
      <pc:chgData name="Lisa Ochsenhirt" userId="6be66a64-4261-40e6-a0ad-cddbd271e855" providerId="ADAL" clId="{4557A5FC-79E6-47D6-8B75-C1AB42ACEB08}" dt="2026-01-08T21:10:34.316" v="324" actId="20577"/>
      <pc:docMkLst>
        <pc:docMk/>
      </pc:docMkLst>
      <pc:sldChg chg="modSp mod">
        <pc:chgData name="Lisa Ochsenhirt" userId="6be66a64-4261-40e6-a0ad-cddbd271e855" providerId="ADAL" clId="{4557A5FC-79E6-47D6-8B75-C1AB42ACEB08}" dt="2026-01-08T20:34:25.851" v="1" actId="20577"/>
        <pc:sldMkLst>
          <pc:docMk/>
          <pc:sldMk cId="3512592989" sldId="1078"/>
        </pc:sldMkLst>
        <pc:spChg chg="mod">
          <ac:chgData name="Lisa Ochsenhirt" userId="6be66a64-4261-40e6-a0ad-cddbd271e855" providerId="ADAL" clId="{4557A5FC-79E6-47D6-8B75-C1AB42ACEB08}" dt="2026-01-08T20:34:25.851" v="1" actId="20577"/>
          <ac:spMkLst>
            <pc:docMk/>
            <pc:sldMk cId="3512592989" sldId="1078"/>
            <ac:spMk id="3" creationId="{6D1C5E23-729C-FDA9-67FC-8001A8ABFF59}"/>
          </ac:spMkLst>
        </pc:spChg>
      </pc:sldChg>
      <pc:sldChg chg="modSp">
        <pc:chgData name="Lisa Ochsenhirt" userId="6be66a64-4261-40e6-a0ad-cddbd271e855" providerId="ADAL" clId="{4557A5FC-79E6-47D6-8B75-C1AB42ACEB08}" dt="2026-01-08T21:00:40.667" v="87" actId="1076"/>
        <pc:sldMkLst>
          <pc:docMk/>
          <pc:sldMk cId="1276933809" sldId="1114"/>
        </pc:sldMkLst>
        <pc:picChg chg="mod">
          <ac:chgData name="Lisa Ochsenhirt" userId="6be66a64-4261-40e6-a0ad-cddbd271e855" providerId="ADAL" clId="{4557A5FC-79E6-47D6-8B75-C1AB42ACEB08}" dt="2026-01-08T21:00:40.667" v="87" actId="1076"/>
          <ac:picMkLst>
            <pc:docMk/>
            <pc:sldMk cId="1276933809" sldId="1114"/>
            <ac:picMk id="7" creationId="{00000000-0000-0000-0000-000000000000}"/>
          </ac:picMkLst>
        </pc:picChg>
      </pc:sldChg>
      <pc:sldChg chg="modSp mod">
        <pc:chgData name="Lisa Ochsenhirt" userId="6be66a64-4261-40e6-a0ad-cddbd271e855" providerId="ADAL" clId="{4557A5FC-79E6-47D6-8B75-C1AB42ACEB08}" dt="2026-01-08T20:34:56.904" v="2" actId="6549"/>
        <pc:sldMkLst>
          <pc:docMk/>
          <pc:sldMk cId="3937621736" sldId="1118"/>
        </pc:sldMkLst>
        <pc:spChg chg="mod">
          <ac:chgData name="Lisa Ochsenhirt" userId="6be66a64-4261-40e6-a0ad-cddbd271e855" providerId="ADAL" clId="{4557A5FC-79E6-47D6-8B75-C1AB42ACEB08}" dt="2026-01-08T20:34:56.904" v="2" actId="6549"/>
          <ac:spMkLst>
            <pc:docMk/>
            <pc:sldMk cId="3937621736" sldId="1118"/>
            <ac:spMk id="3" creationId="{6D1C5E23-729C-FDA9-67FC-8001A8ABFF59}"/>
          </ac:spMkLst>
        </pc:spChg>
      </pc:sldChg>
      <pc:sldChg chg="modSp mod">
        <pc:chgData name="Lisa Ochsenhirt" userId="6be66a64-4261-40e6-a0ad-cddbd271e855" providerId="ADAL" clId="{4557A5FC-79E6-47D6-8B75-C1AB42ACEB08}" dt="2026-01-08T20:35:48.656" v="3" actId="6549"/>
        <pc:sldMkLst>
          <pc:docMk/>
          <pc:sldMk cId="3970729072" sldId="2146851230"/>
        </pc:sldMkLst>
        <pc:spChg chg="mod">
          <ac:chgData name="Lisa Ochsenhirt" userId="6be66a64-4261-40e6-a0ad-cddbd271e855" providerId="ADAL" clId="{4557A5FC-79E6-47D6-8B75-C1AB42ACEB08}" dt="2026-01-08T20:35:48.656" v="3" actId="6549"/>
          <ac:spMkLst>
            <pc:docMk/>
            <pc:sldMk cId="3970729072" sldId="2146851230"/>
            <ac:spMk id="3" creationId="{6D1C5E23-729C-FDA9-67FC-8001A8ABFF59}"/>
          </ac:spMkLst>
        </pc:spChg>
      </pc:sldChg>
      <pc:sldChg chg="modSp mod">
        <pc:chgData name="Lisa Ochsenhirt" userId="6be66a64-4261-40e6-a0ad-cddbd271e855" providerId="ADAL" clId="{4557A5FC-79E6-47D6-8B75-C1AB42ACEB08}" dt="2026-01-08T20:53:24.206" v="37" actId="20577"/>
        <pc:sldMkLst>
          <pc:docMk/>
          <pc:sldMk cId="2588643006" sldId="2146851234"/>
        </pc:sldMkLst>
        <pc:spChg chg="mod">
          <ac:chgData name="Lisa Ochsenhirt" userId="6be66a64-4261-40e6-a0ad-cddbd271e855" providerId="ADAL" clId="{4557A5FC-79E6-47D6-8B75-C1AB42ACEB08}" dt="2026-01-08T20:53:24.206" v="37" actId="20577"/>
          <ac:spMkLst>
            <pc:docMk/>
            <pc:sldMk cId="2588643006" sldId="2146851234"/>
            <ac:spMk id="3" creationId="{6D1C5E23-729C-FDA9-67FC-8001A8ABFF59}"/>
          </ac:spMkLst>
        </pc:spChg>
      </pc:sldChg>
      <pc:sldChg chg="modSp mod">
        <pc:chgData name="Lisa Ochsenhirt" userId="6be66a64-4261-40e6-a0ad-cddbd271e855" providerId="ADAL" clId="{4557A5FC-79E6-47D6-8B75-C1AB42ACEB08}" dt="2026-01-08T20:54:48.743" v="86" actId="20577"/>
        <pc:sldMkLst>
          <pc:docMk/>
          <pc:sldMk cId="3709167719" sldId="2146851235"/>
        </pc:sldMkLst>
        <pc:spChg chg="mod">
          <ac:chgData name="Lisa Ochsenhirt" userId="6be66a64-4261-40e6-a0ad-cddbd271e855" providerId="ADAL" clId="{4557A5FC-79E6-47D6-8B75-C1AB42ACEB08}" dt="2026-01-08T20:54:48.743" v="86" actId="20577"/>
          <ac:spMkLst>
            <pc:docMk/>
            <pc:sldMk cId="3709167719" sldId="2146851235"/>
            <ac:spMk id="3" creationId="{6D1C5E23-729C-FDA9-67FC-8001A8ABFF59}"/>
          </ac:spMkLst>
        </pc:spChg>
      </pc:sldChg>
      <pc:sldChg chg="modSp mod">
        <pc:chgData name="Lisa Ochsenhirt" userId="6be66a64-4261-40e6-a0ad-cddbd271e855" providerId="ADAL" clId="{4557A5FC-79E6-47D6-8B75-C1AB42ACEB08}" dt="2026-01-08T20:53:34.195" v="47" actId="6549"/>
        <pc:sldMkLst>
          <pc:docMk/>
          <pc:sldMk cId="360973065" sldId="2146851236"/>
        </pc:sldMkLst>
        <pc:spChg chg="mod">
          <ac:chgData name="Lisa Ochsenhirt" userId="6be66a64-4261-40e6-a0ad-cddbd271e855" providerId="ADAL" clId="{4557A5FC-79E6-47D6-8B75-C1AB42ACEB08}" dt="2026-01-08T20:53:34.195" v="47" actId="6549"/>
          <ac:spMkLst>
            <pc:docMk/>
            <pc:sldMk cId="360973065" sldId="2146851236"/>
            <ac:spMk id="3" creationId="{6D1C5E23-729C-FDA9-67FC-8001A8ABFF59}"/>
          </ac:spMkLst>
        </pc:spChg>
      </pc:sldChg>
      <pc:sldChg chg="modSp mod">
        <pc:chgData name="Lisa Ochsenhirt" userId="6be66a64-4261-40e6-a0ad-cddbd271e855" providerId="ADAL" clId="{4557A5FC-79E6-47D6-8B75-C1AB42ACEB08}" dt="2026-01-08T20:53:54.986" v="85" actId="20577"/>
        <pc:sldMkLst>
          <pc:docMk/>
          <pc:sldMk cId="2551331416" sldId="2146851300"/>
        </pc:sldMkLst>
        <pc:spChg chg="mod">
          <ac:chgData name="Lisa Ochsenhirt" userId="6be66a64-4261-40e6-a0ad-cddbd271e855" providerId="ADAL" clId="{4557A5FC-79E6-47D6-8B75-C1AB42ACEB08}" dt="2026-01-08T20:53:54.986" v="85" actId="20577"/>
          <ac:spMkLst>
            <pc:docMk/>
            <pc:sldMk cId="2551331416" sldId="2146851300"/>
            <ac:spMk id="3" creationId="{6D1C5E23-729C-FDA9-67FC-8001A8ABFF59}"/>
          </ac:spMkLst>
        </pc:spChg>
      </pc:sldChg>
      <pc:sldChg chg="modSp mod">
        <pc:chgData name="Lisa Ochsenhirt" userId="6be66a64-4261-40e6-a0ad-cddbd271e855" providerId="ADAL" clId="{4557A5FC-79E6-47D6-8B75-C1AB42ACEB08}" dt="2026-01-08T21:10:34.316" v="324" actId="20577"/>
        <pc:sldMkLst>
          <pc:docMk/>
          <pc:sldMk cId="2035278925" sldId="2146851310"/>
        </pc:sldMkLst>
        <pc:spChg chg="mod">
          <ac:chgData name="Lisa Ochsenhirt" userId="6be66a64-4261-40e6-a0ad-cddbd271e855" providerId="ADAL" clId="{4557A5FC-79E6-47D6-8B75-C1AB42ACEB08}" dt="2026-01-08T21:10:34.316" v="324" actId="20577"/>
          <ac:spMkLst>
            <pc:docMk/>
            <pc:sldMk cId="2035278925" sldId="2146851310"/>
            <ac:spMk id="3" creationId="{6D1C5E23-729C-FDA9-67FC-8001A8ABFF5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7072"/>
          </a:xfrm>
          <a:prstGeom prst="rect">
            <a:avLst/>
          </a:prstGeom>
        </p:spPr>
        <p:txBody>
          <a:bodyPr vert="horz" lIns="93324" tIns="46662" rIns="93324" bIns="46662" rtlCol="0"/>
          <a:lstStyle>
            <a:lvl1pPr algn="r">
              <a:defRPr sz="1200"/>
            </a:lvl1pPr>
          </a:lstStyle>
          <a:p>
            <a:fld id="{2460822D-7871-4994-9A38-C1E4CC020287}" type="datetimeFigureOut">
              <a:rPr lang="en-US" smtClean="0"/>
              <a:t>1/8/2026</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24" tIns="46662" rIns="93324" bIns="4666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30"/>
            <a:ext cx="3043343" cy="467071"/>
          </a:xfrm>
          <a:prstGeom prst="rect">
            <a:avLst/>
          </a:prstGeom>
        </p:spPr>
        <p:txBody>
          <a:bodyPr vert="horz" lIns="93324" tIns="46662" rIns="93324" bIns="46662" rtlCol="0" anchor="b"/>
          <a:lstStyle>
            <a:lvl1pPr algn="r">
              <a:defRPr sz="1200"/>
            </a:lvl1pPr>
          </a:lstStyle>
          <a:p>
            <a:fld id="{5F4A6B51-C004-420A-86E0-02A564AE9B4A}" type="slidenum">
              <a:rPr lang="en-US" smtClean="0"/>
              <a:t>‹#›</a:t>
            </a:fld>
            <a:endParaRPr lang="en-US"/>
          </a:p>
        </p:txBody>
      </p:sp>
    </p:spTree>
    <p:extLst>
      <p:ext uri="{BB962C8B-B14F-4D97-AF65-F5344CB8AC3E}">
        <p14:creationId xmlns:p14="http://schemas.microsoft.com/office/powerpoint/2010/main" val="208807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3</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4985100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4</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3497972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5</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3725937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6</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38396749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7</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22202953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8</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3259697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10</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2486248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11</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16071657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12</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41588831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14</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4545284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15</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12907963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16</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11741534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17</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26084015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18</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28293302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19</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27781182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21</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32832539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22</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21558837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23</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41925505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24</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40705608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31E74D1B-7354-46E2-90D9-01F41C7B192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8AF6E487-DB8F-4F6B-8A1B-546594290C8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9700" name="Slide Number Placeholder 3">
            <a:extLst>
              <a:ext uri="{FF2B5EF4-FFF2-40B4-BE49-F238E27FC236}">
                <a16:creationId xmlns:a16="http://schemas.microsoft.com/office/drawing/2014/main" id="{723DE31E-CC0C-4D91-8DDF-6C024DAD29F3}"/>
              </a:ext>
            </a:extLst>
          </p:cNvPr>
          <p:cNvSpPr txBox="1">
            <a:spLocks noGrp="1"/>
          </p:cNvSpPr>
          <p:nvPr/>
        </p:nvSpPr>
        <p:spPr bwMode="auto">
          <a:xfrm>
            <a:off x="3979863" y="8845550"/>
            <a:ext cx="3043237"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147" tIns="47077" rIns="94147" bIns="47077"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734BF6C-DD47-4A95-98EC-01F7556D9070}"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957700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26</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41436332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27</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7469388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28</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1920140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29</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40866355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30</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7340868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31</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6974945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32</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24217217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33</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41617607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34</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42775827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36</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18890641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37</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6221904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38</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16814031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34820" name="Slide Number Placeholder 3"/>
          <p:cNvSpPr txBox="1">
            <a:spLocks noGrp="1"/>
          </p:cNvSpPr>
          <p:nvPr/>
        </p:nvSpPr>
        <p:spPr bwMode="auto">
          <a:xfrm>
            <a:off x="4075675" y="9003646"/>
            <a:ext cx="3116500" cy="47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096" tIns="48049" rIns="96096" bIns="48049"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24C0C0EC-2611-48FE-99EB-3639BA2582BA}" type="slidenum">
              <a:rPr lang="en-US" altLang="en-US">
                <a:solidFill>
                  <a:srgbClr val="000000"/>
                </a:solidFill>
                <a:latin typeface="Arial" panose="020B0604020202020204" pitchFamily="34" charset="0"/>
              </a:rPr>
              <a:pPr algn="r" eaLnBrk="1" hangingPunct="1">
                <a:spcBef>
                  <a:spcPct val="0"/>
                </a:spcBef>
              </a:pPr>
              <a:t>39</a:t>
            </a:fld>
            <a:endParaRPr lang="en-US" altLang="en-US">
              <a:solidFill>
                <a:srgbClr val="000000"/>
              </a:solidFill>
              <a:latin typeface="Arial" panose="020B0604020202020204" pitchFamily="34" charset="0"/>
            </a:endParaRPr>
          </a:p>
        </p:txBody>
      </p:sp>
    </p:spTree>
    <p:extLst>
      <p:ext uri="{BB962C8B-B14F-4D97-AF65-F5344CB8AC3E}">
        <p14:creationId xmlns:p14="http://schemas.microsoft.com/office/powerpoint/2010/main" val="20952047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AF160-30FE-4178-8064-327C76AC0A0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0E338B9-135E-465F-8B0A-1CDA9A5C97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F7BE792-9E94-43BF-8A50-F329E225026C}"/>
              </a:ext>
            </a:extLst>
          </p:cNvPr>
          <p:cNvSpPr>
            <a:spLocks noGrp="1"/>
          </p:cNvSpPr>
          <p:nvPr>
            <p:ph type="dt" sz="half" idx="10"/>
          </p:nvPr>
        </p:nvSpPr>
        <p:spPr/>
        <p:txBody>
          <a:bodyPr/>
          <a:lstStyle/>
          <a:p>
            <a:fld id="{C07FC56D-2E2C-4C0F-8A30-36CF89C9D9B1}" type="datetimeFigureOut">
              <a:rPr lang="en-US" smtClean="0"/>
              <a:t>1/8/2026</a:t>
            </a:fld>
            <a:endParaRPr lang="en-US"/>
          </a:p>
        </p:txBody>
      </p:sp>
      <p:sp>
        <p:nvSpPr>
          <p:cNvPr id="5" name="Footer Placeholder 4">
            <a:extLst>
              <a:ext uri="{FF2B5EF4-FFF2-40B4-BE49-F238E27FC236}">
                <a16:creationId xmlns:a16="http://schemas.microsoft.com/office/drawing/2014/main" id="{F4CDBF31-DD92-4F76-9A6E-35CEF380AA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C6A48A-E4C7-48AC-B926-844A8279ACD8}"/>
              </a:ext>
            </a:extLst>
          </p:cNvPr>
          <p:cNvSpPr>
            <a:spLocks noGrp="1"/>
          </p:cNvSpPr>
          <p:nvPr>
            <p:ph type="sldNum" sz="quarter" idx="12"/>
          </p:nvPr>
        </p:nvSpPr>
        <p:spPr/>
        <p:txBody>
          <a:bodyPr/>
          <a:lstStyle/>
          <a:p>
            <a:fld id="{C2981693-1BEB-4CF6-A609-785B32276ADD}" type="slidenum">
              <a:rPr lang="en-US" smtClean="0"/>
              <a:t>‹#›</a:t>
            </a:fld>
            <a:endParaRPr lang="en-US"/>
          </a:p>
        </p:txBody>
      </p:sp>
    </p:spTree>
    <p:extLst>
      <p:ext uri="{BB962C8B-B14F-4D97-AF65-F5344CB8AC3E}">
        <p14:creationId xmlns:p14="http://schemas.microsoft.com/office/powerpoint/2010/main" val="19874529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EF612-51BD-40D0-857A-56F01508FB1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56D3A64-A5D3-41A1-BC40-9B3987FA33FA}"/>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69A2B89-181A-4479-A335-E5BBC028DA6E}"/>
              </a:ext>
            </a:extLst>
          </p:cNvPr>
          <p:cNvSpPr>
            <a:spLocks noGrp="1"/>
          </p:cNvSpPr>
          <p:nvPr>
            <p:ph type="dt" sz="half" idx="10"/>
          </p:nvPr>
        </p:nvSpPr>
        <p:spPr/>
        <p:txBody>
          <a:bodyPr/>
          <a:lstStyle/>
          <a:p>
            <a:fld id="{C07FC56D-2E2C-4C0F-8A30-36CF89C9D9B1}" type="datetimeFigureOut">
              <a:rPr lang="en-US" smtClean="0"/>
              <a:t>1/8/2026</a:t>
            </a:fld>
            <a:endParaRPr lang="en-US"/>
          </a:p>
        </p:txBody>
      </p:sp>
      <p:sp>
        <p:nvSpPr>
          <p:cNvPr id="5" name="Footer Placeholder 4">
            <a:extLst>
              <a:ext uri="{FF2B5EF4-FFF2-40B4-BE49-F238E27FC236}">
                <a16:creationId xmlns:a16="http://schemas.microsoft.com/office/drawing/2014/main" id="{F5890FD0-2B59-4008-845B-F33284801A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53B203-3123-453C-96C7-2D3A29310290}"/>
              </a:ext>
            </a:extLst>
          </p:cNvPr>
          <p:cNvSpPr>
            <a:spLocks noGrp="1"/>
          </p:cNvSpPr>
          <p:nvPr>
            <p:ph type="sldNum" sz="quarter" idx="12"/>
          </p:nvPr>
        </p:nvSpPr>
        <p:spPr/>
        <p:txBody>
          <a:bodyPr/>
          <a:lstStyle/>
          <a:p>
            <a:fld id="{C2981693-1BEB-4CF6-A609-785B32276ADD}" type="slidenum">
              <a:rPr lang="en-US" smtClean="0"/>
              <a:t>‹#›</a:t>
            </a:fld>
            <a:endParaRPr lang="en-US"/>
          </a:p>
        </p:txBody>
      </p:sp>
    </p:spTree>
    <p:extLst>
      <p:ext uri="{BB962C8B-B14F-4D97-AF65-F5344CB8AC3E}">
        <p14:creationId xmlns:p14="http://schemas.microsoft.com/office/powerpoint/2010/main" val="2823752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2A725-6E1F-417C-9641-AF40015F6D5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630CFB3-7ED7-4826-8EE7-9D8C4E7AFC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FFE6BE2-A235-46F7-95A1-E1F61145201B}"/>
              </a:ext>
            </a:extLst>
          </p:cNvPr>
          <p:cNvSpPr>
            <a:spLocks noGrp="1"/>
          </p:cNvSpPr>
          <p:nvPr>
            <p:ph type="dt" sz="half" idx="10"/>
          </p:nvPr>
        </p:nvSpPr>
        <p:spPr/>
        <p:txBody>
          <a:bodyPr/>
          <a:lstStyle/>
          <a:p>
            <a:fld id="{C07FC56D-2E2C-4C0F-8A30-36CF89C9D9B1}" type="datetimeFigureOut">
              <a:rPr lang="en-US" smtClean="0"/>
              <a:t>1/8/2026</a:t>
            </a:fld>
            <a:endParaRPr lang="en-US"/>
          </a:p>
        </p:txBody>
      </p:sp>
      <p:sp>
        <p:nvSpPr>
          <p:cNvPr id="5" name="Footer Placeholder 4">
            <a:extLst>
              <a:ext uri="{FF2B5EF4-FFF2-40B4-BE49-F238E27FC236}">
                <a16:creationId xmlns:a16="http://schemas.microsoft.com/office/drawing/2014/main" id="{C6228F42-48C4-4DE1-A259-2984D4E76A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0D172D-6C50-48F0-9CFD-598AA0BC4266}"/>
              </a:ext>
            </a:extLst>
          </p:cNvPr>
          <p:cNvSpPr>
            <a:spLocks noGrp="1"/>
          </p:cNvSpPr>
          <p:nvPr>
            <p:ph type="sldNum" sz="quarter" idx="12"/>
          </p:nvPr>
        </p:nvSpPr>
        <p:spPr/>
        <p:txBody>
          <a:bodyPr/>
          <a:lstStyle/>
          <a:p>
            <a:fld id="{C2981693-1BEB-4CF6-A609-785B32276ADD}" type="slidenum">
              <a:rPr lang="en-US" smtClean="0"/>
              <a:t>‹#›</a:t>
            </a:fld>
            <a:endParaRPr lang="en-US"/>
          </a:p>
        </p:txBody>
      </p:sp>
    </p:spTree>
    <p:extLst>
      <p:ext uri="{BB962C8B-B14F-4D97-AF65-F5344CB8AC3E}">
        <p14:creationId xmlns:p14="http://schemas.microsoft.com/office/powerpoint/2010/main" val="1158697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7E2A5-DB65-4C93-910C-29AB885CDF2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54C6EA-81CC-4195-8D71-BABA55DB8AD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A642AD9-A286-45A8-8F89-B108EBB36B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88C14DC-9904-4598-A58F-C7CDF11EF55A}"/>
              </a:ext>
            </a:extLst>
          </p:cNvPr>
          <p:cNvSpPr>
            <a:spLocks noGrp="1"/>
          </p:cNvSpPr>
          <p:nvPr>
            <p:ph type="dt" sz="half" idx="10"/>
          </p:nvPr>
        </p:nvSpPr>
        <p:spPr/>
        <p:txBody>
          <a:bodyPr/>
          <a:lstStyle/>
          <a:p>
            <a:fld id="{C07FC56D-2E2C-4C0F-8A30-36CF89C9D9B1}" type="datetimeFigureOut">
              <a:rPr lang="en-US" smtClean="0"/>
              <a:t>1/8/2026</a:t>
            </a:fld>
            <a:endParaRPr lang="en-US"/>
          </a:p>
        </p:txBody>
      </p:sp>
      <p:sp>
        <p:nvSpPr>
          <p:cNvPr id="6" name="Footer Placeholder 5">
            <a:extLst>
              <a:ext uri="{FF2B5EF4-FFF2-40B4-BE49-F238E27FC236}">
                <a16:creationId xmlns:a16="http://schemas.microsoft.com/office/drawing/2014/main" id="{852DE537-9134-423B-9F91-CBA3519B90E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8D34873-E1DA-4E28-A065-2FD247EA12A7}"/>
              </a:ext>
            </a:extLst>
          </p:cNvPr>
          <p:cNvSpPr>
            <a:spLocks noGrp="1"/>
          </p:cNvSpPr>
          <p:nvPr>
            <p:ph type="sldNum" sz="quarter" idx="12"/>
          </p:nvPr>
        </p:nvSpPr>
        <p:spPr/>
        <p:txBody>
          <a:bodyPr/>
          <a:lstStyle/>
          <a:p>
            <a:fld id="{C2981693-1BEB-4CF6-A609-785B32276ADD}" type="slidenum">
              <a:rPr lang="en-US" smtClean="0"/>
              <a:t>‹#›</a:t>
            </a:fld>
            <a:endParaRPr lang="en-US"/>
          </a:p>
        </p:txBody>
      </p:sp>
    </p:spTree>
    <p:extLst>
      <p:ext uri="{BB962C8B-B14F-4D97-AF65-F5344CB8AC3E}">
        <p14:creationId xmlns:p14="http://schemas.microsoft.com/office/powerpoint/2010/main" val="1371357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67865-92E5-4E39-85F1-D6DCD3CADAD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8D5EBC4-DE39-4BCE-91ED-1B605DE2B0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9AC392F-857D-47F8-8D21-AC337CA2634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0C7682B-A462-46B4-B47C-B5E67C244BF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3FB25A1-8F36-464E-A014-1E90DB3693D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0842AD9-BE44-4F02-BCD1-098D7B1B5A96}"/>
              </a:ext>
            </a:extLst>
          </p:cNvPr>
          <p:cNvSpPr>
            <a:spLocks noGrp="1"/>
          </p:cNvSpPr>
          <p:nvPr>
            <p:ph type="dt" sz="half" idx="10"/>
          </p:nvPr>
        </p:nvSpPr>
        <p:spPr/>
        <p:txBody>
          <a:bodyPr/>
          <a:lstStyle/>
          <a:p>
            <a:fld id="{C07FC56D-2E2C-4C0F-8A30-36CF89C9D9B1}" type="datetimeFigureOut">
              <a:rPr lang="en-US" smtClean="0"/>
              <a:t>1/8/2026</a:t>
            </a:fld>
            <a:endParaRPr lang="en-US"/>
          </a:p>
        </p:txBody>
      </p:sp>
      <p:sp>
        <p:nvSpPr>
          <p:cNvPr id="8" name="Footer Placeholder 7">
            <a:extLst>
              <a:ext uri="{FF2B5EF4-FFF2-40B4-BE49-F238E27FC236}">
                <a16:creationId xmlns:a16="http://schemas.microsoft.com/office/drawing/2014/main" id="{20F5F16F-EC4C-4182-9EE9-EEAF68332D7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E9AEA2B-BEE9-4F9C-B4B9-110968E19BE9}"/>
              </a:ext>
            </a:extLst>
          </p:cNvPr>
          <p:cNvSpPr>
            <a:spLocks noGrp="1"/>
          </p:cNvSpPr>
          <p:nvPr>
            <p:ph type="sldNum" sz="quarter" idx="12"/>
          </p:nvPr>
        </p:nvSpPr>
        <p:spPr/>
        <p:txBody>
          <a:bodyPr/>
          <a:lstStyle/>
          <a:p>
            <a:fld id="{C2981693-1BEB-4CF6-A609-785B32276ADD}" type="slidenum">
              <a:rPr lang="en-US" smtClean="0"/>
              <a:t>‹#›</a:t>
            </a:fld>
            <a:endParaRPr lang="en-US"/>
          </a:p>
        </p:txBody>
      </p:sp>
    </p:spTree>
    <p:extLst>
      <p:ext uri="{BB962C8B-B14F-4D97-AF65-F5344CB8AC3E}">
        <p14:creationId xmlns:p14="http://schemas.microsoft.com/office/powerpoint/2010/main" val="2140187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EFF17-FE56-41EE-96DC-375AA800E31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6084799-C36C-4096-8116-40E347855002}"/>
              </a:ext>
            </a:extLst>
          </p:cNvPr>
          <p:cNvSpPr>
            <a:spLocks noGrp="1"/>
          </p:cNvSpPr>
          <p:nvPr>
            <p:ph type="dt" sz="half" idx="10"/>
          </p:nvPr>
        </p:nvSpPr>
        <p:spPr/>
        <p:txBody>
          <a:bodyPr/>
          <a:lstStyle/>
          <a:p>
            <a:fld id="{C07FC56D-2E2C-4C0F-8A30-36CF89C9D9B1}" type="datetimeFigureOut">
              <a:rPr lang="en-US" smtClean="0"/>
              <a:t>1/8/2026</a:t>
            </a:fld>
            <a:endParaRPr lang="en-US"/>
          </a:p>
        </p:txBody>
      </p:sp>
      <p:sp>
        <p:nvSpPr>
          <p:cNvPr id="4" name="Footer Placeholder 3">
            <a:extLst>
              <a:ext uri="{FF2B5EF4-FFF2-40B4-BE49-F238E27FC236}">
                <a16:creationId xmlns:a16="http://schemas.microsoft.com/office/drawing/2014/main" id="{567CC05F-F5D5-437A-AE55-6CC01317680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311C37-FE5D-4E2F-A0B3-0863E0EED106}"/>
              </a:ext>
            </a:extLst>
          </p:cNvPr>
          <p:cNvSpPr>
            <a:spLocks noGrp="1"/>
          </p:cNvSpPr>
          <p:nvPr>
            <p:ph type="sldNum" sz="quarter" idx="12"/>
          </p:nvPr>
        </p:nvSpPr>
        <p:spPr/>
        <p:txBody>
          <a:bodyPr/>
          <a:lstStyle/>
          <a:p>
            <a:fld id="{C2981693-1BEB-4CF6-A609-785B32276ADD}" type="slidenum">
              <a:rPr lang="en-US" smtClean="0"/>
              <a:t>‹#›</a:t>
            </a:fld>
            <a:endParaRPr lang="en-US"/>
          </a:p>
        </p:txBody>
      </p:sp>
    </p:spTree>
    <p:extLst>
      <p:ext uri="{BB962C8B-B14F-4D97-AF65-F5344CB8AC3E}">
        <p14:creationId xmlns:p14="http://schemas.microsoft.com/office/powerpoint/2010/main" val="1186540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F633F5-E254-4EA3-A69A-4B6011EC8627}"/>
              </a:ext>
            </a:extLst>
          </p:cNvPr>
          <p:cNvSpPr>
            <a:spLocks noGrp="1"/>
          </p:cNvSpPr>
          <p:nvPr>
            <p:ph type="dt" sz="half" idx="10"/>
          </p:nvPr>
        </p:nvSpPr>
        <p:spPr/>
        <p:txBody>
          <a:bodyPr/>
          <a:lstStyle/>
          <a:p>
            <a:fld id="{C07FC56D-2E2C-4C0F-8A30-36CF89C9D9B1}" type="datetimeFigureOut">
              <a:rPr lang="en-US" smtClean="0"/>
              <a:t>1/8/2026</a:t>
            </a:fld>
            <a:endParaRPr lang="en-US"/>
          </a:p>
        </p:txBody>
      </p:sp>
      <p:sp>
        <p:nvSpPr>
          <p:cNvPr id="3" name="Footer Placeholder 2">
            <a:extLst>
              <a:ext uri="{FF2B5EF4-FFF2-40B4-BE49-F238E27FC236}">
                <a16:creationId xmlns:a16="http://schemas.microsoft.com/office/drawing/2014/main" id="{CDDDB58E-0538-4CE9-90B6-C219B91EBCD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43942B0-507C-437E-A8F2-5CA602A81847}"/>
              </a:ext>
            </a:extLst>
          </p:cNvPr>
          <p:cNvSpPr>
            <a:spLocks noGrp="1"/>
          </p:cNvSpPr>
          <p:nvPr>
            <p:ph type="sldNum" sz="quarter" idx="12"/>
          </p:nvPr>
        </p:nvSpPr>
        <p:spPr/>
        <p:txBody>
          <a:bodyPr/>
          <a:lstStyle/>
          <a:p>
            <a:fld id="{C2981693-1BEB-4CF6-A609-785B32276ADD}" type="slidenum">
              <a:rPr lang="en-US" smtClean="0"/>
              <a:t>‹#›</a:t>
            </a:fld>
            <a:endParaRPr lang="en-US"/>
          </a:p>
        </p:txBody>
      </p:sp>
    </p:spTree>
    <p:extLst>
      <p:ext uri="{BB962C8B-B14F-4D97-AF65-F5344CB8AC3E}">
        <p14:creationId xmlns:p14="http://schemas.microsoft.com/office/powerpoint/2010/main" val="2017920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591D3-A57B-4044-A948-C111FC2AFC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4E99458-D882-4CE7-8E64-ACA53D7F0A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4C809AE-8214-42E9-A5A4-2ADFC6B2FC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CB88BC-DB9E-45FF-A56B-A94D77C78791}"/>
              </a:ext>
            </a:extLst>
          </p:cNvPr>
          <p:cNvSpPr>
            <a:spLocks noGrp="1"/>
          </p:cNvSpPr>
          <p:nvPr>
            <p:ph type="dt" sz="half" idx="10"/>
          </p:nvPr>
        </p:nvSpPr>
        <p:spPr/>
        <p:txBody>
          <a:bodyPr/>
          <a:lstStyle/>
          <a:p>
            <a:fld id="{C07FC56D-2E2C-4C0F-8A30-36CF89C9D9B1}" type="datetimeFigureOut">
              <a:rPr lang="en-US" smtClean="0"/>
              <a:t>1/8/2026</a:t>
            </a:fld>
            <a:endParaRPr lang="en-US"/>
          </a:p>
        </p:txBody>
      </p:sp>
      <p:sp>
        <p:nvSpPr>
          <p:cNvPr id="6" name="Footer Placeholder 5">
            <a:extLst>
              <a:ext uri="{FF2B5EF4-FFF2-40B4-BE49-F238E27FC236}">
                <a16:creationId xmlns:a16="http://schemas.microsoft.com/office/drawing/2014/main" id="{AA6E48E7-B800-4F2A-968B-0AE43AC0A9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ED27B43-436F-40E0-8399-F6169784378B}"/>
              </a:ext>
            </a:extLst>
          </p:cNvPr>
          <p:cNvSpPr>
            <a:spLocks noGrp="1"/>
          </p:cNvSpPr>
          <p:nvPr>
            <p:ph type="sldNum" sz="quarter" idx="12"/>
          </p:nvPr>
        </p:nvSpPr>
        <p:spPr/>
        <p:txBody>
          <a:bodyPr/>
          <a:lstStyle/>
          <a:p>
            <a:fld id="{C2981693-1BEB-4CF6-A609-785B32276ADD}" type="slidenum">
              <a:rPr lang="en-US" smtClean="0"/>
              <a:t>‹#›</a:t>
            </a:fld>
            <a:endParaRPr lang="en-US"/>
          </a:p>
        </p:txBody>
      </p:sp>
    </p:spTree>
    <p:extLst>
      <p:ext uri="{BB962C8B-B14F-4D97-AF65-F5344CB8AC3E}">
        <p14:creationId xmlns:p14="http://schemas.microsoft.com/office/powerpoint/2010/main" val="47896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43E5C-2CF4-472A-A4E7-F5890ED654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102350E-2BBF-43B0-B757-76A961CE0E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AD4E352-C5BD-4687-AAD7-602FBC3289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B9B554-B3A7-4115-A4E3-78B484D73892}"/>
              </a:ext>
            </a:extLst>
          </p:cNvPr>
          <p:cNvSpPr>
            <a:spLocks noGrp="1"/>
          </p:cNvSpPr>
          <p:nvPr>
            <p:ph type="dt" sz="half" idx="10"/>
          </p:nvPr>
        </p:nvSpPr>
        <p:spPr/>
        <p:txBody>
          <a:bodyPr/>
          <a:lstStyle/>
          <a:p>
            <a:fld id="{C07FC56D-2E2C-4C0F-8A30-36CF89C9D9B1}" type="datetimeFigureOut">
              <a:rPr lang="en-US" smtClean="0"/>
              <a:t>1/8/2026</a:t>
            </a:fld>
            <a:endParaRPr lang="en-US"/>
          </a:p>
        </p:txBody>
      </p:sp>
      <p:sp>
        <p:nvSpPr>
          <p:cNvPr id="6" name="Footer Placeholder 5">
            <a:extLst>
              <a:ext uri="{FF2B5EF4-FFF2-40B4-BE49-F238E27FC236}">
                <a16:creationId xmlns:a16="http://schemas.microsoft.com/office/drawing/2014/main" id="{30EF93DA-302F-40AB-9764-816A3CBBDE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504083-EE95-4E51-859F-21B555469AC2}"/>
              </a:ext>
            </a:extLst>
          </p:cNvPr>
          <p:cNvSpPr>
            <a:spLocks noGrp="1"/>
          </p:cNvSpPr>
          <p:nvPr>
            <p:ph type="sldNum" sz="quarter" idx="12"/>
          </p:nvPr>
        </p:nvSpPr>
        <p:spPr/>
        <p:txBody>
          <a:bodyPr/>
          <a:lstStyle/>
          <a:p>
            <a:fld id="{C2981693-1BEB-4CF6-A609-785B32276ADD}" type="slidenum">
              <a:rPr lang="en-US" smtClean="0"/>
              <a:t>‹#›</a:t>
            </a:fld>
            <a:endParaRPr lang="en-US"/>
          </a:p>
        </p:txBody>
      </p:sp>
    </p:spTree>
    <p:extLst>
      <p:ext uri="{BB962C8B-B14F-4D97-AF65-F5344CB8AC3E}">
        <p14:creationId xmlns:p14="http://schemas.microsoft.com/office/powerpoint/2010/main" val="1227425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12D48-DA0B-48E2-8679-FF7DD39766B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54F544B-6D43-4129-A543-18511FFE368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685F54-19FF-4723-B82F-099C51771A6D}"/>
              </a:ext>
            </a:extLst>
          </p:cNvPr>
          <p:cNvSpPr>
            <a:spLocks noGrp="1"/>
          </p:cNvSpPr>
          <p:nvPr>
            <p:ph type="dt" sz="half" idx="10"/>
          </p:nvPr>
        </p:nvSpPr>
        <p:spPr/>
        <p:txBody>
          <a:bodyPr/>
          <a:lstStyle/>
          <a:p>
            <a:fld id="{C07FC56D-2E2C-4C0F-8A30-36CF89C9D9B1}" type="datetimeFigureOut">
              <a:rPr lang="en-US" smtClean="0"/>
              <a:t>1/8/2026</a:t>
            </a:fld>
            <a:endParaRPr lang="en-US"/>
          </a:p>
        </p:txBody>
      </p:sp>
      <p:sp>
        <p:nvSpPr>
          <p:cNvPr id="5" name="Footer Placeholder 4">
            <a:extLst>
              <a:ext uri="{FF2B5EF4-FFF2-40B4-BE49-F238E27FC236}">
                <a16:creationId xmlns:a16="http://schemas.microsoft.com/office/drawing/2014/main" id="{C8412625-BCB0-4279-88B3-B9CE2DD20B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7F32F0-1DBF-4E44-A039-3CD40E55FB1F}"/>
              </a:ext>
            </a:extLst>
          </p:cNvPr>
          <p:cNvSpPr>
            <a:spLocks noGrp="1"/>
          </p:cNvSpPr>
          <p:nvPr>
            <p:ph type="sldNum" sz="quarter" idx="12"/>
          </p:nvPr>
        </p:nvSpPr>
        <p:spPr/>
        <p:txBody>
          <a:bodyPr/>
          <a:lstStyle/>
          <a:p>
            <a:fld id="{C2981693-1BEB-4CF6-A609-785B32276ADD}" type="slidenum">
              <a:rPr lang="en-US" smtClean="0"/>
              <a:t>‹#›</a:t>
            </a:fld>
            <a:endParaRPr lang="en-US"/>
          </a:p>
        </p:txBody>
      </p:sp>
    </p:spTree>
    <p:extLst>
      <p:ext uri="{BB962C8B-B14F-4D97-AF65-F5344CB8AC3E}">
        <p14:creationId xmlns:p14="http://schemas.microsoft.com/office/powerpoint/2010/main" val="18849593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354F76-D92A-4A92-90BC-97BDCC043B8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E1FB4B6-7C54-4825-B2A0-E60567C49C7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1F80E0C-8213-4C68-9B96-22B3759C9406}"/>
              </a:ext>
            </a:extLst>
          </p:cNvPr>
          <p:cNvSpPr>
            <a:spLocks noGrp="1"/>
          </p:cNvSpPr>
          <p:nvPr>
            <p:ph type="dt" sz="half" idx="10"/>
          </p:nvPr>
        </p:nvSpPr>
        <p:spPr/>
        <p:txBody>
          <a:bodyPr/>
          <a:lstStyle/>
          <a:p>
            <a:fld id="{C07FC56D-2E2C-4C0F-8A30-36CF89C9D9B1}" type="datetimeFigureOut">
              <a:rPr lang="en-US" smtClean="0"/>
              <a:t>1/8/2026</a:t>
            </a:fld>
            <a:endParaRPr lang="en-US"/>
          </a:p>
        </p:txBody>
      </p:sp>
      <p:sp>
        <p:nvSpPr>
          <p:cNvPr id="5" name="Footer Placeholder 4">
            <a:extLst>
              <a:ext uri="{FF2B5EF4-FFF2-40B4-BE49-F238E27FC236}">
                <a16:creationId xmlns:a16="http://schemas.microsoft.com/office/drawing/2014/main" id="{C6220B78-77D3-483B-B918-97F2983174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AA156D-4565-4585-8D45-CCFD9F9E612F}"/>
              </a:ext>
            </a:extLst>
          </p:cNvPr>
          <p:cNvSpPr>
            <a:spLocks noGrp="1"/>
          </p:cNvSpPr>
          <p:nvPr>
            <p:ph type="sldNum" sz="quarter" idx="12"/>
          </p:nvPr>
        </p:nvSpPr>
        <p:spPr/>
        <p:txBody>
          <a:bodyPr/>
          <a:lstStyle/>
          <a:p>
            <a:fld id="{C2981693-1BEB-4CF6-A609-785B32276ADD}" type="slidenum">
              <a:rPr lang="en-US" smtClean="0"/>
              <a:t>‹#›</a:t>
            </a:fld>
            <a:endParaRPr lang="en-US"/>
          </a:p>
        </p:txBody>
      </p:sp>
    </p:spTree>
    <p:extLst>
      <p:ext uri="{BB962C8B-B14F-4D97-AF65-F5344CB8AC3E}">
        <p14:creationId xmlns:p14="http://schemas.microsoft.com/office/powerpoint/2010/main" val="2723408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024F02-4B51-4028-9839-317B8D2DDA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DB1B7EE-738E-4B2D-8AB0-915DD1A77B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FC7478-326F-4EB1-9111-EFA2A8732B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7FC56D-2E2C-4C0F-8A30-36CF89C9D9B1}" type="datetimeFigureOut">
              <a:rPr lang="en-US" smtClean="0"/>
              <a:t>1/8/2026</a:t>
            </a:fld>
            <a:endParaRPr lang="en-US"/>
          </a:p>
        </p:txBody>
      </p:sp>
      <p:sp>
        <p:nvSpPr>
          <p:cNvPr id="5" name="Footer Placeholder 4">
            <a:extLst>
              <a:ext uri="{FF2B5EF4-FFF2-40B4-BE49-F238E27FC236}">
                <a16:creationId xmlns:a16="http://schemas.microsoft.com/office/drawing/2014/main" id="{38D5A689-3543-4F62-8AC7-D33E08D125B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E6E11ED-AD68-456E-9DBD-9B8E67D0AC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981693-1BEB-4CF6-A609-785B32276ADD}" type="slidenum">
              <a:rPr lang="en-US" smtClean="0"/>
              <a:t>‹#›</a:t>
            </a:fld>
            <a:endParaRPr lang="en-US"/>
          </a:p>
        </p:txBody>
      </p:sp>
    </p:spTree>
    <p:extLst>
      <p:ext uri="{BB962C8B-B14F-4D97-AF65-F5344CB8AC3E}">
        <p14:creationId xmlns:p14="http://schemas.microsoft.com/office/powerpoint/2010/main" val="20873239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hyperlink" Target="https://mde.maryland.gov/programs/water/WetlandsandWaterways/AboutWetlands/Pages/ANPRM-Nontidal-Wetland-Mitigation.aspx" TargetMode="External"/><Relationship Id="rId4" Type="http://schemas.openxmlformats.org/officeDocument/2006/relationships/hyperlink" Target="https://mde.maryland.gov/programs/Water/StormwaterManagementProgram/Pages/index.aspx"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hyperlink" Target="mailto:lisa@aqualaw.com"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logo_al-01"/>
          <p:cNvPicPr/>
          <p:nvPr/>
        </p:nvPicPr>
        <p:blipFill>
          <a:blip r:embed="rId2" cstate="print">
            <a:extLst>
              <a:ext uri="{28A0092B-C50C-407E-A947-70E740481C1C}">
                <a14:useLocalDpi xmlns:a14="http://schemas.microsoft.com/office/drawing/2010/main" val="0"/>
              </a:ext>
            </a:extLst>
          </a:blip>
          <a:srcRect l="7852" t="39743" r="11058" b="40546"/>
          <a:stretch>
            <a:fillRect/>
          </a:stretch>
        </p:blipFill>
        <p:spPr bwMode="auto">
          <a:xfrm>
            <a:off x="4237881" y="5789446"/>
            <a:ext cx="3716229" cy="772890"/>
          </a:xfrm>
          <a:prstGeom prst="rect">
            <a:avLst/>
          </a:prstGeom>
          <a:noFill/>
          <a:ln>
            <a:noFill/>
          </a:ln>
        </p:spPr>
      </p:pic>
      <p:sp>
        <p:nvSpPr>
          <p:cNvPr id="11" name="TextBox 10"/>
          <p:cNvSpPr txBox="1"/>
          <p:nvPr/>
        </p:nvSpPr>
        <p:spPr>
          <a:xfrm>
            <a:off x="1174222" y="2141310"/>
            <a:ext cx="9843556" cy="1938992"/>
          </a:xfrm>
          <a:prstGeom prst="rect">
            <a:avLst/>
          </a:prstGeom>
          <a:noFill/>
        </p:spPr>
        <p:txBody>
          <a:bodyPr wrap="square" rtlCol="0">
            <a:spAutoFit/>
          </a:bodyPr>
          <a:lstStyle/>
          <a:p>
            <a:pPr algn="ctr"/>
            <a:endParaRPr lang="en-US" sz="4000" b="1" dirty="0">
              <a:latin typeface="Georgia" panose="02040502050405020303" pitchFamily="18" charset="0"/>
            </a:endParaRPr>
          </a:p>
          <a:p>
            <a:pPr algn="ctr"/>
            <a:r>
              <a:rPr lang="en-US" sz="4000" b="1" dirty="0">
                <a:latin typeface="Georgia" panose="02040502050405020303" pitchFamily="18" charset="0"/>
              </a:rPr>
              <a:t>VA and MD </a:t>
            </a:r>
          </a:p>
          <a:p>
            <a:pPr algn="ctr"/>
            <a:r>
              <a:rPr lang="en-US" sz="4000" b="1" dirty="0">
                <a:latin typeface="Georgia" panose="02040502050405020303" pitchFamily="18" charset="0"/>
              </a:rPr>
              <a:t>Legislative Session Preview</a:t>
            </a:r>
          </a:p>
        </p:txBody>
      </p:sp>
      <p:sp>
        <p:nvSpPr>
          <p:cNvPr id="12" name="TextBox 11"/>
          <p:cNvSpPr txBox="1"/>
          <p:nvPr/>
        </p:nvSpPr>
        <p:spPr>
          <a:xfrm>
            <a:off x="2920995" y="5111415"/>
            <a:ext cx="6350000" cy="523220"/>
          </a:xfrm>
          <a:prstGeom prst="rect">
            <a:avLst/>
          </a:prstGeom>
          <a:noFill/>
        </p:spPr>
        <p:txBody>
          <a:bodyPr wrap="square" rtlCol="0">
            <a:spAutoFit/>
          </a:bodyPr>
          <a:lstStyle/>
          <a:p>
            <a:pPr algn="ctr"/>
            <a:r>
              <a:rPr lang="en-US" sz="2800" dirty="0">
                <a:latin typeface="Georgia" panose="02040502050405020303" pitchFamily="18" charset="0"/>
              </a:rPr>
              <a:t>Lisa M. Ochsenhirt</a:t>
            </a:r>
          </a:p>
        </p:txBody>
      </p:sp>
      <p:sp>
        <p:nvSpPr>
          <p:cNvPr id="2" name="Rectangle 1"/>
          <p:cNvSpPr/>
          <p:nvPr/>
        </p:nvSpPr>
        <p:spPr>
          <a:xfrm>
            <a:off x="1371600" y="438535"/>
            <a:ext cx="9315450" cy="1815882"/>
          </a:xfrm>
          <a:prstGeom prst="rect">
            <a:avLst/>
          </a:prstGeom>
        </p:spPr>
        <p:txBody>
          <a:bodyPr wrap="square">
            <a:spAutoFit/>
          </a:bodyPr>
          <a:lstStyle/>
          <a:p>
            <a:pPr algn="ctr"/>
            <a:r>
              <a:rPr lang="en-US" altLang="en-US" sz="4000" b="1" dirty="0">
                <a:solidFill>
                  <a:schemeClr val="accent1">
                    <a:lumMod val="75000"/>
                  </a:schemeClr>
                </a:solidFill>
                <a:latin typeface="Georgia" panose="02040502050405020303" pitchFamily="18" charset="0"/>
                <a:cs typeface="Arial" panose="020B0604020202020204" pitchFamily="34" charset="0"/>
              </a:rPr>
              <a:t>Water Resources </a:t>
            </a:r>
          </a:p>
          <a:p>
            <a:pPr algn="ctr"/>
            <a:r>
              <a:rPr lang="en-US" altLang="en-US" sz="4000" b="1" dirty="0">
                <a:solidFill>
                  <a:schemeClr val="accent1">
                    <a:lumMod val="75000"/>
                  </a:schemeClr>
                </a:solidFill>
                <a:latin typeface="Georgia" panose="02040502050405020303" pitchFamily="18" charset="0"/>
                <a:cs typeface="Arial" panose="020B0604020202020204" pitchFamily="34" charset="0"/>
              </a:rPr>
              <a:t>Technical Committee</a:t>
            </a:r>
          </a:p>
          <a:p>
            <a:pPr algn="ctr"/>
            <a:r>
              <a:rPr lang="en-US" altLang="en-US" sz="3200" dirty="0">
                <a:latin typeface="Georgia" panose="02040502050405020303" pitchFamily="18" charset="0"/>
                <a:cs typeface="Arial" panose="020B0604020202020204" pitchFamily="34" charset="0"/>
              </a:rPr>
              <a:t>January 9, 2026</a:t>
            </a:r>
            <a:endParaRPr lang="en-US" sz="3200" dirty="0">
              <a:latin typeface="Georgia" panose="02040502050405020303" pitchFamily="18" charset="0"/>
            </a:endParaRPr>
          </a:p>
        </p:txBody>
      </p:sp>
    </p:spTree>
    <p:extLst>
      <p:ext uri="{BB962C8B-B14F-4D97-AF65-F5344CB8AC3E}">
        <p14:creationId xmlns:p14="http://schemas.microsoft.com/office/powerpoint/2010/main" val="41701509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group of dogs sitting in a room with flags&#10;&#10;Description automatically generated">
            <a:extLst>
              <a:ext uri="{FF2B5EF4-FFF2-40B4-BE49-F238E27FC236}">
                <a16:creationId xmlns:a16="http://schemas.microsoft.com/office/drawing/2014/main" id="{25EC22A0-AC6F-4978-9B10-E30505747987}"/>
              </a:ext>
            </a:extLst>
          </p:cNvPr>
          <p:cNvPicPr>
            <a:picLocks noChangeAspect="1"/>
          </p:cNvPicPr>
          <p:nvPr/>
        </p:nvPicPr>
        <p:blipFill>
          <a:blip r:embed="rId2">
            <a:extLst>
              <a:ext uri="{28A0092B-C50C-407E-A947-70E740481C1C}">
                <a14:useLocalDpi xmlns:a14="http://schemas.microsoft.com/office/drawing/2010/main" val="0"/>
              </a:ext>
            </a:extLst>
          </a:blip>
          <a:srcRect t="15369" b="28381"/>
          <a:stretch>
            <a:fillRect/>
          </a:stretch>
        </p:blipFill>
        <p:spPr>
          <a:xfrm>
            <a:off x="1" y="0"/>
            <a:ext cx="12192000" cy="6858000"/>
          </a:xfrm>
          <a:prstGeom prst="rect">
            <a:avLst/>
          </a:prstGeom>
        </p:spPr>
      </p:pic>
      <p:sp>
        <p:nvSpPr>
          <p:cNvPr id="13" name="Rectangle 15">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523875" y="5317240"/>
            <a:ext cx="11210925" cy="744836"/>
          </a:xfrm>
          <a:prstGeom prst="rect">
            <a:avLst/>
          </a:prstGeom>
        </p:spPr>
        <p:txBody>
          <a:bodyPr vert="horz" lIns="91440" tIns="45720" rIns="91440" bIns="45720" rtlCol="0" anchor="ctr">
            <a:noAutofit/>
          </a:bodyPr>
          <a:lstStyle/>
          <a:p>
            <a:pPr algn="ctr">
              <a:lnSpc>
                <a:spcPct val="90000"/>
              </a:lnSpc>
              <a:spcBef>
                <a:spcPct val="0"/>
              </a:spcBef>
              <a:spcAft>
                <a:spcPts val="600"/>
              </a:spcAft>
            </a:pPr>
            <a:r>
              <a:rPr lang="en-US" sz="2400" b="1" dirty="0">
                <a:solidFill>
                  <a:schemeClr val="tx1">
                    <a:lumMod val="85000"/>
                    <a:lumOff val="15000"/>
                  </a:schemeClr>
                </a:solidFill>
                <a:latin typeface="Georgia" panose="02040502050405020303" pitchFamily="18" charset="0"/>
                <a:ea typeface="+mj-ea"/>
                <a:cs typeface="+mj-cs"/>
              </a:rPr>
              <a:t>2026 MD </a:t>
            </a:r>
          </a:p>
          <a:p>
            <a:pPr algn="ctr">
              <a:lnSpc>
                <a:spcPct val="90000"/>
              </a:lnSpc>
              <a:spcBef>
                <a:spcPct val="0"/>
              </a:spcBef>
              <a:spcAft>
                <a:spcPts val="600"/>
              </a:spcAft>
            </a:pPr>
            <a:r>
              <a:rPr lang="en-US" sz="2400" b="1" dirty="0">
                <a:solidFill>
                  <a:schemeClr val="tx1">
                    <a:lumMod val="85000"/>
                    <a:lumOff val="15000"/>
                  </a:schemeClr>
                </a:solidFill>
                <a:latin typeface="Georgia" panose="02040502050405020303" pitchFamily="18" charset="0"/>
                <a:ea typeface="+mj-ea"/>
                <a:cs typeface="+mj-cs"/>
              </a:rPr>
              <a:t>Legislative Session</a:t>
            </a:r>
          </a:p>
        </p:txBody>
      </p:sp>
      <p:cxnSp>
        <p:nvCxnSpPr>
          <p:cNvPr id="14" name="Straight Connector 17">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9">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34864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94429"/>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MD Legislative Session</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95927"/>
            <a:ext cx="11925300" cy="794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300872" y="1554604"/>
            <a:ext cx="7910255" cy="5139869"/>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2026 Session Dates</a:t>
            </a:r>
            <a:endParaRPr lang="en-US" altLang="en-US" sz="2800" b="1" dirty="0">
              <a:solidFill>
                <a:schemeClr val="accent1"/>
              </a:solidFill>
              <a:latin typeface="Georgia" panose="02040502050405020303" pitchFamily="18" charset="0"/>
              <a:cs typeface="Arial" panose="020B0604020202020204" pitchFamily="34" charset="0"/>
            </a:endParaRPr>
          </a:p>
          <a:p>
            <a:pPr lvl="1">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Jan. 14: 	General Assembly convenes</a:t>
            </a:r>
          </a:p>
          <a:p>
            <a:pPr lvl="1">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Jan. 21: 	Deadline for Budget Introduction</a:t>
            </a:r>
          </a:p>
          <a:p>
            <a:pPr lvl="1">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Feb. 9: 	Senate Bill Introduction Date</a:t>
            </a:r>
          </a:p>
          <a:p>
            <a:pPr lvl="1">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Feb. 13: 	House Bill Introduction Date</a:t>
            </a:r>
          </a:p>
          <a:p>
            <a:pPr lvl="1">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Mar. 23: Crossover</a:t>
            </a:r>
          </a:p>
          <a:p>
            <a:pPr lvl="1">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Apr. 6: 	Budget to Be Passed By Both Chambers</a:t>
            </a:r>
          </a:p>
          <a:p>
            <a:pPr lvl="1">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Apr. 13: 	Adjournment Sine Die</a:t>
            </a:r>
          </a:p>
          <a:p>
            <a:pPr lvl="1">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June 2: 	Governor to Sign Bills by This Date</a:t>
            </a:r>
          </a:p>
          <a:p>
            <a:pPr lvl="1">
              <a:buClr>
                <a:srgbClr val="5B9BD5">
                  <a:lumMod val="50000"/>
                </a:srgbClr>
              </a:buClr>
              <a:buSzPct val="80000"/>
              <a:buFont typeface="Rockwell" panose="02060603020205020403" pitchFamily="18" charset="0"/>
              <a:buChar char="~"/>
            </a:pP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Dems in Control of Both Houses</a:t>
            </a:r>
            <a:endParaRPr lang="en-US" altLang="en-US" sz="2800" b="1" dirty="0">
              <a:solidFill>
                <a:schemeClr val="accent1"/>
              </a:solidFill>
              <a:latin typeface="Georgia" panose="02040502050405020303" pitchFamily="18" charset="0"/>
              <a:cs typeface="Arial" panose="020B0604020202020204" pitchFamily="34" charset="0"/>
            </a:endParaRPr>
          </a:p>
          <a:p>
            <a:pPr lvl="1">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34-13 in Senate, 100-39 in House (2 empty seats)</a:t>
            </a:r>
          </a:p>
          <a:p>
            <a:pPr lvl="1">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With a Democratic Governor</a:t>
            </a:r>
            <a:endParaRPr lang="en-US" dirty="0">
              <a:latin typeface="Georgia" panose="02040502050405020303" pitchFamily="18" charset="0"/>
            </a:endParaRPr>
          </a:p>
        </p:txBody>
      </p:sp>
      <p:pic>
        <p:nvPicPr>
          <p:cNvPr id="5" name="Picture 4">
            <a:extLst>
              <a:ext uri="{FF2B5EF4-FFF2-40B4-BE49-F238E27FC236}">
                <a16:creationId xmlns:a16="http://schemas.microsoft.com/office/drawing/2014/main" id="{3839D46B-F38F-42C7-9159-3127A81E53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32972" y="3284611"/>
            <a:ext cx="3425678" cy="342567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Slide Number Placeholder 6">
            <a:extLst>
              <a:ext uri="{FF2B5EF4-FFF2-40B4-BE49-F238E27FC236}">
                <a16:creationId xmlns:a16="http://schemas.microsoft.com/office/drawing/2014/main" id="{8D87B834-2A3A-B247-8FF1-855CAAE66BFE}"/>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3</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3512592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State Budget</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5201424"/>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Budget, Budget, Budget</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Will loom large over the 2026 Session</a:t>
            </a: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Maryland faces a $1.5 B budget gap for coming fiscal year</a:t>
            </a: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In 2025 GA increased certain fees  (EX: 6% tax on vending machine sales)</a:t>
            </a: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What will 2026 GA do? Increase revenues, start cutting expenditures, or a combination of both?</a:t>
            </a:r>
          </a:p>
          <a:p>
            <a:pPr lvl="1">
              <a:buClr>
                <a:srgbClr val="5B9BD5">
                  <a:lumMod val="50000"/>
                </a:srgbClr>
              </a:buClr>
              <a:buSzPct val="80000"/>
              <a:buFont typeface="Rockwell" panose="02060603020205020403" pitchFamily="18" charset="0"/>
              <a:buChar char="~"/>
            </a:pP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Bills with High Fiscal Impacts Will Be Scrutinized</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Opportunity to push back on bills that shift costs to localities</a:t>
            </a: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If you are asked to provide information for Fiscal &amp; Policy Note, please try to do so</a:t>
            </a:r>
            <a:endParaRPr lang="en-US" dirty="0">
              <a:latin typeface="Georgia" panose="02040502050405020303" pitchFamily="18" charset="0"/>
            </a:endParaRPr>
          </a:p>
          <a:p>
            <a:endParaRPr lang="en-US" dirty="0">
              <a:latin typeface="Georgia" panose="02040502050405020303" pitchFamily="18" charset="0"/>
            </a:endParaRPr>
          </a:p>
          <a:p>
            <a:endParaRPr lang="en-US" dirty="0">
              <a:latin typeface="Georgia" panose="02040502050405020303" pitchFamily="18" charset="0"/>
            </a:endParaRPr>
          </a:p>
          <a:p>
            <a:endParaRPr lang="en-US" dirty="0">
              <a:latin typeface="Georgia" panose="02040502050405020303" pitchFamily="18"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4</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39376217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State Budget (cont.)</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5293757"/>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Agency Cost Shifting</a:t>
            </a:r>
            <a:endParaRPr lang="en-US" altLang="en-US" sz="2800" b="1" dirty="0">
              <a:solidFill>
                <a:schemeClr val="accent1"/>
              </a:solidFill>
              <a:latin typeface="Georgia" panose="02040502050405020303" pitchFamily="18" charset="0"/>
              <a:cs typeface="Arial" panose="020B0604020202020204" pitchFamily="34" charset="0"/>
            </a:endParaRPr>
          </a:p>
          <a:p>
            <a:pPr lvl="1">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Some agencies may be looking for other ways to financially support programs</a:t>
            </a:r>
          </a:p>
          <a:p>
            <a:pPr lvl="1">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EX: Administrative penalties, increased fees for permit applications</a:t>
            </a:r>
          </a:p>
          <a:p>
            <a:pPr lvl="1">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Or pass along tasks (and costs associated with those tasks) to counties and municipalities</a:t>
            </a:r>
          </a:p>
          <a:p>
            <a:pPr lvl="1">
              <a:buClr>
                <a:srgbClr val="5B9BD5">
                  <a:lumMod val="50000"/>
                </a:srgbClr>
              </a:buClr>
              <a:buSzPct val="80000"/>
              <a:buFont typeface="Rockwell" panose="02060603020205020403" pitchFamily="18" charset="0"/>
              <a:buChar char="~"/>
            </a:pP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Next Year is Election Year</a:t>
            </a:r>
            <a:endParaRPr lang="en-US" altLang="en-US" sz="2800" b="1" dirty="0">
              <a:solidFill>
                <a:schemeClr val="accent1"/>
              </a:solidFill>
              <a:latin typeface="Georgia" panose="02040502050405020303" pitchFamily="18" charset="0"/>
              <a:cs typeface="Arial" panose="020B0604020202020204" pitchFamily="34" charset="0"/>
            </a:endParaRPr>
          </a:p>
          <a:p>
            <a:pPr lvl="1">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GA Members looking to reinforce records with constituents before elections</a:t>
            </a:r>
          </a:p>
          <a:p>
            <a:pPr lvl="1">
              <a:buClr>
                <a:srgbClr val="5B9BD5">
                  <a:lumMod val="50000"/>
                </a:srgbClr>
              </a:buClr>
              <a:buSzPct val="80000"/>
              <a:buFont typeface="Rockwell" panose="02060603020205020403" pitchFamily="18" charset="0"/>
              <a:buChar char="~"/>
            </a:pPr>
            <a:r>
              <a:rPr lang="en-US" sz="2400" dirty="0">
                <a:solidFill>
                  <a:srgbClr val="000000"/>
                </a:solidFill>
                <a:latin typeface="Georgia" panose="02040502050405020303" pitchFamily="18" charset="0"/>
                <a:cs typeface="Arial" panose="020B0604020202020204" pitchFamily="34" charset="0"/>
              </a:rPr>
              <a:t>Could see some creative/unusual bills</a:t>
            </a:r>
          </a:p>
          <a:p>
            <a:pPr lvl="1">
              <a:buClr>
                <a:srgbClr val="5B9BD5">
                  <a:lumMod val="50000"/>
                </a:srgbClr>
              </a:buClr>
              <a:buSzPct val="80000"/>
              <a:buFont typeface="Rockwell" panose="02060603020205020403" pitchFamily="18" charset="0"/>
              <a:buChar char="~"/>
            </a:pPr>
            <a:endParaRPr lang="en-US" sz="2400" dirty="0">
              <a:solidFill>
                <a:srgbClr val="000000"/>
              </a:solidFill>
              <a:latin typeface="Georgia" panose="02040502050405020303" pitchFamily="18" charset="0"/>
              <a:cs typeface="Arial" panose="020B0604020202020204" pitchFamily="34" charset="0"/>
            </a:endParaRPr>
          </a:p>
          <a:p>
            <a:pPr lvl="1">
              <a:buClr>
                <a:srgbClr val="5B9BD5">
                  <a:lumMod val="50000"/>
                </a:srgbClr>
              </a:buClr>
              <a:buSzPct val="80000"/>
              <a:buFont typeface="Rockwell" panose="02060603020205020403" pitchFamily="18" charset="0"/>
              <a:buChar char="~"/>
            </a:pPr>
            <a:endParaRPr lang="en-US" sz="2400" dirty="0">
              <a:solidFill>
                <a:srgbClr val="000000"/>
              </a:solidFill>
              <a:latin typeface="Georgia" panose="02040502050405020303" pitchFamily="18" charset="0"/>
              <a:cs typeface="Arial" panose="020B0604020202020204" pitchFamily="34" charset="0"/>
            </a:endParaRPr>
          </a:p>
          <a:p>
            <a:pPr lvl="1">
              <a:buClr>
                <a:srgbClr val="5B9BD5">
                  <a:lumMod val="50000"/>
                </a:srgbClr>
              </a:buClr>
              <a:buSzPct val="80000"/>
            </a:pPr>
            <a:endParaRPr lang="en-US" sz="2400" dirty="0">
              <a:solidFill>
                <a:srgbClr val="000000"/>
              </a:solidFill>
              <a:latin typeface="Georgia" panose="02040502050405020303" pitchFamily="18" charset="0"/>
              <a:cs typeface="Arial" panose="020B0604020202020204" pitchFamily="34" charset="0"/>
            </a:endParaRPr>
          </a:p>
          <a:p>
            <a:pPr lvl="1">
              <a:buClr>
                <a:srgbClr val="5B9BD5">
                  <a:lumMod val="50000"/>
                </a:srgbClr>
              </a:buClr>
              <a:buSzPct val="80000"/>
              <a:buFont typeface="Rockwell" panose="02060603020205020403" pitchFamily="18" charset="0"/>
              <a:buChar char="~"/>
            </a:pPr>
            <a:endParaRPr lang="en-US" altLang="en-US" sz="2400" dirty="0">
              <a:solidFill>
                <a:srgbClr val="000000"/>
              </a:solidFill>
              <a:latin typeface="Georgia" panose="02040502050405020303" pitchFamily="18" charset="0"/>
              <a:cs typeface="Arial" panose="020B0604020202020204" pitchFamily="34" charset="0"/>
            </a:endParaRPr>
          </a:p>
          <a:p>
            <a:endParaRPr lang="en-US" dirty="0">
              <a:latin typeface="Georgia" panose="02040502050405020303" pitchFamily="18"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5</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6872120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Potential 2026 GA Bills</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5278368"/>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600" b="1" dirty="0">
                <a:solidFill>
                  <a:srgbClr val="000000"/>
                </a:solidFill>
                <a:latin typeface="Georgia" panose="02040502050405020303" pitchFamily="18" charset="0"/>
                <a:cs typeface="Arial" panose="020B0604020202020204" pitchFamily="34" charset="0"/>
              </a:rPr>
              <a:t>PFAS</a:t>
            </a:r>
            <a:endParaRPr lang="en-US" altLang="en-US" sz="26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Phase-outs, biosolids land application (see slides below for more details)</a:t>
            </a:r>
          </a:p>
          <a:p>
            <a:pPr marL="284163" indent="-284163">
              <a:buClr>
                <a:schemeClr val="accent1">
                  <a:lumMod val="75000"/>
                </a:schemeClr>
              </a:buClr>
              <a:buSzPct val="75000"/>
              <a:buFont typeface="Wingdings" panose="05000000000000000000" pitchFamily="2" charset="2"/>
              <a:buChar char=""/>
            </a:pPr>
            <a:endParaRPr lang="en-US" altLang="en-US" sz="2600" b="1"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600" b="1" dirty="0">
                <a:solidFill>
                  <a:srgbClr val="000000"/>
                </a:solidFill>
                <a:latin typeface="Georgia" panose="02040502050405020303" pitchFamily="18" charset="0"/>
                <a:cs typeface="Arial" panose="020B0604020202020204" pitchFamily="34" charset="0"/>
              </a:rPr>
              <a:t>Environmental Justice (EJ) and MDE Permitting</a:t>
            </a:r>
            <a:endParaRPr lang="en-US" altLang="en-US" sz="26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Frequently see bills to strengthen oversight of environmental permits that have potential impacts in EJ communities</a:t>
            </a:r>
          </a:p>
          <a:p>
            <a:pPr lvl="1">
              <a:spcAft>
                <a:spcPts val="600"/>
              </a:spcAft>
              <a:buClr>
                <a:srgbClr val="5B9BD5">
                  <a:lumMod val="50000"/>
                </a:srgbClr>
              </a:buClr>
              <a:buSzPct val="80000"/>
              <a:buFont typeface="Rockwell" panose="02060603020205020403" pitchFamily="18" charset="0"/>
              <a:buChar char="~"/>
            </a:pPr>
            <a:endParaRPr lang="en-US" altLang="en-US" sz="22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600" b="1" dirty="0">
                <a:solidFill>
                  <a:srgbClr val="000000"/>
                </a:solidFill>
                <a:latin typeface="Georgia" panose="02040502050405020303" pitchFamily="18" charset="0"/>
                <a:cs typeface="Arial" panose="020B0604020202020204" pitchFamily="34" charset="0"/>
              </a:rPr>
              <a:t>Flooding</a:t>
            </a:r>
            <a:endParaRPr lang="en-US" altLang="en-US" sz="2600" b="1" dirty="0">
              <a:solidFill>
                <a:schemeClr val="accent1"/>
              </a:solidFill>
              <a:latin typeface="Georgia" panose="02040502050405020303" pitchFamily="18" charset="0"/>
              <a:cs typeface="Arial" panose="020B0604020202020204" pitchFamily="34" charset="0"/>
            </a:endParaRPr>
          </a:p>
          <a:p>
            <a:pPr marL="620713" lvl="1" indent="-163513">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MDE flooding bill (to update studies from 1970s and 1980s)</a:t>
            </a:r>
          </a:p>
          <a:p>
            <a:pPr marL="620713" lvl="1" indent="-163513">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Some $ to assist with updating studies</a:t>
            </a:r>
          </a:p>
          <a:p>
            <a:pPr marL="620713" lvl="1" indent="-163513">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MDE wants to look at 500-year and 1000-year events at 1 sq. mi. scope</a:t>
            </a:r>
          </a:p>
          <a:p>
            <a:pPr marL="1077913" lvl="2" indent="-163513">
              <a:spcAft>
                <a:spcPts val="600"/>
              </a:spcAft>
              <a:buClr>
                <a:srgbClr val="5B9BD5">
                  <a:lumMod val="50000"/>
                </a:srgbClr>
              </a:buClr>
              <a:buSzPct val="80000"/>
              <a:buFont typeface="Rockwell" panose="02060603020205020403" pitchFamily="18" charset="0"/>
              <a:buChar char="~"/>
            </a:pPr>
            <a:endParaRPr lang="en-US" altLang="en-US" sz="2200" dirty="0">
              <a:solidFill>
                <a:srgbClr val="000000"/>
              </a:solidFill>
              <a:latin typeface="Georgia" panose="02040502050405020303" pitchFamily="18" charset="0"/>
              <a:cs typeface="Arial" panose="020B0604020202020204" pitchFamily="34" charset="0"/>
            </a:endParaRPr>
          </a:p>
          <a:p>
            <a:pPr marL="1077913" lvl="2" indent="-163513">
              <a:spcAft>
                <a:spcPts val="600"/>
              </a:spcAft>
              <a:buClr>
                <a:srgbClr val="5B9BD5">
                  <a:lumMod val="50000"/>
                </a:srgbClr>
              </a:buClr>
              <a:buSzPct val="80000"/>
              <a:buFont typeface="Rockwell" panose="02060603020205020403" pitchFamily="18" charset="0"/>
              <a:buChar char="~"/>
            </a:pPr>
            <a:endParaRPr lang="en-US" altLang="en-US" sz="2200"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6</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3970729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Potential Topics (cont.)</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5262979"/>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600" b="1" dirty="0">
                <a:solidFill>
                  <a:srgbClr val="000000"/>
                </a:solidFill>
                <a:latin typeface="Georgia" panose="02040502050405020303" pitchFamily="18" charset="0"/>
                <a:cs typeface="Arial" panose="020B0604020202020204" pitchFamily="34" charset="0"/>
              </a:rPr>
              <a:t>MDE Penalties</a:t>
            </a:r>
            <a:endParaRPr lang="en-US" altLang="en-US" sz="26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Would like to add administrative penalties option to wastewater construction and water appropriation sections of Code</a:t>
            </a:r>
          </a:p>
          <a:p>
            <a:pPr lvl="1">
              <a:spcAft>
                <a:spcPts val="600"/>
              </a:spcAft>
              <a:buClr>
                <a:srgbClr val="5B9BD5">
                  <a:lumMod val="50000"/>
                </a:srgbClr>
              </a:buClr>
              <a:buSzPct val="80000"/>
              <a:buFont typeface="Rockwell" panose="02060603020205020403" pitchFamily="18" charset="0"/>
              <a:buChar char="~"/>
            </a:pP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600" b="1" dirty="0">
                <a:solidFill>
                  <a:srgbClr val="000000"/>
                </a:solidFill>
                <a:latin typeface="Georgia" panose="02040502050405020303" pitchFamily="18" charset="0"/>
                <a:cs typeface="Arial" panose="020B0604020202020204" pitchFamily="34" charset="0"/>
              </a:rPr>
              <a:t>Legionnaires’ Disease</a:t>
            </a:r>
            <a:endParaRPr lang="en-US" altLang="en-US" sz="26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2 bills introduced in 2022 and 1 in 2023</a:t>
            </a: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Supported by the Alliance to Prevent Legionnaires’ Disease</a:t>
            </a: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Bill is coming for 2026 GA Session</a:t>
            </a: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Will require public water systems to take certain steps to reduce disease</a:t>
            </a: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EX: Maintain a minimum detectable disinfectant residual of free chlorine of at least 0.5 mg/l in all active parts of the system at all times if the system uses chlorine as disinfectant</a:t>
            </a:r>
          </a:p>
          <a:p>
            <a:pPr lvl="2">
              <a:spcAft>
                <a:spcPts val="600"/>
              </a:spcAft>
              <a:buClr>
                <a:srgbClr val="5B9BD5">
                  <a:lumMod val="50000"/>
                </a:srgbClr>
              </a:buClr>
              <a:buSzPct val="80000"/>
              <a:buFont typeface="Rockwell" panose="02060603020205020403" pitchFamily="18" charset="0"/>
              <a:buChar char="~"/>
            </a:pPr>
            <a:endParaRPr lang="en-US" altLang="en-US" sz="2000" dirty="0">
              <a:solidFill>
                <a:srgbClr val="000000"/>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endParaRPr lang="en-US" altLang="en-US" sz="2400"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7</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32336530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Potential Topics (cont.)</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5432256"/>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Open Drainage Inlets</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“Mason’s Law”; Mason Kearns’ family is advocating for passage</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Municipality must incorporate an approved grating system to any new open drainage inlet</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Municipality must install approved grating system on all existing open drainage inlets by June 1, 2027</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Approved grating system would need to be secured so it cannot be removed without appropriate tools or by force of flood water</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Approved grating system includes: (</a:t>
            </a:r>
            <a:r>
              <a:rPr lang="en-US" altLang="en-US" sz="2000" dirty="0" err="1">
                <a:solidFill>
                  <a:srgbClr val="000000"/>
                </a:solidFill>
                <a:latin typeface="Georgia" panose="02040502050405020303" pitchFamily="18" charset="0"/>
                <a:cs typeface="Arial" panose="020B0604020202020204" pitchFamily="34" charset="0"/>
              </a:rPr>
              <a:t>i</a:t>
            </a:r>
            <a:r>
              <a:rPr lang="en-US" altLang="en-US" sz="2000" dirty="0">
                <a:solidFill>
                  <a:srgbClr val="000000"/>
                </a:solidFill>
                <a:latin typeface="Georgia" panose="02040502050405020303" pitchFamily="18" charset="0"/>
                <a:cs typeface="Arial" panose="020B0604020202020204" pitchFamily="34" charset="0"/>
              </a:rPr>
              <a:t>) standard yard inlet; (ii) raised grate yard inlet; (iii) trash rack grating if it has at least 4 sides each as large as opening; (iv) for new inlets, a precast concrete box incorporated in drainage inlet construction</a:t>
            </a:r>
          </a:p>
          <a:p>
            <a:pPr marL="284163" indent="-284163">
              <a:buClr>
                <a:schemeClr val="accent1">
                  <a:lumMod val="75000"/>
                </a:schemeClr>
              </a:buClr>
              <a:buSzPct val="75000"/>
              <a:buFont typeface="Wingdings" panose="05000000000000000000" pitchFamily="2" charset="2"/>
              <a:buChar char=""/>
            </a:pPr>
            <a:endParaRPr lang="en-US" altLang="en-US" sz="2400" b="1"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Others?</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Water cut-off bills</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Boil water advisories</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Stream restoration (seems unlikely, but see below)</a:t>
            </a: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8</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35067287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6658EF1-BB75-4EBE-ACB1-006BBA86DEBA}"/>
              </a:ext>
            </a:extLst>
          </p:cNvPr>
          <p:cNvSpPr>
            <a:spLocks noGrp="1"/>
          </p:cNvSpPr>
          <p:nvPr>
            <p:ph type="sldNum" sz="quarter" idx="12"/>
          </p:nvPr>
        </p:nvSpPr>
        <p:spPr/>
        <p:txBody>
          <a:bodyPr/>
          <a:lstStyle/>
          <a:p>
            <a:pPr>
              <a:defRPr/>
            </a:pPr>
            <a:fld id="{2D9E7B16-E02A-4A83-86CE-D73C3DF90897}" type="slidenum">
              <a:rPr lang="en-US" altLang="en-US" smtClean="0"/>
              <a:pPr>
                <a:defRPr/>
              </a:pPr>
              <a:t>9</a:t>
            </a:fld>
            <a:endParaRPr lang="en-US" altLang="en-US"/>
          </a:p>
        </p:txBody>
      </p:sp>
      <p:pic>
        <p:nvPicPr>
          <p:cNvPr id="4" name="Picture 3">
            <a:extLst>
              <a:ext uri="{FF2B5EF4-FFF2-40B4-BE49-F238E27FC236}">
                <a16:creationId xmlns:a16="http://schemas.microsoft.com/office/drawing/2014/main" id="{005B9DF6-993F-4704-A247-E75474BBFD1A}"/>
              </a:ext>
            </a:extLst>
          </p:cNvPr>
          <p:cNvPicPr>
            <a:picLocks noChangeAspect="1"/>
          </p:cNvPicPr>
          <p:nvPr/>
        </p:nvPicPr>
        <p:blipFill>
          <a:blip r:embed="rId2"/>
          <a:stretch>
            <a:fillRect/>
          </a:stretch>
        </p:blipFill>
        <p:spPr>
          <a:xfrm>
            <a:off x="1524000" y="1"/>
            <a:ext cx="9144000" cy="2771775"/>
          </a:xfrm>
          <a:prstGeom prst="rect">
            <a:avLst/>
          </a:prstGeom>
        </p:spPr>
      </p:pic>
      <p:pic>
        <p:nvPicPr>
          <p:cNvPr id="6" name="Picture 5">
            <a:extLst>
              <a:ext uri="{FF2B5EF4-FFF2-40B4-BE49-F238E27FC236}">
                <a16:creationId xmlns:a16="http://schemas.microsoft.com/office/drawing/2014/main" id="{2FC2F04E-8EC6-441C-B5F7-19F4B51F9542}"/>
              </a:ext>
            </a:extLst>
          </p:cNvPr>
          <p:cNvPicPr>
            <a:picLocks noChangeAspect="1"/>
          </p:cNvPicPr>
          <p:nvPr/>
        </p:nvPicPr>
        <p:blipFill>
          <a:blip r:embed="rId3"/>
          <a:stretch>
            <a:fillRect/>
          </a:stretch>
        </p:blipFill>
        <p:spPr>
          <a:xfrm>
            <a:off x="1524000" y="2600326"/>
            <a:ext cx="9144000" cy="4257675"/>
          </a:xfrm>
          <a:prstGeom prst="rect">
            <a:avLst/>
          </a:prstGeom>
        </p:spPr>
      </p:pic>
    </p:spTree>
    <p:extLst>
      <p:ext uri="{BB962C8B-B14F-4D97-AF65-F5344CB8AC3E}">
        <p14:creationId xmlns:p14="http://schemas.microsoft.com/office/powerpoint/2010/main" val="200235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PFAS Bills</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5309146"/>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800" b="1" dirty="0">
                <a:latin typeface="Georgia" panose="02040502050405020303" pitchFamily="18" charset="0"/>
                <a:cs typeface="Arial" panose="020B0604020202020204" pitchFamily="34" charset="0"/>
              </a:rPr>
              <a:t>Senator </a:t>
            </a:r>
            <a:r>
              <a:rPr lang="en-US" altLang="en-US" sz="2800" b="1" dirty="0">
                <a:latin typeface="Georgia" panose="02040502050405020303" pitchFamily="18" charset="0"/>
                <a:ea typeface="Tahoma" panose="020B0604030504040204" pitchFamily="34" charset="0"/>
                <a:cs typeface="Tahoma" panose="020B0604030504040204" pitchFamily="34" charset="0"/>
              </a:rPr>
              <a:t>Love Will Introduce 2 Bills</a:t>
            </a:r>
            <a:endParaRPr lang="en-US" altLang="en-US" sz="2800" b="1" dirty="0">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Likely to also see cross-filed bills from Delegate Stein</a:t>
            </a:r>
          </a:p>
          <a:p>
            <a:pPr lvl="1">
              <a:buClr>
                <a:srgbClr val="5B9BD5">
                  <a:lumMod val="50000"/>
                </a:srgbClr>
              </a:buClr>
              <a:buSzPct val="80000"/>
              <a:buFont typeface="Rockwell" panose="02060603020205020403" pitchFamily="18" charset="0"/>
              <a:buChar char="~"/>
            </a:pP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Bill #1: Product Phase Out Bill</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Meant to reduce level of PFAS chemicals in State from consumer products</a:t>
            </a:r>
          </a:p>
          <a:p>
            <a:pPr lvl="1">
              <a:spcAft>
                <a:spcPts val="600"/>
              </a:spcAft>
              <a:buClr>
                <a:srgbClr val="5B9BD5">
                  <a:lumMod val="50000"/>
                </a:srgbClr>
              </a:buClr>
              <a:buSzPct val="80000"/>
              <a:buFont typeface="Rockwell" panose="02060603020205020403" pitchFamily="18" charset="0"/>
              <a:buChar char="~"/>
            </a:pPr>
            <a:r>
              <a:rPr lang="en-US" sz="2400" dirty="0">
                <a:solidFill>
                  <a:srgbClr val="000000"/>
                </a:solidFill>
                <a:latin typeface="Georgia" panose="02040502050405020303" pitchFamily="18" charset="0"/>
                <a:cs typeface="Arial" panose="020B0604020202020204" pitchFamily="34" charset="0"/>
              </a:rPr>
              <a:t>CA Governor Newsome vetoed similar bill</a:t>
            </a:r>
          </a:p>
          <a:p>
            <a:pPr lvl="2">
              <a:spcAft>
                <a:spcPts val="600"/>
              </a:spcAft>
              <a:buClr>
                <a:srgbClr val="5B9BD5">
                  <a:lumMod val="50000"/>
                </a:srgbClr>
              </a:buClr>
              <a:buSzPct val="80000"/>
              <a:buFont typeface="Rockwell" panose="02060603020205020403" pitchFamily="18" charset="0"/>
              <a:buChar char="~"/>
            </a:pPr>
            <a:r>
              <a:rPr lang="en-US" sz="2000" dirty="0">
                <a:solidFill>
                  <a:srgbClr val="000000"/>
                </a:solidFill>
                <a:latin typeface="Georgia" panose="02040502050405020303" pitchFamily="18" charset="0"/>
                <a:cs typeface="Arial" panose="020B0604020202020204" pitchFamily="34" charset="0"/>
              </a:rPr>
              <a:t>Would have banned cleaning products, dental floss, juvenile products, food packaging, ski wax, cookware with intentionally added PFAS</a:t>
            </a:r>
          </a:p>
          <a:p>
            <a:pPr lvl="2">
              <a:spcAft>
                <a:spcPts val="600"/>
              </a:spcAft>
              <a:buClr>
                <a:srgbClr val="5B9BD5">
                  <a:lumMod val="50000"/>
                </a:srgbClr>
              </a:buClr>
              <a:buSzPct val="80000"/>
              <a:buFont typeface="Rockwell" panose="02060603020205020403" pitchFamily="18" charset="0"/>
              <a:buChar char="~"/>
            </a:pPr>
            <a:r>
              <a:rPr lang="en-US" sz="2000" dirty="0">
                <a:solidFill>
                  <a:srgbClr val="000000"/>
                </a:solidFill>
                <a:latin typeface="Georgia" panose="02040502050405020303" pitchFamily="18" charset="0"/>
                <a:cs typeface="Arial" panose="020B0604020202020204" pitchFamily="34" charset="0"/>
              </a:rPr>
              <a:t>From Newsome’s veto: “while this bill is well-intentioned, I am deeply concerned about the impact this bill would have on the availability of affordable options in cooking products”</a:t>
            </a:r>
          </a:p>
          <a:p>
            <a:pPr lvl="2">
              <a:spcAft>
                <a:spcPts val="600"/>
              </a:spcAft>
              <a:buClr>
                <a:srgbClr val="5B9BD5">
                  <a:lumMod val="50000"/>
                </a:srgbClr>
              </a:buClr>
              <a:buSzPct val="80000"/>
              <a:buFont typeface="Rockwell" panose="02060603020205020403" pitchFamily="18" charset="0"/>
              <a:buChar char="~"/>
            </a:pPr>
            <a:endParaRPr lang="en-US" dirty="0">
              <a:solidFill>
                <a:srgbClr val="000000"/>
              </a:solidFill>
              <a:latin typeface="Georgia" panose="02040502050405020303" pitchFamily="18" charset="0"/>
              <a:cs typeface="Arial" panose="020B0604020202020204" pitchFamily="34" charset="0"/>
            </a:endParaRPr>
          </a:p>
          <a:p>
            <a:pPr lvl="2">
              <a:spcAft>
                <a:spcPts val="600"/>
              </a:spcAft>
              <a:buClr>
                <a:srgbClr val="5B9BD5">
                  <a:lumMod val="50000"/>
                </a:srgbClr>
              </a:buClr>
              <a:buSzPct val="80000"/>
              <a:buFont typeface="Rockwell" panose="02060603020205020403" pitchFamily="18" charset="0"/>
              <a:buChar char="~"/>
            </a:pPr>
            <a:endParaRPr lang="en-US" dirty="0">
              <a:latin typeface="Georgia" panose="02040502050405020303" pitchFamily="18" charset="0"/>
            </a:endParaRPr>
          </a:p>
          <a:p>
            <a:endParaRPr lang="en-US" dirty="0">
              <a:latin typeface="Georgia" panose="02040502050405020303" pitchFamily="18" charset="0"/>
            </a:endParaRPr>
          </a:p>
          <a:p>
            <a:endParaRPr lang="en-US" dirty="0">
              <a:latin typeface="Georgia" panose="02040502050405020303" pitchFamily="18"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10</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8078906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Expected PFAS Bills (cont.)</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5678478"/>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800" b="1" dirty="0">
                <a:latin typeface="Georgia" panose="02040502050405020303" pitchFamily="18" charset="0"/>
                <a:cs typeface="Arial" panose="020B0604020202020204" pitchFamily="34" charset="0"/>
              </a:rPr>
              <a:t>Bill #2: Biosolids Bill</a:t>
            </a: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Would apply to all biosolids land applied in State</a:t>
            </a:r>
          </a:p>
          <a:p>
            <a:pPr lvl="1">
              <a:buClr>
                <a:srgbClr val="5B9BD5">
                  <a:lumMod val="50000"/>
                </a:srgbClr>
              </a:buClr>
              <a:buSzPct val="80000"/>
              <a:buFont typeface="Rockwell" panose="02060603020205020403" pitchFamily="18" charset="0"/>
              <a:buChar char="~"/>
            </a:pP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Basic Concepts</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Ban on land app. if biosolids have PFOS + PFOA levels &gt; 50 ppb</a:t>
            </a: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Additional management requirements for land app. if biosolids have PFOS + PFOA levels between 25 and 50 ppb</a:t>
            </a: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No restrictions for biosolids with PFOS + PFOA levels &lt; 25 ppb</a:t>
            </a: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NB: Discussions are still underway, no legislative text shared yet, so concepts are subject to change</a:t>
            </a:r>
          </a:p>
          <a:p>
            <a:pPr lvl="1">
              <a:spcAft>
                <a:spcPts val="600"/>
              </a:spcAft>
              <a:buClr>
                <a:srgbClr val="5B9BD5">
                  <a:lumMod val="50000"/>
                </a:srgbClr>
              </a:buClr>
              <a:buSzPct val="80000"/>
              <a:buFont typeface="Rockwell" panose="02060603020205020403" pitchFamily="18" charset="0"/>
              <a:buChar char="~"/>
            </a:pPr>
            <a:endParaRPr lang="en-US" sz="2400" dirty="0">
              <a:solidFill>
                <a:srgbClr val="000000"/>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endParaRPr lang="en-US" sz="2400" dirty="0">
              <a:solidFill>
                <a:srgbClr val="000000"/>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pPr>
            <a:endParaRPr lang="en-US" sz="2400"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11</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35141479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Expected PFAS Bills (cont.)</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5432256"/>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600" b="1" dirty="0">
                <a:solidFill>
                  <a:srgbClr val="000000"/>
                </a:solidFill>
                <a:latin typeface="Georgia" panose="02040502050405020303" pitchFamily="18" charset="0"/>
                <a:cs typeface="Arial" panose="020B0604020202020204" pitchFamily="34" charset="0"/>
              </a:rPr>
              <a:t>Discussions</a:t>
            </a:r>
            <a:endParaRPr lang="en-US" altLang="en-US" sz="26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Have taken different path than in 2025</a:t>
            </a: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Senator Love has been meeting regularly with MDE and stakeholders</a:t>
            </a:r>
          </a:p>
          <a:p>
            <a:pPr lvl="1">
              <a:spcAft>
                <a:spcPts val="600"/>
              </a:spcAft>
              <a:buClr>
                <a:srgbClr val="5B9BD5">
                  <a:lumMod val="50000"/>
                </a:srgbClr>
              </a:buClr>
              <a:buSzPct val="80000"/>
              <a:buFont typeface="Rockwell" panose="02060603020205020403" pitchFamily="18" charset="0"/>
              <a:buChar char="~"/>
            </a:pPr>
            <a:endParaRPr 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600" b="1" dirty="0">
                <a:solidFill>
                  <a:srgbClr val="000000"/>
                </a:solidFill>
                <a:latin typeface="Georgia" panose="02040502050405020303" pitchFamily="18" charset="0"/>
                <a:cs typeface="Arial" panose="020B0604020202020204" pitchFamily="34" charset="0"/>
              </a:rPr>
              <a:t>MAMWA and MACO Jointly Submitted “Asks”</a:t>
            </a:r>
            <a:endParaRPr lang="en-US" altLang="en-US" sz="26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EX: Allow POTWs to use a running annual average</a:t>
            </a: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Do not impose additional management measures using a single sample</a:t>
            </a: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Consistent with drinking water SDWA NPDWR MCL compliance</a:t>
            </a:r>
          </a:p>
          <a:p>
            <a:pPr lvl="1">
              <a:spcAft>
                <a:spcPts val="600"/>
              </a:spcAft>
              <a:buClr>
                <a:srgbClr val="5B9BD5">
                  <a:lumMod val="50000"/>
                </a:srgbClr>
              </a:buClr>
              <a:buSzPct val="80000"/>
              <a:buFont typeface="Rockwell" panose="02060603020205020403" pitchFamily="18" charset="0"/>
              <a:buChar char="~"/>
            </a:pPr>
            <a:endParaRPr lang="en-US" dirty="0">
              <a:latin typeface="Georgia" panose="02040502050405020303" pitchFamily="18" charset="0"/>
            </a:endParaRPr>
          </a:p>
          <a:p>
            <a:pPr marL="284163" indent="-284163">
              <a:buClr>
                <a:schemeClr val="accent1">
                  <a:lumMod val="75000"/>
                </a:schemeClr>
              </a:buClr>
              <a:buSzPct val="75000"/>
              <a:buFont typeface="Wingdings" panose="05000000000000000000" pitchFamily="2" charset="2"/>
              <a:buChar char=""/>
            </a:pPr>
            <a:r>
              <a:rPr lang="en-US" altLang="en-US" sz="2600" b="1" dirty="0">
                <a:solidFill>
                  <a:srgbClr val="000000"/>
                </a:solidFill>
                <a:latin typeface="Georgia" panose="02040502050405020303" pitchFamily="18" charset="0"/>
                <a:cs typeface="Arial" panose="020B0604020202020204" pitchFamily="34" charset="0"/>
              </a:rPr>
              <a:t>Ongoing Discussions</a:t>
            </a:r>
            <a:endParaRPr lang="en-US" altLang="en-US" sz="26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How localities will pay to address new requirements (funding)</a:t>
            </a:r>
          </a:p>
          <a:p>
            <a:pPr lvl="1">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Shoring up local authority over industrial users in bill</a:t>
            </a:r>
          </a:p>
          <a:p>
            <a:pPr lvl="1">
              <a:spcAft>
                <a:spcPts val="600"/>
              </a:spcAft>
              <a:buClr>
                <a:srgbClr val="5B9BD5">
                  <a:lumMod val="50000"/>
                </a:srgbClr>
              </a:buClr>
              <a:buSzPct val="80000"/>
              <a:buFont typeface="Rockwell" panose="02060603020205020403" pitchFamily="18" charset="0"/>
              <a:buChar char="~"/>
            </a:pPr>
            <a:r>
              <a:rPr lang="en-US" sz="2200" dirty="0">
                <a:solidFill>
                  <a:srgbClr val="FF0000"/>
                </a:solidFill>
                <a:latin typeface="Georgia" panose="02040502050405020303" pitchFamily="18" charset="0"/>
                <a:cs typeface="Arial" panose="020B0604020202020204" pitchFamily="34" charset="0"/>
              </a:rPr>
              <a:t>House E&amp;T and Senate EEE have expressed interest in briefing early in Session</a:t>
            </a:r>
            <a:endParaRPr lang="en-US" sz="2200" dirty="0">
              <a:solidFill>
                <a:srgbClr val="FF0000"/>
              </a:solidFill>
              <a:latin typeface="Georgia" panose="02040502050405020303" pitchFamily="18"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12</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41753392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anner from a pole&#10;&#10;Description automatically generated">
            <a:extLst>
              <a:ext uri="{FF2B5EF4-FFF2-40B4-BE49-F238E27FC236}">
                <a16:creationId xmlns:a16="http://schemas.microsoft.com/office/drawing/2014/main" id="{337A2041-4977-4D26-B761-62C0111A8654}"/>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5" name="Picture 4" descr="A book with writing on it&#10;&#10;Description automatically generated">
            <a:extLst>
              <a:ext uri="{FF2B5EF4-FFF2-40B4-BE49-F238E27FC236}">
                <a16:creationId xmlns:a16="http://schemas.microsoft.com/office/drawing/2014/main" id="{C7BF8CA3-0211-4CEB-9FAF-E907E79B24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11" name="TextBox 10"/>
          <p:cNvSpPr txBox="1"/>
          <p:nvPr/>
        </p:nvSpPr>
        <p:spPr>
          <a:xfrm>
            <a:off x="1174222" y="-38100"/>
            <a:ext cx="9843556" cy="1261884"/>
          </a:xfrm>
          <a:prstGeom prst="rect">
            <a:avLst/>
          </a:prstGeom>
          <a:noFill/>
        </p:spPr>
        <p:txBody>
          <a:bodyPr wrap="square" rtlCol="0">
            <a:spAutoFit/>
          </a:bodyPr>
          <a:lstStyle/>
          <a:p>
            <a:pPr algn="ctr"/>
            <a:r>
              <a:rPr lang="en-US" sz="3800" b="1" dirty="0">
                <a:solidFill>
                  <a:schemeClr val="bg1"/>
                </a:solidFill>
                <a:latin typeface="Georgia" panose="02040502050405020303" pitchFamily="18" charset="0"/>
              </a:rPr>
              <a:t>Notable Stormwater, Wastewater, Drinking Water Issues</a:t>
            </a:r>
          </a:p>
        </p:txBody>
      </p:sp>
    </p:spTree>
    <p:extLst>
      <p:ext uri="{BB962C8B-B14F-4D97-AF65-F5344CB8AC3E}">
        <p14:creationId xmlns:p14="http://schemas.microsoft.com/office/powerpoint/2010/main" val="34212880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491072"/>
          </a:xfrm>
        </p:spPr>
        <p:txBody>
          <a:bodyPr>
            <a:normAutofit fontScale="90000"/>
          </a:bodyPr>
          <a:lstStyle/>
          <a:p>
            <a:pPr algn="ctr"/>
            <a:r>
              <a:rPr lang="en-US" altLang="en-US" sz="4000" b="1" dirty="0">
                <a:solidFill>
                  <a:schemeClr val="accent1">
                    <a:lumMod val="75000"/>
                  </a:schemeClr>
                </a:solidFill>
                <a:latin typeface="Georgia" panose="02040502050405020303" pitchFamily="18" charset="0"/>
                <a:cs typeface="Arial" panose="020B0604020202020204" pitchFamily="34" charset="0"/>
              </a:rPr>
              <a:t>Stormwater Issues</a:t>
            </a:r>
            <a:endParaRPr lang="en-US" altLang="en-US" sz="4000"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63274"/>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0" y="1102578"/>
            <a:ext cx="11925299" cy="5755422"/>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Post Development Stormwater Regulations</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MDE issued Advanced Notice of Proposed Rulemaking (ANPRM) in Sept. 2025</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Shared draft regulations and draft SW Design Manual sections </a:t>
            </a:r>
          </a:p>
          <a:p>
            <a:pPr lvl="2">
              <a:spcAft>
                <a:spcPts val="600"/>
              </a:spcAft>
              <a:buClr>
                <a:srgbClr val="5B9BD5">
                  <a:lumMod val="50000"/>
                </a:srgbClr>
              </a:buClr>
              <a:buSzPct val="80000"/>
              <a:buFont typeface="Rockwell" panose="02060603020205020403" pitchFamily="18" charset="0"/>
              <a:buChar char="~"/>
            </a:pPr>
            <a:r>
              <a:rPr lang="en-US" altLang="en-US" dirty="0">
                <a:solidFill>
                  <a:srgbClr val="000000"/>
                </a:solidFill>
                <a:latin typeface="Georgia" panose="02040502050405020303" pitchFamily="18" charset="0"/>
                <a:cs typeface="Arial" panose="020B0604020202020204" pitchFamily="34" charset="0"/>
              </a:rPr>
              <a:t>Introduction (Ch. 1), SW Management Criteria and ESD (Ch. 2), SW BMP Design (Ch. 3), Selecting the Best BMP at a Development Site (Ch. 4) </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FF0000"/>
                </a:solidFill>
                <a:latin typeface="Georgia" panose="02040502050405020303" pitchFamily="18" charset="0"/>
                <a:cs typeface="Arial" panose="020B0604020202020204" pitchFamily="34" charset="0"/>
              </a:rPr>
              <a:t>Added listening session for Jan. 20, 2026 (6-8 PM) and extended public comment period through Jan. 30, 2026</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More information here: </a:t>
            </a:r>
            <a:r>
              <a:rPr lang="en-US" altLang="en-US" sz="2000" dirty="0">
                <a:solidFill>
                  <a:srgbClr val="000000"/>
                </a:solidFill>
                <a:latin typeface="Georgia" panose="02040502050405020303" pitchFamily="18" charset="0"/>
                <a:cs typeface="Arial" panose="020B0604020202020204" pitchFamily="34" charset="0"/>
                <a:hlinkClick r:id="rId4"/>
              </a:rPr>
              <a:t>https://mde.maryland.gov/programs/Water/StormwaterManagementProgram/Pages/index.aspx</a:t>
            </a:r>
            <a:endParaRPr lang="en-US" altLang="en-US" sz="20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Mitigation Banking Regulations</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MDE issued ANPRM in Sept. 2025</a:t>
            </a: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Goal is to “Strengthen MDE’s regulatory authority to implement in-lieu fee and mitigation banking programs” for non-tidal wetlands</a:t>
            </a: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More information here: </a:t>
            </a:r>
            <a:r>
              <a:rPr lang="en-US" altLang="en-US" sz="2000" dirty="0">
                <a:latin typeface="Georgia" panose="02040502050405020303" pitchFamily="18" charset="0"/>
                <a:cs typeface="Arial" panose="020B0604020202020204" pitchFamily="34" charset="0"/>
                <a:hlinkClick r:id="rId5"/>
              </a:rPr>
              <a:t>https://mde.maryland.gov/programs/water/WetlandsandWaterways/AboutWetlands/Pages/ANPRM-Nontidal-Wetland-Mitigation.aspx</a:t>
            </a:r>
            <a:endParaRPr lang="en-US" altLang="en-US" sz="2000" dirty="0">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14</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26685816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557747"/>
          </a:xfrm>
        </p:spPr>
        <p:txBody>
          <a:bodyPr>
            <a:normAutofit fontScale="90000"/>
          </a:bodyPr>
          <a:lstStyle/>
          <a:p>
            <a:pPr algn="ctr"/>
            <a:r>
              <a:rPr lang="en-US" altLang="en-US" sz="3600" b="1" dirty="0">
                <a:solidFill>
                  <a:schemeClr val="accent1">
                    <a:lumMod val="75000"/>
                  </a:schemeClr>
                </a:solidFill>
                <a:latin typeface="Georgia" panose="02040502050405020303" pitchFamily="18" charset="0"/>
                <a:cs typeface="Arial" panose="020B0604020202020204" pitchFamily="34" charset="0"/>
              </a:rPr>
              <a:t>Stormwater Issues (cont.)</a:t>
            </a:r>
            <a:endParaRPr lang="en-US" altLang="en-US" sz="3600"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637" y="501362"/>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47638" y="1149845"/>
            <a:ext cx="11925299" cy="5693866"/>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Flooding</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MDE is receiving more complaints than normal about flooding issues</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Wants to partner with localities to understand/address this challenging topic</a:t>
            </a:r>
          </a:p>
          <a:p>
            <a:pPr marL="284163" indent="-284163">
              <a:buClr>
                <a:schemeClr val="accent1">
                  <a:lumMod val="75000"/>
                </a:schemeClr>
              </a:buClr>
              <a:buSzPct val="75000"/>
              <a:buFont typeface="Wingdings" panose="05000000000000000000" pitchFamily="2" charset="2"/>
              <a:buChar char=""/>
            </a:pPr>
            <a:endParaRPr lang="en-US" altLang="en-US" sz="2400" b="1"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MS4 Permitting</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MDE states that restoration target for next permits will be 10%</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Phase II MS4s currently waiting for MDE draft of General Permit </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Phase I large MS4 permits will expire in late 2026; medium permits in 2027; SHA in 2030</a:t>
            </a:r>
          </a:p>
          <a:p>
            <a:pPr marL="284163" indent="-284163">
              <a:buClr>
                <a:schemeClr val="accent1">
                  <a:lumMod val="75000"/>
                </a:schemeClr>
              </a:buClr>
              <a:buSzPct val="75000"/>
              <a:buFont typeface="Wingdings" panose="05000000000000000000" pitchFamily="2" charset="2"/>
              <a:buChar char=""/>
            </a:pPr>
            <a:endParaRPr lang="en-US" altLang="en-US" sz="2400" b="1"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E&amp;S Manual</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MDE has hired a contractor, but work is likely still a few years out</a:t>
            </a:r>
          </a:p>
          <a:p>
            <a:pPr lvl="1">
              <a:spcAft>
                <a:spcPts val="600"/>
              </a:spcAft>
              <a:buClr>
                <a:srgbClr val="5B9BD5">
                  <a:lumMod val="50000"/>
                </a:srgbClr>
              </a:buClr>
              <a:buSzPct val="80000"/>
              <a:buFont typeface="Rockwell" panose="02060603020205020403" pitchFamily="18" charset="0"/>
              <a:buChar char="~"/>
            </a:pPr>
            <a:endParaRPr lang="en-US" altLang="en-US" sz="20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MS4 Regulations</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State does not have MS4 regulations in COMAR (unlike in VA)</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MDE is considering convening a workgroup to discuss</a:t>
            </a:r>
            <a:endParaRPr lang="en-US" sz="2400"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1400" dirty="0">
              <a:solidFill>
                <a:srgbClr val="000000"/>
              </a:solidFill>
              <a:latin typeface="Georgia" panose="02040502050405020303" pitchFamily="18" charset="0"/>
            </a:endParaRPr>
          </a:p>
          <a:p>
            <a:pPr>
              <a:spcBef>
                <a:spcPct val="0"/>
              </a:spcBef>
              <a:buFontTx/>
              <a:buNone/>
            </a:pPr>
            <a:endParaRPr lang="en-US" altLang="en-US" sz="1400" dirty="0">
              <a:solidFill>
                <a:srgbClr val="000000"/>
              </a:solidFill>
              <a:latin typeface="Georgia" panose="02040502050405020303" pitchFamily="18" charset="0"/>
            </a:endParaRPr>
          </a:p>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15</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28359708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Wastewater Issues</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5801588"/>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Cybersecurity Planning</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As a result of passage of HB 1062/SB 871 in 2025</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Requires that Community Water and Sewerage Systems take certain steps to reduce risk</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EX: Attend annual trainings to improve awareness</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Additional requirements for systems serving more than 3,300 customers</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EX: Adopt and implement standards equal to or better than MDE standards</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MDE is working on regulations and guidance</a:t>
            </a:r>
          </a:p>
          <a:p>
            <a:pPr marL="284163" indent="-284163">
              <a:buClr>
                <a:schemeClr val="accent1">
                  <a:lumMod val="75000"/>
                </a:schemeClr>
              </a:buClr>
              <a:buSzPct val="75000"/>
              <a:buFont typeface="Wingdings" panose="05000000000000000000" pitchFamily="2" charset="2"/>
              <a:buChar char=""/>
            </a:pPr>
            <a:endParaRPr lang="en-US" altLang="en-US" sz="2400" b="1"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Pretreatment Regulations</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MDE circulated draft regulations on March 2, 2025</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Currently regulations are sparse (only a few sections)</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Draft regulations are extensive</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MAMWA shared comments on Apr. 14, 2025; met with MDE on July 28, 2025</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Waiting for MDE response to MAMWA’s comments</a:t>
            </a:r>
          </a:p>
          <a:p>
            <a:pPr lvl="1">
              <a:spcAft>
                <a:spcPts val="600"/>
              </a:spcAft>
              <a:buClr>
                <a:srgbClr val="5B9BD5">
                  <a:lumMod val="50000"/>
                </a:srgbClr>
              </a:buClr>
              <a:buSzPct val="80000"/>
              <a:buFont typeface="Rockwell" panose="02060603020205020403" pitchFamily="18" charset="0"/>
              <a:buChar char="~"/>
            </a:pPr>
            <a:endParaRPr lang="en-US" altLang="en-US" sz="2400"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16</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25886430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Wastewater Issues (cont.)</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5262979"/>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Significant Industrial User (SIU) PFAS Action Levels</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MDE required to set action levels by 2024 GA Law: </a:t>
            </a:r>
            <a:r>
              <a:rPr lang="en-US" altLang="en-US" sz="2000" i="1" dirty="0">
                <a:solidFill>
                  <a:srgbClr val="000000"/>
                </a:solidFill>
                <a:latin typeface="Georgia" panose="02040502050405020303" pitchFamily="18" charset="0"/>
                <a:cs typeface="Arial" panose="020B0604020202020204" pitchFamily="34" charset="0"/>
              </a:rPr>
              <a:t>Protecting State Waters from PFAS Contamination</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Released </a:t>
            </a:r>
            <a:r>
              <a:rPr lang="en-US" altLang="en-US" sz="2000" i="1" dirty="0">
                <a:solidFill>
                  <a:srgbClr val="000000"/>
                </a:solidFill>
                <a:latin typeface="Georgia" panose="02040502050405020303" pitchFamily="18" charset="0"/>
                <a:cs typeface="Arial" panose="020B0604020202020204" pitchFamily="34" charset="0"/>
              </a:rPr>
              <a:t>Determination of PFAS Action Levels for Significant Industrial Users </a:t>
            </a:r>
            <a:r>
              <a:rPr lang="en-US" altLang="en-US" sz="2000" dirty="0">
                <a:solidFill>
                  <a:srgbClr val="000000"/>
                </a:solidFill>
                <a:latin typeface="Georgia" panose="02040502050405020303" pitchFamily="18" charset="0"/>
                <a:cs typeface="Arial" panose="020B0604020202020204" pitchFamily="34" charset="0"/>
              </a:rPr>
              <a:t>(Dec. 2025)</a:t>
            </a:r>
            <a:endParaRPr lang="en-US" altLang="en-US" sz="2000" i="1" dirty="0">
              <a:solidFill>
                <a:srgbClr val="000000"/>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MDE set levels at 12 ppt for PFOS and 10 ppt for PFOA for influent to plant</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“As a next step, MDE will coordinate with pretreatment programs and facilities to develop mitigation plans for SIUs that have a reasonable potential to exceed the action levels.”</a:t>
            </a:r>
          </a:p>
          <a:p>
            <a:pPr marL="284163" indent="-284163">
              <a:buClr>
                <a:schemeClr val="accent1">
                  <a:lumMod val="75000"/>
                </a:schemeClr>
              </a:buClr>
              <a:buSzPct val="75000"/>
              <a:buFont typeface="Wingdings" panose="05000000000000000000" pitchFamily="2" charset="2"/>
              <a:buChar char=""/>
            </a:pPr>
            <a:endParaRPr lang="en-US" altLang="en-US" sz="2400" b="1"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FF0000"/>
                </a:solidFill>
                <a:latin typeface="Georgia" panose="02040502050405020303" pitchFamily="18" charset="0"/>
                <a:cs typeface="Arial" panose="020B0604020202020204" pitchFamily="34" charset="0"/>
              </a:rPr>
              <a:t>MDE-MAMWA Meeting</a:t>
            </a:r>
          </a:p>
          <a:p>
            <a:pPr lvl="1">
              <a:spcAft>
                <a:spcPts val="600"/>
              </a:spcAft>
              <a:buClr>
                <a:srgbClr val="5B9BD5">
                  <a:lumMod val="50000"/>
                </a:srgbClr>
              </a:buClr>
              <a:buSzPct val="80000"/>
              <a:buFont typeface="Rockwell" panose="02060603020205020403" pitchFamily="18" charset="0"/>
              <a:buChar char="~"/>
            </a:pPr>
            <a:r>
              <a:rPr lang="en-US" altLang="en-US" sz="2000" b="1" dirty="0">
                <a:solidFill>
                  <a:srgbClr val="FF0000"/>
                </a:solidFill>
                <a:latin typeface="Georgia" panose="02040502050405020303" pitchFamily="18" charset="0"/>
                <a:cs typeface="Arial" panose="020B0604020202020204" pitchFamily="34" charset="0"/>
              </a:rPr>
              <a:t>Scheduled for Mon., Jan. 12 from 1-2</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MDE believes document is fairly self-explanatory but will answer questions</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Please reach out to me (</a:t>
            </a:r>
            <a:r>
              <a:rPr lang="en-US" altLang="en-US" sz="2000" dirty="0">
                <a:solidFill>
                  <a:srgbClr val="000000"/>
                </a:solidFill>
                <a:latin typeface="Georgia" panose="02040502050405020303" pitchFamily="18" charset="0"/>
                <a:cs typeface="Arial" panose="020B0604020202020204" pitchFamily="34" charset="0"/>
                <a:hlinkClick r:id="rId4"/>
              </a:rPr>
              <a:t>lisa@aqualaw.com</a:t>
            </a:r>
            <a:r>
              <a:rPr lang="en-US" altLang="en-US" sz="2000" dirty="0">
                <a:solidFill>
                  <a:srgbClr val="000000"/>
                </a:solidFill>
                <a:latin typeface="Georgia" panose="02040502050405020303" pitchFamily="18" charset="0"/>
                <a:cs typeface="Arial" panose="020B0604020202020204" pitchFamily="34" charset="0"/>
              </a:rPr>
              <a:t>) if you would like to participate</a:t>
            </a:r>
            <a:endParaRPr lang="en-US" altLang="en-US" sz="2000" i="1" dirty="0">
              <a:solidFill>
                <a:srgbClr val="000000"/>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endParaRPr lang="en-US" altLang="en-US" sz="2000" dirty="0">
              <a:solidFill>
                <a:srgbClr val="000000"/>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endParaRPr lang="en-US" sz="2400"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1400" dirty="0">
              <a:solidFill>
                <a:srgbClr val="000000"/>
              </a:solidFill>
              <a:latin typeface="Georgia" panose="02040502050405020303" pitchFamily="18" charset="0"/>
            </a:endParaRPr>
          </a:p>
          <a:p>
            <a:pPr>
              <a:spcBef>
                <a:spcPct val="0"/>
              </a:spcBef>
              <a:buFontTx/>
              <a:buNone/>
            </a:pPr>
            <a:endParaRPr lang="en-US" altLang="en-US" sz="1400" dirty="0">
              <a:solidFill>
                <a:srgbClr val="000000"/>
              </a:solidFill>
              <a:latin typeface="Georgia" panose="02040502050405020303" pitchFamily="18" charset="0"/>
            </a:endParaRPr>
          </a:p>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17</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37091677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Drinking Water Issues</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4216539"/>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Boil Water Advisory Regulations</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Will be published in </a:t>
            </a:r>
            <a:r>
              <a:rPr lang="en-US" altLang="en-US" sz="2000" i="1" dirty="0">
                <a:latin typeface="Georgia" panose="02040502050405020303" pitchFamily="18" charset="0"/>
                <a:cs typeface="Arial" panose="020B0604020202020204" pitchFamily="34" charset="0"/>
              </a:rPr>
              <a:t>Maryland Register </a:t>
            </a:r>
            <a:r>
              <a:rPr lang="en-US" altLang="en-US" sz="2000" dirty="0">
                <a:latin typeface="Georgia" panose="02040502050405020303" pitchFamily="18" charset="0"/>
                <a:cs typeface="Arial" panose="020B0604020202020204" pitchFamily="34" charset="0"/>
              </a:rPr>
              <a:t>on Jan. 23, 2026</a:t>
            </a: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MDE’s goal is to establish a regulatory procedure for managing outages</a:t>
            </a: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Currently, COMAR has no BWA language in the drinking water regulations</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FF0000"/>
                </a:solidFill>
                <a:latin typeface="Georgia" panose="02040502050405020303" pitchFamily="18" charset="0"/>
                <a:cs typeface="Arial" panose="020B0604020202020204" pitchFamily="34" charset="0"/>
              </a:rPr>
              <a:t>Comment period closes Feb. 23, 2026</a:t>
            </a:r>
          </a:p>
          <a:p>
            <a:pPr lvl="1">
              <a:spcAft>
                <a:spcPts val="600"/>
              </a:spcAft>
              <a:buClr>
                <a:srgbClr val="5B9BD5">
                  <a:lumMod val="50000"/>
                </a:srgbClr>
              </a:buClr>
              <a:buSzPct val="80000"/>
              <a:buFont typeface="Rockwell" panose="02060603020205020403" pitchFamily="18" charset="0"/>
              <a:buChar char="~"/>
            </a:pPr>
            <a:endParaRPr lang="en-US" altLang="en-US" sz="2000" dirty="0">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PFAS MCL Rule</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In active litigation in federal courts</a:t>
            </a: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MDE wants to adopt MCLs and submit primacy application in 2026</a:t>
            </a: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Versus asking for 2-year extension (as we expect VA to do)</a:t>
            </a:r>
          </a:p>
          <a:p>
            <a:pPr lvl="1">
              <a:spcAft>
                <a:spcPts val="600"/>
              </a:spcAft>
              <a:buClr>
                <a:srgbClr val="5B9BD5">
                  <a:lumMod val="50000"/>
                </a:srgbClr>
              </a:buClr>
              <a:buSzPct val="80000"/>
              <a:buFont typeface="Rockwell" panose="02060603020205020403" pitchFamily="18" charset="0"/>
              <a:buChar char="~"/>
            </a:pPr>
            <a:endParaRPr lang="en-US" altLang="en-US" sz="2000" dirty="0">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18</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24814265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sz="3800" b="1" dirty="0">
                <a:solidFill>
                  <a:schemeClr val="accent1">
                    <a:lumMod val="75000"/>
                  </a:schemeClr>
                </a:solidFill>
                <a:latin typeface="Georgia" panose="02040502050405020303" pitchFamily="18" charset="0"/>
                <a:cs typeface="Arial" panose="020B0604020202020204" pitchFamily="34" charset="0"/>
              </a:rPr>
              <a:t>Drinking Water Issues (cont.)</a:t>
            </a:r>
            <a:endParaRPr lang="en-US" altLang="en-US" sz="3800"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4514056"/>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EPA’s Revised CCR Rule</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CWS that serves more than 10,000 people must circulate CCR 2X/yr. </a:t>
            </a: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As compared to current July 1 annual requirement</a:t>
            </a: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CWS that serves more than 50,000 people post CCR on website</a:t>
            </a: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Compliance date is 2027</a:t>
            </a:r>
          </a:p>
          <a:p>
            <a:pPr lvl="1" eaLnBrk="1" hangingPunct="1">
              <a:spcBef>
                <a:spcPts val="376"/>
              </a:spcBef>
              <a:buSzPct val="100000"/>
              <a:defRPr/>
            </a:pPr>
            <a:endParaRPr lang="en-US" altLang="en-US" sz="1600" dirty="0">
              <a:solidFill>
                <a:srgbClr val="003399"/>
              </a:solidFill>
              <a:latin typeface="Tahoma" panose="020B0604030504040204" pitchFamily="34" charset="0"/>
              <a:cs typeface="Tahoma" panose="020B060403050404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Lead and Copper Rule (LCCR/LCRI)</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Still in litigation in federal courts</a:t>
            </a: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MDE will likely propose regulations in 2026</a:t>
            </a:r>
          </a:p>
          <a:p>
            <a:pPr lvl="1">
              <a:spcAft>
                <a:spcPts val="600"/>
              </a:spcAft>
              <a:buClr>
                <a:srgbClr val="5B9BD5">
                  <a:lumMod val="50000"/>
                </a:srgbClr>
              </a:buClr>
              <a:buSzPct val="80000"/>
              <a:buFont typeface="Rockwell" panose="02060603020205020403" pitchFamily="18" charset="0"/>
              <a:buChar char="~"/>
            </a:pPr>
            <a:r>
              <a:rPr lang="en-US" altLang="en-US" sz="2000" dirty="0">
                <a:latin typeface="Georgia" panose="02040502050405020303" pitchFamily="18" charset="0"/>
                <a:cs typeface="Arial" panose="020B0604020202020204" pitchFamily="34" charset="0"/>
              </a:rPr>
              <a:t>Will reach out to MAMWA first to review proposed text</a:t>
            </a:r>
          </a:p>
          <a:p>
            <a:pPr lvl="1">
              <a:spcAft>
                <a:spcPts val="600"/>
              </a:spcAft>
              <a:buClr>
                <a:srgbClr val="5B9BD5">
                  <a:lumMod val="50000"/>
                </a:srgbClr>
              </a:buClr>
              <a:buSzPct val="80000"/>
              <a:buFont typeface="Rockwell" panose="02060603020205020403" pitchFamily="18" charset="0"/>
              <a:buChar char="~"/>
            </a:pPr>
            <a:endParaRPr lang="en-US" altLang="en-US" sz="2000" dirty="0">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endParaRPr lang="en-US" altLang="en-US" sz="2000" dirty="0">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19</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3609730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group of cats in a round room&#10;&#10;Description automatically generated">
            <a:extLst>
              <a:ext uri="{FF2B5EF4-FFF2-40B4-BE49-F238E27FC236}">
                <a16:creationId xmlns:a16="http://schemas.microsoft.com/office/drawing/2014/main" id="{2F8AC5BF-E015-4F7D-ADFC-C3CDB37195B0}"/>
              </a:ext>
            </a:extLst>
          </p:cNvPr>
          <p:cNvPicPr>
            <a:picLocks noChangeAspect="1"/>
          </p:cNvPicPr>
          <p:nvPr/>
        </p:nvPicPr>
        <p:blipFill>
          <a:blip r:embed="rId2">
            <a:extLst>
              <a:ext uri="{28A0092B-C50C-407E-A947-70E740481C1C}">
                <a14:useLocalDpi xmlns:a14="http://schemas.microsoft.com/office/drawing/2010/main" val="0"/>
              </a:ext>
            </a:extLst>
          </a:blip>
          <a:srcRect t="25186" b="18564"/>
          <a:stretch>
            <a:fillRect/>
          </a:stretch>
        </p:blipFill>
        <p:spPr>
          <a:xfrm>
            <a:off x="0" y="0"/>
            <a:ext cx="12192000" cy="6858000"/>
          </a:xfrm>
          <a:prstGeom prst="rect">
            <a:avLst/>
          </a:prstGeom>
        </p:spPr>
      </p:pic>
      <p:sp>
        <p:nvSpPr>
          <p:cNvPr id="16" name="Rectangle 15">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523875" y="5317240"/>
            <a:ext cx="11210925" cy="744836"/>
          </a:xfrm>
          <a:prstGeom prst="rect">
            <a:avLst/>
          </a:prstGeom>
        </p:spPr>
        <p:txBody>
          <a:bodyPr vert="horz" lIns="91440" tIns="45720" rIns="91440" bIns="45720" rtlCol="0" anchor="ctr">
            <a:noAutofit/>
          </a:bodyPr>
          <a:lstStyle/>
          <a:p>
            <a:pPr algn="ctr">
              <a:lnSpc>
                <a:spcPct val="90000"/>
              </a:lnSpc>
              <a:spcBef>
                <a:spcPct val="0"/>
              </a:spcBef>
              <a:spcAft>
                <a:spcPts val="600"/>
              </a:spcAft>
            </a:pPr>
            <a:r>
              <a:rPr lang="en-US" sz="2400" b="1" dirty="0">
                <a:solidFill>
                  <a:schemeClr val="tx1">
                    <a:lumMod val="85000"/>
                    <a:lumOff val="15000"/>
                  </a:schemeClr>
                </a:solidFill>
                <a:latin typeface="Georgia" panose="02040502050405020303" pitchFamily="18" charset="0"/>
                <a:ea typeface="+mj-ea"/>
                <a:cs typeface="+mj-cs"/>
              </a:rPr>
              <a:t>2026 VA </a:t>
            </a:r>
          </a:p>
          <a:p>
            <a:pPr algn="ctr">
              <a:lnSpc>
                <a:spcPct val="90000"/>
              </a:lnSpc>
              <a:spcBef>
                <a:spcPct val="0"/>
              </a:spcBef>
              <a:spcAft>
                <a:spcPts val="600"/>
              </a:spcAft>
            </a:pPr>
            <a:r>
              <a:rPr lang="en-US" sz="2400" b="1" dirty="0">
                <a:solidFill>
                  <a:schemeClr val="tx1">
                    <a:lumMod val="85000"/>
                    <a:lumOff val="15000"/>
                  </a:schemeClr>
                </a:solidFill>
                <a:latin typeface="Georgia" panose="02040502050405020303" pitchFamily="18" charset="0"/>
                <a:ea typeface="+mj-ea"/>
                <a:cs typeface="+mj-cs"/>
              </a:rPr>
              <a:t>Legislative Session</a:t>
            </a:r>
          </a:p>
        </p:txBody>
      </p:sp>
      <p:cxnSp>
        <p:nvCxnSpPr>
          <p:cNvPr id="18" name="Straight Connector 17">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78619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1143000"/>
          </a:xfrm>
        </p:spPr>
        <p:txBody>
          <a:bodyPr>
            <a:normAutofit fontScale="90000"/>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VA Legislative Session: </a:t>
            </a:r>
            <a:br>
              <a:rPr lang="en-US" altLang="en-US" b="1" dirty="0">
                <a:solidFill>
                  <a:schemeClr val="accent1">
                    <a:lumMod val="75000"/>
                  </a:schemeClr>
                </a:solidFill>
                <a:latin typeface="Georgia" panose="02040502050405020303" pitchFamily="18" charset="0"/>
                <a:cs typeface="Arial" panose="020B0604020202020204" pitchFamily="34" charset="0"/>
              </a:rPr>
            </a:br>
            <a:r>
              <a:rPr lang="en-US" altLang="en-US" b="1" dirty="0">
                <a:solidFill>
                  <a:schemeClr val="accent1">
                    <a:lumMod val="75000"/>
                  </a:schemeClr>
                </a:solidFill>
                <a:latin typeface="Georgia" panose="02040502050405020303" pitchFamily="18" charset="0"/>
                <a:cs typeface="Arial" panose="020B0604020202020204" pitchFamily="34" charset="0"/>
              </a:rPr>
              <a:t>Long 60-Day Session</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637" y="1286401"/>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265777" y="1674677"/>
            <a:ext cx="7861723" cy="4016484"/>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2026 Session Dates</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Jan. 14: 	General Assembly Convenes</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Jan. 16: 	Budget Amendment Request Deadline</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Jan. 23:	Last Day to Introduce Legislation</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Feb. 18: 	Crossover</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Feb. 22:	Money Committees Act on Budget Bills</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Mar. 14:	Adjournment Sine Die</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Apr. 13: 	Governor’s Action Deadline</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Apr. 22: 	Veto Session</a:t>
            </a:r>
          </a:p>
        </p:txBody>
      </p:sp>
      <p:pic>
        <p:nvPicPr>
          <p:cNvPr id="5" name="Picture 4" descr="A heart with a pink background&#10;&#10;Description automatically generated">
            <a:extLst>
              <a:ext uri="{FF2B5EF4-FFF2-40B4-BE49-F238E27FC236}">
                <a16:creationId xmlns:a16="http://schemas.microsoft.com/office/drawing/2014/main" id="{AAF65522-2D0A-4700-AD54-8C72A4463A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77617" y="3143241"/>
            <a:ext cx="3548606" cy="35486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Slide Number Placeholder 6">
            <a:extLst>
              <a:ext uri="{FF2B5EF4-FFF2-40B4-BE49-F238E27FC236}">
                <a16:creationId xmlns:a16="http://schemas.microsoft.com/office/drawing/2014/main" id="{21F55AFD-D073-8AA4-4867-2A21360C1EDE}"/>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21</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12769338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9587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2025 Virginia Elections</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784176"/>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265777" y="1674677"/>
            <a:ext cx="11792873" cy="6078587"/>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Generally</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Almost every locality got “bluer” vs. 2021 election</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Inauguration for Governor (D), Lt. Governor (D), and Attorney General (D) on Jan. 17, 2026</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New Governor-Elect </a:t>
            </a:r>
            <a:r>
              <a:rPr lang="en-US" altLang="en-US" sz="2400" dirty="0" err="1">
                <a:solidFill>
                  <a:srgbClr val="000000"/>
                </a:solidFill>
                <a:latin typeface="Georgia" panose="02040502050405020303" pitchFamily="18" charset="0"/>
                <a:cs typeface="Arial" panose="020B0604020202020204" pitchFamily="34" charset="0"/>
              </a:rPr>
              <a:t>Spanberger</a:t>
            </a:r>
            <a:r>
              <a:rPr lang="en-US" altLang="en-US" sz="2400" dirty="0">
                <a:solidFill>
                  <a:srgbClr val="000000"/>
                </a:solidFill>
                <a:latin typeface="Georgia" panose="02040502050405020303" pitchFamily="18" charset="0"/>
                <a:cs typeface="Arial" panose="020B0604020202020204" pitchFamily="34" charset="0"/>
              </a:rPr>
              <a:t> had biggest D win % since 1962</a:t>
            </a:r>
          </a:p>
          <a:p>
            <a:pPr marL="284163" indent="-284163">
              <a:buClr>
                <a:schemeClr val="accent1">
                  <a:lumMod val="75000"/>
                </a:schemeClr>
              </a:buClr>
              <a:buSzPct val="75000"/>
              <a:buFont typeface="Wingdings" panose="05000000000000000000" pitchFamily="2" charset="2"/>
              <a:buChar char=""/>
            </a:pPr>
            <a:endParaRPr lang="en-US" altLang="en-US" sz="2800" b="1"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General Assembly</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17 newly elected House members (13 D, 4 R)</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53 of the 100 House members will have served no more than 4 years</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64 House Ds is most since early 1980s</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From 51 D/49 R in 2025 to 64 D/36 R in 2026 (13 seat swing)</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Senate remains 21 D/19 R in 2026 (no 2025 election)</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21F55AFD-D073-8AA4-4867-2A21360C1EDE}"/>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22</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41133578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9587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Issues for New Administration</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784176"/>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265777" y="1674677"/>
            <a:ext cx="11792873" cy="4185761"/>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Affordability</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High priority; implications for housing and energy policy? Water/Wastewater utilities?</a:t>
            </a:r>
          </a:p>
          <a:p>
            <a:pPr marL="284163" indent="-284163">
              <a:buClr>
                <a:schemeClr val="accent1">
                  <a:lumMod val="75000"/>
                </a:schemeClr>
              </a:buClr>
              <a:buSzPct val="75000"/>
              <a:buFont typeface="Wingdings" panose="05000000000000000000" pitchFamily="2" charset="2"/>
              <a:buChar char=""/>
            </a:pPr>
            <a:endParaRPr lang="en-US" altLang="en-US" sz="2800" b="1"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Economy Slowing?</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Unemployment at 3.0% as of Jan. 2026, 3.6% as of Oct. 2025, Weldon Copper projects 4.8% in 2026</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21F55AFD-D073-8AA4-4867-2A21360C1EDE}"/>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23</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24102907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95872"/>
          </a:xfrm>
        </p:spPr>
        <p:txBody>
          <a:bodyPr>
            <a:normAutofit fontScale="90000"/>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Issues for New Administration (cont.)</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784176"/>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265777" y="1674677"/>
            <a:ext cx="11792873" cy="4832092"/>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Spending Issues/Estimates</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Federal cuts will impact VA Medicaid and SNAP</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Federal Tax Policy conformance could cost VA $2.3 B over biennium</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SLAF has nearly $236 M in needed State funding over next 5 years</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WQIF is also in significant need (see slide below)</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Other/Miscellaneous</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Participation in RGGI</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Labor Policy</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Data centers (energy, water, rates)</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21F55AFD-D073-8AA4-4867-2A21360C1EDE}"/>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24</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10906606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5">
            <a:extLst>
              <a:ext uri="{FF2B5EF4-FFF2-40B4-BE49-F238E27FC236}">
                <a16:creationId xmlns:a16="http://schemas.microsoft.com/office/drawing/2014/main" id="{26A70B5F-1FC7-43A6-84A7-D932D5CA55DB}"/>
              </a:ext>
            </a:extLst>
          </p:cNvPr>
          <p:cNvSpPr txBox="1">
            <a:spLocks noGrp="1"/>
          </p:cNvSpPr>
          <p:nvPr/>
        </p:nvSpPr>
        <p:spPr bwMode="auto">
          <a:xfrm>
            <a:off x="80772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fontAlgn="base">
              <a:spcBef>
                <a:spcPct val="0"/>
              </a:spcBef>
              <a:spcAft>
                <a:spcPct val="0"/>
              </a:spcAft>
              <a:buNone/>
              <a:defRPr/>
            </a:pPr>
            <a:endParaRPr lang="en-US" altLang="en-US" sz="1400">
              <a:solidFill>
                <a:srgbClr val="000000"/>
              </a:solidFill>
              <a:latin typeface="Arial" panose="020B0604020202020204" pitchFamily="34" charset="0"/>
              <a:cs typeface="Arial" panose="020B0604020202020204" pitchFamily="34" charset="0"/>
            </a:endParaRPr>
          </a:p>
        </p:txBody>
      </p:sp>
      <p:sp>
        <p:nvSpPr>
          <p:cNvPr id="2" name="Text Box 2">
            <a:extLst>
              <a:ext uri="{FF2B5EF4-FFF2-40B4-BE49-F238E27FC236}">
                <a16:creationId xmlns:a16="http://schemas.microsoft.com/office/drawing/2014/main" id="{29FF388B-C8F4-4008-89C2-000E94A82ED1}"/>
              </a:ext>
            </a:extLst>
          </p:cNvPr>
          <p:cNvSpPr txBox="1">
            <a:spLocks noChangeArrowheads="1"/>
          </p:cNvSpPr>
          <p:nvPr/>
        </p:nvSpPr>
        <p:spPr bwMode="auto">
          <a:xfrm>
            <a:off x="3773488" y="4306888"/>
            <a:ext cx="4673600" cy="626518"/>
          </a:xfrm>
          <a:prstGeom prst="rect">
            <a:avLst/>
          </a:prstGeom>
          <a:noFill/>
          <a:ln w="9525">
            <a:noFill/>
            <a:miter lim="800000"/>
            <a:headEnd/>
            <a:tailEnd/>
          </a:ln>
          <a:effectLst/>
        </p:spPr>
        <p:txBody>
          <a:bodyPr>
            <a:spAutoFit/>
          </a:bodyPr>
          <a:lstStyle/>
          <a:p>
            <a:pPr fontAlgn="base">
              <a:lnSpc>
                <a:spcPct val="140000"/>
              </a:lnSpc>
              <a:spcBef>
                <a:spcPct val="50000"/>
              </a:spcBef>
              <a:spcAft>
                <a:spcPct val="0"/>
              </a:spcAft>
              <a:buSzPct val="155000"/>
              <a:defRPr/>
            </a:pPr>
            <a:endParaRPr lang="en-US" sz="2800" b="1">
              <a:solidFill>
                <a:srgbClr val="FFFFFF"/>
              </a:solidFill>
              <a:effectLst>
                <a:outerShdw blurRad="38100" dist="38100" dir="2700000" algn="tl">
                  <a:srgbClr val="C0C0C0"/>
                </a:outerShdw>
              </a:effectLst>
              <a:latin typeface="Arial" charset="0"/>
              <a:cs typeface="Arial" panose="020B0604020202020204" pitchFamily="34" charset="0"/>
            </a:endParaRPr>
          </a:p>
        </p:txBody>
      </p:sp>
      <p:sp>
        <p:nvSpPr>
          <p:cNvPr id="28678" name="Slide Number Placeholder 6">
            <a:extLst>
              <a:ext uri="{FF2B5EF4-FFF2-40B4-BE49-F238E27FC236}">
                <a16:creationId xmlns:a16="http://schemas.microsoft.com/office/drawing/2014/main" id="{F4451460-8B10-4E6A-B2E8-C7C7C3DE311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fontAlgn="base">
              <a:spcBef>
                <a:spcPct val="0"/>
              </a:spcBef>
              <a:spcAft>
                <a:spcPct val="0"/>
              </a:spcAft>
              <a:buNone/>
              <a:defRPr/>
            </a:pPr>
            <a:fld id="{7498993D-7AD5-4F2D-A650-104FF78B2891}" type="slidenum">
              <a:rPr lang="en-US" altLang="en-US" sz="1400">
                <a:solidFill>
                  <a:srgbClr val="000000"/>
                </a:solidFill>
                <a:cs typeface="Arial" panose="020B0604020202020204" pitchFamily="34" charset="0"/>
              </a:rPr>
              <a:pPr fontAlgn="base">
                <a:spcBef>
                  <a:spcPct val="0"/>
                </a:spcBef>
                <a:spcAft>
                  <a:spcPct val="0"/>
                </a:spcAft>
                <a:buNone/>
                <a:defRPr/>
              </a:pPr>
              <a:t>25</a:t>
            </a:fld>
            <a:endParaRPr lang="en-US" altLang="en-US" sz="1400">
              <a:solidFill>
                <a:srgbClr val="000000"/>
              </a:solidFill>
              <a:cs typeface="Arial" panose="020B0604020202020204" pitchFamily="34" charset="0"/>
            </a:endParaRPr>
          </a:p>
        </p:txBody>
      </p:sp>
      <p:pic>
        <p:nvPicPr>
          <p:cNvPr id="4" name="Picture 3">
            <a:extLst>
              <a:ext uri="{FF2B5EF4-FFF2-40B4-BE49-F238E27FC236}">
                <a16:creationId xmlns:a16="http://schemas.microsoft.com/office/drawing/2014/main" id="{BA22274E-A42A-CFDD-6CD5-0111D00CE62F}"/>
              </a:ext>
            </a:extLst>
          </p:cNvPr>
          <p:cNvPicPr>
            <a:picLocks noChangeAspect="1"/>
          </p:cNvPicPr>
          <p:nvPr/>
        </p:nvPicPr>
        <p:blipFill>
          <a:blip r:embed="rId3"/>
          <a:stretch>
            <a:fillRect/>
          </a:stretch>
        </p:blipFill>
        <p:spPr>
          <a:xfrm>
            <a:off x="521575" y="152399"/>
            <a:ext cx="10651615" cy="6096001"/>
          </a:xfrm>
          <a:prstGeom prst="rect">
            <a:avLst/>
          </a:prstGeom>
        </p:spPr>
      </p:pic>
    </p:spTree>
    <p:extLst>
      <p:ext uri="{BB962C8B-B14F-4D97-AF65-F5344CB8AC3E}">
        <p14:creationId xmlns:p14="http://schemas.microsoft.com/office/powerpoint/2010/main" val="28356821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9587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Key Appointments</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784176"/>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265777" y="1674677"/>
            <a:ext cx="11792873" cy="2600712"/>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Secretary of Natural and Historic Resources</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David Bulova</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Natural and Historic Resource Agency Heads</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Still waiting for announcements on DEQ, DCR, VMRC, DHR</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21F55AFD-D073-8AA4-4867-2A21360C1EDE}"/>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26</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23125657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95872"/>
          </a:xfrm>
        </p:spPr>
        <p:txBody>
          <a:bodyPr>
            <a:normAutofit fontScale="90000"/>
          </a:bodyPr>
          <a:lstStyle/>
          <a:p>
            <a:pPr algn="ctr"/>
            <a:r>
              <a:rPr lang="en-US" altLang="en-US" sz="4400" b="1" dirty="0">
                <a:solidFill>
                  <a:schemeClr val="accent1">
                    <a:lumMod val="75000"/>
                  </a:schemeClr>
                </a:solidFill>
                <a:latin typeface="Georgia" panose="02040502050405020303" pitchFamily="18" charset="0"/>
                <a:ea typeface="Tahoma" panose="020B0604030504040204" pitchFamily="34" charset="0"/>
                <a:cs typeface="Arial" panose="020B0604020202020204" pitchFamily="34" charset="0"/>
              </a:rPr>
              <a:t>Budget Proposal </a:t>
            </a:r>
            <a:br>
              <a:rPr lang="en-US" altLang="en-US" sz="4400" b="1" dirty="0">
                <a:solidFill>
                  <a:schemeClr val="accent1">
                    <a:lumMod val="75000"/>
                  </a:schemeClr>
                </a:solidFill>
                <a:latin typeface="Georgia" panose="02040502050405020303" pitchFamily="18" charset="0"/>
                <a:ea typeface="Tahoma" panose="020B0604030504040204" pitchFamily="34" charset="0"/>
                <a:cs typeface="Arial" panose="020B0604020202020204" pitchFamily="34" charset="0"/>
              </a:rPr>
            </a:br>
            <a:r>
              <a:rPr lang="en-US" altLang="en-US" sz="4400" b="1" dirty="0">
                <a:solidFill>
                  <a:schemeClr val="accent1">
                    <a:lumMod val="75000"/>
                  </a:schemeClr>
                </a:solidFill>
                <a:latin typeface="Georgia" panose="02040502050405020303" pitchFamily="18" charset="0"/>
                <a:ea typeface="Tahoma" panose="020B0604030504040204" pitchFamily="34" charset="0"/>
                <a:cs typeface="Arial" panose="020B0604020202020204" pitchFamily="34" charset="0"/>
              </a:rPr>
              <a:t>(From Outgoing Administration)</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993524"/>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265777" y="1674677"/>
            <a:ext cx="11792873" cy="5632311"/>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DCR Budget</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a:t>
            </a:r>
            <a:r>
              <a:rPr lang="en-US" altLang="en-US" sz="2400" dirty="0">
                <a:latin typeface="Georgia" panose="02040502050405020303" pitchFamily="18" charset="0"/>
                <a:cs typeface="Arial" panose="020B0604020202020204" pitchFamily="34" charset="0"/>
              </a:rPr>
              <a:t>2.5 M for Dam Safety, Flood Prevention and Protection Assistance Fund</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solidFill>
                  <a:srgbClr val="000000"/>
                </a:solidFill>
                <a:latin typeface="Georgia" panose="02040502050405020303" pitchFamily="18" charset="0"/>
                <a:cs typeface="Arial" panose="020B0604020202020204" pitchFamily="34" charset="0"/>
              </a:rPr>
              <a:t>$750,00 for harmful algal blooms in Lake Anna</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Environmental Financial Assistance</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latin typeface="Georgia" panose="02040502050405020303" pitchFamily="18" charset="0"/>
                <a:cs typeface="Arial" panose="020B0604020202020204" pitchFamily="34" charset="0"/>
              </a:rPr>
              <a:t>$43.5 M for SLAF</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latin typeface="Georgia" panose="02040502050405020303" pitchFamily="18" charset="0"/>
                <a:cs typeface="Arial" panose="020B0604020202020204" pitchFamily="34" charset="0"/>
              </a:rPr>
              <a:t>$140.5 M for WQIF but earmarked for HRSD Boat Harbor Plant subject to grant agreement</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400" dirty="0">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New Governor Will Submit Amendments</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400" dirty="0">
                <a:latin typeface="Georgia" panose="02040502050405020303" pitchFamily="18" charset="0"/>
                <a:cs typeface="Arial" panose="020B0604020202020204" pitchFamily="34" charset="0"/>
              </a:rPr>
              <a:t>To reflect Administrative priorities</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400" dirty="0">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21F55AFD-D073-8AA4-4867-2A21360C1EDE}"/>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27</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25926561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95872"/>
          </a:xfrm>
        </p:spPr>
        <p:txBody>
          <a:bodyPr>
            <a:noAutofit/>
          </a:bodyPr>
          <a:lstStyle/>
          <a:p>
            <a:pPr algn="ctr"/>
            <a:r>
              <a:rPr lang="en-US" altLang="en-US" sz="2800" b="1" dirty="0">
                <a:solidFill>
                  <a:schemeClr val="accent1">
                    <a:lumMod val="75000"/>
                  </a:schemeClr>
                </a:solidFill>
                <a:latin typeface="Georgia" panose="02040502050405020303" pitchFamily="18" charset="0"/>
                <a:ea typeface="Tahoma" panose="020B0604030504040204" pitchFamily="34" charset="0"/>
                <a:cs typeface="Arial" panose="020B0604020202020204" pitchFamily="34" charset="0"/>
              </a:rPr>
              <a:t>HB 52 (Bloxom)</a:t>
            </a:r>
            <a:br>
              <a:rPr lang="en-US" altLang="en-US" sz="2800" b="1" dirty="0">
                <a:solidFill>
                  <a:schemeClr val="accent1">
                    <a:lumMod val="75000"/>
                  </a:schemeClr>
                </a:solidFill>
                <a:latin typeface="Georgia" panose="02040502050405020303" pitchFamily="18" charset="0"/>
                <a:ea typeface="Tahoma" panose="020B0604030504040204" pitchFamily="34" charset="0"/>
                <a:cs typeface="Arial" panose="020B0604020202020204" pitchFamily="34" charset="0"/>
              </a:rPr>
            </a:br>
            <a:r>
              <a:rPr lang="en-US" altLang="en-US" sz="2800" b="1" dirty="0">
                <a:solidFill>
                  <a:schemeClr val="accent1">
                    <a:lumMod val="75000"/>
                  </a:schemeClr>
                </a:solidFill>
                <a:latin typeface="Georgia" panose="02040502050405020303" pitchFamily="18" charset="0"/>
                <a:ea typeface="Tahoma" panose="020B0604030504040204" pitchFamily="34" charset="0"/>
                <a:cs typeface="Arial" panose="020B0604020202020204" pitchFamily="34" charset="0"/>
              </a:rPr>
              <a:t>Marine Resources Commission; Beneficial Use of Dredged Material</a:t>
            </a:r>
            <a:endParaRPr lang="en-US" altLang="en-US" sz="2800"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993524"/>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265777" y="1674677"/>
            <a:ext cx="11792873" cy="5132174"/>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N</a:t>
            </a:r>
            <a:r>
              <a:rPr lang="en-US" altLang="en-US" sz="2400" b="1" dirty="0">
                <a:latin typeface="Georgia" panose="02040502050405020303" pitchFamily="18" charset="0"/>
                <a:cs typeface="Arial" panose="020B0604020202020204" pitchFamily="34" charset="0"/>
              </a:rPr>
              <a:t>ew State Policy</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Supports use of beneficial dredged material “whenever feasible” </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Requires use for permits involving dredged materials unless unsuitable</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latin typeface="Georgia" panose="02040502050405020303" pitchFamily="18" charset="0"/>
                <a:cs typeface="Arial" panose="020B0604020202020204" pitchFamily="34" charset="0"/>
              </a:rPr>
              <a:t>Expanded Use (Currently Limited to Beaches)</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Includes projects that are consistent with use of dredged materials</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400" dirty="0">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New </a:t>
            </a:r>
            <a:r>
              <a:rPr lang="en-US" altLang="en-US" sz="2400" b="1" dirty="0">
                <a:latin typeface="Georgia" panose="02040502050405020303" pitchFamily="18" charset="0"/>
                <a:cs typeface="Arial" panose="020B0604020202020204" pitchFamily="34" charset="0"/>
              </a:rPr>
              <a:t>Definition of Beneficial Use of Dredged Material</a:t>
            </a:r>
          </a:p>
          <a:p>
            <a:pPr lvl="1" eaLnBrk="1" hangingPunct="1">
              <a:spcBef>
                <a:spcPts val="300"/>
              </a:spcBef>
            </a:pPr>
            <a:r>
              <a:rPr lang="en-US" altLang="en-US" sz="2000" dirty="0">
                <a:latin typeface="Georgia" panose="02040502050405020303" pitchFamily="18" charset="0"/>
                <a:cs typeface="Arial" panose="020B0604020202020204" pitchFamily="34" charset="0"/>
              </a:rPr>
              <a:t>“…any of the following uses of dredged material from the Chesapeake Bay and its tributary waters placed into water or onto bottomlands of the Chesapeake Bay or its tidal tributaries: (</a:t>
            </a:r>
            <a:r>
              <a:rPr lang="en-US" altLang="en-US" sz="2000" dirty="0" err="1">
                <a:latin typeface="Georgia" panose="02040502050405020303" pitchFamily="18" charset="0"/>
                <a:cs typeface="Arial" panose="020B0604020202020204" pitchFamily="34" charset="0"/>
              </a:rPr>
              <a:t>i</a:t>
            </a:r>
            <a:r>
              <a:rPr lang="en-US" altLang="en-US" sz="2000" dirty="0">
                <a:latin typeface="Georgia" panose="02040502050405020303" pitchFamily="18" charset="0"/>
                <a:cs typeface="Arial" panose="020B0604020202020204" pitchFamily="34" charset="0"/>
              </a:rPr>
              <a:t>) the restoration of underwater grasses; (ii) the restoration of islands; (iii) the stabilization of eroding shorelines; (iv) the creation, restoration, or enhancement of wetlands; or (b) the creation, restoration, or enhancement of fish or shellfish habitats.”</a:t>
            </a:r>
            <a:endParaRPr lang="en-US" altLang="en-US" sz="2400" dirty="0">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21F55AFD-D073-8AA4-4867-2A21360C1EDE}"/>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28</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12611241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95872"/>
          </a:xfrm>
        </p:spPr>
        <p:txBody>
          <a:bodyPr>
            <a:noAutofit/>
          </a:bodyPr>
          <a:lstStyle/>
          <a:p>
            <a:pPr algn="ctr"/>
            <a:b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br>
            <a: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t>HB 70 (</a:t>
            </a:r>
            <a:r>
              <a:rPr lang="en-US" altLang="en-US" sz="2800" b="1" dirty="0" err="1">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t>Feggans</a:t>
            </a:r>
            <a: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t>)</a:t>
            </a:r>
            <a:b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br>
            <a: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t>Resilient VA Revolving Fund; Projects in Low-Income Geographic Areas, Nature Based Solutions</a:t>
            </a:r>
            <a:b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br>
            <a:endParaRPr lang="en-US" altLang="en-US" sz="2800"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993524"/>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265777" y="1674677"/>
            <a:ext cx="11792873" cy="4247317"/>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Interagency Resilience Management Team</a:t>
            </a:r>
            <a:r>
              <a:rPr lang="en-US" altLang="en-US" sz="2400" b="1" dirty="0">
                <a:latin typeface="Georgia" panose="02040502050405020303" pitchFamily="18" charset="0"/>
                <a:cs typeface="Arial" panose="020B0604020202020204" pitchFamily="34" charset="0"/>
              </a:rPr>
              <a:t> </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Will be responsible for reviewing, making recommendations on RVRF applications</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latin typeface="Georgia" panose="02040502050405020303" pitchFamily="18" charset="0"/>
                <a:cs typeface="Arial" panose="020B0604020202020204" pitchFamily="34" charset="0"/>
              </a:rPr>
              <a:t>Use of Funds </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No less than 25% used for projects in low-income areas as defined in §10.1-603.24</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Priorities given to projects in low-income areas and that incorporate nature-based solutions</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400" dirty="0">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latin typeface="Georgia" panose="02040502050405020303" pitchFamily="18" charset="0"/>
                <a:cs typeface="Arial" panose="020B0604020202020204" pitchFamily="34" charset="0"/>
              </a:rPr>
              <a:t>VRA Authority </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VRA may contract with any person to serve as program administrator (must be approved by DCR) to assist with the distribution of funds to local governments with up to 5% administrative payment</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21F55AFD-D073-8AA4-4867-2A21360C1EDE}"/>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29</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15659492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95872"/>
          </a:xfrm>
        </p:spPr>
        <p:txBody>
          <a:bodyPr>
            <a:noAutofit/>
          </a:bodyPr>
          <a:lstStyle/>
          <a:p>
            <a:pPr algn="ctr"/>
            <a:b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br>
            <a: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t>HB 135 (Simon)</a:t>
            </a:r>
            <a:b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br>
            <a: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t>Virginia Code Commission; Extends Subdivision Plats Work Group; Report</a:t>
            </a:r>
            <a:b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br>
            <a:endParaRPr lang="en-US" altLang="en-US" sz="2800"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993524"/>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265777" y="1674677"/>
            <a:ext cx="11792873" cy="2939266"/>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Amends 2025 Law</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Directed VA Code Commission to convene a workgroup to study and make recommendations on submittal, review, and approval of subdivision plats and site plans</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latin typeface="Georgia" panose="02040502050405020303" pitchFamily="18" charset="0"/>
                <a:cs typeface="Arial" panose="020B0604020202020204" pitchFamily="34" charset="0"/>
              </a:rPr>
              <a:t>VA Code Commission Report </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Under 2025 Law, report was due to Chairs of House Committee on Counties, Cities and Towns and Senate Committee on Local Government by Nov. 1, 2025</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HB 135 would extend to Nov. 1, 2026</a:t>
            </a:r>
            <a:endParaRPr lang="en-US" altLang="en-US" sz="2200"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21F55AFD-D073-8AA4-4867-2A21360C1EDE}"/>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30</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13228174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95872"/>
          </a:xfrm>
        </p:spPr>
        <p:txBody>
          <a:bodyPr>
            <a:noAutofit/>
          </a:bodyPr>
          <a:lstStyle/>
          <a:p>
            <a:pPr algn="ctr"/>
            <a:b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br>
            <a: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t>HB 214 (</a:t>
            </a:r>
            <a:r>
              <a:rPr lang="en-US" altLang="en-US" sz="2800" b="1" dirty="0" err="1">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t>Feggans</a:t>
            </a:r>
            <a: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t>)</a:t>
            </a:r>
            <a:b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br>
            <a: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t>Localities; Home Flood Protection Assistance Program</a:t>
            </a:r>
            <a:endParaRPr lang="en-US" altLang="en-US" sz="2800"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993524"/>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265777" y="1674677"/>
            <a:ext cx="11792873" cy="4401205"/>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Locality Option</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May by ordinance establish Program to provide $ to homes to install temporary home flood exclusion tools at vulnerable entry points</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Cannot provide more than $3,000 </a:t>
            </a:r>
            <a:r>
              <a:rPr lang="en-US" altLang="en-US" sz="2000">
                <a:latin typeface="Georgia" panose="02040502050405020303" pitchFamily="18" charset="0"/>
                <a:cs typeface="Arial" panose="020B0604020202020204" pitchFamily="34" charset="0"/>
              </a:rPr>
              <a:t>per home</a:t>
            </a:r>
            <a:endParaRPr lang="en-US" altLang="en-US" sz="2000" dirty="0">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Locality may use funds from Resilient VA Revolving Fund to administer program</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Locality with a program may partner with a nonprofit on program</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latin typeface="Georgia" panose="02040502050405020303" pitchFamily="18" charset="0"/>
                <a:cs typeface="Arial" panose="020B0604020202020204" pitchFamily="34" charset="0"/>
              </a:rPr>
              <a:t>Limitations on Recipients</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Household can only receive funds after it has taken several steps</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EX: Completed “all required or recommended passive or structural flood mitigation measures, including drainage improvements, minor property regrading, cleaning of ditches, installation of French drains, and downspout reconfiguration</a:t>
            </a:r>
          </a:p>
        </p:txBody>
      </p:sp>
      <p:sp>
        <p:nvSpPr>
          <p:cNvPr id="4" name="Slide Number Placeholder 6">
            <a:extLst>
              <a:ext uri="{FF2B5EF4-FFF2-40B4-BE49-F238E27FC236}">
                <a16:creationId xmlns:a16="http://schemas.microsoft.com/office/drawing/2014/main" id="{21F55AFD-D073-8AA4-4867-2A21360C1EDE}"/>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31</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20352789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95872"/>
          </a:xfrm>
        </p:spPr>
        <p:txBody>
          <a:bodyPr>
            <a:noAutofit/>
          </a:bodyPr>
          <a:lstStyle/>
          <a:p>
            <a:pPr algn="ctr"/>
            <a:b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br>
            <a: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t>HB 214 (</a:t>
            </a:r>
            <a:r>
              <a:rPr lang="en-US" altLang="en-US" sz="2800" b="1" dirty="0" err="1">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t>Feggans</a:t>
            </a:r>
            <a: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t>) (cont.)</a:t>
            </a:r>
            <a:b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br>
            <a:endParaRPr lang="en-US" altLang="en-US" sz="2800"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993524"/>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265777" y="1674677"/>
            <a:ext cx="11792873" cy="3939540"/>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DCR’s Role</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DCR shall “establish and maintain uniform product performance verification standards for home exclusion tools” </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latin typeface="Georgia" panose="02040502050405020303" pitchFamily="18" charset="0"/>
                <a:cs typeface="Arial" panose="020B0604020202020204" pitchFamily="34" charset="0"/>
              </a:rPr>
              <a:t>Limitations on Uses</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May only be used for temporary home flood exclusion tools including modular door barriers, temporary flood dams, water-inflated or self-activating barriers, garage-entry flood shields, portable sump pump systems with barriers and “similar protective tools</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Cannot be used for permanent structural flood proofing tools that need FEMA flood proofing certification requirements</a:t>
            </a:r>
            <a:endParaRPr lang="en-US" altLang="en-US" sz="2000" dirty="0">
              <a:latin typeface="Arial" panose="020B0604020202020204" pitchFamily="34"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000" dirty="0">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21F55AFD-D073-8AA4-4867-2A21360C1EDE}"/>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32</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38894452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95872"/>
          </a:xfrm>
        </p:spPr>
        <p:txBody>
          <a:bodyPr>
            <a:noAutofit/>
          </a:bodyPr>
          <a:lstStyle/>
          <a:p>
            <a:pPr algn="ctr"/>
            <a:b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br>
            <a:r>
              <a:rPr lang="en-US" altLang="en-US" sz="3200" b="1" dirty="0">
                <a:solidFill>
                  <a:schemeClr val="accent1">
                    <a:lumMod val="75000"/>
                  </a:schemeClr>
                </a:solidFill>
                <a:latin typeface="Georgia" panose="02040502050405020303" pitchFamily="18" charset="0"/>
                <a:ea typeface="Tahoma" panose="020B0604030504040204" pitchFamily="34" charset="0"/>
                <a:cs typeface="Arial" panose="020B0604020202020204" pitchFamily="34" charset="0"/>
              </a:rPr>
              <a:t>SB 11 (</a:t>
            </a:r>
            <a:r>
              <a:rPr lang="en-US" altLang="en-US" sz="3200" b="1" dirty="0" err="1">
                <a:solidFill>
                  <a:schemeClr val="accent1">
                    <a:lumMod val="75000"/>
                  </a:schemeClr>
                </a:solidFill>
                <a:latin typeface="Georgia" panose="02040502050405020303" pitchFamily="18" charset="0"/>
                <a:ea typeface="Tahoma" panose="020B0604030504040204" pitchFamily="34" charset="0"/>
                <a:cs typeface="Arial" panose="020B0604020202020204" pitchFamily="34" charset="0"/>
              </a:rPr>
              <a:t>DeSteph</a:t>
            </a:r>
            <a:r>
              <a:rPr lang="en-US" altLang="en-US" sz="3200" b="1" dirty="0">
                <a:solidFill>
                  <a:schemeClr val="accent1">
                    <a:lumMod val="75000"/>
                  </a:schemeClr>
                </a:solidFill>
                <a:latin typeface="Georgia" panose="02040502050405020303" pitchFamily="18" charset="0"/>
                <a:ea typeface="Tahoma" panose="020B0604030504040204" pitchFamily="34" charset="0"/>
                <a:cs typeface="Arial" panose="020B0604020202020204" pitchFamily="34" charset="0"/>
              </a:rPr>
              <a:t> and Craig)</a:t>
            </a:r>
            <a:br>
              <a:rPr lang="en-US" altLang="en-US" sz="3200" b="1" dirty="0">
                <a:solidFill>
                  <a:schemeClr val="accent1">
                    <a:lumMod val="75000"/>
                  </a:schemeClr>
                </a:solidFill>
                <a:latin typeface="Georgia" panose="02040502050405020303" pitchFamily="18" charset="0"/>
                <a:ea typeface="Tahoma" panose="020B0604030504040204" pitchFamily="34" charset="0"/>
                <a:cs typeface="Arial" panose="020B0604020202020204" pitchFamily="34" charset="0"/>
              </a:rPr>
            </a:br>
            <a:r>
              <a:rPr lang="en-US" altLang="en-US" sz="2800" b="1" dirty="0">
                <a:solidFill>
                  <a:schemeClr val="accent1">
                    <a:lumMod val="75000"/>
                  </a:schemeClr>
                </a:solidFill>
                <a:latin typeface="Georgia" panose="02040502050405020303" pitchFamily="18" charset="0"/>
                <a:ea typeface="Tahoma" panose="020B0604030504040204" pitchFamily="34" charset="0"/>
                <a:cs typeface="Arial" panose="020B0604020202020204" pitchFamily="34" charset="0"/>
              </a:rPr>
              <a:t>Expanded Polystyrene Food Service Containers; Repeal of Prohibition</a:t>
            </a:r>
            <a:br>
              <a:rPr lang="en-US" altLang="en-US" sz="2800" b="1" dirty="0">
                <a:solidFill>
                  <a:schemeClr val="accent1">
                    <a:lumMod val="75000"/>
                  </a:schemeClr>
                </a:solidFill>
                <a:latin typeface="Georgia" panose="02040502050405020303" pitchFamily="18" charset="0"/>
                <a:ea typeface="Tahoma" panose="020B0604030504040204" pitchFamily="34" charset="0"/>
                <a:cs typeface="Tahoma" panose="020B0604030504040204" pitchFamily="34" charset="0"/>
              </a:rPr>
            </a:br>
            <a:endParaRPr lang="en-US" altLang="en-US" sz="2800"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993524"/>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265777" y="1674677"/>
            <a:ext cx="11792873" cy="5078313"/>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Repeals Ban</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Currently in VA Code §10.1-1424.3</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2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Tiered Prohibition</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As of July 1, 2023, larger food vendors (w/20+ locations) are prohibited from dispensing food in expanded polystyrene food container</a:t>
            </a: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As of July 1, 2025, all food vendors are prohibited </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000" dirty="0">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Definition of Expanded Polystyrene Food Container</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tabLst>
                <a:tab pos="2063750" algn="l"/>
              </a:tabLst>
            </a:pPr>
            <a:r>
              <a:rPr lang="en-US" altLang="en-US" sz="2000" dirty="0">
                <a:latin typeface="Georgia" panose="02040502050405020303" pitchFamily="18" charset="0"/>
                <a:cs typeface="Arial" panose="020B0604020202020204" pitchFamily="34" charset="0"/>
              </a:rPr>
              <a:t>“…means a rigid single-use container made primarily of expanded polystyrene and used in the restaurant and food service industry for serving or transporting prepared, ready-to-consume food or beverages…includes plates, cups, bowls, trays, and hinged containers but does not include packaging for unprepared foods or packaging, including a cooler, used in the shipment of foods.”</a:t>
            </a:r>
          </a:p>
          <a:p>
            <a:pPr lvl="1">
              <a:spcAft>
                <a:spcPts val="600"/>
              </a:spcAft>
              <a:buClr>
                <a:srgbClr val="5B9BD5">
                  <a:lumMod val="50000"/>
                </a:srgbClr>
              </a:buClr>
              <a:buSzPct val="80000"/>
              <a:buFont typeface="Rockwell" panose="02060603020205020403" pitchFamily="18" charset="0"/>
              <a:buChar char="~"/>
              <a:tabLst>
                <a:tab pos="2063750" algn="l"/>
              </a:tabLst>
            </a:pPr>
            <a:endParaRPr lang="en-US" altLang="en-US" sz="2000" dirty="0">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21F55AFD-D073-8AA4-4867-2A21360C1EDE}"/>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33</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42717519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Other Potential Topics for 2026 GA</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5970865"/>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Likely</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Construction: Mandatory Apprentice Labor Participate Rate</a:t>
            </a:r>
          </a:p>
          <a:p>
            <a:pPr lvl="2">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Would require at least 8% of total labor hours for any capital outlay project be performed by apprentices (with some limited opportunities for waiver)</a:t>
            </a:r>
          </a:p>
          <a:p>
            <a:pPr lvl="2">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Last year’s bill was vetoed, but will likely be reintroduced in 2026</a:t>
            </a: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Right of Entry for Water Service Line Inspections</a:t>
            </a:r>
          </a:p>
          <a:p>
            <a:pPr lvl="2">
              <a:spcAft>
                <a:spcPts val="600"/>
              </a:spcAft>
              <a:buClr>
                <a:srgbClr val="5B9BD5">
                  <a:lumMod val="50000"/>
                </a:srgbClr>
              </a:buClr>
              <a:buSzPct val="80000"/>
              <a:buFont typeface="Rockwell" panose="02060603020205020403" pitchFamily="18" charset="0"/>
              <a:buChar char="~"/>
            </a:pPr>
            <a:r>
              <a:rPr lang="en-US" altLang="en-US" sz="2200" dirty="0">
                <a:solidFill>
                  <a:srgbClr val="000000"/>
                </a:solidFill>
                <a:latin typeface="Georgia" panose="02040502050405020303" pitchFamily="18" charset="0"/>
                <a:cs typeface="Arial" panose="020B0604020202020204" pitchFamily="34" charset="0"/>
              </a:rPr>
              <a:t>To allow water utility to determine lead-status for EPA-required inventories</a:t>
            </a:r>
          </a:p>
          <a:p>
            <a:pPr lvl="1">
              <a:buClr>
                <a:srgbClr val="5B9BD5">
                  <a:lumMod val="50000"/>
                </a:srgbClr>
              </a:buClr>
              <a:buSzPct val="80000"/>
              <a:buFont typeface="Rockwell" panose="02060603020205020403" pitchFamily="18" charset="0"/>
              <a:buChar char="~"/>
            </a:pP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800" b="1" dirty="0">
                <a:solidFill>
                  <a:srgbClr val="000000"/>
                </a:solidFill>
                <a:latin typeface="Georgia" panose="02040502050405020303" pitchFamily="18" charset="0"/>
                <a:cs typeface="Arial" panose="020B0604020202020204" pitchFamily="34" charset="0"/>
              </a:rPr>
              <a:t>Also, Likely</a:t>
            </a:r>
            <a:endParaRPr lang="en-US" altLang="en-US" sz="28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Biosolids and PFAS</a:t>
            </a: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VA and MD GAs will be watching each other</a:t>
            </a:r>
          </a:p>
          <a:p>
            <a:pPr lvl="1">
              <a:spcAft>
                <a:spcPts val="600"/>
              </a:spcAft>
              <a:buClr>
                <a:srgbClr val="5B9BD5">
                  <a:lumMod val="50000"/>
                </a:srgbClr>
              </a:buClr>
              <a:buSzPct val="80000"/>
              <a:buFont typeface="Rockwell" panose="02060603020205020403" pitchFamily="18" charset="0"/>
              <a:buChar char="~"/>
            </a:pPr>
            <a:r>
              <a:rPr lang="en-US" altLang="en-US" sz="2400" dirty="0">
                <a:solidFill>
                  <a:srgbClr val="000000"/>
                </a:solidFill>
                <a:latin typeface="Georgia" panose="02040502050405020303" pitchFamily="18" charset="0"/>
                <a:cs typeface="Arial" panose="020B0604020202020204" pitchFamily="34" charset="0"/>
              </a:rPr>
              <a:t>Need for VA and MD POTWs to keep each other apprised</a:t>
            </a:r>
          </a:p>
          <a:p>
            <a:endParaRPr lang="en-US" dirty="0">
              <a:latin typeface="Georgia" panose="02040502050405020303" pitchFamily="18" charset="0"/>
            </a:endParaRPr>
          </a:p>
          <a:p>
            <a:endParaRPr lang="en-US" dirty="0">
              <a:latin typeface="Georgia" panose="02040502050405020303" pitchFamily="18" charset="0"/>
            </a:endParaRPr>
          </a:p>
          <a:p>
            <a:endParaRPr lang="en-US" dirty="0">
              <a:latin typeface="Georgia" panose="02040502050405020303" pitchFamily="18"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34</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15553770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oll of paper with writing on it&#10;&#10;Description automatically generated">
            <a:extLst>
              <a:ext uri="{FF2B5EF4-FFF2-40B4-BE49-F238E27FC236}">
                <a16:creationId xmlns:a16="http://schemas.microsoft.com/office/drawing/2014/main" id="{7AF15BFB-8ED7-497D-A5A8-06554EA87C06}"/>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p:cNvSpPr txBox="1"/>
          <p:nvPr/>
        </p:nvSpPr>
        <p:spPr>
          <a:xfrm>
            <a:off x="888472" y="245835"/>
            <a:ext cx="9843556" cy="1323439"/>
          </a:xfrm>
          <a:prstGeom prst="rect">
            <a:avLst/>
          </a:prstGeom>
          <a:noFill/>
        </p:spPr>
        <p:txBody>
          <a:bodyPr wrap="square" rtlCol="0">
            <a:spAutoFit/>
          </a:bodyPr>
          <a:lstStyle/>
          <a:p>
            <a:pPr algn="ctr"/>
            <a:r>
              <a:rPr lang="en-US" sz="4000" b="1" dirty="0">
                <a:solidFill>
                  <a:schemeClr val="bg1"/>
                </a:solidFill>
                <a:latin typeface="Georgia" panose="02040502050405020303" pitchFamily="18" charset="0"/>
              </a:rPr>
              <a:t>Notable Stormwater, Wastewater, Drinking Water Issues</a:t>
            </a:r>
          </a:p>
        </p:txBody>
      </p:sp>
    </p:spTree>
    <p:extLst>
      <p:ext uri="{BB962C8B-B14F-4D97-AF65-F5344CB8AC3E}">
        <p14:creationId xmlns:p14="http://schemas.microsoft.com/office/powerpoint/2010/main" val="3754183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Stormwater Issues</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4262705"/>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Fee Regulations</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DEQ presented final regulations at Nov. 18, 2025 State Water Control Board meeting</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Significant fee increases for MS4 maintenance fees, CGP coverage fees</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Made some changes to initial proposal</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Final regulations will be published in Jan. 26, 2026 </a:t>
            </a:r>
            <a:r>
              <a:rPr lang="en-US" altLang="en-US" sz="2000" i="1" dirty="0">
                <a:solidFill>
                  <a:srgbClr val="000000"/>
                </a:solidFill>
                <a:latin typeface="Georgia" panose="02040502050405020303" pitchFamily="18" charset="0"/>
                <a:cs typeface="Arial" panose="020B0604020202020204" pitchFamily="34" charset="0"/>
              </a:rPr>
              <a:t>Virginia Register</a:t>
            </a:r>
            <a:r>
              <a:rPr lang="en-US" altLang="en-US" sz="2000" dirty="0">
                <a:solidFill>
                  <a:srgbClr val="000000"/>
                </a:solidFill>
                <a:latin typeface="Georgia" panose="02040502050405020303" pitchFamily="18" charset="0"/>
                <a:cs typeface="Arial" panose="020B0604020202020204" pitchFamily="34" charset="0"/>
              </a:rPr>
              <a:t>  </a:t>
            </a: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endParaRPr lang="en-US" altLang="en-US" sz="2400" b="1"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Dam Safety Regulations</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Legislation passed in 2025 GA Session, effective July 1, 2025</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DCR proposed regulations in May 5, 2025 </a:t>
            </a:r>
            <a:r>
              <a:rPr lang="en-US" altLang="en-US" sz="2000" i="1" dirty="0">
                <a:solidFill>
                  <a:srgbClr val="000000"/>
                </a:solidFill>
                <a:latin typeface="Georgia" panose="02040502050405020303" pitchFamily="18" charset="0"/>
                <a:cs typeface="Arial" panose="020B0604020202020204" pitchFamily="34" charset="0"/>
              </a:rPr>
              <a:t>Virginia Register</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Regulations are effective as of Jan. 14, 2026</a:t>
            </a:r>
          </a:p>
          <a:p>
            <a:pPr marL="284163" indent="-284163">
              <a:buClr>
                <a:schemeClr val="accent1">
                  <a:lumMod val="75000"/>
                </a:schemeClr>
              </a:buClr>
              <a:buSzPct val="75000"/>
              <a:buFont typeface="Wingdings" panose="05000000000000000000" pitchFamily="2" charset="2"/>
              <a:buChar char=""/>
            </a:pPr>
            <a:endParaRPr lang="en-US" altLang="en-US" sz="2400" b="1"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36</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25513314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Stormwater Issues (cont.)</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5447645"/>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MS4 Permitting</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Most Phase I MS4 permits will expire in early 2029; Arlington Co. permit expires on June 30, 2026</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Phase II MS4 GP expires on Oct. 31, 2028</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Open question whether/what DEQ will incorporate for Bay Restoration requirements</a:t>
            </a:r>
          </a:p>
          <a:p>
            <a:pPr marL="284163" indent="-284163">
              <a:buClr>
                <a:schemeClr val="accent1">
                  <a:lumMod val="75000"/>
                </a:schemeClr>
              </a:buClr>
              <a:buSzPct val="75000"/>
              <a:buFont typeface="Wingdings" panose="05000000000000000000" pitchFamily="2" charset="2"/>
              <a:buChar char=""/>
            </a:pPr>
            <a:endParaRPr lang="en-US" altLang="en-US" sz="2400" b="1"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EPA Inspections</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EPA is sending contractor back into VA for MS4 inspections</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DEQ taking the position EPA inspection is not sufficient for DEQ purposes</a:t>
            </a:r>
          </a:p>
          <a:p>
            <a:pPr marL="284163" indent="-284163">
              <a:buClr>
                <a:schemeClr val="accent1">
                  <a:lumMod val="75000"/>
                </a:schemeClr>
              </a:buClr>
              <a:buSzPct val="75000"/>
              <a:buFont typeface="Wingdings" panose="05000000000000000000" pitchFamily="2" charset="2"/>
              <a:buChar char=""/>
            </a:pPr>
            <a:endParaRPr lang="en-US" altLang="en-US" sz="2400" b="1"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SW Handbook Ver. 1.2 (Dec. 18, 2025)</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DEQ will continue to accept applications, plans, etc. that use Ver. 1.1 until June 30, 2026</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As of July 1, 2026, must use Ver. 1.2</a:t>
            </a:r>
            <a:endParaRPr lang="en-US" altLang="en-US" sz="2400" dirty="0">
              <a:solidFill>
                <a:srgbClr val="000000"/>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Ver. 1.2 is focused on construction BMPs for E&amp;S control</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Ver. 1.3 will be focused on post-construction BMPs</a:t>
            </a: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1400" dirty="0">
              <a:solidFill>
                <a:srgbClr val="000000"/>
              </a:solidFill>
              <a:latin typeface="Georgia" panose="02040502050405020303" pitchFamily="18" charset="0"/>
            </a:endParaRPr>
          </a:p>
          <a:p>
            <a:pPr>
              <a:spcBef>
                <a:spcPct val="0"/>
              </a:spcBef>
              <a:buFontTx/>
              <a:buNone/>
            </a:pPr>
            <a:endParaRPr lang="en-US" altLang="en-US" sz="1400" dirty="0">
              <a:solidFill>
                <a:srgbClr val="000000"/>
              </a:solidFill>
              <a:latin typeface="Georgia" panose="02040502050405020303" pitchFamily="18" charset="0"/>
            </a:endParaRPr>
          </a:p>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37</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3363086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Wastewater Issues</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5416868"/>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Biosolids Storage Regulations</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2024 GA passed HB 870</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Directs State Water Control Board to adopt regulations </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“11. P</a:t>
            </a:r>
            <a:r>
              <a:rPr lang="en-US" altLang="en-US" sz="2000" dirty="0">
                <a:latin typeface="Georgia" panose="02040502050405020303" pitchFamily="18" charset="0"/>
                <a:cs typeface="Arial"/>
              </a:rPr>
              <a:t>rocedures for addressing administrative, staging, signage, and additional on-site and alternative storage site requirements when routine and on-site storage facility capacity and holding times are anticipated to be exceeded for the purpose of protecting against the release of sewage sludge into state waters, and to account for increased intensity, frequency, and duration of storm events”</a:t>
            </a: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a:rPr>
              <a:t>Proposed regulations published on Dec. 1, 2025 in </a:t>
            </a:r>
            <a:r>
              <a:rPr lang="en-US" altLang="en-US" sz="2000" i="1" dirty="0">
                <a:solidFill>
                  <a:srgbClr val="000000"/>
                </a:solidFill>
                <a:latin typeface="Georgia" panose="02040502050405020303" pitchFamily="18" charset="0"/>
                <a:cs typeface="Arial"/>
              </a:rPr>
              <a:t>Virginia Register</a:t>
            </a:r>
            <a:endParaRPr lang="en-US" altLang="en-US" sz="2000" dirty="0">
              <a:solidFill>
                <a:srgbClr val="000000"/>
              </a:solidFill>
              <a:latin typeface="Georgia" panose="02040502050405020303" pitchFamily="18" charset="0"/>
              <a:cs typeface="Arial"/>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FF0000"/>
                </a:solidFill>
                <a:latin typeface="Georgia" panose="02040502050405020303" pitchFamily="18" charset="0"/>
                <a:cs typeface="Arial"/>
              </a:rPr>
              <a:t>Comment period ends Jan. 30, 2026</a:t>
            </a:r>
            <a:endParaRPr lang="en-US" altLang="en-US" sz="2000" dirty="0">
              <a:solidFill>
                <a:srgbClr val="FF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endParaRPr lang="en-US" altLang="en-US" sz="2400" b="1"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b="1" dirty="0">
                <a:solidFill>
                  <a:srgbClr val="000000"/>
                </a:solidFill>
                <a:latin typeface="Georgia" panose="02040502050405020303" pitchFamily="18" charset="0"/>
                <a:cs typeface="Arial" panose="020B0604020202020204" pitchFamily="34" charset="0"/>
              </a:rPr>
              <a:t>Triennial Review Topics</a:t>
            </a:r>
            <a:endParaRPr lang="en-US" altLang="en-US" sz="2400" b="1" dirty="0">
              <a:solidFill>
                <a:schemeClr val="accent1"/>
              </a:solidFill>
              <a:latin typeface="Georgia" panose="02040502050405020303" pitchFamily="18" charset="0"/>
              <a:cs typeface="Arial" panose="020B0604020202020204" pitchFamily="34" charset="0"/>
            </a:endParaRPr>
          </a:p>
          <a:p>
            <a:pPr lvl="1">
              <a:spcAft>
                <a:spcPts val="600"/>
              </a:spcAft>
              <a:buClr>
                <a:srgbClr val="5B9BD5">
                  <a:lumMod val="50000"/>
                </a:srgbClr>
              </a:buClr>
              <a:buSzPct val="80000"/>
              <a:buFont typeface="Rockwell" panose="02060603020205020403" pitchFamily="18" charset="0"/>
              <a:buChar char="~"/>
            </a:pPr>
            <a:r>
              <a:rPr lang="en-US" altLang="en-US" sz="2000" dirty="0">
                <a:solidFill>
                  <a:srgbClr val="000000"/>
                </a:solidFill>
                <a:latin typeface="Georgia" panose="02040502050405020303" pitchFamily="18" charset="0"/>
                <a:cs typeface="Arial" panose="020B0604020202020204" pitchFamily="34" charset="0"/>
              </a:rPr>
              <a:t>Chesapeake Bay WQS segmentation, DO criteria, copper biotic ligand model permit-process option, PFOS and PFOA aquatic life criteria</a:t>
            </a:r>
          </a:p>
          <a:p>
            <a:pPr marL="284163" indent="-284163">
              <a:buClr>
                <a:schemeClr val="accent1">
                  <a:lumMod val="75000"/>
                </a:schemeClr>
              </a:buClr>
              <a:buSzPct val="75000"/>
              <a:buFont typeface="Wingdings" panose="05000000000000000000" pitchFamily="2" charset="2"/>
              <a:buChar char=""/>
            </a:pPr>
            <a:endParaRPr lang="en-US" altLang="en-US" sz="2400" b="1"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38</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42383718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3773488" y="4306888"/>
            <a:ext cx="4673600" cy="690562"/>
          </a:xfrm>
          <a:prstGeom prst="rect">
            <a:avLst/>
          </a:prstGeom>
          <a:noFill/>
          <a:ln w="9525">
            <a:noFill/>
            <a:miter lim="800000"/>
            <a:headEnd/>
            <a:tailEnd/>
          </a:ln>
          <a:effectLst/>
        </p:spPr>
        <p:txBody>
          <a:bodyPr>
            <a:spAutoFit/>
          </a:bodyPr>
          <a:lstStyle/>
          <a:p>
            <a:pPr eaLnBrk="1" hangingPunct="1">
              <a:lnSpc>
                <a:spcPct val="140000"/>
              </a:lnSpc>
              <a:spcBef>
                <a:spcPct val="50000"/>
              </a:spcBef>
              <a:buSzPct val="155000"/>
              <a:defRPr/>
            </a:pPr>
            <a:endParaRPr lang="en-US" sz="2800" b="1" dirty="0">
              <a:solidFill>
                <a:srgbClr val="FFFFFF"/>
              </a:solidFill>
              <a:effectLst>
                <a:outerShdw blurRad="38100" dist="38100" dir="2700000" algn="tl">
                  <a:srgbClr val="C0C0C0"/>
                </a:outerShdw>
              </a:effectLst>
              <a:latin typeface="Arial" charset="0"/>
            </a:endParaRPr>
          </a:p>
        </p:txBody>
      </p:sp>
      <p:sp>
        <p:nvSpPr>
          <p:cNvPr id="33796" name="Rectangle 4"/>
          <p:cNvSpPr>
            <a:spLocks noGrp="1" noChangeArrowheads="1"/>
          </p:cNvSpPr>
          <p:nvPr>
            <p:ph type="title" idx="4294967295"/>
          </p:nvPr>
        </p:nvSpPr>
        <p:spPr>
          <a:xfrm>
            <a:off x="714198" y="166153"/>
            <a:ext cx="10792178" cy="785192"/>
          </a:xfrm>
        </p:spPr>
        <p:txBody>
          <a:bodyPr>
            <a:normAutofit/>
          </a:bodyPr>
          <a:lstStyle/>
          <a:p>
            <a:pPr algn="ctr"/>
            <a:r>
              <a:rPr lang="en-US" altLang="en-US" b="1" dirty="0">
                <a:solidFill>
                  <a:schemeClr val="accent1">
                    <a:lumMod val="75000"/>
                  </a:schemeClr>
                </a:solidFill>
                <a:latin typeface="Georgia" panose="02040502050405020303" pitchFamily="18" charset="0"/>
                <a:cs typeface="Arial" panose="020B0604020202020204" pitchFamily="34" charset="0"/>
              </a:rPr>
              <a:t>Drinking Water Issues</a:t>
            </a:r>
            <a:endParaRPr lang="en-US" altLang="en-US" b="1" dirty="0">
              <a:solidFill>
                <a:schemeClr val="accent1">
                  <a:lumMod val="75000"/>
                </a:schemeClr>
              </a:solidFill>
              <a:latin typeface="Georgia" panose="02040502050405020303" pitchFamily="18" charset="0"/>
            </a:endParaRPr>
          </a:p>
        </p:txBody>
      </p:sp>
      <p:pic>
        <p:nvPicPr>
          <p:cNvPr id="7" name="Picture 3" descr="Title wav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829378"/>
            <a:ext cx="11925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D1C5E23-729C-FDA9-67FC-8001A8ABFF59}"/>
              </a:ext>
            </a:extLst>
          </p:cNvPr>
          <p:cNvSpPr txBox="1"/>
          <p:nvPr/>
        </p:nvSpPr>
        <p:spPr>
          <a:xfrm>
            <a:off x="133351" y="1339273"/>
            <a:ext cx="11925299" cy="5262979"/>
          </a:xfrm>
          <a:prstGeom prst="rect">
            <a:avLst/>
          </a:prstGeom>
          <a:noFill/>
        </p:spPr>
        <p:txBody>
          <a:bodyPr wrap="square" rtlCol="0">
            <a:spAutoFit/>
          </a:bodyPr>
          <a:lstStyle/>
          <a:p>
            <a:pPr marL="284163" indent="-284163">
              <a:buClr>
                <a:schemeClr val="accent1">
                  <a:lumMod val="75000"/>
                </a:schemeClr>
              </a:buClr>
              <a:buSzPct val="75000"/>
              <a:buFont typeface="Wingdings" panose="05000000000000000000" pitchFamily="2" charset="2"/>
              <a:buChar char=""/>
            </a:pPr>
            <a:r>
              <a:rPr lang="en-US" altLang="en-US" sz="2400" dirty="0">
                <a:solidFill>
                  <a:srgbClr val="000000"/>
                </a:solidFill>
                <a:latin typeface="Georgia" panose="02040502050405020303" pitchFamily="18" charset="0"/>
                <a:cs typeface="Arial" panose="020B0604020202020204" pitchFamily="34" charset="0"/>
              </a:rPr>
              <a:t>EPA PFAS MCLs</a:t>
            </a:r>
          </a:p>
          <a:p>
            <a:pPr marL="284163" indent="-284163">
              <a:buClr>
                <a:schemeClr val="accent1">
                  <a:lumMod val="75000"/>
                </a:schemeClr>
              </a:buClr>
              <a:buSzPct val="75000"/>
              <a:buFont typeface="Wingdings" panose="05000000000000000000" pitchFamily="2" charset="2"/>
              <a:buChar char=""/>
            </a:pP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dirty="0">
                <a:solidFill>
                  <a:srgbClr val="000000"/>
                </a:solidFill>
                <a:latin typeface="Georgia" panose="02040502050405020303" pitchFamily="18" charset="0"/>
                <a:cs typeface="Arial" panose="020B0604020202020204" pitchFamily="34" charset="0"/>
              </a:rPr>
              <a:t>Lead and Copper Rule (LCCR/LCRI)</a:t>
            </a:r>
            <a:endParaRPr lang="en-US" altLang="en-US" sz="2400" dirty="0">
              <a:solidFill>
                <a:schemeClr val="accent1"/>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dirty="0">
                <a:solidFill>
                  <a:srgbClr val="000000"/>
                </a:solidFill>
                <a:latin typeface="Georgia" panose="02040502050405020303" pitchFamily="18" charset="0"/>
                <a:cs typeface="Arial" panose="020B0604020202020204" pitchFamily="34" charset="0"/>
              </a:rPr>
              <a:t>State PFAS Work</a:t>
            </a:r>
          </a:p>
          <a:p>
            <a:pPr marL="284163" indent="-284163">
              <a:buClr>
                <a:schemeClr val="accent1">
                  <a:lumMod val="75000"/>
                </a:schemeClr>
              </a:buClr>
              <a:buSzPct val="75000"/>
              <a:buFont typeface="Wingdings" panose="05000000000000000000" pitchFamily="2" charset="2"/>
              <a:buChar char=""/>
            </a:pP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dirty="0">
                <a:solidFill>
                  <a:srgbClr val="000000"/>
                </a:solidFill>
                <a:latin typeface="Georgia" panose="02040502050405020303" pitchFamily="18" charset="0"/>
                <a:cs typeface="Arial" panose="020B0604020202020204" pitchFamily="34" charset="0"/>
              </a:rPr>
              <a:t>Water Withdrawal Permitting (Grandfathered Withdrawals)</a:t>
            </a:r>
          </a:p>
          <a:p>
            <a:pPr marL="284163" indent="-284163">
              <a:buClr>
                <a:schemeClr val="accent1">
                  <a:lumMod val="75000"/>
                </a:schemeClr>
              </a:buClr>
              <a:buSzPct val="75000"/>
              <a:buFont typeface="Wingdings" panose="05000000000000000000" pitchFamily="2" charset="2"/>
              <a:buChar char=""/>
            </a:pP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r>
              <a:rPr lang="en-US" altLang="en-US" sz="2400" dirty="0">
                <a:solidFill>
                  <a:srgbClr val="000000"/>
                </a:solidFill>
                <a:latin typeface="Georgia" panose="02040502050405020303" pitchFamily="18" charset="0"/>
                <a:cs typeface="Arial" panose="020B0604020202020204" pitchFamily="34" charset="0"/>
              </a:rPr>
              <a:t>Cybersecurity</a:t>
            </a:r>
          </a:p>
          <a:p>
            <a:pPr marL="284163" indent="-284163">
              <a:buClr>
                <a:schemeClr val="accent1">
                  <a:lumMod val="75000"/>
                </a:schemeClr>
              </a:buClr>
              <a:buSzPct val="75000"/>
              <a:buFont typeface="Wingdings" panose="05000000000000000000" pitchFamily="2" charset="2"/>
              <a:buChar char=""/>
            </a:pP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endParaRPr lang="en-US" altLang="en-US" sz="2400" dirty="0">
              <a:solidFill>
                <a:srgbClr val="000000"/>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endParaRPr lang="en-US" altLang="en-US" sz="2400" b="1" dirty="0">
              <a:solidFill>
                <a:schemeClr val="accent1"/>
              </a:solidFill>
              <a:latin typeface="Georgia" panose="02040502050405020303" pitchFamily="18" charset="0"/>
              <a:cs typeface="Arial" panose="020B0604020202020204" pitchFamily="34" charset="0"/>
            </a:endParaRPr>
          </a:p>
          <a:p>
            <a:pPr marL="284163" indent="-284163">
              <a:buClr>
                <a:schemeClr val="accent1">
                  <a:lumMod val="75000"/>
                </a:schemeClr>
              </a:buClr>
              <a:buSzPct val="75000"/>
              <a:buFont typeface="Wingdings" panose="05000000000000000000" pitchFamily="2" charset="2"/>
              <a:buChar char=""/>
            </a:pPr>
            <a:endParaRPr lang="en-US" altLang="en-US" sz="2400" b="1" dirty="0">
              <a:solidFill>
                <a:srgbClr val="000000"/>
              </a:solidFill>
              <a:latin typeface="Georgia" panose="02040502050405020303" pitchFamily="18" charset="0"/>
              <a:cs typeface="Arial" panose="020B0604020202020204" pitchFamily="34" charset="0"/>
            </a:endParaRPr>
          </a:p>
        </p:txBody>
      </p:sp>
      <p:sp>
        <p:nvSpPr>
          <p:cNvPr id="4" name="Slide Number Placeholder 6">
            <a:extLst>
              <a:ext uri="{FF2B5EF4-FFF2-40B4-BE49-F238E27FC236}">
                <a16:creationId xmlns:a16="http://schemas.microsoft.com/office/drawing/2014/main" id="{CA0C59AF-BB91-F623-A01C-2C821AB1B172}"/>
              </a:ext>
            </a:extLst>
          </p:cNvPr>
          <p:cNvSpPr>
            <a:spLocks noGrp="1"/>
          </p:cNvSpPr>
          <p:nvPr>
            <p:ph type="sldNum" sz="quarter" idx="12"/>
          </p:nvPr>
        </p:nvSpPr>
        <p:spPr>
          <a:xfrm>
            <a:off x="9147928" y="6340475"/>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5521CC0-2A2D-45CD-BA05-F9937D60E5BF}" type="slidenum">
              <a:rPr lang="en-US" altLang="en-US" sz="1400" smtClean="0">
                <a:solidFill>
                  <a:srgbClr val="000000"/>
                </a:solidFill>
                <a:latin typeface="Georgia" panose="02040502050405020303" pitchFamily="18" charset="0"/>
              </a:rPr>
              <a:pPr>
                <a:spcBef>
                  <a:spcPct val="0"/>
                </a:spcBef>
                <a:buFontTx/>
                <a:buNone/>
              </a:pPr>
              <a:t>39</a:t>
            </a:fld>
            <a:endParaRPr lang="en-US" altLang="en-US" sz="1400" dirty="0">
              <a:solidFill>
                <a:srgbClr val="000000"/>
              </a:solidFill>
              <a:latin typeface="Georgia" panose="02040502050405020303" pitchFamily="18" charset="0"/>
            </a:endParaRPr>
          </a:p>
        </p:txBody>
      </p:sp>
    </p:spTree>
    <p:extLst>
      <p:ext uri="{BB962C8B-B14F-4D97-AF65-F5344CB8AC3E}">
        <p14:creationId xmlns:p14="http://schemas.microsoft.com/office/powerpoint/2010/main" val="3257828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Title Ground2">
            <a:extLst>
              <a:ext uri="{FF2B5EF4-FFF2-40B4-BE49-F238E27FC236}">
                <a16:creationId xmlns:a16="http://schemas.microsoft.com/office/drawing/2014/main" id="{1D7037BC-68E7-4999-A90B-8C29775D4B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26" name="Content Placeholder 2"/>
          <p:cNvSpPr>
            <a:spLocks noGrp="1"/>
          </p:cNvSpPr>
          <p:nvPr>
            <p:ph idx="1"/>
          </p:nvPr>
        </p:nvSpPr>
        <p:spPr>
          <a:xfrm>
            <a:off x="1676400" y="762000"/>
            <a:ext cx="8991600" cy="5715000"/>
          </a:xfrm>
        </p:spPr>
        <p:txBody>
          <a:bodyPr/>
          <a:lstStyle/>
          <a:p>
            <a:pPr algn="ctr" eaLnBrk="1" hangingPunct="1">
              <a:buFontTx/>
              <a:buNone/>
            </a:pPr>
            <a:r>
              <a:rPr lang="en-US" altLang="en-US" sz="4800" b="1" dirty="0">
                <a:solidFill>
                  <a:srgbClr val="00B0F0"/>
                </a:solidFill>
                <a:latin typeface="Georgia" panose="02040502050405020303" pitchFamily="18" charset="0"/>
                <a:cs typeface="Tahoma" pitchFamily="34" charset="0"/>
              </a:rPr>
              <a:t> </a:t>
            </a:r>
          </a:p>
          <a:p>
            <a:pPr algn="ctr" eaLnBrk="1" hangingPunct="1">
              <a:spcBef>
                <a:spcPct val="0"/>
              </a:spcBef>
              <a:buFontTx/>
              <a:buNone/>
            </a:pPr>
            <a:endParaRPr lang="en-US" altLang="en-US" sz="2800" b="1" dirty="0">
              <a:latin typeface="Georgia" panose="02040502050405020303" pitchFamily="18" charset="0"/>
              <a:cs typeface="Arial" charset="0"/>
            </a:endParaRPr>
          </a:p>
          <a:p>
            <a:pPr algn="ctr" eaLnBrk="1" hangingPunct="1">
              <a:spcBef>
                <a:spcPct val="0"/>
              </a:spcBef>
              <a:buFontTx/>
              <a:buNone/>
            </a:pPr>
            <a:endParaRPr lang="en-US" altLang="en-US" sz="2800" b="1" dirty="0">
              <a:latin typeface="Georgia" panose="02040502050405020303" pitchFamily="18" charset="0"/>
              <a:cs typeface="Tahoma" pitchFamily="34" charset="0"/>
            </a:endParaRPr>
          </a:p>
          <a:p>
            <a:pPr algn="ctr" eaLnBrk="1" hangingPunct="1">
              <a:spcBef>
                <a:spcPct val="0"/>
              </a:spcBef>
              <a:buFontTx/>
              <a:buNone/>
            </a:pPr>
            <a:r>
              <a:rPr lang="en-US" altLang="en-US" sz="2800" b="1" dirty="0">
                <a:latin typeface="Georgia" panose="02040502050405020303" pitchFamily="18" charset="0"/>
                <a:cs typeface="Tahoma" pitchFamily="34" charset="0"/>
              </a:rPr>
              <a:t>Lisa Ochsenhirt</a:t>
            </a:r>
          </a:p>
          <a:p>
            <a:pPr algn="ctr" eaLnBrk="1" hangingPunct="1">
              <a:spcBef>
                <a:spcPct val="0"/>
              </a:spcBef>
              <a:buFontTx/>
              <a:buNone/>
            </a:pPr>
            <a:r>
              <a:rPr lang="en-US" altLang="en-US" sz="2800" b="1" dirty="0">
                <a:latin typeface="Georgia" panose="02040502050405020303" pitchFamily="18" charset="0"/>
                <a:cs typeface="Tahoma" pitchFamily="34" charset="0"/>
              </a:rPr>
              <a:t>Lisa@AquaLaw.com</a:t>
            </a:r>
          </a:p>
          <a:p>
            <a:pPr algn="ctr" eaLnBrk="1" hangingPunct="1">
              <a:spcBef>
                <a:spcPct val="0"/>
              </a:spcBef>
              <a:buNone/>
            </a:pPr>
            <a:r>
              <a:rPr lang="en-US" altLang="en-US" sz="2800" b="1" dirty="0">
                <a:latin typeface="Georgia" panose="02040502050405020303" pitchFamily="18" charset="0"/>
                <a:cs typeface="Tahoma" pitchFamily="34" charset="0"/>
              </a:rPr>
              <a:t>804.716.9021</a:t>
            </a:r>
          </a:p>
          <a:p>
            <a:pPr algn="ctr" eaLnBrk="1" hangingPunct="1">
              <a:spcBef>
                <a:spcPct val="0"/>
              </a:spcBef>
              <a:buFontTx/>
              <a:buNone/>
            </a:pPr>
            <a:endParaRPr lang="en-US" altLang="en-US" sz="2800" b="1" dirty="0">
              <a:latin typeface="Georgia" panose="02040502050405020303" pitchFamily="18" charset="0"/>
              <a:cs typeface="Tahoma" pitchFamily="34" charset="0"/>
            </a:endParaRPr>
          </a:p>
          <a:p>
            <a:pPr algn="ctr" eaLnBrk="1" hangingPunct="1">
              <a:spcBef>
                <a:spcPct val="0"/>
              </a:spcBef>
              <a:buFontTx/>
              <a:buNone/>
            </a:pPr>
            <a:endParaRPr lang="en-US" altLang="en-US" sz="1800" b="1" dirty="0">
              <a:latin typeface="Georgia" panose="02040502050405020303" pitchFamily="18" charset="0"/>
              <a:cs typeface="Tahoma" pitchFamily="34" charset="0"/>
            </a:endParaRPr>
          </a:p>
          <a:p>
            <a:pPr algn="ctr" eaLnBrk="1" hangingPunct="1">
              <a:spcBef>
                <a:spcPct val="0"/>
              </a:spcBef>
              <a:buFontTx/>
              <a:buNone/>
            </a:pPr>
            <a:endParaRPr lang="en-US" altLang="en-US" sz="2800" b="1" dirty="0">
              <a:latin typeface="Georgia" panose="02040502050405020303" pitchFamily="18" charset="0"/>
              <a:cs typeface="Tahoma" pitchFamily="34" charset="0"/>
            </a:endParaRPr>
          </a:p>
          <a:p>
            <a:pPr algn="ctr" eaLnBrk="1" hangingPunct="1">
              <a:spcBef>
                <a:spcPct val="0"/>
              </a:spcBef>
              <a:buFontTx/>
              <a:buNone/>
            </a:pPr>
            <a:endParaRPr lang="en-US" altLang="en-US" sz="2800" b="1" dirty="0">
              <a:latin typeface="Georgia" panose="02040502050405020303" pitchFamily="18" charset="0"/>
              <a:cs typeface="Tahoma" pitchFamily="34" charset="0"/>
            </a:endParaRPr>
          </a:p>
          <a:p>
            <a:pPr algn="ctr" eaLnBrk="1" hangingPunct="1">
              <a:spcBef>
                <a:spcPct val="0"/>
              </a:spcBef>
              <a:buFontTx/>
              <a:buNone/>
            </a:pPr>
            <a:endParaRPr lang="en-US" altLang="en-US" sz="2800" b="1" dirty="0">
              <a:latin typeface="Georgia" panose="02040502050405020303" pitchFamily="18" charset="0"/>
              <a:cs typeface="Tahoma" pitchFamily="34" charset="0"/>
            </a:endParaRPr>
          </a:p>
          <a:p>
            <a:pPr algn="ctr" eaLnBrk="1" hangingPunct="1">
              <a:spcBef>
                <a:spcPct val="0"/>
              </a:spcBef>
              <a:buFontTx/>
              <a:buNone/>
            </a:pPr>
            <a:endParaRPr lang="en-US" altLang="en-US" b="1" dirty="0">
              <a:latin typeface="Georgia" panose="02040502050405020303" pitchFamily="18" charset="0"/>
              <a:cs typeface="Tahoma" pitchFamily="34" charset="0"/>
            </a:endParaRPr>
          </a:p>
          <a:p>
            <a:pPr algn="ctr" eaLnBrk="1" hangingPunct="1">
              <a:spcBef>
                <a:spcPct val="0"/>
              </a:spcBef>
              <a:buFontTx/>
              <a:buNone/>
            </a:pPr>
            <a:r>
              <a:rPr lang="en-US" altLang="en-US" sz="2800" b="1" dirty="0">
                <a:latin typeface="Georgia" panose="02040502050405020303" pitchFamily="18" charset="0"/>
                <a:cs typeface="Tahoma" pitchFamily="34" charset="0"/>
              </a:rPr>
              <a:t>www.AquaLaw.com</a:t>
            </a:r>
          </a:p>
        </p:txBody>
      </p:sp>
      <p:pic>
        <p:nvPicPr>
          <p:cNvPr id="77828" name="Picture 4" descr="AL Log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85526" y="4288536"/>
            <a:ext cx="4820948" cy="1181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14990</TotalTime>
  <Words>3266</Words>
  <Application>Microsoft Office PowerPoint</Application>
  <PresentationFormat>Widescreen</PresentationFormat>
  <Paragraphs>452</Paragraphs>
  <Slides>40</Slides>
  <Notes>33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Calibri Light</vt:lpstr>
      <vt:lpstr>Georgia</vt:lpstr>
      <vt:lpstr>Rockwell</vt:lpstr>
      <vt:lpstr>Tahoma</vt:lpstr>
      <vt:lpstr>Times New Roman</vt:lpstr>
      <vt:lpstr>Wingdings</vt:lpstr>
      <vt:lpstr>Office Theme</vt:lpstr>
      <vt:lpstr>PowerPoint Presentation</vt:lpstr>
      <vt:lpstr>PowerPoint Presentation</vt:lpstr>
      <vt:lpstr>MD Legislative Session</vt:lpstr>
      <vt:lpstr>State Budget</vt:lpstr>
      <vt:lpstr>State Budget (cont.)</vt:lpstr>
      <vt:lpstr>Potential 2026 GA Bills</vt:lpstr>
      <vt:lpstr>Potential Topics (cont.)</vt:lpstr>
      <vt:lpstr>Potential Topics (cont.)</vt:lpstr>
      <vt:lpstr>PowerPoint Presentation</vt:lpstr>
      <vt:lpstr>PFAS Bills</vt:lpstr>
      <vt:lpstr>Expected PFAS Bills (cont.)</vt:lpstr>
      <vt:lpstr>Expected PFAS Bills (cont.)</vt:lpstr>
      <vt:lpstr>PowerPoint Presentation</vt:lpstr>
      <vt:lpstr>Stormwater Issues</vt:lpstr>
      <vt:lpstr>Stormwater Issues (cont.)</vt:lpstr>
      <vt:lpstr>Wastewater Issues</vt:lpstr>
      <vt:lpstr>Wastewater Issues (cont.)</vt:lpstr>
      <vt:lpstr>Drinking Water Issues</vt:lpstr>
      <vt:lpstr>Drinking Water Issues (cont.)</vt:lpstr>
      <vt:lpstr>PowerPoint Presentation</vt:lpstr>
      <vt:lpstr>VA Legislative Session:  Long 60-Day Session</vt:lpstr>
      <vt:lpstr>2025 Virginia Elections</vt:lpstr>
      <vt:lpstr>Issues for New Administration</vt:lpstr>
      <vt:lpstr>Issues for New Administration (cont.)</vt:lpstr>
      <vt:lpstr>PowerPoint Presentation</vt:lpstr>
      <vt:lpstr>Key Appointments</vt:lpstr>
      <vt:lpstr>Budget Proposal  (From Outgoing Administration)</vt:lpstr>
      <vt:lpstr>HB 52 (Bloxom) Marine Resources Commission; Beneficial Use of Dredged Material</vt:lpstr>
      <vt:lpstr> HB 70 (Feggans) Resilient VA Revolving Fund; Projects in Low-Income Geographic Areas, Nature Based Solutions </vt:lpstr>
      <vt:lpstr> HB 135 (Simon) Virginia Code Commission; Extends Subdivision Plats Work Group; Report </vt:lpstr>
      <vt:lpstr> HB 214 (Feggans) Localities; Home Flood Protection Assistance Program</vt:lpstr>
      <vt:lpstr> HB 214 (Feggans) (cont.) </vt:lpstr>
      <vt:lpstr> SB 11 (DeSteph and Craig) Expanded Polystyrene Food Service Containers; Repeal of Prohibition </vt:lpstr>
      <vt:lpstr>Other Potential Topics for 2026 GA</vt:lpstr>
      <vt:lpstr>PowerPoint Presentation</vt:lpstr>
      <vt:lpstr>Stormwater Issues</vt:lpstr>
      <vt:lpstr>Stormwater Issues (cont.)</vt:lpstr>
      <vt:lpstr>Wastewater Issues</vt:lpstr>
      <vt:lpstr>Drinking Water Issues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Justin Curtis</dc:creator>
  <cp:lastModifiedBy>Lisa Ochsenhirt</cp:lastModifiedBy>
  <cp:revision>131</cp:revision>
  <cp:lastPrinted>2026-01-08T20:18:54Z</cp:lastPrinted>
  <dcterms:created xsi:type="dcterms:W3CDTF">2019-05-30T23:44:22Z</dcterms:created>
  <dcterms:modified xsi:type="dcterms:W3CDTF">2026-01-08T21:10:39Z</dcterms:modified>
</cp:coreProperties>
</file>