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62" r:id="rId2"/>
    <p:sldId id="266" r:id="rId3"/>
    <p:sldId id="265" r:id="rId4"/>
    <p:sldId id="256" r:id="rId5"/>
    <p:sldId id="267" r:id="rId6"/>
    <p:sldId id="257" r:id="rId7"/>
    <p:sldId id="273" r:id="rId8"/>
    <p:sldId id="271" r:id="rId9"/>
    <p:sldId id="272" r:id="rId10"/>
    <p:sldId id="275" r:id="rId11"/>
    <p:sldId id="277" r:id="rId12"/>
    <p:sldId id="268" r:id="rId13"/>
    <p:sldId id="276" r:id="rId1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36" autoAdjust="0"/>
    <p:restoredTop sz="94660"/>
  </p:normalViewPr>
  <p:slideViewPr>
    <p:cSldViewPr>
      <p:cViewPr varScale="1">
        <p:scale>
          <a:sx n="69" d="100"/>
          <a:sy n="69" d="100"/>
        </p:scale>
        <p:origin x="-140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0"/>
    </mc:Choice>
    <mc:Fallback>
      <c:style val="10"/>
    </mc:Fallback>
  </mc:AlternateContent>
  <c:chart>
    <c:title>
      <c:tx>
        <c:rich>
          <a:bodyPr/>
          <a:lstStyle/>
          <a:p>
            <a:pPr>
              <a:defRPr/>
            </a:pPr>
            <a:r>
              <a:rPr lang="en-US" dirty="0"/>
              <a:t>Vacancy Rates in MWCOG Region for Office and Retail Markets: 1993 - 2014</a:t>
            </a:r>
          </a:p>
        </c:rich>
      </c:tx>
      <c:layout/>
      <c:overlay val="0"/>
    </c:title>
    <c:autoTitleDeleted val="0"/>
    <c:plotArea>
      <c:layout/>
      <c:lineChart>
        <c:grouping val="standard"/>
        <c:varyColors val="0"/>
        <c:ser>
          <c:idx val="1"/>
          <c:order val="0"/>
          <c:tx>
            <c:strRef>
              <c:f>'MWCOG Only'!$B$1</c:f>
              <c:strCache>
                <c:ptCount val="1"/>
                <c:pt idx="0">
                  <c:v>Office</c:v>
                </c:pt>
              </c:strCache>
            </c:strRef>
          </c:tx>
          <c:spPr>
            <a:ln w="50800"/>
          </c:spPr>
          <c:marker>
            <c:symbol val="none"/>
          </c:marker>
          <c:cat>
            <c:strRef>
              <c:f>'MWCOG Only'!$A$2:$A$89</c:f>
              <c:strCache>
                <c:ptCount val="85"/>
                <c:pt idx="0">
                  <c:v>1993</c:v>
                </c:pt>
                <c:pt idx="4">
                  <c:v>1994</c:v>
                </c:pt>
                <c:pt idx="8">
                  <c:v>1995</c:v>
                </c:pt>
                <c:pt idx="12">
                  <c:v>1996</c:v>
                </c:pt>
                <c:pt idx="16">
                  <c:v>1997</c:v>
                </c:pt>
                <c:pt idx="20">
                  <c:v>1998</c:v>
                </c:pt>
                <c:pt idx="24">
                  <c:v>1999</c:v>
                </c:pt>
                <c:pt idx="28">
                  <c:v>2000</c:v>
                </c:pt>
                <c:pt idx="32">
                  <c:v>2001</c:v>
                </c:pt>
                <c:pt idx="36">
                  <c:v>2002</c:v>
                </c:pt>
                <c:pt idx="40">
                  <c:v>2003</c:v>
                </c:pt>
                <c:pt idx="44">
                  <c:v>2004</c:v>
                </c:pt>
                <c:pt idx="48">
                  <c:v>2005</c:v>
                </c:pt>
                <c:pt idx="52">
                  <c:v>2006</c:v>
                </c:pt>
                <c:pt idx="56">
                  <c:v>2007</c:v>
                </c:pt>
                <c:pt idx="60">
                  <c:v>2008</c:v>
                </c:pt>
                <c:pt idx="64">
                  <c:v>2009</c:v>
                </c:pt>
                <c:pt idx="68">
                  <c:v>2010</c:v>
                </c:pt>
                <c:pt idx="72">
                  <c:v>2011</c:v>
                </c:pt>
                <c:pt idx="76">
                  <c:v>2012</c:v>
                </c:pt>
                <c:pt idx="80">
                  <c:v>2013</c:v>
                </c:pt>
                <c:pt idx="84">
                  <c:v>2014</c:v>
                </c:pt>
              </c:strCache>
            </c:strRef>
          </c:cat>
          <c:val>
            <c:numRef>
              <c:f>'MWCOG Only'!$B$2:$B$89</c:f>
              <c:numCache>
                <c:formatCode>0%</c:formatCode>
                <c:ptCount val="88"/>
                <c:pt idx="0">
                  <c:v>0.13853234385133184</c:v>
                </c:pt>
                <c:pt idx="1">
                  <c:v>0.14966419254495203</c:v>
                </c:pt>
                <c:pt idx="2">
                  <c:v>0.14553917355734017</c:v>
                </c:pt>
                <c:pt idx="3">
                  <c:v>0.13998406619883597</c:v>
                </c:pt>
                <c:pt idx="4">
                  <c:v>0.13746630278480892</c:v>
                </c:pt>
                <c:pt idx="5">
                  <c:v>0.132586541752054</c:v>
                </c:pt>
                <c:pt idx="6">
                  <c:v>0.12668806531448662</c:v>
                </c:pt>
                <c:pt idx="7">
                  <c:v>0.12158370022855294</c:v>
                </c:pt>
                <c:pt idx="8">
                  <c:v>0.1174358148004728</c:v>
                </c:pt>
                <c:pt idx="9">
                  <c:v>0.11393288998261224</c:v>
                </c:pt>
                <c:pt idx="10">
                  <c:v>0.1112355041910537</c:v>
                </c:pt>
                <c:pt idx="11">
                  <c:v>0.10743302205752149</c:v>
                </c:pt>
                <c:pt idx="12">
                  <c:v>0.10443644402290886</c:v>
                </c:pt>
                <c:pt idx="13">
                  <c:v>0.10006628208161356</c:v>
                </c:pt>
                <c:pt idx="14">
                  <c:v>9.5803534508987362E-2</c:v>
                </c:pt>
                <c:pt idx="15">
                  <c:v>9.0788318300993542E-2</c:v>
                </c:pt>
                <c:pt idx="16">
                  <c:v>8.6532969207048338E-2</c:v>
                </c:pt>
                <c:pt idx="17">
                  <c:v>8.1211373330154144E-2</c:v>
                </c:pt>
                <c:pt idx="18">
                  <c:v>7.8355452997141903E-2</c:v>
                </c:pt>
                <c:pt idx="19">
                  <c:v>7.3598170320611764E-2</c:v>
                </c:pt>
                <c:pt idx="20">
                  <c:v>6.8917792596096164E-2</c:v>
                </c:pt>
                <c:pt idx="21">
                  <c:v>6.5926843642713076E-2</c:v>
                </c:pt>
                <c:pt idx="22">
                  <c:v>6.3778280309020566E-2</c:v>
                </c:pt>
                <c:pt idx="23">
                  <c:v>6.1667864516475039E-2</c:v>
                </c:pt>
                <c:pt idx="24">
                  <c:v>5.8763802388139948E-2</c:v>
                </c:pt>
                <c:pt idx="25">
                  <c:v>6.0161649584249674E-2</c:v>
                </c:pt>
                <c:pt idx="26">
                  <c:v>5.9628816303444493E-2</c:v>
                </c:pt>
                <c:pt idx="27">
                  <c:v>5.8243081518412551E-2</c:v>
                </c:pt>
                <c:pt idx="28">
                  <c:v>5.5852280022667865E-2</c:v>
                </c:pt>
                <c:pt idx="29">
                  <c:v>4.9907433398514688E-2</c:v>
                </c:pt>
                <c:pt idx="30">
                  <c:v>6.2624210115975187E-2</c:v>
                </c:pt>
                <c:pt idx="31">
                  <c:v>6.0705927414098193E-2</c:v>
                </c:pt>
                <c:pt idx="32">
                  <c:v>6.6176204700969701E-2</c:v>
                </c:pt>
                <c:pt idx="33">
                  <c:v>8.2566731794582751E-2</c:v>
                </c:pt>
                <c:pt idx="34">
                  <c:v>9.1138053662935661E-2</c:v>
                </c:pt>
                <c:pt idx="35">
                  <c:v>0.10209523975602784</c:v>
                </c:pt>
                <c:pt idx="36">
                  <c:v>0.10994762686063284</c:v>
                </c:pt>
                <c:pt idx="37">
                  <c:v>0.11340801756215098</c:v>
                </c:pt>
                <c:pt idx="38">
                  <c:v>0.11326792163164084</c:v>
                </c:pt>
                <c:pt idx="39">
                  <c:v>0.11865593010992732</c:v>
                </c:pt>
                <c:pt idx="40">
                  <c:v>0.12110489962231374</c:v>
                </c:pt>
                <c:pt idx="41">
                  <c:v>0.12058908962460627</c:v>
                </c:pt>
                <c:pt idx="42">
                  <c:v>0.11960520303816365</c:v>
                </c:pt>
                <c:pt idx="43">
                  <c:v>0.11356784368185643</c:v>
                </c:pt>
                <c:pt idx="44">
                  <c:v>0.11235264217577842</c:v>
                </c:pt>
                <c:pt idx="45">
                  <c:v>0.10811150533370875</c:v>
                </c:pt>
                <c:pt idx="46">
                  <c:v>0.10442351538850095</c:v>
                </c:pt>
                <c:pt idx="47">
                  <c:v>0.10398483500552683</c:v>
                </c:pt>
                <c:pt idx="48">
                  <c:v>9.9159851837099314E-2</c:v>
                </c:pt>
                <c:pt idx="49">
                  <c:v>9.5638577057687968E-2</c:v>
                </c:pt>
                <c:pt idx="50">
                  <c:v>9.1266998427911125E-2</c:v>
                </c:pt>
                <c:pt idx="51">
                  <c:v>8.6856622152577334E-2</c:v>
                </c:pt>
                <c:pt idx="52">
                  <c:v>8.5341662000036747E-2</c:v>
                </c:pt>
                <c:pt idx="53">
                  <c:v>8.5900398113705714E-2</c:v>
                </c:pt>
                <c:pt idx="54">
                  <c:v>8.872400199881475E-2</c:v>
                </c:pt>
                <c:pt idx="55">
                  <c:v>8.8948481817880565E-2</c:v>
                </c:pt>
                <c:pt idx="56">
                  <c:v>9.4266990722879127E-2</c:v>
                </c:pt>
                <c:pt idx="57">
                  <c:v>9.6675756510062966E-2</c:v>
                </c:pt>
                <c:pt idx="58">
                  <c:v>9.9926441515413425E-2</c:v>
                </c:pt>
                <c:pt idx="59">
                  <c:v>0.10385215304897211</c:v>
                </c:pt>
                <c:pt idx="60">
                  <c:v>0.10929374343247068</c:v>
                </c:pt>
                <c:pt idx="61">
                  <c:v>0.11275106418129964</c:v>
                </c:pt>
                <c:pt idx="62">
                  <c:v>0.11594424732213934</c:v>
                </c:pt>
                <c:pt idx="63">
                  <c:v>0.11872371945219085</c:v>
                </c:pt>
                <c:pt idx="64">
                  <c:v>0.12305094600545835</c:v>
                </c:pt>
                <c:pt idx="65">
                  <c:v>0.12828569617346283</c:v>
                </c:pt>
                <c:pt idx="66">
                  <c:v>0.13470540197132877</c:v>
                </c:pt>
                <c:pt idx="67">
                  <c:v>0.13367728584321995</c:v>
                </c:pt>
                <c:pt idx="68">
                  <c:v>0.1345049055444186</c:v>
                </c:pt>
                <c:pt idx="69">
                  <c:v>0.13602080359716234</c:v>
                </c:pt>
                <c:pt idx="70">
                  <c:v>0.13405891249674565</c:v>
                </c:pt>
                <c:pt idx="71">
                  <c:v>0.13101868291802127</c:v>
                </c:pt>
                <c:pt idx="72">
                  <c:v>0.13193499290107094</c:v>
                </c:pt>
                <c:pt idx="73">
                  <c:v>0.13212720736030817</c:v>
                </c:pt>
                <c:pt idx="74">
                  <c:v>0.13161575542336643</c:v>
                </c:pt>
                <c:pt idx="75">
                  <c:v>0.13453149608660325</c:v>
                </c:pt>
                <c:pt idx="76">
                  <c:v>0.1347576063644095</c:v>
                </c:pt>
                <c:pt idx="77">
                  <c:v>0.13415216445744177</c:v>
                </c:pt>
                <c:pt idx="78">
                  <c:v>0.13464082964279239</c:v>
                </c:pt>
                <c:pt idx="79">
                  <c:v>0.13647514866665481</c:v>
                </c:pt>
                <c:pt idx="80">
                  <c:v>0.13906005289994547</c:v>
                </c:pt>
                <c:pt idx="81">
                  <c:v>0.13934022935504595</c:v>
                </c:pt>
                <c:pt idx="82">
                  <c:v>0.13896065593647389</c:v>
                </c:pt>
                <c:pt idx="83">
                  <c:v>0.14135139596300514</c:v>
                </c:pt>
                <c:pt idx="84">
                  <c:v>0.14487429192819504</c:v>
                </c:pt>
                <c:pt idx="85">
                  <c:v>0.14666158951165481</c:v>
                </c:pt>
                <c:pt idx="86">
                  <c:v>0.14823874686530089</c:v>
                </c:pt>
                <c:pt idx="87">
                  <c:v>0.1459566557507089</c:v>
                </c:pt>
              </c:numCache>
            </c:numRef>
          </c:val>
          <c:smooth val="0"/>
        </c:ser>
        <c:ser>
          <c:idx val="2"/>
          <c:order val="1"/>
          <c:tx>
            <c:strRef>
              <c:f>'MWCOG Only'!$C$1</c:f>
              <c:strCache>
                <c:ptCount val="1"/>
                <c:pt idx="0">
                  <c:v>Retail</c:v>
                </c:pt>
              </c:strCache>
            </c:strRef>
          </c:tx>
          <c:spPr>
            <a:ln w="50800"/>
          </c:spPr>
          <c:marker>
            <c:symbol val="none"/>
          </c:marker>
          <c:cat>
            <c:strRef>
              <c:f>'MWCOG Only'!$A$2:$A$89</c:f>
              <c:strCache>
                <c:ptCount val="85"/>
                <c:pt idx="0">
                  <c:v>1993</c:v>
                </c:pt>
                <c:pt idx="4">
                  <c:v>1994</c:v>
                </c:pt>
                <c:pt idx="8">
                  <c:v>1995</c:v>
                </c:pt>
                <c:pt idx="12">
                  <c:v>1996</c:v>
                </c:pt>
                <c:pt idx="16">
                  <c:v>1997</c:v>
                </c:pt>
                <c:pt idx="20">
                  <c:v>1998</c:v>
                </c:pt>
                <c:pt idx="24">
                  <c:v>1999</c:v>
                </c:pt>
                <c:pt idx="28">
                  <c:v>2000</c:v>
                </c:pt>
                <c:pt idx="32">
                  <c:v>2001</c:v>
                </c:pt>
                <c:pt idx="36">
                  <c:v>2002</c:v>
                </c:pt>
                <c:pt idx="40">
                  <c:v>2003</c:v>
                </c:pt>
                <c:pt idx="44">
                  <c:v>2004</c:v>
                </c:pt>
                <c:pt idx="48">
                  <c:v>2005</c:v>
                </c:pt>
                <c:pt idx="52">
                  <c:v>2006</c:v>
                </c:pt>
                <c:pt idx="56">
                  <c:v>2007</c:v>
                </c:pt>
                <c:pt idx="60">
                  <c:v>2008</c:v>
                </c:pt>
                <c:pt idx="64">
                  <c:v>2009</c:v>
                </c:pt>
                <c:pt idx="68">
                  <c:v>2010</c:v>
                </c:pt>
                <c:pt idx="72">
                  <c:v>2011</c:v>
                </c:pt>
                <c:pt idx="76">
                  <c:v>2012</c:v>
                </c:pt>
                <c:pt idx="80">
                  <c:v>2013</c:v>
                </c:pt>
                <c:pt idx="84">
                  <c:v>2014</c:v>
                </c:pt>
              </c:strCache>
            </c:strRef>
          </c:cat>
          <c:val>
            <c:numRef>
              <c:f>'MWCOG Only'!$C$2:$C$89</c:f>
              <c:numCache>
                <c:formatCode>General</c:formatCode>
                <c:ptCount val="88"/>
                <c:pt idx="52" formatCode="0%">
                  <c:v>3.5105037382339221E-2</c:v>
                </c:pt>
                <c:pt idx="53" formatCode="0%">
                  <c:v>3.5848697020782389E-2</c:v>
                </c:pt>
                <c:pt idx="54" formatCode="0%">
                  <c:v>3.5920448328861425E-2</c:v>
                </c:pt>
                <c:pt idx="55" formatCode="0%">
                  <c:v>3.3867647620760055E-2</c:v>
                </c:pt>
                <c:pt idx="56" formatCode="0%">
                  <c:v>3.7456011816735857E-2</c:v>
                </c:pt>
                <c:pt idx="57" formatCode="0%">
                  <c:v>3.843957947879921E-2</c:v>
                </c:pt>
                <c:pt idx="58" formatCode="0%">
                  <c:v>3.6623015699482009E-2</c:v>
                </c:pt>
                <c:pt idx="59" formatCode="0%">
                  <c:v>3.7697792950933916E-2</c:v>
                </c:pt>
                <c:pt idx="60" formatCode="0%">
                  <c:v>4.1299385513314989E-2</c:v>
                </c:pt>
                <c:pt idx="61" formatCode="0%">
                  <c:v>4.2848690714860256E-2</c:v>
                </c:pt>
                <c:pt idx="62" formatCode="0%">
                  <c:v>4.2761540171226735E-2</c:v>
                </c:pt>
                <c:pt idx="63" formatCode="0%">
                  <c:v>4.4773998050005821E-2</c:v>
                </c:pt>
                <c:pt idx="64" formatCode="0%">
                  <c:v>5.1512282014523368E-2</c:v>
                </c:pt>
                <c:pt idx="65" formatCode="0%">
                  <c:v>5.3211110738678742E-2</c:v>
                </c:pt>
                <c:pt idx="66" formatCode="0%">
                  <c:v>5.6026052839942463E-2</c:v>
                </c:pt>
                <c:pt idx="67" formatCode="0%">
                  <c:v>5.6110000551485413E-2</c:v>
                </c:pt>
                <c:pt idx="68" formatCode="0%">
                  <c:v>5.8250703613536965E-2</c:v>
                </c:pt>
                <c:pt idx="69" formatCode="0%">
                  <c:v>5.5908133229723746E-2</c:v>
                </c:pt>
                <c:pt idx="70" formatCode="0%">
                  <c:v>5.4331744728975569E-2</c:v>
                </c:pt>
                <c:pt idx="71" formatCode="0%">
                  <c:v>5.211147275112657E-2</c:v>
                </c:pt>
                <c:pt idx="72" formatCode="0%">
                  <c:v>5.3407675032958749E-2</c:v>
                </c:pt>
                <c:pt idx="73" formatCode="0%">
                  <c:v>5.2391324864508787E-2</c:v>
                </c:pt>
                <c:pt idx="74" formatCode="0%">
                  <c:v>5.1268849952235747E-2</c:v>
                </c:pt>
                <c:pt idx="75" formatCode="0%">
                  <c:v>5.0494176584699249E-2</c:v>
                </c:pt>
                <c:pt idx="76" formatCode="0%">
                  <c:v>5.1651632734700373E-2</c:v>
                </c:pt>
                <c:pt idx="77" formatCode="0%">
                  <c:v>4.9586700513346751E-2</c:v>
                </c:pt>
                <c:pt idx="78" formatCode="0%">
                  <c:v>5.0723972266270463E-2</c:v>
                </c:pt>
                <c:pt idx="79" formatCode="0%">
                  <c:v>4.944593272620295E-2</c:v>
                </c:pt>
                <c:pt idx="80" formatCode="0%">
                  <c:v>5.3112291867583865E-2</c:v>
                </c:pt>
                <c:pt idx="81" formatCode="0%">
                  <c:v>5.5171461535186928E-2</c:v>
                </c:pt>
                <c:pt idx="82" formatCode="0%">
                  <c:v>4.9956076732269351E-2</c:v>
                </c:pt>
                <c:pt idx="83" formatCode="0%">
                  <c:v>4.7877417459219092E-2</c:v>
                </c:pt>
                <c:pt idx="84" formatCode="0%">
                  <c:v>4.7151527023577736E-2</c:v>
                </c:pt>
                <c:pt idx="85" formatCode="0%">
                  <c:v>4.7397048508798001E-2</c:v>
                </c:pt>
                <c:pt idx="86" formatCode="0%">
                  <c:v>4.7096599489107382E-2</c:v>
                </c:pt>
                <c:pt idx="87" formatCode="0%">
                  <c:v>4.5307324845680313E-2</c:v>
                </c:pt>
              </c:numCache>
            </c:numRef>
          </c:val>
          <c:smooth val="0"/>
        </c:ser>
        <c:dLbls>
          <c:showLegendKey val="0"/>
          <c:showVal val="0"/>
          <c:showCatName val="0"/>
          <c:showSerName val="0"/>
          <c:showPercent val="0"/>
          <c:showBubbleSize val="0"/>
        </c:dLbls>
        <c:marker val="1"/>
        <c:smooth val="0"/>
        <c:axId val="34535680"/>
        <c:axId val="31391744"/>
      </c:lineChart>
      <c:catAx>
        <c:axId val="34535680"/>
        <c:scaling>
          <c:orientation val="minMax"/>
        </c:scaling>
        <c:delete val="0"/>
        <c:axPos val="b"/>
        <c:majorTickMark val="out"/>
        <c:minorTickMark val="none"/>
        <c:tickLblPos val="nextTo"/>
        <c:crossAx val="31391744"/>
        <c:crosses val="autoZero"/>
        <c:auto val="1"/>
        <c:lblAlgn val="ctr"/>
        <c:lblOffset val="100"/>
        <c:noMultiLvlLbl val="0"/>
      </c:catAx>
      <c:valAx>
        <c:axId val="31391744"/>
        <c:scaling>
          <c:orientation val="minMax"/>
        </c:scaling>
        <c:delete val="0"/>
        <c:axPos val="l"/>
        <c:majorGridlines/>
        <c:numFmt formatCode="0%" sourceLinked="1"/>
        <c:majorTickMark val="out"/>
        <c:minorTickMark val="none"/>
        <c:tickLblPos val="nextTo"/>
        <c:crossAx val="34535680"/>
        <c:crosses val="autoZero"/>
        <c:crossBetween val="between"/>
      </c:valAx>
    </c:plotArea>
    <c:legend>
      <c:legendPos val="r"/>
      <c:layout/>
      <c:overlay val="0"/>
    </c:legend>
    <c:plotVisOnly val="1"/>
    <c:dispBlanksAs val="gap"/>
    <c:showDLblsOverMax val="0"/>
  </c:chart>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0.32055</cdr:x>
      <cdr:y>0.17354</cdr:y>
    </cdr:from>
    <cdr:to>
      <cdr:x>0.86886</cdr:x>
      <cdr:y>0.68079</cdr:y>
    </cdr:to>
    <cdr:cxnSp macro="">
      <cdr:nvCxnSpPr>
        <cdr:cNvPr id="3" name="Straight Arrow Connector 2"/>
        <cdr:cNvCxnSpPr/>
      </cdr:nvCxnSpPr>
      <cdr:spPr>
        <a:xfrm xmlns:a="http://schemas.openxmlformats.org/drawingml/2006/main" flipV="1">
          <a:off x="2895600" y="990600"/>
          <a:ext cx="4953000" cy="2895600"/>
        </a:xfrm>
        <a:prstGeom xmlns:a="http://schemas.openxmlformats.org/drawingml/2006/main" prst="straightConnector1">
          <a:avLst/>
        </a:prstGeom>
        <a:ln xmlns:a="http://schemas.openxmlformats.org/drawingml/2006/main" w="88900">
          <a:solidFill>
            <a:schemeClr val="accent1">
              <a:lumMod val="60000"/>
              <a:lumOff val="40000"/>
              <a:alpha val="66000"/>
            </a:schemeClr>
          </a:solidFill>
          <a:prstDash val="dash"/>
          <a:tailEnd type="non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81A5391F-6254-40EC-BEF6-ABB1199AC9BF}" type="datetimeFigureOut">
              <a:rPr lang="en-US" smtClean="0"/>
              <a:t>3/18/2015</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30C8326D-E0A8-450B-91D9-88068D0286AF}" type="slidenum">
              <a:rPr lang="en-US" smtClean="0"/>
              <a:t>‹#›</a:t>
            </a:fld>
            <a:endParaRPr lang="en-US"/>
          </a:p>
        </p:txBody>
      </p:sp>
    </p:spTree>
    <p:extLst>
      <p:ext uri="{BB962C8B-B14F-4D97-AF65-F5344CB8AC3E}">
        <p14:creationId xmlns:p14="http://schemas.microsoft.com/office/powerpoint/2010/main" val="796966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2380B58C-D86D-4192-93AA-8BB22612A37E}" type="datetimeFigureOut">
              <a:rPr lang="en-US" smtClean="0"/>
              <a:t>3/18/2015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70E0B94F-82F7-4030-A36B-86417E64DD09}" type="slidenum">
              <a:rPr lang="en-US" smtClean="0"/>
              <a:t>‹#›</a:t>
            </a:fld>
            <a:endParaRPr lang="en-US"/>
          </a:p>
        </p:txBody>
      </p:sp>
    </p:spTree>
    <p:extLst>
      <p:ext uri="{BB962C8B-B14F-4D97-AF65-F5344CB8AC3E}">
        <p14:creationId xmlns:p14="http://schemas.microsoft.com/office/powerpoint/2010/main" val="290539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We’ve presented this project a couple of times – now</a:t>
            </a:r>
            <a:r>
              <a:rPr lang="en-US" baseline="0" dirty="0" smtClean="0"/>
              <a:t> that you have the full report in front of you, providing one more overview</a:t>
            </a:r>
            <a:endParaRPr lang="en-US" dirty="0"/>
          </a:p>
        </p:txBody>
      </p:sp>
      <p:sp>
        <p:nvSpPr>
          <p:cNvPr id="4" name="Slide Number Placeholder 3"/>
          <p:cNvSpPr>
            <a:spLocks noGrp="1"/>
          </p:cNvSpPr>
          <p:nvPr>
            <p:ph type="sldNum" sz="quarter" idx="10"/>
          </p:nvPr>
        </p:nvSpPr>
        <p:spPr/>
        <p:txBody>
          <a:bodyPr/>
          <a:lstStyle/>
          <a:p>
            <a:fld id="{A99A48EE-13DA-4B96-ADE3-5BB2EBF5EBBA}" type="slidenum">
              <a:rPr lang="en-US" smtClean="0"/>
              <a:t>1</a:t>
            </a:fld>
            <a:endParaRPr lang="en-US"/>
          </a:p>
        </p:txBody>
      </p:sp>
    </p:spTree>
    <p:extLst>
      <p:ext uri="{BB962C8B-B14F-4D97-AF65-F5344CB8AC3E}">
        <p14:creationId xmlns:p14="http://schemas.microsoft.com/office/powerpoint/2010/main" val="9106329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E0B94F-82F7-4030-A36B-86417E64DD09}" type="slidenum">
              <a:rPr lang="en-US" smtClean="0"/>
              <a:t>5</a:t>
            </a:fld>
            <a:endParaRPr lang="en-US"/>
          </a:p>
        </p:txBody>
      </p:sp>
    </p:spTree>
    <p:extLst>
      <p:ext uri="{BB962C8B-B14F-4D97-AF65-F5344CB8AC3E}">
        <p14:creationId xmlns:p14="http://schemas.microsoft.com/office/powerpoint/2010/main" val="3081111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Q4 2006, the</a:t>
            </a:r>
            <a:r>
              <a:rPr lang="en-US" baseline="0" dirty="0" smtClean="0"/>
              <a:t> 2003 to 2005 vacancy rate was 8.4%. The 2006 vacancy rate was 43.9%.</a:t>
            </a:r>
          </a:p>
          <a:p>
            <a:r>
              <a:rPr lang="en-US" baseline="0" dirty="0" smtClean="0"/>
              <a:t>In Q4 2000, the 1997 to 1999 vacancy rate was 4.8%. The 2000 vacancy rate was 23.6%.</a:t>
            </a:r>
            <a:endParaRPr lang="en-US" dirty="0"/>
          </a:p>
        </p:txBody>
      </p:sp>
      <p:sp>
        <p:nvSpPr>
          <p:cNvPr id="4" name="Slide Number Placeholder 3"/>
          <p:cNvSpPr>
            <a:spLocks noGrp="1"/>
          </p:cNvSpPr>
          <p:nvPr>
            <p:ph type="sldNum" sz="quarter" idx="10"/>
          </p:nvPr>
        </p:nvSpPr>
        <p:spPr/>
        <p:txBody>
          <a:bodyPr/>
          <a:lstStyle/>
          <a:p>
            <a:fld id="{70E0B94F-82F7-4030-A36B-86417E64DD09}" type="slidenum">
              <a:rPr lang="en-US" smtClean="0"/>
              <a:t>11</a:t>
            </a:fld>
            <a:endParaRPr lang="en-US"/>
          </a:p>
        </p:txBody>
      </p:sp>
    </p:spTree>
    <p:extLst>
      <p:ext uri="{BB962C8B-B14F-4D97-AF65-F5344CB8AC3E}">
        <p14:creationId xmlns:p14="http://schemas.microsoft.com/office/powerpoint/2010/main" val="23560451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We’ve presented this project a couple of times – now</a:t>
            </a:r>
            <a:r>
              <a:rPr lang="en-US" baseline="0" dirty="0" smtClean="0"/>
              <a:t> that you have the full report in front of you, providing one more overview</a:t>
            </a:r>
            <a:endParaRPr lang="en-US" dirty="0"/>
          </a:p>
        </p:txBody>
      </p:sp>
      <p:sp>
        <p:nvSpPr>
          <p:cNvPr id="4" name="Slide Number Placeholder 3"/>
          <p:cNvSpPr>
            <a:spLocks noGrp="1"/>
          </p:cNvSpPr>
          <p:nvPr>
            <p:ph type="sldNum" sz="quarter" idx="10"/>
          </p:nvPr>
        </p:nvSpPr>
        <p:spPr/>
        <p:txBody>
          <a:bodyPr/>
          <a:lstStyle/>
          <a:p>
            <a:fld id="{A99A48EE-13DA-4B96-ADE3-5BB2EBF5EBBA}" type="slidenum">
              <a:rPr lang="en-US" smtClean="0"/>
              <a:t>13</a:t>
            </a:fld>
            <a:endParaRPr lang="en-US"/>
          </a:p>
        </p:txBody>
      </p:sp>
    </p:spTree>
    <p:extLst>
      <p:ext uri="{BB962C8B-B14F-4D97-AF65-F5344CB8AC3E}">
        <p14:creationId xmlns:p14="http://schemas.microsoft.com/office/powerpoint/2010/main" val="910632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2D507D8-B9D8-4744-AB9C-F80EAD8A7DA1}" type="datetime1">
              <a:rPr lang="en-US" smtClean="0"/>
              <a:t>3/20/2015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0E1281-89A2-46DB-BB8D-E0510F76F0E2}" type="slidenum">
              <a:rPr lang="en-US" smtClean="0"/>
              <a:t>‹#›</a:t>
            </a:fld>
            <a:endParaRPr lang="en-US"/>
          </a:p>
        </p:txBody>
      </p:sp>
    </p:spTree>
    <p:extLst>
      <p:ext uri="{BB962C8B-B14F-4D97-AF65-F5344CB8AC3E}">
        <p14:creationId xmlns:p14="http://schemas.microsoft.com/office/powerpoint/2010/main" val="815094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43BBD70-5763-460C-901A-0CA21D4529A3}" type="datetime1">
              <a:rPr lang="en-US" smtClean="0"/>
              <a:t>3/20/2015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0E1281-89A2-46DB-BB8D-E0510F76F0E2}" type="slidenum">
              <a:rPr lang="en-US" smtClean="0"/>
              <a:t>‹#›</a:t>
            </a:fld>
            <a:endParaRPr lang="en-US"/>
          </a:p>
        </p:txBody>
      </p:sp>
    </p:spTree>
    <p:extLst>
      <p:ext uri="{BB962C8B-B14F-4D97-AF65-F5344CB8AC3E}">
        <p14:creationId xmlns:p14="http://schemas.microsoft.com/office/powerpoint/2010/main" val="2184332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2B5C63-72DF-4DEF-BB31-138A0BA31984}" type="datetime1">
              <a:rPr lang="en-US" smtClean="0"/>
              <a:t>3/20/2015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0E1281-89A2-46DB-BB8D-E0510F76F0E2}" type="slidenum">
              <a:rPr lang="en-US" smtClean="0"/>
              <a:t>‹#›</a:t>
            </a:fld>
            <a:endParaRPr lang="en-US"/>
          </a:p>
        </p:txBody>
      </p:sp>
    </p:spTree>
    <p:extLst>
      <p:ext uri="{BB962C8B-B14F-4D97-AF65-F5344CB8AC3E}">
        <p14:creationId xmlns:p14="http://schemas.microsoft.com/office/powerpoint/2010/main" val="1279072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EDF99ED-EE28-49AE-A52A-AD1DE198F9E8}" type="datetime1">
              <a:rPr lang="en-US" smtClean="0"/>
              <a:t>3/20/2015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0E1281-89A2-46DB-BB8D-E0510F76F0E2}" type="slidenum">
              <a:rPr lang="en-US" smtClean="0"/>
              <a:t>‹#›</a:t>
            </a:fld>
            <a:endParaRPr lang="en-US"/>
          </a:p>
        </p:txBody>
      </p:sp>
    </p:spTree>
    <p:extLst>
      <p:ext uri="{BB962C8B-B14F-4D97-AF65-F5344CB8AC3E}">
        <p14:creationId xmlns:p14="http://schemas.microsoft.com/office/powerpoint/2010/main" val="4113595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1A18FE6-B546-4C8E-921A-33F7F3320D01}" type="datetime1">
              <a:rPr lang="en-US" smtClean="0"/>
              <a:t>3/20/2015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70E1281-89A2-46DB-BB8D-E0510F76F0E2}" type="slidenum">
              <a:rPr lang="en-US" smtClean="0"/>
              <a:t>‹#›</a:t>
            </a:fld>
            <a:endParaRPr lang="en-US"/>
          </a:p>
        </p:txBody>
      </p:sp>
    </p:spTree>
    <p:extLst>
      <p:ext uri="{BB962C8B-B14F-4D97-AF65-F5344CB8AC3E}">
        <p14:creationId xmlns:p14="http://schemas.microsoft.com/office/powerpoint/2010/main" val="395732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D84F854-E877-4B5A-8759-E5C653D01B8F}" type="datetime1">
              <a:rPr lang="en-US" smtClean="0"/>
              <a:t>3/20/2015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70E1281-89A2-46DB-BB8D-E0510F76F0E2}" type="slidenum">
              <a:rPr lang="en-US" smtClean="0"/>
              <a:t>‹#›</a:t>
            </a:fld>
            <a:endParaRPr lang="en-US"/>
          </a:p>
        </p:txBody>
      </p:sp>
    </p:spTree>
    <p:extLst>
      <p:ext uri="{BB962C8B-B14F-4D97-AF65-F5344CB8AC3E}">
        <p14:creationId xmlns:p14="http://schemas.microsoft.com/office/powerpoint/2010/main" val="3713115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F347F0-13FF-4F31-B5E2-A216D8704CD5}" type="datetime1">
              <a:rPr lang="en-US" smtClean="0"/>
              <a:t>3/20/2015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70E1281-89A2-46DB-BB8D-E0510F76F0E2}" type="slidenum">
              <a:rPr lang="en-US" smtClean="0"/>
              <a:t>‹#›</a:t>
            </a:fld>
            <a:endParaRPr lang="en-US"/>
          </a:p>
        </p:txBody>
      </p:sp>
    </p:spTree>
    <p:extLst>
      <p:ext uri="{BB962C8B-B14F-4D97-AF65-F5344CB8AC3E}">
        <p14:creationId xmlns:p14="http://schemas.microsoft.com/office/powerpoint/2010/main" val="1482465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8513354-B626-410C-9B62-00FFE0342059}" type="datetime1">
              <a:rPr lang="en-US" smtClean="0"/>
              <a:t>3/20/2015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0E1281-89A2-46DB-BB8D-E0510F76F0E2}" type="slidenum">
              <a:rPr lang="en-US" smtClean="0"/>
              <a:t>‹#›</a:t>
            </a:fld>
            <a:endParaRPr lang="en-US"/>
          </a:p>
        </p:txBody>
      </p:sp>
    </p:spTree>
    <p:extLst>
      <p:ext uri="{BB962C8B-B14F-4D97-AF65-F5344CB8AC3E}">
        <p14:creationId xmlns:p14="http://schemas.microsoft.com/office/powerpoint/2010/main" val="2978063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D6465F-399E-448B-A89A-F17136FFE30D}" type="datetime1">
              <a:rPr lang="en-US" smtClean="0"/>
              <a:t>3/20/2015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0E1281-89A2-46DB-BB8D-E0510F76F0E2}" type="slidenum">
              <a:rPr lang="en-US" smtClean="0"/>
              <a:t>‹#›</a:t>
            </a:fld>
            <a:endParaRPr lang="en-US"/>
          </a:p>
        </p:txBody>
      </p:sp>
    </p:spTree>
    <p:extLst>
      <p:ext uri="{BB962C8B-B14F-4D97-AF65-F5344CB8AC3E}">
        <p14:creationId xmlns:p14="http://schemas.microsoft.com/office/powerpoint/2010/main" val="1257290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F5C536-73DB-4A91-AA9C-0CA8E837A561}" type="datetime1">
              <a:rPr lang="en-US" smtClean="0"/>
              <a:t>3/20/2015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0E1281-89A2-46DB-BB8D-E0510F76F0E2}" type="slidenum">
              <a:rPr lang="en-US" smtClean="0"/>
              <a:t>‹#›</a:t>
            </a:fld>
            <a:endParaRPr lang="en-US"/>
          </a:p>
        </p:txBody>
      </p:sp>
    </p:spTree>
    <p:extLst>
      <p:ext uri="{BB962C8B-B14F-4D97-AF65-F5344CB8AC3E}">
        <p14:creationId xmlns:p14="http://schemas.microsoft.com/office/powerpoint/2010/main" val="3597765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2FBF82-27F7-4E14-BFE0-245AA1FBEDC4}" type="datetime1">
              <a:rPr lang="en-US" smtClean="0"/>
              <a:t>3/20/2015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0E1281-89A2-46DB-BB8D-E0510F76F0E2}" type="slidenum">
              <a:rPr lang="en-US" smtClean="0"/>
              <a:t>‹#›</a:t>
            </a:fld>
            <a:endParaRPr lang="en-US"/>
          </a:p>
        </p:txBody>
      </p:sp>
    </p:spTree>
    <p:extLst>
      <p:ext uri="{BB962C8B-B14F-4D97-AF65-F5344CB8AC3E}">
        <p14:creationId xmlns:p14="http://schemas.microsoft.com/office/powerpoint/2010/main" val="2075543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FF606E-C01A-416F-A3E9-0E374F50AE59}" type="datetime1">
              <a:rPr lang="en-US" smtClean="0"/>
              <a:t>3/20/2015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0E1281-89A2-46DB-BB8D-E0510F76F0E2}" type="slidenum">
              <a:rPr lang="en-US" smtClean="0"/>
              <a:t>‹#›</a:t>
            </a:fld>
            <a:endParaRPr lang="en-US"/>
          </a:p>
        </p:txBody>
      </p:sp>
    </p:spTree>
    <p:extLst>
      <p:ext uri="{BB962C8B-B14F-4D97-AF65-F5344CB8AC3E}">
        <p14:creationId xmlns:p14="http://schemas.microsoft.com/office/powerpoint/2010/main" val="34080001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1143000"/>
          </a:xfrm>
          <a:prstGeom prst="rect">
            <a:avLst/>
          </a:prstGeom>
          <a:solidFill>
            <a:schemeClr val="bg1"/>
          </a:solidFill>
        </p:spPr>
        <p:txBody>
          <a:bodyPr wrap="square" rtlCol="0" anchor="ctr">
            <a:noAutofit/>
          </a:bodyPr>
          <a:lstStyle/>
          <a:p>
            <a:pPr algn="ctr"/>
            <a:r>
              <a:rPr lang="en-US" sz="3400" b="1" dirty="0" smtClean="0">
                <a:solidFill>
                  <a:srgbClr val="098698"/>
                </a:solidFill>
                <a:effectLst>
                  <a:outerShdw blurRad="38100" dist="38100" dir="2700000" algn="tl">
                    <a:srgbClr val="000000">
                      <a:alpha val="43137"/>
                    </a:srgbClr>
                  </a:outerShdw>
                </a:effectLst>
              </a:rPr>
              <a:t>Preliminary Assessment of </a:t>
            </a:r>
          </a:p>
          <a:p>
            <a:pPr algn="ctr"/>
            <a:r>
              <a:rPr lang="en-US" sz="3400" b="1" dirty="0" smtClean="0">
                <a:solidFill>
                  <a:srgbClr val="098698"/>
                </a:solidFill>
                <a:effectLst>
                  <a:outerShdw blurRad="38100" dist="38100" dir="2700000" algn="tl">
                    <a:srgbClr val="000000">
                      <a:alpha val="43137"/>
                    </a:srgbClr>
                  </a:outerShdw>
                </a:effectLst>
              </a:rPr>
              <a:t>Office Real </a:t>
            </a:r>
            <a:r>
              <a:rPr lang="en-US" sz="3400" b="1" dirty="0" smtClean="0">
                <a:solidFill>
                  <a:srgbClr val="098698"/>
                </a:solidFill>
                <a:effectLst>
                  <a:outerShdw blurRad="38100" dist="38100" dir="2700000" algn="tl">
                    <a:srgbClr val="000000">
                      <a:alpha val="43137"/>
                    </a:srgbClr>
                  </a:outerShdw>
                </a:effectLst>
              </a:rPr>
              <a:t>Estate Vacancy Rates</a:t>
            </a:r>
            <a:endParaRPr lang="en-US" sz="3400" b="1" dirty="0">
              <a:solidFill>
                <a:srgbClr val="098698"/>
              </a:solidFill>
              <a:effectLst>
                <a:outerShdw blurRad="38100" dist="38100" dir="2700000" algn="tl">
                  <a:srgbClr val="000000">
                    <a:alpha val="43137"/>
                  </a:srgbClr>
                </a:outerShdw>
              </a:effectLst>
            </a:endParaRPr>
          </a:p>
        </p:txBody>
      </p:sp>
      <p:sp>
        <p:nvSpPr>
          <p:cNvPr id="6" name="TextBox 5"/>
          <p:cNvSpPr txBox="1"/>
          <p:nvPr/>
        </p:nvSpPr>
        <p:spPr>
          <a:xfrm>
            <a:off x="45188" y="1254204"/>
            <a:ext cx="9098812" cy="1077218"/>
          </a:xfrm>
          <a:prstGeom prst="rect">
            <a:avLst/>
          </a:prstGeom>
          <a:noFill/>
        </p:spPr>
        <p:txBody>
          <a:bodyPr wrap="square" rtlCol="0">
            <a:spAutoFit/>
          </a:bodyPr>
          <a:lstStyle/>
          <a:p>
            <a:pPr algn="ctr"/>
            <a:r>
              <a:rPr lang="en-US" sz="1600" b="1" dirty="0">
                <a:solidFill>
                  <a:schemeClr val="tx1">
                    <a:lumMod val="75000"/>
                    <a:lumOff val="25000"/>
                  </a:schemeClr>
                </a:solidFill>
              </a:rPr>
              <a:t>Planning Directors Technical Advisory Committee</a:t>
            </a:r>
            <a:endParaRPr lang="en-US" sz="1600" dirty="0" smtClean="0">
              <a:solidFill>
                <a:schemeClr val="tx1">
                  <a:lumMod val="75000"/>
                  <a:lumOff val="25000"/>
                </a:schemeClr>
              </a:solidFill>
            </a:endParaRPr>
          </a:p>
          <a:p>
            <a:pPr algn="ctr"/>
            <a:r>
              <a:rPr lang="en-US" sz="1600" b="1" dirty="0" smtClean="0">
                <a:solidFill>
                  <a:schemeClr val="tx1">
                    <a:lumMod val="75000"/>
                    <a:lumOff val="25000"/>
                  </a:schemeClr>
                </a:solidFill>
              </a:rPr>
              <a:t>Paul DesJardin</a:t>
            </a:r>
            <a:r>
              <a:rPr lang="en-US" sz="1600" b="1" dirty="0">
                <a:solidFill>
                  <a:schemeClr val="tx1">
                    <a:lumMod val="75000"/>
                    <a:lumOff val="25000"/>
                  </a:schemeClr>
                </a:solidFill>
              </a:rPr>
              <a:t>, Director of Community Planning and </a:t>
            </a:r>
            <a:r>
              <a:rPr lang="en-US" sz="1600" b="1" dirty="0" smtClean="0">
                <a:solidFill>
                  <a:schemeClr val="tx1">
                    <a:lumMod val="75000"/>
                    <a:lumOff val="25000"/>
                  </a:schemeClr>
                </a:solidFill>
              </a:rPr>
              <a:t>Services</a:t>
            </a:r>
          </a:p>
          <a:p>
            <a:pPr algn="ctr"/>
            <a:r>
              <a:rPr lang="en-US" sz="1600" b="1" dirty="0" smtClean="0">
                <a:solidFill>
                  <a:schemeClr val="tx1">
                    <a:lumMod val="75000"/>
                    <a:lumOff val="25000"/>
                  </a:schemeClr>
                </a:solidFill>
              </a:rPr>
              <a:t>John Kent, Regional Planner</a:t>
            </a:r>
          </a:p>
          <a:p>
            <a:pPr algn="ctr"/>
            <a:r>
              <a:rPr lang="en-US" sz="1600" b="1" dirty="0" smtClean="0">
                <a:solidFill>
                  <a:schemeClr val="tx1">
                    <a:lumMod val="75000"/>
                    <a:lumOff val="25000"/>
                  </a:schemeClr>
                </a:solidFill>
              </a:rPr>
              <a:t>March </a:t>
            </a:r>
            <a:r>
              <a:rPr lang="en-US" sz="1600" b="1" dirty="0" smtClean="0">
                <a:solidFill>
                  <a:schemeClr val="tx1">
                    <a:lumMod val="75000"/>
                    <a:lumOff val="25000"/>
                  </a:schemeClr>
                </a:solidFill>
              </a:rPr>
              <a:t>20</a:t>
            </a:r>
            <a:r>
              <a:rPr lang="en-US" sz="1600" b="1" dirty="0" smtClean="0">
                <a:solidFill>
                  <a:schemeClr val="tx1">
                    <a:lumMod val="75000"/>
                    <a:lumOff val="25000"/>
                  </a:schemeClr>
                </a:solidFill>
              </a:rPr>
              <a:t>, 2015</a:t>
            </a:r>
            <a:endParaRPr lang="en-US" sz="1600" b="1" dirty="0">
              <a:solidFill>
                <a:schemeClr val="tx1">
                  <a:lumMod val="75000"/>
                  <a:lumOff val="25000"/>
                </a:schemeClr>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41237"/>
            <a:ext cx="9144000" cy="4492963"/>
          </a:xfrm>
          <a:prstGeom prst="rect">
            <a:avLst/>
          </a:prstGeom>
        </p:spPr>
      </p:pic>
      <p:sp>
        <p:nvSpPr>
          <p:cNvPr id="3" name="Slide Number Placeholder 2"/>
          <p:cNvSpPr>
            <a:spLocks noGrp="1"/>
          </p:cNvSpPr>
          <p:nvPr>
            <p:ph type="sldNum" sz="quarter" idx="12"/>
          </p:nvPr>
        </p:nvSpPr>
        <p:spPr/>
        <p:txBody>
          <a:bodyPr/>
          <a:lstStyle/>
          <a:p>
            <a:fld id="{870E1281-89A2-46DB-BB8D-E0510F76F0E2}" type="slidenum">
              <a:rPr lang="en-US" smtClean="0"/>
              <a:t>1</a:t>
            </a:fld>
            <a:endParaRPr lang="en-US"/>
          </a:p>
        </p:txBody>
      </p:sp>
    </p:spTree>
    <p:extLst>
      <p:ext uri="{BB962C8B-B14F-4D97-AF65-F5344CB8AC3E}">
        <p14:creationId xmlns:p14="http://schemas.microsoft.com/office/powerpoint/2010/main" val="17405305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0"/>
            <a:ext cx="8610600" cy="65366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472" y="152400"/>
            <a:ext cx="1069006" cy="8015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152400" y="6400800"/>
            <a:ext cx="4267200" cy="276999"/>
          </a:xfrm>
          <a:prstGeom prst="rect">
            <a:avLst/>
          </a:prstGeom>
          <a:solidFill>
            <a:schemeClr val="bg1"/>
          </a:solidFill>
        </p:spPr>
        <p:txBody>
          <a:bodyPr wrap="square" rtlCol="0">
            <a:spAutoFit/>
          </a:bodyPr>
          <a:lstStyle/>
          <a:p>
            <a:r>
              <a:rPr lang="en-US" sz="1200" b="1" dirty="0" smtClean="0"/>
              <a:t>Source: </a:t>
            </a:r>
            <a:r>
              <a:rPr lang="en-US" sz="1200" dirty="0" err="1" smtClean="0"/>
              <a:t>CoStar</a:t>
            </a:r>
            <a:r>
              <a:rPr lang="en-US" sz="1200" dirty="0" smtClean="0"/>
              <a:t>, MWCOG</a:t>
            </a:r>
            <a:endParaRPr lang="en-US" sz="1200" dirty="0"/>
          </a:p>
        </p:txBody>
      </p:sp>
      <p:sp>
        <p:nvSpPr>
          <p:cNvPr id="2" name="Slide Number Placeholder 1"/>
          <p:cNvSpPr>
            <a:spLocks noGrp="1"/>
          </p:cNvSpPr>
          <p:nvPr>
            <p:ph type="sldNum" sz="quarter" idx="12"/>
          </p:nvPr>
        </p:nvSpPr>
        <p:spPr/>
        <p:txBody>
          <a:bodyPr/>
          <a:lstStyle/>
          <a:p>
            <a:fld id="{870E1281-89A2-46DB-BB8D-E0510F76F0E2}" type="slidenum">
              <a:rPr lang="en-US" smtClean="0"/>
              <a:t>2</a:t>
            </a:fld>
            <a:endParaRPr lang="en-US"/>
          </a:p>
        </p:txBody>
      </p:sp>
    </p:spTree>
    <p:extLst>
      <p:ext uri="{BB962C8B-B14F-4D97-AF65-F5344CB8AC3E}">
        <p14:creationId xmlns:p14="http://schemas.microsoft.com/office/powerpoint/2010/main" val="39466408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576" y="627355"/>
            <a:ext cx="8886548" cy="5468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52400" y="6400800"/>
            <a:ext cx="4267200" cy="276999"/>
          </a:xfrm>
          <a:prstGeom prst="rect">
            <a:avLst/>
          </a:prstGeom>
          <a:solidFill>
            <a:schemeClr val="bg1"/>
          </a:solidFill>
        </p:spPr>
        <p:txBody>
          <a:bodyPr wrap="square" rtlCol="0">
            <a:spAutoFit/>
          </a:bodyPr>
          <a:lstStyle/>
          <a:p>
            <a:r>
              <a:rPr lang="en-US" sz="1200" b="1" dirty="0" smtClean="0"/>
              <a:t>Source: </a:t>
            </a:r>
            <a:r>
              <a:rPr lang="en-US" sz="1200" dirty="0" err="1" smtClean="0"/>
              <a:t>CoStar</a:t>
            </a:r>
            <a:r>
              <a:rPr lang="en-US" sz="1200" dirty="0" smtClean="0"/>
              <a:t>, MWCOG</a:t>
            </a:r>
            <a:endParaRPr lang="en-US" sz="1200" dirty="0"/>
          </a:p>
        </p:txBody>
      </p:sp>
      <p:sp>
        <p:nvSpPr>
          <p:cNvPr id="2" name="Slide Number Placeholder 1"/>
          <p:cNvSpPr>
            <a:spLocks noGrp="1"/>
          </p:cNvSpPr>
          <p:nvPr>
            <p:ph type="sldNum" sz="quarter" idx="12"/>
          </p:nvPr>
        </p:nvSpPr>
        <p:spPr/>
        <p:txBody>
          <a:bodyPr/>
          <a:lstStyle/>
          <a:p>
            <a:fld id="{870E1281-89A2-46DB-BB8D-E0510F76F0E2}" type="slidenum">
              <a:rPr lang="en-US" smtClean="0"/>
              <a:t>3</a:t>
            </a:fld>
            <a:endParaRPr lang="en-US"/>
          </a:p>
        </p:txBody>
      </p:sp>
    </p:spTree>
    <p:extLst>
      <p:ext uri="{BB962C8B-B14F-4D97-AF65-F5344CB8AC3E}">
        <p14:creationId xmlns:p14="http://schemas.microsoft.com/office/powerpoint/2010/main" val="6765813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p:cNvGraphicFramePr>
          <p:nvPr>
            <p:extLst>
              <p:ext uri="{D42A27DB-BD31-4B8C-83A1-F6EECF244321}">
                <p14:modId xmlns:p14="http://schemas.microsoft.com/office/powerpoint/2010/main" val="2083832860"/>
              </p:ext>
            </p:extLst>
          </p:nvPr>
        </p:nvGraphicFramePr>
        <p:xfrm>
          <a:off x="80402" y="609600"/>
          <a:ext cx="9033266" cy="5708348"/>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a:off x="152400" y="6400800"/>
            <a:ext cx="4267200" cy="276999"/>
          </a:xfrm>
          <a:prstGeom prst="rect">
            <a:avLst/>
          </a:prstGeom>
          <a:solidFill>
            <a:schemeClr val="bg1"/>
          </a:solidFill>
        </p:spPr>
        <p:txBody>
          <a:bodyPr wrap="square" rtlCol="0">
            <a:spAutoFit/>
          </a:bodyPr>
          <a:lstStyle/>
          <a:p>
            <a:r>
              <a:rPr lang="en-US" sz="1200" b="1" dirty="0" smtClean="0"/>
              <a:t>Source: </a:t>
            </a:r>
            <a:r>
              <a:rPr lang="en-US" sz="1200" dirty="0" err="1" smtClean="0"/>
              <a:t>CoStar</a:t>
            </a:r>
            <a:r>
              <a:rPr lang="en-US" sz="1200" dirty="0" smtClean="0"/>
              <a:t>, MWCOG</a:t>
            </a:r>
            <a:endParaRPr lang="en-US" sz="1200" dirty="0"/>
          </a:p>
        </p:txBody>
      </p:sp>
      <p:sp>
        <p:nvSpPr>
          <p:cNvPr id="2" name="Slide Number Placeholder 1"/>
          <p:cNvSpPr>
            <a:spLocks noGrp="1"/>
          </p:cNvSpPr>
          <p:nvPr>
            <p:ph type="sldNum" sz="quarter" idx="12"/>
          </p:nvPr>
        </p:nvSpPr>
        <p:spPr/>
        <p:txBody>
          <a:bodyPr/>
          <a:lstStyle/>
          <a:p>
            <a:fld id="{870E1281-89A2-46DB-BB8D-E0510F76F0E2}" type="slidenum">
              <a:rPr lang="en-US" smtClean="0"/>
              <a:t>4</a:t>
            </a:fld>
            <a:endParaRPr lang="en-US"/>
          </a:p>
        </p:txBody>
      </p:sp>
    </p:spTree>
    <p:extLst>
      <p:ext uri="{BB962C8B-B14F-4D97-AF65-F5344CB8AC3E}">
        <p14:creationId xmlns:p14="http://schemas.microsoft.com/office/powerpoint/2010/main" val="13311713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2400" y="6400800"/>
            <a:ext cx="4267200" cy="276999"/>
          </a:xfrm>
          <a:prstGeom prst="rect">
            <a:avLst/>
          </a:prstGeom>
          <a:solidFill>
            <a:schemeClr val="bg1"/>
          </a:solidFill>
        </p:spPr>
        <p:txBody>
          <a:bodyPr wrap="square" rtlCol="0">
            <a:spAutoFit/>
          </a:bodyPr>
          <a:lstStyle/>
          <a:p>
            <a:r>
              <a:rPr lang="en-US" sz="1200" b="1" dirty="0" smtClean="0"/>
              <a:t>Source: </a:t>
            </a:r>
            <a:r>
              <a:rPr lang="en-US" sz="1200" dirty="0" err="1" smtClean="0"/>
              <a:t>CoStar</a:t>
            </a:r>
            <a:r>
              <a:rPr lang="en-US" sz="1200" dirty="0" smtClean="0"/>
              <a:t>, MWCOG</a:t>
            </a:r>
            <a:endParaRPr lang="en-US" sz="1200"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8613"/>
            <a:ext cx="9111262" cy="5663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a:xfrm>
            <a:off x="6553200" y="6416675"/>
            <a:ext cx="2133600" cy="365125"/>
          </a:xfrm>
        </p:spPr>
        <p:txBody>
          <a:bodyPr/>
          <a:lstStyle/>
          <a:p>
            <a:fld id="{870E1281-89A2-46DB-BB8D-E0510F76F0E2}" type="slidenum">
              <a:rPr lang="en-US" smtClean="0"/>
              <a:t>5</a:t>
            </a:fld>
            <a:endParaRPr lang="en-US"/>
          </a:p>
        </p:txBody>
      </p:sp>
    </p:spTree>
    <p:extLst>
      <p:ext uri="{BB962C8B-B14F-4D97-AF65-F5344CB8AC3E}">
        <p14:creationId xmlns:p14="http://schemas.microsoft.com/office/powerpoint/2010/main" val="13225230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2400" y="6400800"/>
            <a:ext cx="4267200" cy="276999"/>
          </a:xfrm>
          <a:prstGeom prst="rect">
            <a:avLst/>
          </a:prstGeom>
          <a:solidFill>
            <a:schemeClr val="bg1"/>
          </a:solidFill>
        </p:spPr>
        <p:txBody>
          <a:bodyPr wrap="square" rtlCol="0">
            <a:spAutoFit/>
          </a:bodyPr>
          <a:lstStyle/>
          <a:p>
            <a:r>
              <a:rPr lang="en-US" sz="1200" b="1" dirty="0" smtClean="0"/>
              <a:t>Source: </a:t>
            </a:r>
            <a:r>
              <a:rPr lang="en-US" sz="1200" dirty="0" err="1" smtClean="0"/>
              <a:t>CoStar</a:t>
            </a:r>
            <a:r>
              <a:rPr lang="en-US" sz="1200" dirty="0" smtClean="0"/>
              <a:t>, MWCOG</a:t>
            </a:r>
            <a:endParaRPr lang="en-US" sz="12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67" y="1047531"/>
            <a:ext cx="9137233" cy="4286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870E1281-89A2-46DB-BB8D-E0510F76F0E2}" type="slidenum">
              <a:rPr lang="en-US" smtClean="0"/>
              <a:t>6</a:t>
            </a:fld>
            <a:endParaRPr lang="en-US"/>
          </a:p>
        </p:txBody>
      </p:sp>
    </p:spTree>
    <p:extLst>
      <p:ext uri="{BB962C8B-B14F-4D97-AF65-F5344CB8AC3E}">
        <p14:creationId xmlns:p14="http://schemas.microsoft.com/office/powerpoint/2010/main" val="38956317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p:cNvSpPr txBox="1">
            <a:spLocks noGrp="1"/>
          </p:cNvSpPr>
          <p:nvPr>
            <p:ph type="title"/>
          </p:nvPr>
        </p:nvSpPr>
        <p:spPr>
          <a:xfrm>
            <a:off x="457200" y="307529"/>
            <a:ext cx="8229600" cy="1077218"/>
          </a:xfrm>
          <a:prstGeom prst="rect">
            <a:avLst/>
          </a:prstGeom>
          <a:noFill/>
        </p:spPr>
        <p:txBody>
          <a:bodyPr wrap="square" rtlCol="0">
            <a:spAutoFit/>
          </a:bodyPr>
          <a:lstStyle/>
          <a:p>
            <a:r>
              <a:rPr lang="en-US" sz="3200" b="1" dirty="0" smtClean="0">
                <a:solidFill>
                  <a:schemeClr val="tx2"/>
                </a:solidFill>
                <a:latin typeface="Calibri" panose="020F0502020204030204" pitchFamily="34" charset="0"/>
              </a:rPr>
              <a:t>Office Vacancy Rates by Jurisdiction </a:t>
            </a:r>
            <a:br>
              <a:rPr lang="en-US" sz="3200" b="1" dirty="0" smtClean="0">
                <a:solidFill>
                  <a:schemeClr val="tx2"/>
                </a:solidFill>
                <a:latin typeface="Calibri" panose="020F0502020204030204" pitchFamily="34" charset="0"/>
              </a:rPr>
            </a:br>
            <a:r>
              <a:rPr lang="en-US" sz="3200" b="1" dirty="0" smtClean="0">
                <a:solidFill>
                  <a:schemeClr val="tx2"/>
                </a:solidFill>
                <a:latin typeface="Calibri" panose="020F0502020204030204" pitchFamily="34" charset="0"/>
              </a:rPr>
              <a:t>for Selected Years</a:t>
            </a:r>
            <a:endParaRPr lang="en-US" sz="3200" b="1" dirty="0">
              <a:solidFill>
                <a:schemeClr val="tx2"/>
              </a:solidFill>
              <a:latin typeface="Calibri" panose="020F0502020204030204" pitchFamily="34" charset="0"/>
            </a:endParaRPr>
          </a:p>
        </p:txBody>
      </p:sp>
      <p:sp>
        <p:nvSpPr>
          <p:cNvPr id="6" name="TextBox 5"/>
          <p:cNvSpPr txBox="1"/>
          <p:nvPr/>
        </p:nvSpPr>
        <p:spPr>
          <a:xfrm>
            <a:off x="152400" y="6400800"/>
            <a:ext cx="4267200" cy="276999"/>
          </a:xfrm>
          <a:prstGeom prst="rect">
            <a:avLst/>
          </a:prstGeom>
          <a:solidFill>
            <a:schemeClr val="bg1"/>
          </a:solidFill>
        </p:spPr>
        <p:txBody>
          <a:bodyPr wrap="square" rtlCol="0">
            <a:spAutoFit/>
          </a:bodyPr>
          <a:lstStyle/>
          <a:p>
            <a:r>
              <a:rPr lang="en-US" sz="1200" b="1" dirty="0" smtClean="0"/>
              <a:t>Source: </a:t>
            </a:r>
            <a:r>
              <a:rPr lang="en-US" sz="1200" dirty="0" err="1" smtClean="0"/>
              <a:t>CoStar</a:t>
            </a:r>
            <a:r>
              <a:rPr lang="en-US" sz="1200" dirty="0" smtClean="0"/>
              <a:t>, MWCOG</a:t>
            </a:r>
            <a:endParaRPr lang="en-US" sz="12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024" y="1873250"/>
            <a:ext cx="8786317" cy="373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870E1281-89A2-46DB-BB8D-E0510F76F0E2}" type="slidenum">
              <a:rPr lang="en-US" smtClean="0"/>
              <a:t>7</a:t>
            </a:fld>
            <a:endParaRPr lang="en-US"/>
          </a:p>
        </p:txBody>
      </p:sp>
    </p:spTree>
    <p:extLst>
      <p:ext uri="{BB962C8B-B14F-4D97-AF65-F5344CB8AC3E}">
        <p14:creationId xmlns:p14="http://schemas.microsoft.com/office/powerpoint/2010/main" val="8209373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52400" y="6400800"/>
            <a:ext cx="4267200" cy="276999"/>
          </a:xfrm>
          <a:prstGeom prst="rect">
            <a:avLst/>
          </a:prstGeom>
          <a:solidFill>
            <a:schemeClr val="bg1"/>
          </a:solidFill>
        </p:spPr>
        <p:txBody>
          <a:bodyPr wrap="square" rtlCol="0">
            <a:spAutoFit/>
          </a:bodyPr>
          <a:lstStyle/>
          <a:p>
            <a:r>
              <a:rPr lang="en-US" sz="1200" b="1" dirty="0" smtClean="0"/>
              <a:t>Source: </a:t>
            </a:r>
            <a:r>
              <a:rPr lang="en-US" sz="1200" dirty="0" err="1" smtClean="0"/>
              <a:t>CoStar</a:t>
            </a:r>
            <a:r>
              <a:rPr lang="en-US" sz="1200" dirty="0" smtClean="0"/>
              <a:t>, MWCOG</a:t>
            </a:r>
            <a:endParaRPr lang="en-US" sz="1200" dirty="0"/>
          </a:p>
        </p:txBody>
      </p:sp>
      <p:sp>
        <p:nvSpPr>
          <p:cNvPr id="9" name="Title 6"/>
          <p:cNvSpPr txBox="1">
            <a:spLocks noGrp="1"/>
          </p:cNvSpPr>
          <p:nvPr>
            <p:ph type="title"/>
          </p:nvPr>
        </p:nvSpPr>
        <p:spPr>
          <a:xfrm>
            <a:off x="457200" y="307529"/>
            <a:ext cx="8229600" cy="1077218"/>
          </a:xfrm>
          <a:prstGeom prst="rect">
            <a:avLst/>
          </a:prstGeom>
          <a:noFill/>
        </p:spPr>
        <p:txBody>
          <a:bodyPr wrap="square" rtlCol="0">
            <a:spAutoFit/>
          </a:bodyPr>
          <a:lstStyle/>
          <a:p>
            <a:r>
              <a:rPr lang="en-US" sz="3200" b="1" dirty="0" smtClean="0">
                <a:solidFill>
                  <a:schemeClr val="tx2"/>
                </a:solidFill>
              </a:rPr>
              <a:t>Square Feet of Office Space: Vacant and Total</a:t>
            </a:r>
            <a:br>
              <a:rPr lang="en-US" sz="3200" b="1" dirty="0" smtClean="0">
                <a:solidFill>
                  <a:schemeClr val="tx2"/>
                </a:solidFill>
              </a:rPr>
            </a:br>
            <a:r>
              <a:rPr lang="en-US" sz="3200" b="1" dirty="0" smtClean="0">
                <a:solidFill>
                  <a:schemeClr val="tx2"/>
                </a:solidFill>
              </a:rPr>
              <a:t>by Jurisdiction, Q4 2014</a:t>
            </a:r>
            <a:endParaRPr lang="en-US" sz="3200" b="1" dirty="0">
              <a:solidFill>
                <a:schemeClr val="tx2"/>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436" y="1600200"/>
            <a:ext cx="7658764" cy="4328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685800" y="6047601"/>
            <a:ext cx="8001000" cy="276999"/>
          </a:xfrm>
          <a:prstGeom prst="rect">
            <a:avLst/>
          </a:prstGeom>
          <a:solidFill>
            <a:schemeClr val="bg1"/>
          </a:solidFill>
        </p:spPr>
        <p:txBody>
          <a:bodyPr wrap="square" rtlCol="0">
            <a:spAutoFit/>
          </a:bodyPr>
          <a:lstStyle/>
          <a:p>
            <a:r>
              <a:rPr lang="en-US" sz="1200" b="1" dirty="0" smtClean="0"/>
              <a:t>Figures are for square feet of rentable building area. Vacant space includes both available and unavailable vacant space.</a:t>
            </a:r>
            <a:endParaRPr lang="en-US" sz="1200" dirty="0"/>
          </a:p>
        </p:txBody>
      </p:sp>
      <p:sp>
        <p:nvSpPr>
          <p:cNvPr id="2" name="Slide Number Placeholder 1"/>
          <p:cNvSpPr>
            <a:spLocks noGrp="1"/>
          </p:cNvSpPr>
          <p:nvPr>
            <p:ph type="sldNum" sz="quarter" idx="12"/>
          </p:nvPr>
        </p:nvSpPr>
        <p:spPr/>
        <p:txBody>
          <a:bodyPr/>
          <a:lstStyle/>
          <a:p>
            <a:fld id="{870E1281-89A2-46DB-BB8D-E0510F76F0E2}" type="slidenum">
              <a:rPr lang="en-US" smtClean="0"/>
              <a:t>8</a:t>
            </a:fld>
            <a:endParaRPr lang="en-US"/>
          </a:p>
        </p:txBody>
      </p:sp>
    </p:spTree>
    <p:extLst>
      <p:ext uri="{BB962C8B-B14F-4D97-AF65-F5344CB8AC3E}">
        <p14:creationId xmlns:p14="http://schemas.microsoft.com/office/powerpoint/2010/main" val="26242358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2400" y="6400800"/>
            <a:ext cx="4267200" cy="276999"/>
          </a:xfrm>
          <a:prstGeom prst="rect">
            <a:avLst/>
          </a:prstGeom>
          <a:solidFill>
            <a:schemeClr val="bg1"/>
          </a:solidFill>
        </p:spPr>
        <p:txBody>
          <a:bodyPr wrap="square" rtlCol="0">
            <a:spAutoFit/>
          </a:bodyPr>
          <a:lstStyle/>
          <a:p>
            <a:r>
              <a:rPr lang="en-US" sz="1200" b="1" dirty="0" smtClean="0"/>
              <a:t>Source: </a:t>
            </a:r>
            <a:r>
              <a:rPr lang="en-US" sz="1200" dirty="0" err="1" smtClean="0"/>
              <a:t>CoStar</a:t>
            </a:r>
            <a:r>
              <a:rPr lang="en-US" sz="1200" dirty="0" smtClean="0"/>
              <a:t>, MWCOG</a:t>
            </a:r>
            <a:endParaRPr lang="en-US" sz="1200" dirty="0"/>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665186"/>
            <a:ext cx="9554479" cy="57356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870E1281-89A2-46DB-BB8D-E0510F76F0E2}" type="slidenum">
              <a:rPr lang="en-US" smtClean="0"/>
              <a:t>9</a:t>
            </a:fld>
            <a:endParaRPr lang="en-US"/>
          </a:p>
        </p:txBody>
      </p:sp>
    </p:spTree>
    <p:extLst>
      <p:ext uri="{BB962C8B-B14F-4D97-AF65-F5344CB8AC3E}">
        <p14:creationId xmlns:p14="http://schemas.microsoft.com/office/powerpoint/2010/main" val="8817513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2400" y="6400800"/>
            <a:ext cx="4267200" cy="276999"/>
          </a:xfrm>
          <a:prstGeom prst="rect">
            <a:avLst/>
          </a:prstGeom>
          <a:solidFill>
            <a:schemeClr val="bg1"/>
          </a:solidFill>
        </p:spPr>
        <p:txBody>
          <a:bodyPr wrap="square" rtlCol="0">
            <a:spAutoFit/>
          </a:bodyPr>
          <a:lstStyle/>
          <a:p>
            <a:r>
              <a:rPr lang="en-US" sz="1200" b="1" dirty="0" smtClean="0"/>
              <a:t>Source: </a:t>
            </a:r>
            <a:r>
              <a:rPr lang="en-US" sz="1200" dirty="0" err="1" smtClean="0"/>
              <a:t>CoStar</a:t>
            </a:r>
            <a:r>
              <a:rPr lang="en-US" sz="1200" dirty="0" smtClean="0"/>
              <a:t>, MWCOG</a:t>
            </a:r>
            <a:endParaRPr lang="en-US" sz="12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304" y="665186"/>
            <a:ext cx="9554479" cy="57356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870E1281-89A2-46DB-BB8D-E0510F76F0E2}" type="slidenum">
              <a:rPr lang="en-US" smtClean="0"/>
              <a:t>10</a:t>
            </a:fld>
            <a:endParaRPr lang="en-US"/>
          </a:p>
        </p:txBody>
      </p:sp>
    </p:spTree>
    <p:extLst>
      <p:ext uri="{BB962C8B-B14F-4D97-AF65-F5344CB8AC3E}">
        <p14:creationId xmlns:p14="http://schemas.microsoft.com/office/powerpoint/2010/main" val="32618525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52400" y="6400800"/>
            <a:ext cx="4267200" cy="276999"/>
          </a:xfrm>
          <a:prstGeom prst="rect">
            <a:avLst/>
          </a:prstGeom>
          <a:solidFill>
            <a:schemeClr val="bg1"/>
          </a:solidFill>
        </p:spPr>
        <p:txBody>
          <a:bodyPr wrap="square" rtlCol="0">
            <a:spAutoFit/>
          </a:bodyPr>
          <a:lstStyle/>
          <a:p>
            <a:r>
              <a:rPr lang="en-US" sz="1200" b="1" dirty="0" smtClean="0"/>
              <a:t>Source: </a:t>
            </a:r>
            <a:r>
              <a:rPr lang="en-US" sz="1200" dirty="0" err="1" smtClean="0"/>
              <a:t>CoStar</a:t>
            </a:r>
            <a:r>
              <a:rPr lang="en-US" sz="1200" dirty="0" smtClean="0"/>
              <a:t>, MWCOG</a:t>
            </a:r>
            <a:endParaRPr lang="en-US" sz="1200" dirty="0"/>
          </a:p>
        </p:txBody>
      </p:sp>
      <p:sp>
        <p:nvSpPr>
          <p:cNvPr id="9" name="Title 6"/>
          <p:cNvSpPr txBox="1">
            <a:spLocks noGrp="1"/>
          </p:cNvSpPr>
          <p:nvPr>
            <p:ph type="title"/>
          </p:nvPr>
        </p:nvSpPr>
        <p:spPr>
          <a:xfrm>
            <a:off x="457200" y="446782"/>
            <a:ext cx="8229600" cy="1077218"/>
          </a:xfrm>
          <a:prstGeom prst="rect">
            <a:avLst/>
          </a:prstGeom>
          <a:noFill/>
        </p:spPr>
        <p:txBody>
          <a:bodyPr wrap="square" rtlCol="0">
            <a:spAutoFit/>
          </a:bodyPr>
          <a:lstStyle/>
          <a:p>
            <a:r>
              <a:rPr lang="en-US" sz="3200" b="1" dirty="0" smtClean="0">
                <a:solidFill>
                  <a:schemeClr val="tx2"/>
                </a:solidFill>
              </a:rPr>
              <a:t>Regional Office Space </a:t>
            </a:r>
            <a:r>
              <a:rPr lang="en-US" sz="3200" b="1" dirty="0" smtClean="0">
                <a:solidFill>
                  <a:schemeClr val="tx2"/>
                </a:solidFill>
              </a:rPr>
              <a:t>Vacancy by Building Age For Selecte</a:t>
            </a:r>
            <a:r>
              <a:rPr lang="en-US" sz="3200" b="1" dirty="0" smtClean="0">
                <a:solidFill>
                  <a:schemeClr val="tx2"/>
                </a:solidFill>
              </a:rPr>
              <a:t>d Years</a:t>
            </a:r>
            <a:endParaRPr lang="en-US" sz="3200" b="1" dirty="0">
              <a:solidFill>
                <a:schemeClr val="tx2"/>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133600"/>
            <a:ext cx="7894395" cy="2734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870E1281-89A2-46DB-BB8D-E0510F76F0E2}" type="slidenum">
              <a:rPr lang="en-US" smtClean="0"/>
              <a:t>11</a:t>
            </a:fld>
            <a:endParaRPr lang="en-US" dirty="0"/>
          </a:p>
        </p:txBody>
      </p:sp>
    </p:spTree>
    <p:extLst>
      <p:ext uri="{BB962C8B-B14F-4D97-AF65-F5344CB8AC3E}">
        <p14:creationId xmlns:p14="http://schemas.microsoft.com/office/powerpoint/2010/main" val="495973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486400"/>
          </a:xfrm>
        </p:spPr>
        <p:txBody>
          <a:bodyPr>
            <a:normAutofit fontScale="77500" lnSpcReduction="20000"/>
          </a:bodyPr>
          <a:lstStyle/>
          <a:p>
            <a:pPr lvl="0"/>
            <a:r>
              <a:rPr lang="en-US" dirty="0"/>
              <a:t>Office vacancy rates in the region increased from 8.9</a:t>
            </a:r>
            <a:r>
              <a:rPr lang="en-US" dirty="0" smtClean="0"/>
              <a:t>% </a:t>
            </a:r>
            <a:r>
              <a:rPr lang="en-US" dirty="0"/>
              <a:t>in Q4 2006 to 14.6% in Q4 2014.</a:t>
            </a:r>
          </a:p>
          <a:p>
            <a:pPr marL="0" indent="0">
              <a:buNone/>
            </a:pPr>
            <a:r>
              <a:rPr lang="en-US" dirty="0"/>
              <a:t> </a:t>
            </a:r>
          </a:p>
          <a:p>
            <a:pPr lvl="0"/>
            <a:r>
              <a:rPr lang="en-US" dirty="0"/>
              <a:t>Since Q4 2006, vacancy rates in the office market increased by </a:t>
            </a:r>
            <a:r>
              <a:rPr lang="en-US" dirty="0" smtClean="0"/>
              <a:t>64%, </a:t>
            </a:r>
            <a:r>
              <a:rPr lang="en-US" dirty="0"/>
              <a:t>while only increasing by 25% nationwide.</a:t>
            </a:r>
          </a:p>
          <a:p>
            <a:endParaRPr lang="en-US" dirty="0"/>
          </a:p>
          <a:p>
            <a:pPr lvl="0"/>
            <a:r>
              <a:rPr lang="en-US" dirty="0"/>
              <a:t>In </a:t>
            </a:r>
            <a:r>
              <a:rPr lang="en-US" dirty="0" smtClean="0"/>
              <a:t>Q</a:t>
            </a:r>
            <a:r>
              <a:rPr lang="en-US" dirty="0" smtClean="0">
                <a:solidFill>
                  <a:srgbClr val="FF0000"/>
                </a:solidFill>
              </a:rPr>
              <a:t>3</a:t>
            </a:r>
            <a:r>
              <a:rPr lang="en-US" dirty="0" smtClean="0"/>
              <a:t> </a:t>
            </a:r>
            <a:r>
              <a:rPr lang="en-US" dirty="0"/>
              <a:t>2014, </a:t>
            </a:r>
            <a:r>
              <a:rPr lang="en-US" dirty="0" smtClean="0"/>
              <a:t>14.8% </a:t>
            </a:r>
            <a:r>
              <a:rPr lang="en-US" dirty="0"/>
              <a:t>of office space was vacant in the region, the highest rate since Q2 1993. The only markets with higher rates of vacant office space are Dayton, Detroit, Las Vegas, Palm Beach and Phoenix</a:t>
            </a:r>
            <a:r>
              <a:rPr lang="en-US" dirty="0" smtClean="0"/>
              <a:t>.</a:t>
            </a:r>
          </a:p>
          <a:p>
            <a:pPr lvl="0"/>
            <a:endParaRPr lang="en-US" dirty="0" smtClean="0"/>
          </a:p>
          <a:p>
            <a:r>
              <a:rPr lang="en-US" dirty="0" smtClean="0"/>
              <a:t>From 2000 to Q3 </a:t>
            </a:r>
            <a:r>
              <a:rPr lang="en-US" dirty="0"/>
              <a:t>2011, the region enjoyed lower office vacancy rates than the national average. National office vacancy rates peaked in Q3 2010 and have </a:t>
            </a:r>
            <a:r>
              <a:rPr lang="en-US" i="1" dirty="0"/>
              <a:t>declined</a:t>
            </a:r>
            <a:r>
              <a:rPr lang="en-US" dirty="0"/>
              <a:t> by 16% since; in contrast, </a:t>
            </a:r>
            <a:r>
              <a:rPr lang="en-US" dirty="0" smtClean="0"/>
              <a:t>regional vacancy </a:t>
            </a:r>
            <a:r>
              <a:rPr lang="en-US" dirty="0"/>
              <a:t>rates </a:t>
            </a:r>
            <a:r>
              <a:rPr lang="en-US" i="1" dirty="0"/>
              <a:t>increased</a:t>
            </a:r>
            <a:r>
              <a:rPr lang="en-US" dirty="0"/>
              <a:t> by 9% since that time.</a:t>
            </a:r>
          </a:p>
          <a:p>
            <a:pPr lvl="0"/>
            <a:endParaRPr lang="en-US" dirty="0"/>
          </a:p>
          <a:p>
            <a:endParaRPr lang="en-US" dirty="0"/>
          </a:p>
          <a:p>
            <a:endParaRPr lang="en-US" dirty="0"/>
          </a:p>
        </p:txBody>
      </p:sp>
      <p:sp>
        <p:nvSpPr>
          <p:cNvPr id="4" name="Title 3"/>
          <p:cNvSpPr txBox="1">
            <a:spLocks noGrp="1"/>
          </p:cNvSpPr>
          <p:nvPr>
            <p:ph type="title"/>
          </p:nvPr>
        </p:nvSpPr>
        <p:spPr>
          <a:xfrm>
            <a:off x="457200" y="13317"/>
            <a:ext cx="8229600" cy="769441"/>
          </a:xfrm>
          <a:prstGeom prst="rect">
            <a:avLst/>
          </a:prstGeom>
          <a:noFill/>
        </p:spPr>
        <p:txBody>
          <a:bodyPr wrap="square" rtlCol="0">
            <a:spAutoFit/>
          </a:bodyPr>
          <a:lstStyle/>
          <a:p>
            <a:r>
              <a:rPr lang="en-US" dirty="0" smtClean="0"/>
              <a:t>Current Market Trends</a:t>
            </a:r>
            <a:endParaRPr lang="en-US" dirty="0"/>
          </a:p>
        </p:txBody>
      </p:sp>
      <p:sp>
        <p:nvSpPr>
          <p:cNvPr id="5" name="TextBox 4"/>
          <p:cNvSpPr txBox="1"/>
          <p:nvPr/>
        </p:nvSpPr>
        <p:spPr>
          <a:xfrm>
            <a:off x="152400" y="6400800"/>
            <a:ext cx="4267200" cy="276999"/>
          </a:xfrm>
          <a:prstGeom prst="rect">
            <a:avLst/>
          </a:prstGeom>
          <a:solidFill>
            <a:schemeClr val="bg1"/>
          </a:solidFill>
        </p:spPr>
        <p:txBody>
          <a:bodyPr wrap="square" rtlCol="0">
            <a:spAutoFit/>
          </a:bodyPr>
          <a:lstStyle/>
          <a:p>
            <a:r>
              <a:rPr lang="en-US" sz="1200" b="1" dirty="0" smtClean="0"/>
              <a:t>Source: </a:t>
            </a:r>
            <a:r>
              <a:rPr lang="en-US" sz="1200" dirty="0" err="1" smtClean="0"/>
              <a:t>CoStar</a:t>
            </a:r>
            <a:r>
              <a:rPr lang="en-US" sz="1200" dirty="0" smtClean="0"/>
              <a:t>, MWCOG</a:t>
            </a:r>
            <a:endParaRPr lang="en-US" sz="1200" dirty="0"/>
          </a:p>
        </p:txBody>
      </p:sp>
      <p:sp>
        <p:nvSpPr>
          <p:cNvPr id="2" name="Slide Number Placeholder 1"/>
          <p:cNvSpPr>
            <a:spLocks noGrp="1"/>
          </p:cNvSpPr>
          <p:nvPr>
            <p:ph type="sldNum" sz="quarter" idx="12"/>
          </p:nvPr>
        </p:nvSpPr>
        <p:spPr/>
        <p:txBody>
          <a:bodyPr/>
          <a:lstStyle/>
          <a:p>
            <a:fld id="{870E1281-89A2-46DB-BB8D-E0510F76F0E2}" type="slidenum">
              <a:rPr lang="en-US" smtClean="0"/>
              <a:t>12</a:t>
            </a:fld>
            <a:endParaRPr lang="en-US"/>
          </a:p>
        </p:txBody>
      </p:sp>
    </p:spTree>
    <p:extLst>
      <p:ext uri="{BB962C8B-B14F-4D97-AF65-F5344CB8AC3E}">
        <p14:creationId xmlns:p14="http://schemas.microsoft.com/office/powerpoint/2010/main" val="42814754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1143000"/>
          </a:xfrm>
          <a:prstGeom prst="rect">
            <a:avLst/>
          </a:prstGeom>
          <a:solidFill>
            <a:schemeClr val="bg1"/>
          </a:solidFill>
        </p:spPr>
        <p:txBody>
          <a:bodyPr wrap="square" rtlCol="0" anchor="ctr">
            <a:noAutofit/>
          </a:bodyPr>
          <a:lstStyle/>
          <a:p>
            <a:pPr algn="ctr"/>
            <a:r>
              <a:rPr lang="en-US" sz="3400" b="1" dirty="0" smtClean="0">
                <a:solidFill>
                  <a:srgbClr val="098698"/>
                </a:solidFill>
                <a:effectLst>
                  <a:outerShdw blurRad="38100" dist="38100" dir="2700000" algn="tl">
                    <a:srgbClr val="000000">
                      <a:alpha val="43137"/>
                    </a:srgbClr>
                  </a:outerShdw>
                </a:effectLst>
              </a:rPr>
              <a:t>Preliminary Assessment of </a:t>
            </a:r>
          </a:p>
          <a:p>
            <a:pPr algn="ctr"/>
            <a:r>
              <a:rPr lang="en-US" sz="3400" b="1" dirty="0" smtClean="0">
                <a:solidFill>
                  <a:srgbClr val="098698"/>
                </a:solidFill>
                <a:effectLst>
                  <a:outerShdw blurRad="38100" dist="38100" dir="2700000" algn="tl">
                    <a:srgbClr val="000000">
                      <a:alpha val="43137"/>
                    </a:srgbClr>
                  </a:outerShdw>
                </a:effectLst>
              </a:rPr>
              <a:t>Office </a:t>
            </a:r>
            <a:r>
              <a:rPr lang="en-US" sz="3400" b="1" dirty="0" smtClean="0">
                <a:solidFill>
                  <a:srgbClr val="098698"/>
                </a:solidFill>
                <a:effectLst>
                  <a:outerShdw blurRad="38100" dist="38100" dir="2700000" algn="tl">
                    <a:srgbClr val="000000">
                      <a:alpha val="43137"/>
                    </a:srgbClr>
                  </a:outerShdw>
                </a:effectLst>
              </a:rPr>
              <a:t>Real </a:t>
            </a:r>
            <a:r>
              <a:rPr lang="en-US" sz="3400" b="1" dirty="0" smtClean="0">
                <a:solidFill>
                  <a:srgbClr val="098698"/>
                </a:solidFill>
                <a:effectLst>
                  <a:outerShdw blurRad="38100" dist="38100" dir="2700000" algn="tl">
                    <a:srgbClr val="000000">
                      <a:alpha val="43137"/>
                    </a:srgbClr>
                  </a:outerShdw>
                </a:effectLst>
              </a:rPr>
              <a:t>Estate Vacancy Rates</a:t>
            </a:r>
            <a:endParaRPr lang="en-US" sz="3400" b="1" dirty="0">
              <a:solidFill>
                <a:srgbClr val="098698"/>
              </a:solidFill>
              <a:effectLst>
                <a:outerShdw blurRad="38100" dist="38100" dir="2700000" algn="tl">
                  <a:srgbClr val="000000">
                    <a:alpha val="43137"/>
                  </a:srgbClr>
                </a:outerShdw>
              </a:effectLst>
            </a:endParaRPr>
          </a:p>
        </p:txBody>
      </p:sp>
      <p:sp>
        <p:nvSpPr>
          <p:cNvPr id="6" name="TextBox 5"/>
          <p:cNvSpPr txBox="1"/>
          <p:nvPr/>
        </p:nvSpPr>
        <p:spPr>
          <a:xfrm>
            <a:off x="45188" y="1254204"/>
            <a:ext cx="9098812" cy="1077218"/>
          </a:xfrm>
          <a:prstGeom prst="rect">
            <a:avLst/>
          </a:prstGeom>
          <a:noFill/>
        </p:spPr>
        <p:txBody>
          <a:bodyPr wrap="square" rtlCol="0">
            <a:spAutoFit/>
          </a:bodyPr>
          <a:lstStyle/>
          <a:p>
            <a:pPr algn="ctr"/>
            <a:r>
              <a:rPr lang="en-US" sz="1600" b="1" dirty="0">
                <a:solidFill>
                  <a:schemeClr val="tx1">
                    <a:lumMod val="75000"/>
                    <a:lumOff val="25000"/>
                  </a:schemeClr>
                </a:solidFill>
              </a:rPr>
              <a:t>Planning Directors Technical Advisory </a:t>
            </a:r>
            <a:r>
              <a:rPr lang="en-US" sz="1600" b="1" dirty="0" smtClean="0">
                <a:solidFill>
                  <a:schemeClr val="tx1">
                    <a:lumMod val="75000"/>
                    <a:lumOff val="25000"/>
                  </a:schemeClr>
                </a:solidFill>
              </a:rPr>
              <a:t>Committee</a:t>
            </a:r>
          </a:p>
          <a:p>
            <a:pPr algn="ctr"/>
            <a:r>
              <a:rPr lang="en-US" sz="1600" b="1" dirty="0" smtClean="0">
                <a:solidFill>
                  <a:schemeClr val="tx1">
                    <a:lumMod val="75000"/>
                    <a:lumOff val="25000"/>
                  </a:schemeClr>
                </a:solidFill>
              </a:rPr>
              <a:t>Paul </a:t>
            </a:r>
            <a:r>
              <a:rPr lang="en-US" sz="1600" b="1" dirty="0" smtClean="0">
                <a:solidFill>
                  <a:schemeClr val="tx1">
                    <a:lumMod val="75000"/>
                    <a:lumOff val="25000"/>
                  </a:schemeClr>
                </a:solidFill>
              </a:rPr>
              <a:t>DesJardin</a:t>
            </a:r>
            <a:r>
              <a:rPr lang="en-US" sz="1600" b="1" dirty="0">
                <a:solidFill>
                  <a:schemeClr val="tx1">
                    <a:lumMod val="75000"/>
                    <a:lumOff val="25000"/>
                  </a:schemeClr>
                </a:solidFill>
              </a:rPr>
              <a:t>, Director of Community Planning and </a:t>
            </a:r>
            <a:r>
              <a:rPr lang="en-US" sz="1600" b="1" dirty="0" smtClean="0">
                <a:solidFill>
                  <a:schemeClr val="tx1">
                    <a:lumMod val="75000"/>
                    <a:lumOff val="25000"/>
                  </a:schemeClr>
                </a:solidFill>
              </a:rPr>
              <a:t>Services</a:t>
            </a:r>
          </a:p>
          <a:p>
            <a:pPr algn="ctr"/>
            <a:r>
              <a:rPr lang="en-US" sz="1600" b="1" dirty="0" smtClean="0">
                <a:solidFill>
                  <a:schemeClr val="tx1">
                    <a:lumMod val="75000"/>
                    <a:lumOff val="25000"/>
                  </a:schemeClr>
                </a:solidFill>
              </a:rPr>
              <a:t>John Kent, Regional Planner</a:t>
            </a:r>
          </a:p>
          <a:p>
            <a:pPr algn="ctr"/>
            <a:r>
              <a:rPr lang="en-US" sz="1600" b="1" dirty="0" smtClean="0">
                <a:solidFill>
                  <a:schemeClr val="tx1">
                    <a:lumMod val="75000"/>
                    <a:lumOff val="25000"/>
                  </a:schemeClr>
                </a:solidFill>
              </a:rPr>
              <a:t>March </a:t>
            </a:r>
            <a:r>
              <a:rPr lang="en-US" sz="1600" b="1" dirty="0" smtClean="0">
                <a:solidFill>
                  <a:schemeClr val="tx1">
                    <a:lumMod val="75000"/>
                    <a:lumOff val="25000"/>
                  </a:schemeClr>
                </a:solidFill>
              </a:rPr>
              <a:t>20</a:t>
            </a:r>
            <a:r>
              <a:rPr lang="en-US" sz="1600" b="1" dirty="0" smtClean="0">
                <a:solidFill>
                  <a:schemeClr val="tx1">
                    <a:lumMod val="75000"/>
                    <a:lumOff val="25000"/>
                  </a:schemeClr>
                </a:solidFill>
              </a:rPr>
              <a:t>, 2015</a:t>
            </a:r>
            <a:endParaRPr lang="en-US" sz="1600" b="1" dirty="0">
              <a:solidFill>
                <a:schemeClr val="tx1">
                  <a:lumMod val="75000"/>
                  <a:lumOff val="25000"/>
                </a:schemeClr>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41237"/>
            <a:ext cx="9144000" cy="4492963"/>
          </a:xfrm>
          <a:prstGeom prst="rect">
            <a:avLst/>
          </a:prstGeom>
        </p:spPr>
      </p:pic>
      <p:sp>
        <p:nvSpPr>
          <p:cNvPr id="3" name="Slide Number Placeholder 2"/>
          <p:cNvSpPr>
            <a:spLocks noGrp="1"/>
          </p:cNvSpPr>
          <p:nvPr>
            <p:ph type="sldNum" sz="quarter" idx="12"/>
          </p:nvPr>
        </p:nvSpPr>
        <p:spPr/>
        <p:txBody>
          <a:bodyPr/>
          <a:lstStyle/>
          <a:p>
            <a:fld id="{870E1281-89A2-46DB-BB8D-E0510F76F0E2}" type="slidenum">
              <a:rPr lang="en-US" smtClean="0"/>
              <a:t>13</a:t>
            </a:fld>
            <a:endParaRPr lang="en-US"/>
          </a:p>
        </p:txBody>
      </p:sp>
    </p:spTree>
    <p:extLst>
      <p:ext uri="{BB962C8B-B14F-4D97-AF65-F5344CB8AC3E}">
        <p14:creationId xmlns:p14="http://schemas.microsoft.com/office/powerpoint/2010/main" val="348885125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10891</TotalTime>
  <Words>305</Words>
  <Application>Microsoft Office PowerPoint</Application>
  <PresentationFormat>On-screen Show (4:3)</PresentationFormat>
  <Paragraphs>58</Paragraphs>
  <Slides>13</Slides>
  <Notes>4</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Office Vacancy Rates by Jurisdiction  for Selected Years</vt:lpstr>
      <vt:lpstr>Square Feet of Office Space: Vacant and Total by Jurisdiction, Q4 2014</vt:lpstr>
      <vt:lpstr>PowerPoint Presentation</vt:lpstr>
      <vt:lpstr>PowerPoint Presentation</vt:lpstr>
      <vt:lpstr>Regional Office Space Vacancy by Building Age For Selected Years</vt:lpstr>
      <vt:lpstr>Current Market Trends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DesJardin</dc:creator>
  <cp:lastModifiedBy>John Kent</cp:lastModifiedBy>
  <cp:revision>45</cp:revision>
  <cp:lastPrinted>2015-03-04T14:08:09Z</cp:lastPrinted>
  <dcterms:created xsi:type="dcterms:W3CDTF">2015-03-02T16:35:34Z</dcterms:created>
  <dcterms:modified xsi:type="dcterms:W3CDTF">2015-03-20T07:45:59Z</dcterms:modified>
</cp:coreProperties>
</file>