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78" r:id="rId2"/>
    <p:sldId id="280" r:id="rId3"/>
    <p:sldId id="282" r:id="rId4"/>
    <p:sldId id="283" r:id="rId5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23" autoAdjust="0"/>
    <p:restoredTop sz="45241" autoAdjust="0"/>
  </p:normalViewPr>
  <p:slideViewPr>
    <p:cSldViewPr snapToGrid="0" snapToObjects="1">
      <p:cViewPr varScale="1">
        <p:scale>
          <a:sx n="51" d="100"/>
          <a:sy n="51" d="100"/>
        </p:scale>
        <p:origin x="29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2388"/>
    </p:cViewPr>
  </p:sorterViewPr>
  <p:notesViewPr>
    <p:cSldViewPr snapToGrid="0" snapToObjects="1">
      <p:cViewPr varScale="1">
        <p:scale>
          <a:sx n="83" d="100"/>
          <a:sy n="83" d="100"/>
        </p:scale>
        <p:origin x="3810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290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Instructions to facilitator:</a:t>
            </a:r>
          </a:p>
          <a:p>
            <a:endParaRPr lang="en-US" dirty="0"/>
          </a:p>
          <a:p>
            <a:r>
              <a:rPr lang="en-US" dirty="0"/>
              <a:t>Start recording (message Lynn if you have any problems)</a:t>
            </a:r>
          </a:p>
          <a:p>
            <a:r>
              <a:rPr lang="en-US" dirty="0"/>
              <a:t>Introduce first theme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Guide the discussion and ensure everyone has a chance to speak if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Monitor chat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Lynn will send a 5-minute warning message when 20 minutes is up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Introduce second theme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Guide the discussion and ensure everyone has a chance to speak if needed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Monitor the chat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Lynn will send a 5-minute warning message when 20 minutes is up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Move on to “other” category if time permits – if not, remind them that they will have opportunity to comment further via email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When time is up altogether, everyone will automatically be sent back to the breakout room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005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Instructions to facilitator:</a:t>
            </a:r>
          </a:p>
          <a:p>
            <a:endParaRPr lang="en-US" dirty="0"/>
          </a:p>
          <a:p>
            <a:r>
              <a:rPr lang="en-US" dirty="0"/>
              <a:t>Start recording (message Lynn if you have any problems)</a:t>
            </a:r>
          </a:p>
          <a:p>
            <a:r>
              <a:rPr lang="en-US" dirty="0"/>
              <a:t>Introduce first theme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Guide the discussion and ensure everyone has a chance to speak if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Monitor chat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Lynn will send a 5-minute warning message when 20 minutes is up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Introduce second theme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Guide the discussion and ensure everyone has a chance to speak if needed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Monitor the chat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Lynn will send a 5-minute warning message when 20 minutes is up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Move on to “other” category if time permits – if not, remind them that they will have opportunity to comment further via email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When time is up altogether, everyone will automatically be sent back to the breakout room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325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Instructions to facilitator:</a:t>
            </a:r>
          </a:p>
          <a:p>
            <a:endParaRPr lang="en-US" dirty="0"/>
          </a:p>
          <a:p>
            <a:r>
              <a:rPr lang="en-US" dirty="0"/>
              <a:t>Start recording (message Lynn if you have any problems)</a:t>
            </a:r>
          </a:p>
          <a:p>
            <a:endParaRPr lang="en-US" dirty="0"/>
          </a:p>
          <a:p>
            <a:r>
              <a:rPr lang="en-US" dirty="0"/>
              <a:t>Introduce first theme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Guide the discussion and ensure everyone has a chance to speak if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Monitor chat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Give a 5-minute warning  </a:t>
            </a:r>
          </a:p>
          <a:p>
            <a:endParaRPr lang="en-US" dirty="0">
              <a:highlight>
                <a:srgbClr val="FFFF00"/>
              </a:highlight>
            </a:endParaRPr>
          </a:p>
          <a:p>
            <a:r>
              <a:rPr lang="en-US" dirty="0">
                <a:highlight>
                  <a:srgbClr val="FFFF00"/>
                </a:highlight>
              </a:rPr>
              <a:t>Introduce second theme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Guide the discussion and ensure everyone has a chance to speak if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Monitor the chat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Give a 5-minute warning  </a:t>
            </a:r>
          </a:p>
          <a:p>
            <a:endParaRPr lang="en-US" dirty="0">
              <a:highlight>
                <a:srgbClr val="FFFF00"/>
              </a:highlight>
            </a:endParaRPr>
          </a:p>
          <a:p>
            <a:r>
              <a:rPr lang="en-US" dirty="0"/>
              <a:t>Introduce third theme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Guide the discussion and ensure everyone has a chance to speak if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Monitor the chat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Give a 5-minute warning  </a:t>
            </a:r>
          </a:p>
          <a:p>
            <a:endParaRPr lang="en-US" dirty="0">
              <a:highlight>
                <a:srgbClr val="FFFF00"/>
              </a:highlight>
            </a:endParaRPr>
          </a:p>
          <a:p>
            <a:r>
              <a:rPr lang="en-US" dirty="0">
                <a:highlight>
                  <a:srgbClr val="FFFF00"/>
                </a:highlight>
              </a:rPr>
              <a:t>Introduce fourth theme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Guide the discussion and ensure everyone has a chance to speak if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Monitor the chat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Give a 5-minute warning  </a:t>
            </a:r>
          </a:p>
          <a:p>
            <a:endParaRPr lang="en-US" dirty="0">
              <a:highlight>
                <a:srgbClr val="FFFF00"/>
              </a:highlight>
            </a:endParaRPr>
          </a:p>
          <a:p>
            <a:endParaRPr lang="en-US" dirty="0">
              <a:highlight>
                <a:srgbClr val="FFFF00"/>
              </a:highlight>
            </a:endParaRPr>
          </a:p>
          <a:p>
            <a:r>
              <a:rPr lang="en-US" dirty="0">
                <a:highlight>
                  <a:srgbClr val="FFFF00"/>
                </a:highlight>
              </a:rPr>
              <a:t>Move on to “other” category if time permits – if not, remind them that they will have opportunity to comment further via email</a:t>
            </a:r>
          </a:p>
          <a:p>
            <a:endParaRPr lang="en-US" dirty="0">
              <a:highlight>
                <a:srgbClr val="FFFF00"/>
              </a:highlight>
            </a:endParaRPr>
          </a:p>
          <a:p>
            <a:r>
              <a:rPr lang="en-US" dirty="0">
                <a:highlight>
                  <a:srgbClr val="FFFF00"/>
                </a:highlight>
              </a:rPr>
              <a:t>When </a:t>
            </a:r>
            <a:r>
              <a:rPr lang="en-US" dirty="0"/>
              <a:t>time is up altogether, everyone will automatically be sent back to the breakout room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248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929440"/>
              </p:ext>
            </p:extLst>
          </p:nvPr>
        </p:nvGraphicFramePr>
        <p:xfrm>
          <a:off x="777240" y="1952034"/>
          <a:ext cx="8366760" cy="10007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UNMET NEEDS SLIDES for breakout Rooms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00800" y="6399907"/>
            <a:ext cx="2067116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#3</a:t>
            </a:r>
          </a:p>
        </p:txBody>
      </p:sp>
    </p:spTree>
    <p:extLst>
      <p:ext uri="{BB962C8B-B14F-4D97-AF65-F5344CB8AC3E}">
        <p14:creationId xmlns:p14="http://schemas.microsoft.com/office/powerpoint/2010/main" val="2429198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521897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Room 1 – Availability &amp; Awareness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2022 Update to the Coordinated Plan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11, 2022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265810"/>
            <a:ext cx="792029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ctr"/>
            <a:r>
              <a:rPr lang="en-US" sz="2400" dirty="0"/>
              <a:t>20 minutes each, “Other” if time permits</a:t>
            </a:r>
          </a:p>
          <a:p>
            <a:pPr lvl="0" fontAlgn="ctr"/>
            <a:endParaRPr lang="en-US" sz="1000" dirty="0"/>
          </a:p>
          <a:p>
            <a:pPr lvl="0" fontAlgn="ctr"/>
            <a:r>
              <a:rPr lang="en-US" sz="2400" u="sng" dirty="0"/>
              <a:t>Availability </a:t>
            </a:r>
            <a:r>
              <a:rPr lang="en-US" sz="2400" dirty="0"/>
              <a:t>– geographically, days and times of service, number of options for different needs, technologically disadvantaged, etc.</a:t>
            </a:r>
          </a:p>
          <a:p>
            <a:pPr fontAlgn="ctr"/>
            <a:r>
              <a:rPr lang="en-US" sz="2400" dirty="0"/>
              <a:t> </a:t>
            </a:r>
          </a:p>
          <a:p>
            <a:pPr lvl="0" fontAlgn="ctr"/>
            <a:r>
              <a:rPr lang="en-US" sz="2400" u="sng" dirty="0"/>
              <a:t>Awareness</a:t>
            </a:r>
            <a:r>
              <a:rPr lang="en-US" sz="2400" dirty="0"/>
              <a:t> – what exists overall and for specific needs, centralized, easy to find (no wrong door), who knows it and is sharing it, formats of information, etc.</a:t>
            </a:r>
          </a:p>
          <a:p>
            <a:pPr fontAlgn="ctr"/>
            <a:r>
              <a:rPr lang="en-US" sz="2400" dirty="0"/>
              <a:t>  </a:t>
            </a:r>
          </a:p>
          <a:p>
            <a:pPr lvl="0" fontAlgn="ctr"/>
            <a:r>
              <a:rPr lang="en-US" sz="2400" u="sng" dirty="0"/>
              <a:t>Other </a:t>
            </a:r>
            <a:r>
              <a:rPr lang="en-US" sz="2400" dirty="0"/>
              <a:t>– trained drivers and staff, cleanliness, safety, etc.</a:t>
            </a:r>
          </a:p>
          <a:p>
            <a:pPr fontAlgn="ctr"/>
            <a:r>
              <a:rPr lang="en-US" sz="2400" dirty="0"/>
              <a:t> </a:t>
            </a:r>
          </a:p>
          <a:p>
            <a:pPr fontAlgn="ctr"/>
            <a:r>
              <a:rPr lang="en-US" sz="2000" dirty="0"/>
              <a:t>Not exhaustive but intended to provide a framework and trigger thinking.</a:t>
            </a:r>
          </a:p>
          <a:p>
            <a:pPr fontAlgn="ctr"/>
            <a:r>
              <a:rPr lang="en-US" dirty="0"/>
              <a:t>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17B94C-6DD0-4982-800B-26E2967199D6}"/>
              </a:ext>
            </a:extLst>
          </p:cNvPr>
          <p:cNvSpPr txBox="1"/>
          <p:nvPr/>
        </p:nvSpPr>
        <p:spPr>
          <a:xfrm>
            <a:off x="3565319" y="4939114"/>
            <a:ext cx="2231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3784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097862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Room 2 – Accessibility &amp; Affordability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2022 Update to the Coordinated Plan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11, 2022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310366"/>
            <a:ext cx="792029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sz="2400" dirty="0"/>
              <a:t>20 minutes each, “Other” if time permits</a:t>
            </a:r>
          </a:p>
          <a:p>
            <a:pPr fontAlgn="ctr"/>
            <a:endParaRPr lang="en-US" sz="800" dirty="0"/>
          </a:p>
          <a:p>
            <a:pPr lvl="0" fontAlgn="ctr"/>
            <a:r>
              <a:rPr lang="en-US" sz="2400" u="sng" dirty="0"/>
              <a:t>Accessiblity</a:t>
            </a:r>
            <a:r>
              <a:rPr lang="en-US" sz="2400" dirty="0"/>
              <a:t> - wheelchair accessibility, dependability, the unbanked, traditionally underserved populations, language, those without smart phones/computers, bus stop access/sidewalks, first mile/last mile, etc.</a:t>
            </a:r>
          </a:p>
          <a:p>
            <a:pPr fontAlgn="ctr"/>
            <a:r>
              <a:rPr lang="en-US" sz="2400" dirty="0"/>
              <a:t> </a:t>
            </a:r>
          </a:p>
          <a:p>
            <a:pPr lvl="0" fontAlgn="ctr"/>
            <a:r>
              <a:rPr lang="en-US" sz="2400" u="sng" dirty="0"/>
              <a:t>Affordability</a:t>
            </a:r>
            <a:r>
              <a:rPr lang="en-US" sz="2400" dirty="0"/>
              <a:t> – cost, availability of subsidy, funding opportunity, alternatives to Metro Access, etc.</a:t>
            </a:r>
          </a:p>
          <a:p>
            <a:pPr fontAlgn="ctr"/>
            <a:r>
              <a:rPr lang="en-US" sz="2400" dirty="0"/>
              <a:t> </a:t>
            </a:r>
          </a:p>
          <a:p>
            <a:pPr lvl="0" fontAlgn="ctr"/>
            <a:r>
              <a:rPr lang="en-US" sz="2400" u="sng" dirty="0"/>
              <a:t>Other</a:t>
            </a:r>
            <a:r>
              <a:rPr lang="en-US" sz="2400" dirty="0"/>
              <a:t> – trained drivers and staff, cleanliness, safety, etc.</a:t>
            </a:r>
          </a:p>
          <a:p>
            <a:pPr lvl="0" fontAlgn="ctr"/>
            <a:endParaRPr lang="en-US" sz="2400" dirty="0"/>
          </a:p>
          <a:p>
            <a:pPr fontAlgn="ctr"/>
            <a:r>
              <a:rPr lang="en-US" dirty="0"/>
              <a:t>Not exhaustive but intended to provide a framework and trigger thinking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17B94C-6DD0-4982-800B-26E2967199D6}"/>
              </a:ext>
            </a:extLst>
          </p:cNvPr>
          <p:cNvSpPr txBox="1"/>
          <p:nvPr/>
        </p:nvSpPr>
        <p:spPr>
          <a:xfrm>
            <a:off x="3565319" y="4939114"/>
            <a:ext cx="2231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5404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863615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Main Room 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2022 Update to the Coordinated Plan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11, 2022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310366"/>
            <a:ext cx="792029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sz="2400" dirty="0"/>
              <a:t>10 minutes each, “Other” if time permits</a:t>
            </a:r>
          </a:p>
          <a:p>
            <a:pPr fontAlgn="ctr"/>
            <a:endParaRPr lang="en-US" sz="800" dirty="0"/>
          </a:p>
          <a:p>
            <a:pPr lvl="0" fontAlgn="ctr"/>
            <a:r>
              <a:rPr lang="en-US" u="sng" dirty="0"/>
              <a:t>Availability </a:t>
            </a:r>
            <a:r>
              <a:rPr lang="en-US" dirty="0"/>
              <a:t>– geographically, days and times of service, number of options for different needs, technologically disadvantaged, etc.</a:t>
            </a:r>
          </a:p>
          <a:p>
            <a:pPr fontAlgn="ctr"/>
            <a:r>
              <a:rPr lang="en-US" dirty="0"/>
              <a:t> </a:t>
            </a:r>
          </a:p>
          <a:p>
            <a:pPr lvl="0" fontAlgn="ctr"/>
            <a:r>
              <a:rPr lang="en-US" u="sng" dirty="0"/>
              <a:t>Awareness</a:t>
            </a:r>
            <a:r>
              <a:rPr lang="en-US" dirty="0"/>
              <a:t> – what exists overall and for specific needs, centralized, easy to find (no wrong door), who knows it and is sharing it, formats of information, etc.</a:t>
            </a:r>
          </a:p>
          <a:p>
            <a:pPr fontAlgn="ctr"/>
            <a:r>
              <a:rPr lang="en-US" dirty="0"/>
              <a:t> </a:t>
            </a:r>
          </a:p>
          <a:p>
            <a:pPr lvl="0" fontAlgn="ctr"/>
            <a:r>
              <a:rPr lang="en-US" u="sng" dirty="0"/>
              <a:t>Accessiblity</a:t>
            </a:r>
            <a:r>
              <a:rPr lang="en-US" dirty="0"/>
              <a:t> - wheelchair accessibility, dependability, the unbanked, traditionally underserved populations, language, those without smart phones/computers, bus stop access/sidewalks, first mile/last mile, etc.</a:t>
            </a:r>
          </a:p>
          <a:p>
            <a:pPr fontAlgn="ctr"/>
            <a:r>
              <a:rPr lang="en-US" dirty="0"/>
              <a:t> </a:t>
            </a:r>
          </a:p>
          <a:p>
            <a:pPr lvl="0" fontAlgn="ctr"/>
            <a:r>
              <a:rPr lang="en-US" u="sng" dirty="0"/>
              <a:t>Affordability</a:t>
            </a:r>
            <a:r>
              <a:rPr lang="en-US" dirty="0"/>
              <a:t> – cost, availability of subsidy, funding opportunity, alternatives to Metro Access, etc.</a:t>
            </a:r>
          </a:p>
          <a:p>
            <a:pPr fontAlgn="ctr"/>
            <a:r>
              <a:rPr lang="en-US" dirty="0"/>
              <a:t> </a:t>
            </a:r>
          </a:p>
          <a:p>
            <a:pPr lvl="0" fontAlgn="ctr"/>
            <a:r>
              <a:rPr lang="en-US" u="sng" dirty="0"/>
              <a:t>Other</a:t>
            </a:r>
            <a:r>
              <a:rPr lang="en-US" dirty="0"/>
              <a:t>– trained drivers and staff, cleanliness, safety, etc.</a:t>
            </a:r>
          </a:p>
          <a:p>
            <a:pPr lvl="0" fontAlgn="ctr"/>
            <a:endParaRPr lang="en-US" sz="1000" dirty="0"/>
          </a:p>
          <a:p>
            <a:pPr fontAlgn="ctr"/>
            <a:r>
              <a:rPr lang="en-US" dirty="0"/>
              <a:t>Not exhaustive but intended to provide a framework and trigger thinking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17B94C-6DD0-4982-800B-26E2967199D6}"/>
              </a:ext>
            </a:extLst>
          </p:cNvPr>
          <p:cNvSpPr txBox="1"/>
          <p:nvPr/>
        </p:nvSpPr>
        <p:spPr>
          <a:xfrm>
            <a:off x="3565319" y="4939114"/>
            <a:ext cx="2231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6744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7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B - Blue" id="{0122A6EB-2B2F-4E53-A743-59525D37B897}" vid="{4EC5E4C8-805C-4B1B-BECB-945AF6C218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B - Blue</Template>
  <TotalTime>6318</TotalTime>
  <Words>799</Words>
  <Application>Microsoft Office PowerPoint</Application>
  <PresentationFormat>On-screen Show (4:3)</PresentationFormat>
  <Paragraphs>114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Sergio Ritacco</dc:creator>
  <cp:lastModifiedBy>Lynn Winchell-Mendy</cp:lastModifiedBy>
  <cp:revision>53</cp:revision>
  <cp:lastPrinted>2019-12-06T14:37:08Z</cp:lastPrinted>
  <dcterms:created xsi:type="dcterms:W3CDTF">2019-11-19T19:21:16Z</dcterms:created>
  <dcterms:modified xsi:type="dcterms:W3CDTF">2022-03-31T17:23:46Z</dcterms:modified>
</cp:coreProperties>
</file>