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2"/>
  </p:notesMasterIdLst>
  <p:handoutMasterIdLst>
    <p:handoutMasterId r:id="rId13"/>
  </p:handoutMasterIdLst>
  <p:sldIdLst>
    <p:sldId id="301" r:id="rId5"/>
    <p:sldId id="315" r:id="rId6"/>
    <p:sldId id="316" r:id="rId7"/>
    <p:sldId id="302" r:id="rId8"/>
    <p:sldId id="293" r:id="rId9"/>
    <p:sldId id="305" r:id="rId10"/>
    <p:sldId id="271" r:id="rId11"/>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6B97"/>
    <a:srgbClr val="0087C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16174E-B10A-4402-8A84-427F6A154CE9}" v="12" dt="2025-03-21T12:29:34.405"/>
    <p1510:client id="{FD5600B8-AE65-8FEE-2246-F865A6276DDC}" v="131" dt="2025-03-20T20:03:06.7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4128" autoAdjust="0"/>
  </p:normalViewPr>
  <p:slideViewPr>
    <p:cSldViewPr snapToGrid="0">
      <p:cViewPr>
        <p:scale>
          <a:sx n="47" d="100"/>
          <a:sy n="47" d="100"/>
        </p:scale>
        <p:origin x="86" y="269"/>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8623175-169F-3846-BA4D-E652445F38E3}" type="datetimeFigureOut">
              <a:rPr lang="en-US" smtClean="0"/>
              <a:t>3/21/2025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E8B3D8F-114B-A443-AC93-AB6267D4A736}" type="datetimeFigureOut">
              <a:rPr lang="en-US" smtClean="0"/>
              <a:t>3/21/2025</a:t>
            </a:fld>
            <a:endParaRPr lang="en-US"/>
          </a:p>
        </p:txBody>
      </p:sp>
      <p:sp>
        <p:nvSpPr>
          <p:cNvPr id="4" name="Slide Image Placehold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t>Good morning, everyone. I have a brief presentation with about six slides to cover our </a:t>
            </a:r>
            <a:r>
              <a:rPr lang="en-US" sz="2800" b="1" dirty="0"/>
              <a:t>Regional Water Quality Management Work Program and Budget</a:t>
            </a:r>
            <a:r>
              <a:rPr lang="en-US" sz="2800" dirty="0"/>
              <a:t>. This should go quickly, as you’ve already received the full document by email, along with a one-page summary.</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1</a:t>
            </a:fld>
            <a:endParaRPr lang="en-US"/>
          </a:p>
        </p:txBody>
      </p:sp>
    </p:spTree>
    <p:extLst>
      <p:ext uri="{BB962C8B-B14F-4D97-AF65-F5344CB8AC3E}">
        <p14:creationId xmlns:p14="http://schemas.microsoft.com/office/powerpoint/2010/main" val="3992904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program focuses on </a:t>
            </a:r>
            <a:r>
              <a:rPr lang="en-US" b="1" dirty="0"/>
              <a:t>regional water quality, stormwater management, watershed restoration, water security, and supply issues</a:t>
            </a:r>
            <a:r>
              <a:rPr lang="en-US" dirty="0"/>
              <a:t> that impact COG member jurisdictions, as well as local drinking water and wastewater utilities. Our goals include:</a:t>
            </a:r>
          </a:p>
          <a:p>
            <a:pPr>
              <a:buFont typeface="Arial" panose="020B0604020202020204" pitchFamily="34" charset="0"/>
              <a:buChar char="•"/>
            </a:pPr>
            <a:r>
              <a:rPr lang="en-US" dirty="0"/>
              <a:t>Improving surface water and groundwater quality</a:t>
            </a:r>
          </a:p>
          <a:p>
            <a:pPr>
              <a:buFont typeface="Arial" panose="020B0604020202020204" pitchFamily="34" charset="0"/>
              <a:buChar char="•"/>
            </a:pPr>
            <a:r>
              <a:rPr lang="en-US" dirty="0"/>
              <a:t>Protecting drinking water sources</a:t>
            </a:r>
          </a:p>
          <a:p>
            <a:pPr>
              <a:buFont typeface="Arial" panose="020B0604020202020204" pitchFamily="34" charset="0"/>
              <a:buChar char="•"/>
            </a:pPr>
            <a:r>
              <a:rPr lang="en-US" dirty="0"/>
              <a:t>Coordinating regional efforts to safeguard the Potomac, Chesapeake Bay, and Anacostia rivers</a:t>
            </a:r>
          </a:p>
          <a:p>
            <a:pPr>
              <a:buFont typeface="Arial" panose="020B0604020202020204" pitchFamily="34" charset="0"/>
              <a:buChar char="•"/>
            </a:pPr>
            <a:r>
              <a:rPr lang="en-US" dirty="0"/>
              <a:t>Advocating for infrastructure support and policy improvements</a:t>
            </a:r>
          </a:p>
          <a:p>
            <a:r>
              <a:rPr lang="en-US" dirty="0"/>
              <a:t>The program is supported by the </a:t>
            </a:r>
            <a:r>
              <a:rPr lang="en-US" b="1" dirty="0"/>
              <a:t>Regional Water Fund</a:t>
            </a:r>
            <a:r>
              <a:rPr lang="en-US" dirty="0"/>
              <a:t> and is overseen by both the </a:t>
            </a:r>
            <a:r>
              <a:rPr lang="en-US" b="1" dirty="0"/>
              <a:t>Chesapeake Bay and Water Resources Policy Committee (CBPC)</a:t>
            </a:r>
            <a:r>
              <a:rPr lang="en-US" dirty="0"/>
              <a:t> and the </a:t>
            </a:r>
            <a:r>
              <a:rPr lang="en-US" b="1" dirty="0"/>
              <a:t>Blue Plains IMA Leadership Committee</a:t>
            </a:r>
            <a:r>
              <a:rPr lang="en-US" dirty="0"/>
              <a:t>.</a:t>
            </a:r>
          </a:p>
        </p:txBody>
      </p:sp>
      <p:sp>
        <p:nvSpPr>
          <p:cNvPr id="4" name="Slide Number Placeholder 3"/>
          <p:cNvSpPr>
            <a:spLocks noGrp="1"/>
          </p:cNvSpPr>
          <p:nvPr>
            <p:ph type="sldNum" sz="quarter" idx="5"/>
          </p:nvPr>
        </p:nvSpPr>
        <p:spPr/>
        <p:txBody>
          <a:bodyPr/>
          <a:lstStyle/>
          <a:p>
            <a:fld id="{1436F691-95C7-1B40-B9ED-37CC98F20D13}" type="slidenum">
              <a:rPr lang="en-US" smtClean="0"/>
              <a:t>2</a:t>
            </a:fld>
            <a:endParaRPr lang="en-US"/>
          </a:p>
        </p:txBody>
      </p:sp>
    </p:spTree>
    <p:extLst>
      <p:ext uri="{BB962C8B-B14F-4D97-AF65-F5344CB8AC3E}">
        <p14:creationId xmlns:p14="http://schemas.microsoft.com/office/powerpoint/2010/main" val="1889890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Through the Water quality and Management Work program:</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We collaborate with key stakeholders such as the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EPA, Chesapeake Bay Program, local elected officials, and utility partners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to shape regional water policy.</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We monitor issues like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PFAS contamination and drought</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and advocate for COG’s members within the Chesapeake Bay Program (CBP).</a:t>
            </a:r>
          </a:p>
          <a:p>
            <a:pPr marL="342900" marR="0" lvl="0" indent="-342900">
              <a:lnSpc>
                <a:spcPct val="107000"/>
              </a:lnSpc>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We represent local perspectives on major initiatives such as the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Bay TMDL, Phase III WIP implementation, and workgroups within the CBP</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nSpc>
                <a:spcPct val="107000"/>
              </a:lnSpc>
              <a:spcAft>
                <a:spcPts val="800"/>
              </a:spcAft>
              <a:buFont typeface="Symbol" panose="05050102010706020507" pitchFamily="18" charset="2"/>
              <a:buChar cha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And we support COG Board initiatives through Communications on by addressing pollution control efforts, challenges in wastewater and stormwater management, water infrastructure and workforce development, and resilience planning for extreme weather events.</a:t>
            </a:r>
          </a:p>
        </p:txBody>
      </p:sp>
      <p:sp>
        <p:nvSpPr>
          <p:cNvPr id="4" name="Slide Number Placeholder 3"/>
          <p:cNvSpPr>
            <a:spLocks noGrp="1"/>
          </p:cNvSpPr>
          <p:nvPr>
            <p:ph type="sldNum" sz="quarter" idx="5"/>
          </p:nvPr>
        </p:nvSpPr>
        <p:spPr/>
        <p:txBody>
          <a:bodyPr/>
          <a:lstStyle/>
          <a:p>
            <a:fld id="{1436F691-95C7-1B40-B9ED-37CC98F20D13}" type="slidenum">
              <a:rPr lang="en-US" smtClean="0"/>
              <a:t>3</a:t>
            </a:fld>
            <a:endParaRPr lang="en-US"/>
          </a:p>
        </p:txBody>
      </p:sp>
    </p:spTree>
    <p:extLst>
      <p:ext uri="{BB962C8B-B14F-4D97-AF65-F5344CB8AC3E}">
        <p14:creationId xmlns:p14="http://schemas.microsoft.com/office/powerpoint/2010/main" val="37986155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Just a couple of things to point out for FY25 in terms of accomplishments. You should all be familiar with the first bullet. As always, we continue to advocate for local priorities within the Chesapeake Bay Program, ensuring that our member jurisdictions have a strong voice.</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Last year, we secured about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$1 million in NOAA funding</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for a four-year project to remove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large debris and abandoned boats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from the Anacostia River and Lower Beaverdam Creek. We are now about halfway through year one. This is a very exciting project and we’ve gotten a lot of good press so far. </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dirty="0">
                <a:solidFill>
                  <a:srgbClr val="000000"/>
                </a:solidFill>
              </a:rPr>
              <a:t>Next,</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we have a three-year water supply study that is officially underway now. The committee heard about this topic in a presentation last month. We have already put in a lot of effort to secure the funding and have gone through a lot of pre-planning for the study. A lot of </a:t>
            </a:r>
            <a:r>
              <a:rPr lang="en-US" sz="1800" dirty="0">
                <a:effectLst/>
                <a:latin typeface="Aptos" panose="020B0004020202020204" pitchFamily="34" charset="0"/>
                <a:ea typeface="Aptos" panose="020B0004020202020204" pitchFamily="34" charset="0"/>
                <a:cs typeface="Times New Roman" panose="02020603050405020304" pitchFamily="18" charset="0"/>
              </a:rPr>
              <a:t>coordination with partners such as </a:t>
            </a:r>
            <a:r>
              <a:rPr lang="en-US" sz="1800" b="1" dirty="0">
                <a:effectLst/>
                <a:latin typeface="Aptos" panose="020B0004020202020204" pitchFamily="34" charset="0"/>
                <a:ea typeface="Aptos" panose="020B0004020202020204" pitchFamily="34" charset="0"/>
                <a:cs typeface="Times New Roman" panose="02020603050405020304" pitchFamily="18" charset="0"/>
              </a:rPr>
              <a:t>the Army Corps of Engineers, DC Water, WSSC Water, and Fairfax Water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has already taken place. </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kern="100" dirty="0">
                <a:effectLst/>
                <a:latin typeface="Aptos" panose="020B0004020202020204" pitchFamily="34" charset="0"/>
                <a:cs typeface="Times New Roman" panose="02020603050405020304" pitchFamily="18" charset="0"/>
              </a:rPr>
              <a:t>Finally, we also supported the </a:t>
            </a:r>
            <a:r>
              <a:rPr lang="en-US" sz="1200" dirty="0">
                <a:solidFill>
                  <a:srgbClr val="000000"/>
                </a:solidFill>
              </a:rPr>
              <a:t>Blue Plains </a:t>
            </a:r>
            <a:r>
              <a:rPr lang="en-US" b="0" i="0" dirty="0">
                <a:solidFill>
                  <a:srgbClr val="242424"/>
                </a:solidFill>
                <a:effectLst/>
                <a:latin typeface="Segoe UI" panose="020B0502040204020203" pitchFamily="34" charset="0"/>
              </a:rPr>
              <a:t>Intermunicipal Agreement (IMA) which is a s a collaborative initiative focused on managing wastewater treatment services provided by the Blue Plains facility.</a:t>
            </a:r>
            <a:r>
              <a:rPr lang="en-US" sz="1200" dirty="0">
                <a:solidFill>
                  <a:srgbClr val="000000"/>
                </a:solidFill>
              </a:rPr>
              <a:t> </a:t>
            </a:r>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4</a:t>
            </a:fld>
            <a:endParaRPr lang="en-US"/>
          </a:p>
        </p:txBody>
      </p:sp>
    </p:spTree>
    <p:extLst>
      <p:ext uri="{BB962C8B-B14F-4D97-AF65-F5344CB8AC3E}">
        <p14:creationId xmlns:p14="http://schemas.microsoft.com/office/powerpoint/2010/main" val="27818482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dirty="0"/>
              <a:t>Looking forward to 2026,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We are actively engaging in the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Bay Program’s Beyond 2025 process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to ensure regional priorities are reflected in the next phase of the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Chesapeake Bay Watershed Agreement</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You’ll hear more about this in a later presentation today.</a:t>
            </a:r>
          </a:p>
          <a:p>
            <a:pPr marL="342900" marR="0" lvl="0" indent="-342900">
              <a:lnSpc>
                <a:spcPct val="107000"/>
              </a:lnSpc>
              <a:spcAft>
                <a:spcPts val="800"/>
              </a:spcAft>
              <a:buSzPts val="1000"/>
              <a:buFont typeface="Symbol" panose="05050102010706020507" pitchFamily="18" charset="2"/>
              <a:buChar char=""/>
              <a:tabLst>
                <a:tab pos="457200" algn="l"/>
              </a:tabLst>
            </a:pPr>
            <a:r>
              <a:rPr lang="en-US" sz="1800" dirty="0">
                <a:effectLst/>
                <a:latin typeface="Aptos" panose="020B0004020202020204" pitchFamily="34" charset="0"/>
                <a:ea typeface="Aptos" panose="020B0004020202020204" pitchFamily="34" charset="0"/>
                <a:cs typeface="Times New Roman" panose="02020603050405020304" pitchFamily="18" charset="0"/>
              </a:rPr>
              <a:t>We’re going to continue with our regional water supply study. </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We recently selected a contractor through an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RFP process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to help identify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alternative water sources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in case of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severe drought or contamination of the Potomac River</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gn="l" defTabSz="4572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We will continue to track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PFAS contamination</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in the Potomac River through ongoing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Water Research Foundation projects</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gn="l" defTabSz="4572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We will maintain our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technical and administrative support</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for Blue Plains users.</a:t>
            </a:r>
          </a:p>
          <a:p>
            <a:pPr marL="342900" marR="0" lvl="0" indent="-342900" algn="l" defTabSz="457200" rtl="0" eaLnBrk="1" fontAlgn="auto" latinLnBrk="0" hangingPunct="1">
              <a:lnSpc>
                <a:spcPct val="107000"/>
              </a:lnSpc>
              <a:spcBef>
                <a:spcPts val="0"/>
              </a:spcBef>
              <a:spcAft>
                <a:spcPts val="800"/>
              </a:spcAft>
              <a:buClrTx/>
              <a:buSzPts val="1000"/>
              <a:buFont typeface="Symbol" panose="05050102010706020507" pitchFamily="18" charset="2"/>
              <a:buChar char=""/>
              <a:tabLst>
                <a:tab pos="457200" algn="l"/>
              </a:tabLst>
              <a:defRP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436F691-95C7-1B40-B9ED-37CC98F20D13}" type="slidenum">
              <a:rPr lang="en-US" smtClean="0"/>
              <a:t>5</a:t>
            </a:fld>
            <a:endParaRPr lang="en-US"/>
          </a:p>
        </p:txBody>
      </p:sp>
    </p:spTree>
    <p:extLst>
      <p:ext uri="{BB962C8B-B14F-4D97-AF65-F5344CB8AC3E}">
        <p14:creationId xmlns:p14="http://schemas.microsoft.com/office/powerpoint/2010/main" val="2243135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7000"/>
              </a:lnSpc>
              <a:spcBef>
                <a:spcPts val="0"/>
              </a:spcBef>
              <a:spcAft>
                <a:spcPts val="800"/>
              </a:spcAft>
              <a:buClrTx/>
              <a:buSzTx/>
              <a:buFontTx/>
              <a:buNone/>
              <a:tabLst/>
              <a:defRP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The final slide provides a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breakout of the Regional Water Fund</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which you’ve likely seen before. Each October, the COG Board votes on the overall budget, including regional funds like this one.</a:t>
            </a:r>
          </a:p>
          <a:p>
            <a:pPr marL="0" marR="0">
              <a:lnSpc>
                <a:spcPct val="107000"/>
              </a:lnSpc>
              <a:spcAft>
                <a:spcPts val="800"/>
              </a:spcAft>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lvl="0" indent="0" algn="l" defTabSz="457200" rtl="0" eaLnBrk="1" fontAlgn="auto" latinLnBrk="0" hangingPunct="1">
              <a:lnSpc>
                <a:spcPct val="107000"/>
              </a:lnSpc>
              <a:spcBef>
                <a:spcPts val="0"/>
              </a:spcBef>
              <a:spcAft>
                <a:spcPts val="800"/>
              </a:spcAft>
              <a:buClrTx/>
              <a:buSzTx/>
              <a:buFontTx/>
              <a:buNone/>
              <a:tabLst/>
              <a:defRPr/>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Contributions and fees are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population-based</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and this year, the overall fee </a:t>
            </a:r>
            <a:r>
              <a:rPr lang="en-US" sz="1800" b="1" kern="100" dirty="0">
                <a:effectLst/>
                <a:latin typeface="Aptos" panose="020B0004020202020204" pitchFamily="34" charset="0"/>
                <a:ea typeface="Aptos" panose="020B0004020202020204" pitchFamily="34" charset="0"/>
                <a:cs typeface="Times New Roman" panose="02020603050405020304" pitchFamily="18" charset="0"/>
              </a:rPr>
              <a:t>increased by 5% compared to FY25</a:t>
            </a:r>
            <a:r>
              <a:rPr lang="en-US" sz="1800" kern="100" dirty="0">
                <a:effectLst/>
                <a:latin typeface="Aptos" panose="020B0004020202020204" pitchFamily="34" charset="0"/>
                <a:ea typeface="Aptos" panose="020B0004020202020204" pitchFamily="34" charset="0"/>
                <a:cs typeface="Times New Roman" panose="02020603050405020304" pitchFamily="18" charset="0"/>
              </a:rPr>
              <a:t>. The FY26 totals are actually a little lower than the estimated level that we sent around last year. </a:t>
            </a:r>
            <a:endParaRPr lang="en-US" sz="1800" dirty="0"/>
          </a:p>
          <a:p>
            <a:pPr marL="0" marR="0" lvl="0" indent="0" algn="l" defTabSz="457200" rtl="0" eaLnBrk="1" fontAlgn="auto" latinLnBrk="0" hangingPunct="1">
              <a:lnSpc>
                <a:spcPct val="107000"/>
              </a:lnSpc>
              <a:spcBef>
                <a:spcPts val="0"/>
              </a:spcBef>
              <a:spcAft>
                <a:spcPts val="800"/>
              </a:spcAft>
              <a:buClrTx/>
              <a:buSzTx/>
              <a:buFontTx/>
              <a:buNone/>
              <a:tabLst/>
              <a:defRPr/>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r>
              <a:rPr lang="en-US" sz="1800" kern="100" dirty="0">
                <a:effectLst/>
                <a:latin typeface="Aptos" panose="020B0004020202020204" pitchFamily="34" charset="0"/>
                <a:ea typeface="Aptos" panose="020B0004020202020204" pitchFamily="34" charset="0"/>
                <a:cs typeface="Times New Roman" panose="02020603050405020304" pitchFamily="18" charset="0"/>
              </a:rPr>
              <a:t>You can see the breakout here and you've got it in the document that you were provided as well.</a:t>
            </a:r>
          </a:p>
        </p:txBody>
      </p:sp>
      <p:sp>
        <p:nvSpPr>
          <p:cNvPr id="4" name="Slide Number Placeholder 3"/>
          <p:cNvSpPr>
            <a:spLocks noGrp="1"/>
          </p:cNvSpPr>
          <p:nvPr>
            <p:ph type="sldNum" sz="quarter" idx="5"/>
          </p:nvPr>
        </p:nvSpPr>
        <p:spPr/>
        <p:txBody>
          <a:bodyPr/>
          <a:lstStyle/>
          <a:p>
            <a:fld id="{1436F691-95C7-1B40-B9ED-37CC98F20D13}" type="slidenum">
              <a:rPr lang="en-US" smtClean="0"/>
              <a:t>6</a:t>
            </a:fld>
            <a:endParaRPr lang="en-US"/>
          </a:p>
        </p:txBody>
      </p:sp>
    </p:spTree>
    <p:extLst>
      <p:ext uri="{BB962C8B-B14F-4D97-AF65-F5344CB8AC3E}">
        <p14:creationId xmlns:p14="http://schemas.microsoft.com/office/powerpoint/2010/main" val="35168024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Aft>
                <a:spcPts val="800"/>
              </a:spcAft>
            </a:pPr>
            <a:r>
              <a:rPr lang="en-US" sz="1800" kern="100">
                <a:effectLst/>
                <a:latin typeface="Aptos" panose="020B0004020202020204" pitchFamily="34" charset="0"/>
                <a:ea typeface="Aptos" panose="020B0004020202020204" pitchFamily="34" charset="0"/>
                <a:cs typeface="Times New Roman" panose="02020603050405020304" pitchFamily="18" charset="0"/>
              </a:rPr>
              <a:t>So with that, I’m happy to answer questions before I ask Kenny to look for a motion to pass the Work Program and Budget.</a:t>
            </a:r>
          </a:p>
          <a:p>
            <a:endParaRPr lang="en-US" dirty="0"/>
          </a:p>
        </p:txBody>
      </p:sp>
      <p:sp>
        <p:nvSpPr>
          <p:cNvPr id="4" name="Slide Number Placeholder 3"/>
          <p:cNvSpPr>
            <a:spLocks noGrp="1"/>
          </p:cNvSpPr>
          <p:nvPr>
            <p:ph type="sldNum" sz="quarter" idx="5"/>
          </p:nvPr>
        </p:nvSpPr>
        <p:spPr/>
        <p:txBody>
          <a:bodyPr/>
          <a:lstStyle/>
          <a:p>
            <a:fld id="{1436F691-95C7-1B40-B9ED-37CC98F20D13}" type="slidenum">
              <a:rPr lang="en-US" smtClean="0"/>
              <a:t>7</a:t>
            </a:fld>
            <a:endParaRPr lang="en-US"/>
          </a:p>
        </p:txBody>
      </p:sp>
    </p:spTree>
    <p:extLst>
      <p:ext uri="{BB962C8B-B14F-4D97-AF65-F5344CB8AC3E}">
        <p14:creationId xmlns:p14="http://schemas.microsoft.com/office/powerpoint/2010/main" val="13132552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A3EA66A-ADDF-99C9-D09B-B350872E6943}"/>
              </a:ext>
            </a:extLst>
          </p:cNvPr>
          <p:cNvSpPr>
            <a:spLocks/>
          </p:cNvSpPr>
          <p:nvPr userDrawn="1"/>
        </p:nvSpPr>
        <p:spPr>
          <a:xfrm>
            <a:off x="0" y="5879592"/>
            <a:ext cx="12192000" cy="978408"/>
          </a:xfrm>
          <a:prstGeom prst="rect">
            <a:avLst/>
          </a:prstGeom>
          <a:solidFill>
            <a:srgbClr val="2F6B97"/>
          </a:solidFill>
          <a:ln w="9525" cap="flat" cmpd="sng" algn="ctr">
            <a:noFill/>
            <a:prstDash val="solid"/>
          </a:ln>
          <a:effectLst/>
        </p:spPr>
        <p:txBody>
          <a:bodyPr wrap="none" lIns="0" tIns="0" rIns="0" bIns="0" rtlCol="0" anchor="t" anchorCtr="0"/>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Franklin Gothic Book"/>
              <a:ea typeface="+mn-ea"/>
              <a:cs typeface="+mn-cs"/>
            </a:endParaRPr>
          </a:p>
        </p:txBody>
      </p:sp>
      <p:pic>
        <p:nvPicPr>
          <p:cNvPr id="6" name="Picture 5">
            <a:extLst>
              <a:ext uri="{FF2B5EF4-FFF2-40B4-BE49-F238E27FC236}">
                <a16:creationId xmlns:a16="http://schemas.microsoft.com/office/drawing/2014/main" id="{19109881-F371-6E76-4246-A4720B6BAC0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4400" y="6135624"/>
            <a:ext cx="3035808" cy="563204"/>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6" name="Picture 5">
            <a:extLst>
              <a:ext uri="{FF2B5EF4-FFF2-40B4-BE49-F238E27FC236}">
                <a16:creationId xmlns:a16="http://schemas.microsoft.com/office/drawing/2014/main" id="{B80D0703-28D6-4897-AA80-C4115EB5230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4" name="Picture 3">
            <a:extLst>
              <a:ext uri="{FF2B5EF4-FFF2-40B4-BE49-F238E27FC236}">
                <a16:creationId xmlns:a16="http://schemas.microsoft.com/office/drawing/2014/main" id="{B3436693-F80D-55AF-A243-9B52995CF64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pic>
        <p:nvPicPr>
          <p:cNvPr id="2" name="Picture 1">
            <a:extLst>
              <a:ext uri="{FF2B5EF4-FFF2-40B4-BE49-F238E27FC236}">
                <a16:creationId xmlns:a16="http://schemas.microsoft.com/office/drawing/2014/main" id="{294C02AF-F59E-05CD-8193-9F1611E1CC8E}"/>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pic>
        <p:nvPicPr>
          <p:cNvPr id="5" name="Picture 4">
            <a:extLst>
              <a:ext uri="{FF2B5EF4-FFF2-40B4-BE49-F238E27FC236}">
                <a16:creationId xmlns:a16="http://schemas.microsoft.com/office/drawing/2014/main" id="{C910C3AD-1CDA-7060-2672-A6539AD838E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515814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59B50D-434A-1A6B-5493-C715995E5D7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914400" y="6137585"/>
            <a:ext cx="3034747" cy="563006"/>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64" r:id="rId5"/>
    <p:sldLayoutId id="2147483651"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cbolton@mwcog.org"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6CF35C-5C26-D2EB-1EE1-BE2086E103F4}"/>
              </a:ext>
            </a:extLst>
          </p:cNvPr>
          <p:cNvGraphicFramePr>
            <a:graphicFrameLocks/>
          </p:cNvGraphicFramePr>
          <p:nvPr>
            <p:extLst>
              <p:ext uri="{D42A27DB-BD31-4B8C-83A1-F6EECF244321}">
                <p14:modId xmlns:p14="http://schemas.microsoft.com/office/powerpoint/2010/main" val="3220084625"/>
              </p:ext>
            </p:extLst>
          </p:nvPr>
        </p:nvGraphicFramePr>
        <p:xfrm>
          <a:off x="5641849" y="946298"/>
          <a:ext cx="6550151" cy="4580906"/>
        </p:xfrm>
        <a:graphic>
          <a:graphicData uri="http://schemas.openxmlformats.org/drawingml/2006/table">
            <a:tbl>
              <a:tblPr firstRow="1">
                <a:tableStyleId>{5C22544A-7EE6-4342-B048-85BDC9FD1C3A}</a:tableStyleId>
              </a:tblPr>
              <a:tblGrid>
                <a:gridCol w="6550151">
                  <a:extLst>
                    <a:ext uri="{9D8B030D-6E8A-4147-A177-3AD203B41FA5}">
                      <a16:colId xmlns:a16="http://schemas.microsoft.com/office/drawing/2014/main" val="20000"/>
                    </a:ext>
                  </a:extLst>
                </a:gridCol>
              </a:tblGrid>
              <a:tr h="1153690">
                <a:tc>
                  <a:txBody>
                    <a:bodyPr/>
                    <a:lstStyle/>
                    <a:p>
                      <a:pPr algn="l">
                        <a:lnSpc>
                          <a:spcPct val="70000"/>
                        </a:lnSpc>
                      </a:pPr>
                      <a:r>
                        <a:rPr lang="en-US" sz="4000" b="0" i="0" cap="all" spc="0" dirty="0">
                          <a:solidFill>
                            <a:schemeClr val="tx2"/>
                          </a:solidFill>
                          <a:latin typeface="+mn-lt"/>
                          <a:ea typeface="Ebrima"/>
                          <a:cs typeface="Franklin Gothic Book"/>
                        </a:rPr>
                        <a:t>FY’26 Regional Water quality management work program and budget</a:t>
                      </a:r>
                    </a:p>
                  </a:txBody>
                  <a:tcPr marL="122155" marR="610777" marT="0" marB="0"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5049">
                <a:tc>
                  <a:txBody>
                    <a:bodyPr/>
                    <a:lstStyle/>
                    <a:p>
                      <a:pPr algn="l">
                        <a:lnSpc>
                          <a:spcPts val="2760"/>
                        </a:lnSpc>
                      </a:pPr>
                      <a:endParaRPr lang="en-US" sz="3700">
                        <a:solidFill>
                          <a:schemeClr val="accent1">
                            <a:lumMod val="60000"/>
                            <a:lumOff val="40000"/>
                          </a:schemeClr>
                        </a:solidFill>
                        <a:latin typeface="Franklin Gothic Medium"/>
                        <a:ea typeface="Ebrima" panose="02000000000000000000" pitchFamily="2" charset="0"/>
                        <a:cs typeface="Franklin Gothic Medium"/>
                      </a:endParaRPr>
                    </a:p>
                  </a:txBody>
                  <a:tcPr marL="0" marR="610777"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r h="658282">
                <a:tc>
                  <a:txBody>
                    <a:bodyPr/>
                    <a:lstStyle/>
                    <a:p>
                      <a:pPr algn="l">
                        <a:lnSpc>
                          <a:spcPts val="2760"/>
                        </a:lnSpc>
                      </a:pPr>
                      <a:endParaRPr lang="en-US" sz="2800">
                        <a:solidFill>
                          <a:schemeClr val="tx2"/>
                        </a:solidFill>
                        <a:latin typeface="Franklin Gothic Medium"/>
                        <a:ea typeface="Ebrima" panose="02000000000000000000" pitchFamily="2" charset="0"/>
                        <a:cs typeface="Franklin Gothic Medium"/>
                      </a:endParaRPr>
                    </a:p>
                  </a:txBody>
                  <a:tcPr marL="122155" marR="610777" marT="0" marB="183233">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730535">
                <a:tc>
                  <a:txBody>
                    <a:bodyPr/>
                    <a:lstStyle/>
                    <a:p>
                      <a:pPr lvl="0" algn="l">
                        <a:spcBef>
                          <a:spcPts val="0"/>
                        </a:spcBef>
                        <a:buNone/>
                      </a:pPr>
                      <a:r>
                        <a:rPr lang="en-US" sz="1400" dirty="0">
                          <a:solidFill>
                            <a:schemeClr val="tx1">
                              <a:lumMod val="50000"/>
                              <a:lumOff val="50000"/>
                            </a:schemeClr>
                          </a:solidFill>
                          <a:latin typeface="Franklin Gothic Medium"/>
                          <a:ea typeface="Ebrima"/>
                          <a:cs typeface="Franklin Gothic Medium"/>
                        </a:rPr>
                        <a:t>Caitlin Bolton</a:t>
                      </a: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a:cs typeface="Franklin Gothic Medium"/>
                        </a:rPr>
                        <a:t>Environmental Planner </a:t>
                      </a:r>
                    </a:p>
                    <a:p>
                      <a:pPr lvl="0" algn="l">
                        <a:spcBef>
                          <a:spcPts val="0"/>
                        </a:spcBef>
                        <a:buNone/>
                      </a:pPr>
                      <a:r>
                        <a:rPr lang="en-US" sz="1400" dirty="0">
                          <a:solidFill>
                            <a:schemeClr val="tx1">
                              <a:lumMod val="50000"/>
                              <a:lumOff val="50000"/>
                            </a:schemeClr>
                          </a:solidFill>
                          <a:latin typeface="Franklin Gothic Medium"/>
                          <a:ea typeface="Ebrima"/>
                        </a:rPr>
                        <a:t>Chesapeake Bay Policy Committee</a:t>
                      </a:r>
                      <a:endParaRPr lang="en-US" dirty="0"/>
                    </a:p>
                    <a:p>
                      <a:pPr lvl="0" algn="l">
                        <a:spcBef>
                          <a:spcPts val="0"/>
                        </a:spcBef>
                        <a:buNone/>
                      </a:pPr>
                      <a:r>
                        <a:rPr lang="en-US" sz="1400" dirty="0">
                          <a:solidFill>
                            <a:schemeClr val="tx1">
                              <a:lumMod val="50000"/>
                              <a:lumOff val="50000"/>
                            </a:schemeClr>
                          </a:solidFill>
                          <a:latin typeface="Franklin Gothic Medium"/>
                          <a:ea typeface="Ebrima"/>
                        </a:rPr>
                        <a:t>3/21/25</a:t>
                      </a:r>
                    </a:p>
                    <a:p>
                      <a:pPr algn="l">
                        <a:spcBef>
                          <a:spcPts val="0"/>
                        </a:spcBef>
                      </a:pPr>
                      <a:endParaRPr lang="en-US" sz="1400" dirty="0">
                        <a:solidFill>
                          <a:schemeClr val="tx1">
                            <a:lumMod val="50000"/>
                            <a:lumOff val="50000"/>
                          </a:schemeClr>
                        </a:solidFill>
                        <a:latin typeface="Franklin Gothic Medium"/>
                        <a:ea typeface="Ebrima"/>
                        <a:cs typeface="Franklin Gothic Medium"/>
                      </a:endParaRPr>
                    </a:p>
                  </a:txBody>
                  <a:tcPr marL="122155" marR="610777" marT="305389"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pic>
        <p:nvPicPr>
          <p:cNvPr id="2" name="Picture 9">
            <a:extLst>
              <a:ext uri="{FF2B5EF4-FFF2-40B4-BE49-F238E27FC236}">
                <a16:creationId xmlns:a16="http://schemas.microsoft.com/office/drawing/2014/main" id="{55B20C7D-A393-12EE-E905-EFE981F69C0F}"/>
              </a:ext>
            </a:extLst>
          </p:cNvPr>
          <p:cNvPicPr>
            <a:picLocks noChangeArrowheads="1"/>
          </p:cNvPicPr>
          <p:nvPr/>
        </p:nvPicPr>
        <p:blipFill rotWithShape="1">
          <a:blip r:embed="rId4" cstate="print">
            <a:extLst>
              <a:ext uri="{28A0092B-C50C-407E-A947-70E740481C1C}">
                <a14:useLocalDpi xmlns:a14="http://schemas.microsoft.com/office/drawing/2010/main"/>
              </a:ext>
            </a:extLst>
          </a:blip>
          <a:srcRect l="14063" r="43360" b="1990"/>
          <a:stretch/>
        </p:blipFill>
        <p:spPr bwMode="auto">
          <a:xfrm>
            <a:off x="0" y="0"/>
            <a:ext cx="5191125" cy="587959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581741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545823" y="6419088"/>
            <a:ext cx="344023" cy="155448"/>
          </a:xfrm>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prstClr val="black">
                    <a:lumMod val="50000"/>
                    <a:lumOff val="50000"/>
                  </a:prstClr>
                </a:solidFill>
                <a:effectLst/>
                <a:uLnTx/>
                <a:uFillTx/>
                <a:latin typeface="Franklin Gothic Medium" panose="020B0603020102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2</a:t>
            </a:fld>
            <a:endParaRPr kumimoji="0" lang="en-US" sz="1000" b="0" i="0" u="none" strike="noStrike" kern="1200" cap="none" spc="0" normalizeH="0" baseline="0" noProof="0">
              <a:ln>
                <a:noFill/>
              </a:ln>
              <a:solidFill>
                <a:prstClr val="black">
                  <a:lumMod val="50000"/>
                  <a:lumOff val="50000"/>
                </a:prstClr>
              </a:solidFill>
              <a:effectLst/>
              <a:uLnTx/>
              <a:uFillTx/>
              <a:latin typeface="Franklin Gothic Medium" panose="020B0603020102020204"/>
              <a:ea typeface="+mn-ea"/>
              <a:cs typeface="+mn-cs"/>
            </a:endParaRPr>
          </a:p>
        </p:txBody>
      </p:sp>
      <p:sp>
        <p:nvSpPr>
          <p:cNvPr id="5" name="Rectangle 3">
            <a:extLst>
              <a:ext uri="{FF2B5EF4-FFF2-40B4-BE49-F238E27FC236}">
                <a16:creationId xmlns:a16="http://schemas.microsoft.com/office/drawing/2014/main" id="{9518D3BD-7E7A-3AD0-B928-5E235233F689}"/>
              </a:ext>
            </a:extLst>
          </p:cNvPr>
          <p:cNvSpPr>
            <a:spLocks noChangeArrowheads="1"/>
          </p:cNvSpPr>
          <p:nvPr/>
        </p:nvSpPr>
        <p:spPr bwMode="auto">
          <a:xfrm>
            <a:off x="4103914" y="256031"/>
            <a:ext cx="7441909" cy="4801314"/>
          </a:xfrm>
          <a:prstGeom prst="rect">
            <a:avLst/>
          </a:prstGeom>
          <a:noFill/>
          <a:ln w="9525">
            <a:noFill/>
            <a:miter lim="800000"/>
            <a:headEnd/>
            <a:tailEnd/>
          </a:ln>
          <a:effectLst/>
        </p:spPr>
        <p:txBody>
          <a:bodyPr wrap="square" lIns="182880" tIns="137160" rIns="182880" bIns="13716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800" dirty="0">
                <a:solidFill>
                  <a:srgbClr val="2F6B97"/>
                </a:solidFill>
                <a:latin typeface="Franklin Gothic Medium" panose="020B0603020102020204"/>
                <a:ea typeface="Ebrima" pitchFamily="2" charset="0"/>
                <a:cs typeface="Franklin Gothic Book"/>
              </a:rPr>
              <a:t>Program Overview</a:t>
            </a:r>
          </a:p>
          <a:p>
            <a:pPr marL="256032" marR="0" lvl="0" indent="-256032" algn="l" defTabSz="457200" rtl="0" eaLnBrk="1" fontAlgn="auto" latinLnBrk="0" hangingPunct="1">
              <a:lnSpc>
                <a:spcPct val="100000"/>
              </a:lnSpc>
              <a:spcBef>
                <a:spcPts val="1200"/>
              </a:spcBef>
              <a:spcAft>
                <a:spcPts val="0"/>
              </a:spcAft>
              <a:buClrTx/>
              <a:buSzTx/>
              <a:buFont typeface="Arial" panose="020B0604020202020204" pitchFamily="34" charset="0"/>
              <a:buChar char="•"/>
              <a:tabLst/>
              <a:defRPr/>
            </a:pPr>
            <a:r>
              <a:rPr lang="en-US" sz="2400" dirty="0">
                <a:effectLst/>
                <a:latin typeface="Franklin Gothic Book" panose="020B0503020102020204" pitchFamily="34" charset="0"/>
                <a:ea typeface="Franklin Gothic Book" panose="020B0503020102020204" pitchFamily="34" charset="0"/>
                <a:cs typeface="Franklin Gothic Book" panose="020B0503020102020204" pitchFamily="34" charset="0"/>
              </a:rPr>
              <a:t>This program addresses regional water resources:</a:t>
            </a:r>
          </a:p>
          <a:p>
            <a:pPr marL="713232" lvl="1" indent="-256032">
              <a:spcBef>
                <a:spcPts val="1200"/>
              </a:spcBef>
              <a:buFont typeface="Arial" panose="020B0604020202020204" pitchFamily="34" charset="0"/>
              <a:buChar char="•"/>
              <a:defRPr/>
            </a:pPr>
            <a:r>
              <a:rPr lang="en-US" dirty="0">
                <a:latin typeface="Franklin Gothic Book" panose="020B0503020102020204" pitchFamily="34" charset="0"/>
                <a:ea typeface="Franklin Gothic Book" panose="020B0503020102020204" pitchFamily="34" charset="0"/>
                <a:cs typeface="Franklin Gothic Book" panose="020B0503020102020204" pitchFamily="34" charset="0"/>
              </a:rPr>
              <a:t>S</a:t>
            </a:r>
            <a:r>
              <a:rPr lang="en-US" dirty="0">
                <a:effectLst/>
                <a:latin typeface="Franklin Gothic Book" panose="020B0503020102020204" pitchFamily="34" charset="0"/>
                <a:ea typeface="Franklin Gothic Book" panose="020B0503020102020204" pitchFamily="34" charset="0"/>
                <a:cs typeface="Franklin Gothic Book" panose="020B0503020102020204" pitchFamily="34" charset="0"/>
              </a:rPr>
              <a:t>upporting wastewater treatment and improving surface and groundwater quality.</a:t>
            </a:r>
          </a:p>
          <a:p>
            <a:pPr marL="713232" lvl="1" indent="-256032">
              <a:spcBef>
                <a:spcPts val="1200"/>
              </a:spcBef>
              <a:buFont typeface="Arial" panose="020B0604020202020204" pitchFamily="34" charset="0"/>
              <a:buChar char="•"/>
              <a:defRPr/>
            </a:pPr>
            <a:r>
              <a:rPr lang="en-US" dirty="0">
                <a:latin typeface="Franklin Gothic Book" panose="020B0503020102020204" pitchFamily="34" charset="0"/>
                <a:ea typeface="Franklin Gothic Book" panose="020B0503020102020204" pitchFamily="34" charset="0"/>
                <a:cs typeface="Franklin Gothic Book" panose="020B0503020102020204" pitchFamily="34" charset="0"/>
              </a:rPr>
              <a:t>E</a:t>
            </a:r>
            <a:r>
              <a:rPr lang="en-US" dirty="0">
                <a:effectLst/>
                <a:latin typeface="Franklin Gothic Book" panose="020B0503020102020204" pitchFamily="34" charset="0"/>
                <a:ea typeface="Franklin Gothic Book" panose="020B0503020102020204" pitchFamily="34" charset="0"/>
                <a:cs typeface="Franklin Gothic Book" panose="020B0503020102020204" pitchFamily="34" charset="0"/>
              </a:rPr>
              <a:t>nsuring an adequate supply and protection of drinking water sources. </a:t>
            </a:r>
          </a:p>
          <a:p>
            <a:pPr marL="713232" lvl="1" indent="-256032">
              <a:spcBef>
                <a:spcPts val="1200"/>
              </a:spcBef>
              <a:buFont typeface="Arial" panose="020B0604020202020204" pitchFamily="34" charset="0"/>
              <a:buChar char="•"/>
              <a:defRPr/>
            </a:pPr>
            <a:r>
              <a:rPr lang="en-US" dirty="0">
                <a:latin typeface="Franklin Gothic Book" panose="020B0503020102020204" pitchFamily="34" charset="0"/>
                <a:ea typeface="Franklin Gothic Book" panose="020B0503020102020204" pitchFamily="34" charset="0"/>
                <a:cs typeface="Franklin Gothic Book" panose="020B0503020102020204" pitchFamily="34" charset="0"/>
              </a:rPr>
              <a:t>C</a:t>
            </a:r>
            <a:r>
              <a:rPr lang="en-US" dirty="0">
                <a:effectLst/>
                <a:latin typeface="Franklin Gothic Book" panose="020B0503020102020204" pitchFamily="34" charset="0"/>
                <a:ea typeface="Franklin Gothic Book" panose="020B0503020102020204" pitchFamily="34" charset="0"/>
                <a:cs typeface="Franklin Gothic Book" panose="020B0503020102020204" pitchFamily="34" charset="0"/>
              </a:rPr>
              <a:t>oordinating regional efforts to protect local water quality, including the Potomac and Anacostia Rivers and the Chesapeake Bay.</a:t>
            </a:r>
          </a:p>
          <a:p>
            <a:pPr marL="713232" lvl="1" indent="-256032">
              <a:spcBef>
                <a:spcPts val="1200"/>
              </a:spcBef>
              <a:buFont typeface="Arial" panose="020B0604020202020204" pitchFamily="34" charset="0"/>
              <a:buChar char="•"/>
              <a:defRPr/>
            </a:pPr>
            <a:r>
              <a:rPr lang="en-US" dirty="0">
                <a:effectLst/>
                <a:latin typeface="Franklin Gothic Book" panose="020B0503020102020204" pitchFamily="34" charset="0"/>
                <a:ea typeface="Franklin Gothic Book" panose="020B0503020102020204" pitchFamily="34" charset="0"/>
                <a:cs typeface="Franklin Gothic Book" panose="020B0503020102020204" pitchFamily="34" charset="0"/>
              </a:rPr>
              <a:t>Advocating for water infrastructure support.</a:t>
            </a:r>
          </a:p>
          <a:p>
            <a:pPr marL="713232" lvl="1" indent="-256032">
              <a:spcBef>
                <a:spcPts val="1200"/>
              </a:spcBef>
              <a:buFont typeface="Arial" panose="020B0604020202020204" pitchFamily="34" charset="0"/>
              <a:buChar char="•"/>
              <a:defRPr/>
            </a:pPr>
            <a:r>
              <a:rPr lang="en-US" dirty="0">
                <a:latin typeface="Franklin Gothic Book" panose="020B0503020102020204" pitchFamily="34" charset="0"/>
                <a:ea typeface="Franklin Gothic Book" panose="020B0503020102020204" pitchFamily="34" charset="0"/>
                <a:cs typeface="Franklin Gothic Book" panose="020B0503020102020204" pitchFamily="34" charset="0"/>
              </a:rPr>
              <a:t>P</a:t>
            </a:r>
            <a:r>
              <a:rPr lang="en-US" dirty="0">
                <a:effectLst/>
                <a:latin typeface="Franklin Gothic Book" panose="020B0503020102020204" pitchFamily="34" charset="0"/>
                <a:ea typeface="Franklin Gothic Book" panose="020B0503020102020204" pitchFamily="34" charset="0"/>
                <a:cs typeface="Franklin Gothic Book" panose="020B0503020102020204" pitchFamily="34" charset="0"/>
              </a:rPr>
              <a:t>romoting preservation of and improvements to stormwater management and green infrastructure.</a:t>
            </a:r>
            <a:r>
              <a:rPr kumimoji="0" lang="en-US" sz="2000" b="0" i="0" u="none" strike="noStrike" kern="1200" cap="none" spc="0" normalizeH="0" baseline="0" noProof="0" dirty="0">
                <a:ln>
                  <a:noFill/>
                </a:ln>
                <a:solidFill>
                  <a:srgbClr val="000000"/>
                </a:solidFill>
                <a:effectLst/>
                <a:uLnTx/>
                <a:uFillTx/>
                <a:latin typeface="Franklin Gothic Book" panose="020B0503020102020204"/>
                <a:ea typeface="Ebrima" pitchFamily="2" charset="0"/>
                <a:cs typeface="Franklin Gothic Book"/>
              </a:rPr>
              <a:t> </a:t>
            </a:r>
          </a:p>
        </p:txBody>
      </p:sp>
      <p:pic>
        <p:nvPicPr>
          <p:cNvPr id="1026" name="EF8B0718-D51A-4EFF-98DB-B9655DF31142" descr="IMG_1223.jpg">
            <a:extLst>
              <a:ext uri="{FF2B5EF4-FFF2-40B4-BE49-F238E27FC236}">
                <a16:creationId xmlns:a16="http://schemas.microsoft.com/office/drawing/2014/main" id="{2B40C2EF-5C26-2C75-33AC-3701166EA7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4762"/>
            <a:ext cx="3946525" cy="578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5245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E8408-C057-8D78-C1D0-62F3DA44D2FF}"/>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18F67EB-4C0B-7C92-9618-7216104C6A5E}"/>
              </a:ext>
            </a:extLst>
          </p:cNvPr>
          <p:cNvGraphicFramePr>
            <a:graphicFrameLocks noGrp="1" noChangeAspect="1"/>
          </p:cNvGraphicFramePr>
          <p:nvPr>
            <p:extLst>
              <p:ext uri="{D42A27DB-BD31-4B8C-83A1-F6EECF244321}">
                <p14:modId xmlns:p14="http://schemas.microsoft.com/office/powerpoint/2010/main" val="3694384979"/>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Key Initiatives</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a:extLst>
              <a:ext uri="{FF2B5EF4-FFF2-40B4-BE49-F238E27FC236}">
                <a16:creationId xmlns:a16="http://schemas.microsoft.com/office/drawing/2014/main" id="{70D90DCA-DAAF-43E6-E113-D95326F7168B}"/>
              </a:ext>
            </a:extLst>
          </p:cNvPr>
          <p:cNvSpPr>
            <a:spLocks noGrp="1"/>
          </p:cNvSpPr>
          <p:nvPr>
            <p:ph type="sldNum" sz="quarter" idx="12"/>
          </p:nvPr>
        </p:nvSpPr>
        <p:spPr>
          <a:prstGeom prst="rect">
            <a:avLst/>
          </a:prstGeom>
        </p:spPr>
        <p:txBody>
          <a:bodyPr/>
          <a:lstStyle/>
          <a:p>
            <a:fld id="{7CB1CFCA-EE77-9F4A-8FAE-3286F1D37F0D}" type="slidenum">
              <a:rPr lang="en-US" smtClean="0"/>
              <a:pPr/>
              <a:t>3</a:t>
            </a:fld>
            <a:endParaRPr lang="en-US"/>
          </a:p>
        </p:txBody>
      </p:sp>
      <p:sp>
        <p:nvSpPr>
          <p:cNvPr id="3" name="TextBox 2">
            <a:extLst>
              <a:ext uri="{FF2B5EF4-FFF2-40B4-BE49-F238E27FC236}">
                <a16:creationId xmlns:a16="http://schemas.microsoft.com/office/drawing/2014/main" id="{C51D3069-7E76-1312-32A4-E3CBFF18F8EA}"/>
              </a:ext>
            </a:extLst>
          </p:cNvPr>
          <p:cNvSpPr txBox="1"/>
          <p:nvPr/>
        </p:nvSpPr>
        <p:spPr>
          <a:xfrm>
            <a:off x="914399" y="1342706"/>
            <a:ext cx="9857232" cy="4708981"/>
          </a:xfrm>
          <a:prstGeom prst="rect">
            <a:avLst/>
          </a:prstGeom>
          <a:noFill/>
        </p:spPr>
        <p:txBody>
          <a:bodyPr wrap="square" rtlCol="0">
            <a:spAutoFit/>
          </a:bodyPr>
          <a:lstStyle/>
          <a:p>
            <a:pPr marL="255905" indent="-255905">
              <a:spcBef>
                <a:spcPts val="1200"/>
              </a:spcBef>
              <a:buFont typeface="Arial"/>
              <a:buChar char="•"/>
            </a:pPr>
            <a:r>
              <a:rPr lang="en-US" sz="2000" b="1" dirty="0">
                <a:solidFill>
                  <a:srgbClr val="000000"/>
                </a:solidFill>
              </a:rPr>
              <a:t>Dialogue and Policy</a:t>
            </a:r>
            <a:r>
              <a:rPr lang="en-US" sz="2000" dirty="0">
                <a:solidFill>
                  <a:srgbClr val="000000"/>
                </a:solidFill>
              </a:rPr>
              <a:t>: Engage with the EPA, states, and stakeholders on the Chesapeake Bay Program to support local issues. </a:t>
            </a:r>
          </a:p>
          <a:p>
            <a:pPr marL="255905" indent="-255905">
              <a:spcBef>
                <a:spcPts val="1200"/>
              </a:spcBef>
              <a:buFont typeface="Arial"/>
              <a:buChar char="•"/>
            </a:pPr>
            <a:r>
              <a:rPr lang="en-US" sz="2000" b="1" dirty="0">
                <a:solidFill>
                  <a:srgbClr val="000000"/>
                </a:solidFill>
              </a:rPr>
              <a:t>Partnerships: </a:t>
            </a:r>
            <a:r>
              <a:rPr lang="en-US" sz="2000" dirty="0">
                <a:solidFill>
                  <a:srgbClr val="000000"/>
                </a:solidFill>
              </a:rPr>
              <a:t>Foster partnerships to leverage resources and address technical, policy, workforce development, and economic issues. </a:t>
            </a:r>
          </a:p>
          <a:p>
            <a:pPr marL="255905" indent="-255905">
              <a:spcBef>
                <a:spcPts val="1200"/>
              </a:spcBef>
              <a:buFont typeface="Arial"/>
              <a:buChar char="•"/>
            </a:pPr>
            <a:r>
              <a:rPr lang="en-US" sz="2000" b="1" dirty="0">
                <a:solidFill>
                  <a:srgbClr val="000000"/>
                </a:solidFill>
              </a:rPr>
              <a:t>Emerging Issues: </a:t>
            </a:r>
            <a:r>
              <a:rPr lang="en-US" sz="2000" dirty="0">
                <a:solidFill>
                  <a:srgbClr val="000000"/>
                </a:solidFill>
              </a:rPr>
              <a:t>Address emerging issues like PFAS regulation, freshwater salinization, regional water supply redundancy, and variability in weather patterns. </a:t>
            </a:r>
          </a:p>
          <a:p>
            <a:pPr marL="255905" indent="-255905">
              <a:spcBef>
                <a:spcPts val="1200"/>
              </a:spcBef>
              <a:buFont typeface="Arial"/>
              <a:buChar char="•"/>
            </a:pPr>
            <a:r>
              <a:rPr lang="en-US" sz="2000" b="1" dirty="0">
                <a:solidFill>
                  <a:srgbClr val="000000"/>
                </a:solidFill>
              </a:rPr>
              <a:t>Chesapeake Bay Program Advocacy: </a:t>
            </a:r>
            <a:r>
              <a:rPr lang="en-US" sz="2000" dirty="0">
                <a:solidFill>
                  <a:srgbClr val="000000"/>
                </a:solidFill>
              </a:rPr>
              <a:t>Advocate for COG’s members and provide local perspectives on issues such as Phase III WIP Implementation, the Bay Program Model, and relevant workgroups. </a:t>
            </a:r>
          </a:p>
          <a:p>
            <a:pPr marL="255905" indent="-255905">
              <a:spcBef>
                <a:spcPts val="1200"/>
              </a:spcBef>
              <a:buFont typeface="Arial"/>
              <a:buChar char="•"/>
            </a:pPr>
            <a:r>
              <a:rPr lang="en-US" sz="2000" b="1" dirty="0">
                <a:solidFill>
                  <a:srgbClr val="000000"/>
                </a:solidFill>
              </a:rPr>
              <a:t>Communications: </a:t>
            </a:r>
            <a:r>
              <a:rPr lang="en-US" sz="2000" dirty="0">
                <a:solidFill>
                  <a:srgbClr val="000000"/>
                </a:solidFill>
              </a:rPr>
              <a:t>Represent the COG region and support COG Board initiatives by addressing pollution control efforts, challenges in wastewater and stormwater management, water infrastructure and workforce development, as well as the impacts of extreme weather</a:t>
            </a:r>
            <a:r>
              <a:rPr lang="en-US" sz="1800" b="0" i="0" u="none" strike="noStrike" baseline="0" dirty="0">
                <a:solidFill>
                  <a:srgbClr val="000000"/>
                </a:solidFill>
                <a:latin typeface="Franklin Gothic Book" panose="020B0503020102020204" pitchFamily="34" charset="0"/>
              </a:rPr>
              <a:t>. </a:t>
            </a:r>
            <a:endParaRPr lang="en-US" sz="2000" dirty="0">
              <a:ea typeface="Yu Mincho" panose="02020400000000000000" pitchFamily="18" charset="-128"/>
              <a:cs typeface="Arial" panose="020B0604020202020204" pitchFamily="34" charset="0"/>
            </a:endParaRPr>
          </a:p>
        </p:txBody>
      </p:sp>
    </p:spTree>
    <p:extLst>
      <p:ext uri="{BB962C8B-B14F-4D97-AF65-F5344CB8AC3E}">
        <p14:creationId xmlns:p14="http://schemas.microsoft.com/office/powerpoint/2010/main" val="461302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815873582"/>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marL="0" algn="l" defTabSz="457200" rtl="0" eaLnBrk="1" latinLnBrk="0" hangingPunct="1">
                        <a:lnSpc>
                          <a:spcPct val="70000"/>
                        </a:lnSpc>
                      </a:pPr>
                      <a:r>
                        <a:rPr lang="en-US" sz="3600" b="0" kern="1200" cap="none" spc="0" dirty="0">
                          <a:solidFill>
                            <a:schemeClr val="tx2"/>
                          </a:solidFill>
                          <a:latin typeface="Franklin Gothic Medium"/>
                          <a:ea typeface="Ebrima" panose="02000000000000000000" pitchFamily="2" charset="0"/>
                          <a:cs typeface="Franklin Gothic Book"/>
                        </a:rPr>
                        <a:t>FY’25 Accomplishments</a:t>
                      </a: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514156"/>
            <a:ext cx="9857232" cy="4708981"/>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000" dirty="0">
                <a:solidFill>
                  <a:srgbClr val="000000"/>
                </a:solidFill>
              </a:rPr>
              <a:t>Represented the region’s technical and policy interests to the Chesapeake Bay Program and advocated for regional water priorities and provided a voice for local perspectives on important issues.</a:t>
            </a:r>
          </a:p>
          <a:p>
            <a:pPr marL="255905" indent="-255905">
              <a:spcBef>
                <a:spcPts val="1200"/>
              </a:spcBef>
              <a:buFont typeface="Arial"/>
              <a:buChar char="•"/>
            </a:pPr>
            <a:r>
              <a:rPr lang="en-US" sz="2000" dirty="0">
                <a:solidFill>
                  <a:srgbClr val="000000"/>
                </a:solidFill>
              </a:rPr>
              <a:t>Received funding for a NOAA Marine Debris Removal Program project. Implementation is beginning to remove abandoned derelict vessels and large debris from the Anacostia River and the Lower Beaverdam Creek Tributary. </a:t>
            </a:r>
          </a:p>
          <a:p>
            <a:pPr marL="255905" indent="-255905">
              <a:spcBef>
                <a:spcPts val="1200"/>
              </a:spcBef>
              <a:buFont typeface="Arial"/>
              <a:buChar char="•"/>
            </a:pPr>
            <a:r>
              <a:rPr lang="en-US" sz="2000" dirty="0">
                <a:solidFill>
                  <a:srgbClr val="000000"/>
                </a:solidFill>
              </a:rPr>
              <a:t>Worked with a coalition of water utilities and other partners in the region to begin implementing a U.S. Army Corps of Engineers feasibility study of the region’s water supply.</a:t>
            </a:r>
          </a:p>
          <a:p>
            <a:pPr marL="255905" indent="-255905">
              <a:spcBef>
                <a:spcPts val="1200"/>
              </a:spcBef>
              <a:buFont typeface="Arial"/>
              <a:buChar char="•"/>
            </a:pPr>
            <a:r>
              <a:rPr lang="en-US" sz="2000" dirty="0">
                <a:solidFill>
                  <a:srgbClr val="000000"/>
                </a:solidFill>
              </a:rPr>
              <a:t>Supported the Blue Plains IMA Parties by facilitating the revisions of the operations and maintenance cost allocation processes and the corresponding documentation for the 2012 IMA.</a:t>
            </a:r>
          </a:p>
          <a:p>
            <a:pPr marL="255905" indent="-255905">
              <a:spcBef>
                <a:spcPts val="1200"/>
              </a:spcBef>
              <a:buFont typeface="Arial"/>
              <a:buChar char="•"/>
            </a:pPr>
            <a:endParaRPr lang="en-US" sz="2000" dirty="0"/>
          </a:p>
        </p:txBody>
      </p:sp>
    </p:spTree>
    <p:extLst>
      <p:ext uri="{BB962C8B-B14F-4D97-AF65-F5344CB8AC3E}">
        <p14:creationId xmlns:p14="http://schemas.microsoft.com/office/powerpoint/2010/main" val="1903088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2476132186"/>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FY’26 Focus Areas</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5</a:t>
            </a:fld>
            <a:endParaRPr lang="en-US"/>
          </a:p>
        </p:txBody>
      </p:sp>
      <p:sp>
        <p:nvSpPr>
          <p:cNvPr id="3" name="TextBox 2">
            <a:extLst>
              <a:ext uri="{FF2B5EF4-FFF2-40B4-BE49-F238E27FC236}">
                <a16:creationId xmlns:a16="http://schemas.microsoft.com/office/drawing/2014/main" id="{B72082D4-9FE4-3D14-9236-23C6880EC67D}"/>
              </a:ext>
            </a:extLst>
          </p:cNvPr>
          <p:cNvSpPr txBox="1"/>
          <p:nvPr/>
        </p:nvSpPr>
        <p:spPr>
          <a:xfrm>
            <a:off x="914399" y="1342706"/>
            <a:ext cx="9857232" cy="4247317"/>
          </a:xfrm>
          <a:prstGeom prst="rect">
            <a:avLst/>
          </a:prstGeom>
          <a:noFill/>
        </p:spPr>
        <p:txBody>
          <a:bodyPr wrap="square" rtlCol="0">
            <a:spAutoFit/>
          </a:bodyPr>
          <a:lstStyle/>
          <a:p>
            <a:pPr marL="256032" indent="-256032">
              <a:spcBef>
                <a:spcPts val="1200"/>
              </a:spcBef>
              <a:buFont typeface="Arial"/>
              <a:buChar char="•"/>
            </a:pPr>
            <a:r>
              <a:rPr lang="en-US" sz="2000" dirty="0">
                <a:effectLst/>
                <a:ea typeface="Franklin Gothic Book" panose="020B0503020102020204" pitchFamily="34" charset="0"/>
                <a:cs typeface="Franklin Gothic Book" panose="020B0503020102020204" pitchFamily="34" charset="0"/>
              </a:rPr>
              <a:t>Serve as the local voice in the </a:t>
            </a:r>
            <a:r>
              <a:rPr lang="en-US" sz="2000" b="1" dirty="0">
                <a:effectLst/>
                <a:ea typeface="Franklin Gothic Book" panose="020B0503020102020204" pitchFamily="34" charset="0"/>
                <a:cs typeface="Franklin Gothic Book" panose="020B0503020102020204" pitchFamily="34" charset="0"/>
              </a:rPr>
              <a:t>Chesapeake Bay Program “Beyond 2025”</a:t>
            </a:r>
            <a:r>
              <a:rPr lang="en-US" sz="2000" dirty="0">
                <a:effectLst/>
                <a:ea typeface="Franklin Gothic Book" panose="020B0503020102020204" pitchFamily="34" charset="0"/>
                <a:cs typeface="Franklin Gothic Book" panose="020B0503020102020204" pitchFamily="34" charset="0"/>
              </a:rPr>
              <a:t> process, advocating for regional priorities and the use of sound science in the development of policy recommendations and restoration priorities </a:t>
            </a:r>
            <a:r>
              <a:rPr lang="en-US" sz="2000" dirty="0">
                <a:solidFill>
                  <a:srgbClr val="292929"/>
                </a:solidFill>
                <a:effectLst/>
                <a:ea typeface="Franklin Gothic Book" panose="020B0503020102020204" pitchFamily="34" charset="0"/>
                <a:cs typeface="Arial" panose="020B0604020202020204" pitchFamily="34" charset="0"/>
              </a:rPr>
              <a:t>for meeting the goals and outcomes of the Chesapeake Bay Watershed Agreement beyond 2025.</a:t>
            </a:r>
            <a:endParaRPr lang="en-US" sz="2000" dirty="0">
              <a:effectLst/>
              <a:ea typeface="Franklin Gothic Book" panose="020B0503020102020204" pitchFamily="34" charset="0"/>
              <a:cs typeface="Franklin Gothic Book" panose="020B0503020102020204" pitchFamily="34" charset="0"/>
            </a:endParaRPr>
          </a:p>
          <a:p>
            <a:pPr marL="256032" indent="-256032">
              <a:spcBef>
                <a:spcPts val="1200"/>
              </a:spcBef>
              <a:buFont typeface="Arial"/>
              <a:buChar char="•"/>
            </a:pPr>
            <a:r>
              <a:rPr lang="en-US" sz="2000" dirty="0">
                <a:ea typeface="Franklin Gothic Book" panose="020B0503020102020204" pitchFamily="34" charset="0"/>
                <a:cs typeface="Franklin Gothic Book" panose="020B0503020102020204" pitchFamily="34" charset="0"/>
              </a:rPr>
              <a:t>Continue working with a coalition of water utilities and other partners in the region to implement a </a:t>
            </a:r>
            <a:r>
              <a:rPr lang="en-US" sz="2000" b="1" dirty="0">
                <a:ea typeface="Franklin Gothic Book" panose="020B0503020102020204" pitchFamily="34" charset="0"/>
                <a:cs typeface="Franklin Gothic Book" panose="020B0503020102020204" pitchFamily="34" charset="0"/>
              </a:rPr>
              <a:t>U.S. Army Corps of Engineers feasibility study of the region’s water supply</a:t>
            </a:r>
            <a:r>
              <a:rPr lang="en-US" sz="2000" dirty="0">
                <a:ea typeface="Franklin Gothic Book" panose="020B0503020102020204" pitchFamily="34" charset="0"/>
                <a:cs typeface="Franklin Gothic Book" panose="020B0503020102020204" pitchFamily="34" charset="0"/>
              </a:rPr>
              <a:t>, including the identification of a secondary water source and additional water storage capability for the metropolitan Washington region.  </a:t>
            </a:r>
          </a:p>
          <a:p>
            <a:pPr marL="256032" indent="-256032">
              <a:spcBef>
                <a:spcPts val="1200"/>
              </a:spcBef>
              <a:buFont typeface="Arial"/>
              <a:buChar char="•"/>
            </a:pPr>
            <a:r>
              <a:rPr lang="en-US" sz="2000" dirty="0">
                <a:solidFill>
                  <a:srgbClr val="000000"/>
                </a:solidFill>
                <a:ea typeface="Times New Roman" panose="02020603050405020304" pitchFamily="18" charset="0"/>
                <a:cs typeface="Franklin Gothic Book" panose="020B0503020102020204" pitchFamily="34" charset="0"/>
              </a:rPr>
              <a:t>Continuation of </a:t>
            </a:r>
            <a:r>
              <a:rPr lang="en-US" sz="2000" b="1" dirty="0">
                <a:solidFill>
                  <a:srgbClr val="000000"/>
                </a:solidFill>
                <a:ea typeface="Times New Roman" panose="02020603050405020304" pitchFamily="18" charset="0"/>
                <a:cs typeface="Franklin Gothic Book" panose="020B0503020102020204" pitchFamily="34" charset="0"/>
              </a:rPr>
              <a:t>PFAS monitoring in the Potomac River watershed</a:t>
            </a:r>
            <a:r>
              <a:rPr lang="en-US" sz="2000" dirty="0">
                <a:solidFill>
                  <a:srgbClr val="000000"/>
                </a:solidFill>
                <a:ea typeface="Times New Roman" panose="02020603050405020304" pitchFamily="18" charset="0"/>
                <a:cs typeface="Franklin Gothic Book" panose="020B0503020102020204" pitchFamily="34" charset="0"/>
              </a:rPr>
              <a:t>, building on Water Research Foundation Project 5269, as well as other PFAS related research. </a:t>
            </a:r>
            <a:endParaRPr lang="en-US" sz="2000" dirty="0">
              <a:ea typeface="Franklin Gothic Book" panose="020B0503020102020204" pitchFamily="34" charset="0"/>
              <a:cs typeface="Franklin Gothic Book" panose="020B0503020102020204" pitchFamily="34" charset="0"/>
            </a:endParaRPr>
          </a:p>
          <a:p>
            <a:pPr marL="256032" indent="-256032">
              <a:spcBef>
                <a:spcPts val="1200"/>
              </a:spcBef>
              <a:buFont typeface="Arial"/>
              <a:buChar char="•"/>
            </a:pPr>
            <a:r>
              <a:rPr lang="en-US" sz="2000" dirty="0">
                <a:ea typeface="Yu Mincho" panose="02020400000000000000" pitchFamily="18" charset="-128"/>
                <a:cs typeface="Arial" panose="020B0604020202020204" pitchFamily="34" charset="0"/>
              </a:rPr>
              <a:t>Continue to provide </a:t>
            </a:r>
            <a:r>
              <a:rPr lang="en-US" sz="2000" b="1" dirty="0">
                <a:ea typeface="Yu Mincho" panose="02020400000000000000" pitchFamily="18" charset="-128"/>
                <a:cs typeface="Arial" panose="020B0604020202020204" pitchFamily="34" charset="0"/>
              </a:rPr>
              <a:t>technical and administrative support to the Blue Plains users</a:t>
            </a:r>
            <a:r>
              <a:rPr lang="en-US" sz="2000" dirty="0">
                <a:ea typeface="Yu Mincho" panose="02020400000000000000" pitchFamily="18" charset="-128"/>
                <a:cs typeface="Arial" panose="020B0604020202020204" pitchFamily="34" charset="0"/>
              </a:rPr>
              <a:t>. This will include updating elements of the 2012 IMA Operating Agreements.</a:t>
            </a:r>
          </a:p>
        </p:txBody>
      </p:sp>
    </p:spTree>
    <p:extLst>
      <p:ext uri="{BB962C8B-B14F-4D97-AF65-F5344CB8AC3E}">
        <p14:creationId xmlns:p14="http://schemas.microsoft.com/office/powerpoint/2010/main" val="3477388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BFBDF0C1-F07F-877C-B24B-665FE9D6AA09}"/>
              </a:ext>
            </a:extLst>
          </p:cNvPr>
          <p:cNvGraphicFramePr>
            <a:graphicFrameLocks noGrp="1" noChangeAspect="1"/>
          </p:cNvGraphicFramePr>
          <p:nvPr>
            <p:extLst>
              <p:ext uri="{D42A27DB-BD31-4B8C-83A1-F6EECF244321}">
                <p14:modId xmlns:p14="http://schemas.microsoft.com/office/powerpoint/2010/main" val="1251457289"/>
              </p:ext>
            </p:extLst>
          </p:nvPr>
        </p:nvGraphicFramePr>
        <p:xfrm>
          <a:off x="914399" y="371156"/>
          <a:ext cx="11277601" cy="1108118"/>
        </p:xfrm>
        <a:graphic>
          <a:graphicData uri="http://schemas.openxmlformats.org/drawingml/2006/table">
            <a:tbl>
              <a:tblPr firstRow="1">
                <a:tableStyleId>{5C22544A-7EE6-4342-B048-85BDC9FD1C3A}</a:tableStyleId>
              </a:tblPr>
              <a:tblGrid>
                <a:gridCol w="11277601">
                  <a:extLst>
                    <a:ext uri="{9D8B030D-6E8A-4147-A177-3AD203B41FA5}">
                      <a16:colId xmlns:a16="http://schemas.microsoft.com/office/drawing/2014/main" val="20000"/>
                    </a:ext>
                  </a:extLst>
                </a:gridCol>
              </a:tblGrid>
              <a:tr h="633984">
                <a:tc>
                  <a:txBody>
                    <a:bodyPr/>
                    <a:lstStyle/>
                    <a:p>
                      <a:pPr algn="l">
                        <a:lnSpc>
                          <a:spcPct val="70000"/>
                        </a:lnSpc>
                      </a:pPr>
                      <a:r>
                        <a:rPr lang="en-US" sz="3600" b="0" kern="1200" cap="none" spc="0" dirty="0">
                          <a:solidFill>
                            <a:schemeClr val="tx2"/>
                          </a:solidFill>
                          <a:latin typeface="Franklin Gothic Medium"/>
                          <a:ea typeface="Ebrima" panose="02000000000000000000" pitchFamily="2" charset="0"/>
                          <a:cs typeface="Franklin Gothic Book"/>
                        </a:rPr>
                        <a:t>FY’26 Regional Water Fund</a:t>
                      </a:r>
                      <a:endParaRPr lang="en-US" sz="3600" b="0" kern="1200" cap="none" spc="0" dirty="0">
                        <a:solidFill>
                          <a:schemeClr val="tx2"/>
                        </a:solidFill>
                        <a:latin typeface="+mn-lt"/>
                        <a:ea typeface="Ebrima" panose="02000000000000000000" pitchFamily="2" charset="0"/>
                        <a:cs typeface="Franklin Gothic Book"/>
                      </a:endParaRPr>
                    </a:p>
                  </a:txBody>
                  <a:tcPr marL="121919" marR="609600" marT="0" marB="121919"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74134">
                <a:tc>
                  <a:txBody>
                    <a:bodyPr/>
                    <a:lstStyle/>
                    <a:p>
                      <a:pPr algn="l">
                        <a:lnSpc>
                          <a:spcPts val="2760"/>
                        </a:lnSpc>
                      </a:pPr>
                      <a:endParaRPr lang="en-US" sz="3800" dirty="0">
                        <a:solidFill>
                          <a:schemeClr val="accent1">
                            <a:lumMod val="60000"/>
                            <a:lumOff val="40000"/>
                          </a:schemeClr>
                        </a:solidFill>
                        <a:latin typeface="Franklin Gothic Medium"/>
                        <a:ea typeface="Ebrima" panose="02000000000000000000" pitchFamily="2" charset="0"/>
                        <a:cs typeface="Franklin Gothic Medium"/>
                      </a:endParaRPr>
                    </a:p>
                  </a:txBody>
                  <a:tcPr marL="0" marR="60960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3"/>
                      <a:stretch>
                        <a:fillRect/>
                      </a:stretch>
                    </a:blipFill>
                  </a:tcPr>
                </a:tc>
                <a:extLst>
                  <a:ext uri="{0D108BD9-81ED-4DB2-BD59-A6C34878D82A}">
                    <a16:rowId xmlns:a16="http://schemas.microsoft.com/office/drawing/2014/main" val="10001"/>
                  </a:ext>
                </a:extLst>
              </a:tr>
            </a:tbl>
          </a:graphicData>
        </a:graphic>
      </p:graphicFrame>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6</a:t>
            </a:fld>
            <a:endParaRPr lang="en-US"/>
          </a:p>
        </p:txBody>
      </p:sp>
      <p:sp>
        <p:nvSpPr>
          <p:cNvPr id="5" name="TextBox 4">
            <a:extLst>
              <a:ext uri="{FF2B5EF4-FFF2-40B4-BE49-F238E27FC236}">
                <a16:creationId xmlns:a16="http://schemas.microsoft.com/office/drawing/2014/main" id="{E0F99CDE-B51F-16B6-DB8B-A70244235D6D}"/>
              </a:ext>
            </a:extLst>
          </p:cNvPr>
          <p:cNvSpPr txBox="1"/>
          <p:nvPr/>
        </p:nvSpPr>
        <p:spPr>
          <a:xfrm>
            <a:off x="914400" y="1366676"/>
            <a:ext cx="4395019" cy="5262979"/>
          </a:xfrm>
          <a:prstGeom prst="rect">
            <a:avLst/>
          </a:prstGeom>
          <a:noFill/>
        </p:spPr>
        <p:txBody>
          <a:bodyPr wrap="square" lIns="91440" tIns="45720" rIns="91440" bIns="45720" rtlCol="0" anchor="t">
            <a:spAutoFit/>
          </a:bodyPr>
          <a:lstStyle/>
          <a:p>
            <a:pPr marL="255905" indent="-255905">
              <a:spcBef>
                <a:spcPts val="1200"/>
              </a:spcBef>
              <a:buFont typeface="Arial"/>
              <a:buChar char="•"/>
            </a:pPr>
            <a:r>
              <a:rPr lang="en-US" sz="2200" b="1" dirty="0">
                <a:effectLst/>
                <a:latin typeface="Franklin Gothic Book"/>
                <a:ea typeface="Calibri"/>
                <a:cs typeface="Arial"/>
              </a:rPr>
              <a:t>Regional Water Fund (RWF)</a:t>
            </a:r>
            <a:r>
              <a:rPr lang="en-US" sz="2200" dirty="0">
                <a:effectLst/>
                <a:latin typeface="Franklin Gothic Book"/>
                <a:ea typeface="Calibri"/>
                <a:cs typeface="Arial"/>
              </a:rPr>
              <a:t> - The COG Board of Directors adopted the FY 2026 Member Dues and Regional Fees on October </a:t>
            </a:r>
            <a:r>
              <a:rPr lang="en-US" sz="2200" dirty="0">
                <a:latin typeface="Franklin Gothic Book"/>
                <a:ea typeface="Calibri"/>
                <a:cs typeface="Arial"/>
              </a:rPr>
              <a:t>9</a:t>
            </a:r>
            <a:r>
              <a:rPr lang="en-US" sz="2200" dirty="0">
                <a:effectLst/>
                <a:latin typeface="Franklin Gothic Book"/>
                <a:ea typeface="Calibri"/>
                <a:cs typeface="Arial"/>
              </a:rPr>
              <a:t>, </a:t>
            </a:r>
            <a:r>
              <a:rPr lang="en-US" sz="2200" dirty="0">
                <a:latin typeface="Franklin Gothic Book"/>
                <a:ea typeface="Calibri"/>
                <a:cs typeface="Arial"/>
              </a:rPr>
              <a:t>2024</a:t>
            </a:r>
            <a:r>
              <a:rPr lang="en-US" sz="2200" dirty="0">
                <a:effectLst/>
                <a:latin typeface="Franklin Gothic Book"/>
                <a:ea typeface="Calibri"/>
                <a:cs typeface="Arial"/>
              </a:rPr>
              <a:t>, which included </a:t>
            </a:r>
            <a:r>
              <a:rPr lang="en-US" sz="2200" b="1" dirty="0">
                <a:effectLst/>
                <a:latin typeface="Franklin Gothic Book"/>
                <a:ea typeface="Calibri"/>
                <a:cs typeface="Arial"/>
              </a:rPr>
              <a:t>$</a:t>
            </a:r>
            <a:r>
              <a:rPr lang="en-US" sz="2200" b="1" dirty="0">
                <a:latin typeface="Franklin Gothic Book"/>
                <a:ea typeface="Calibri"/>
                <a:cs typeface="Arial"/>
              </a:rPr>
              <a:t>1,882,625</a:t>
            </a:r>
            <a:r>
              <a:rPr lang="en-US" sz="2200" b="1" dirty="0">
                <a:effectLst/>
                <a:latin typeface="Franklin Gothic Book"/>
                <a:ea typeface="Calibri"/>
                <a:cs typeface="Arial"/>
              </a:rPr>
              <a:t> for the RWF.</a:t>
            </a:r>
            <a:r>
              <a:rPr lang="en-US" sz="2200" dirty="0">
                <a:effectLst/>
                <a:latin typeface="Franklin Gothic Book"/>
                <a:ea typeface="Calibri"/>
                <a:cs typeface="Arial"/>
              </a:rPr>
              <a:t> When combined with an increase in regional population, COG member dues increased by </a:t>
            </a:r>
            <a:r>
              <a:rPr lang="en-US" sz="2200" dirty="0">
                <a:latin typeface="Franklin Gothic Book"/>
                <a:ea typeface="Calibri"/>
                <a:cs typeface="Arial"/>
              </a:rPr>
              <a:t>5.0%</a:t>
            </a:r>
            <a:r>
              <a:rPr lang="en-US" sz="2200" dirty="0">
                <a:effectLst/>
                <a:latin typeface="Franklin Gothic Book"/>
                <a:ea typeface="Calibri"/>
                <a:cs typeface="Arial"/>
              </a:rPr>
              <a:t> compared with FY </a:t>
            </a:r>
            <a:r>
              <a:rPr lang="en-US" sz="2200" dirty="0">
                <a:latin typeface="Franklin Gothic Book"/>
                <a:ea typeface="Calibri"/>
                <a:cs typeface="Arial"/>
              </a:rPr>
              <a:t>2025</a:t>
            </a:r>
            <a:r>
              <a:rPr lang="en-US" sz="2200" dirty="0">
                <a:effectLst/>
                <a:latin typeface="Franklin Gothic Book"/>
                <a:ea typeface="Calibri"/>
                <a:cs typeface="Arial"/>
              </a:rPr>
              <a:t>. The RWF primarily supports work performed under the Regional Water Quality Management Program (RWQM).</a:t>
            </a:r>
            <a:endParaRPr lang="en-US" dirty="0">
              <a:latin typeface="Franklin Gothic Book"/>
              <a:ea typeface="Calibri"/>
              <a:cs typeface="Arial"/>
            </a:endParaRPr>
          </a:p>
          <a:p>
            <a:pPr marL="255905" indent="-255905">
              <a:spcBef>
                <a:spcPts val="1200"/>
              </a:spcBef>
              <a:buFont typeface="Arial"/>
              <a:buChar char="•"/>
            </a:pPr>
            <a:endParaRPr lang="en-US" dirty="0"/>
          </a:p>
        </p:txBody>
      </p:sp>
      <p:graphicFrame>
        <p:nvGraphicFramePr>
          <p:cNvPr id="3" name="Table 2">
            <a:extLst>
              <a:ext uri="{FF2B5EF4-FFF2-40B4-BE49-F238E27FC236}">
                <a16:creationId xmlns:a16="http://schemas.microsoft.com/office/drawing/2014/main" id="{B7AA8437-AF96-72CD-54D2-3E930FDC20C2}"/>
              </a:ext>
            </a:extLst>
          </p:cNvPr>
          <p:cNvGraphicFramePr>
            <a:graphicFrameLocks noGrp="1"/>
          </p:cNvGraphicFramePr>
          <p:nvPr>
            <p:extLst>
              <p:ext uri="{D42A27DB-BD31-4B8C-83A1-F6EECF244321}">
                <p14:modId xmlns:p14="http://schemas.microsoft.com/office/powerpoint/2010/main" val="1193304595"/>
              </p:ext>
            </p:extLst>
          </p:nvPr>
        </p:nvGraphicFramePr>
        <p:xfrm>
          <a:off x="5394605" y="1627586"/>
          <a:ext cx="6672546" cy="4407945"/>
        </p:xfrm>
        <a:graphic>
          <a:graphicData uri="http://schemas.openxmlformats.org/drawingml/2006/table">
            <a:tbl>
              <a:tblPr firstRow="1" firstCol="1" bandRow="1">
                <a:tableStyleId>{5C22544A-7EE6-4342-B048-85BDC9FD1C3A}</a:tableStyleId>
              </a:tblPr>
              <a:tblGrid>
                <a:gridCol w="2613336">
                  <a:extLst>
                    <a:ext uri="{9D8B030D-6E8A-4147-A177-3AD203B41FA5}">
                      <a16:colId xmlns:a16="http://schemas.microsoft.com/office/drawing/2014/main" val="2479746939"/>
                    </a:ext>
                  </a:extLst>
                </a:gridCol>
                <a:gridCol w="2028151">
                  <a:extLst>
                    <a:ext uri="{9D8B030D-6E8A-4147-A177-3AD203B41FA5}">
                      <a16:colId xmlns:a16="http://schemas.microsoft.com/office/drawing/2014/main" val="2736000361"/>
                    </a:ext>
                  </a:extLst>
                </a:gridCol>
                <a:gridCol w="2031059">
                  <a:extLst>
                    <a:ext uri="{9D8B030D-6E8A-4147-A177-3AD203B41FA5}">
                      <a16:colId xmlns:a16="http://schemas.microsoft.com/office/drawing/2014/main" val="3236128484"/>
                    </a:ext>
                  </a:extLst>
                </a:gridCol>
              </a:tblGrid>
              <a:tr h="393037">
                <a:tc gridSpan="3">
                  <a:txBody>
                    <a:bodyPr/>
                    <a:lstStyle/>
                    <a:p>
                      <a:pPr marL="0" marR="0" algn="ctr">
                        <a:lnSpc>
                          <a:spcPct val="107000"/>
                        </a:lnSpc>
                        <a:spcBef>
                          <a:spcPts val="0"/>
                        </a:spcBef>
                        <a:spcAft>
                          <a:spcPts val="0"/>
                        </a:spcAft>
                      </a:pPr>
                      <a:r>
                        <a:rPr lang="en-US" sz="1100" dirty="0">
                          <a:effectLst/>
                        </a:rPr>
                        <a:t>Local Government Contributions to COG’s Regional Water Fund</a:t>
                      </a:r>
                    </a:p>
                    <a:p>
                      <a:pPr marL="0" marR="0" algn="ctr">
                        <a:lnSpc>
                          <a:spcPct val="107000"/>
                        </a:lnSpc>
                        <a:spcBef>
                          <a:spcPts val="0"/>
                        </a:spcBef>
                        <a:spcAft>
                          <a:spcPts val="0"/>
                        </a:spcAft>
                      </a:pPr>
                      <a:r>
                        <a:rPr lang="en-US" sz="1100">
                          <a:effectLst/>
                        </a:rPr>
                        <a:t>FY 2025 and FY 2026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217734644"/>
                  </a:ext>
                </a:extLst>
              </a:tr>
              <a:tr h="596834">
                <a:tc>
                  <a:txBody>
                    <a:bodyPr/>
                    <a:lstStyle/>
                    <a:p>
                      <a:pPr marL="0" marR="0" algn="ctr">
                        <a:lnSpc>
                          <a:spcPct val="107000"/>
                        </a:lnSpc>
                        <a:spcBef>
                          <a:spcPts val="0"/>
                        </a:spcBef>
                        <a:spcAft>
                          <a:spcPts val="0"/>
                        </a:spcAft>
                      </a:pPr>
                      <a:r>
                        <a:rPr lang="en-US" sz="1100">
                          <a:effectLst/>
                        </a:rPr>
                        <a:t>Jurisdiction</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07000"/>
                        </a:lnSpc>
                        <a:spcBef>
                          <a:spcPts val="0"/>
                        </a:spcBef>
                        <a:spcAft>
                          <a:spcPts val="0"/>
                        </a:spcAft>
                      </a:pPr>
                      <a:r>
                        <a:rPr lang="en-US" sz="1100">
                          <a:effectLst/>
                        </a:rPr>
                        <a:t>Regional Water Fund Allocation</a:t>
                      </a:r>
                    </a:p>
                    <a:p>
                      <a:pPr marL="0" marR="0" algn="ctr">
                        <a:lnSpc>
                          <a:spcPct val="107000"/>
                        </a:lnSpc>
                        <a:spcBef>
                          <a:spcPts val="0"/>
                        </a:spcBef>
                        <a:spcAft>
                          <a:spcPts val="0"/>
                        </a:spcAft>
                      </a:pPr>
                      <a:r>
                        <a:rPr lang="en-US" sz="1100">
                          <a:effectLst/>
                        </a:rPr>
                        <a:t>FY2025</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07000"/>
                        </a:lnSpc>
                        <a:spcBef>
                          <a:spcPts val="0"/>
                        </a:spcBef>
                        <a:spcAft>
                          <a:spcPts val="0"/>
                        </a:spcAft>
                      </a:pPr>
                      <a:r>
                        <a:rPr lang="en-US" sz="1100">
                          <a:effectLst/>
                        </a:rPr>
                        <a:t>Regional Water Fund Allocation</a:t>
                      </a:r>
                    </a:p>
                    <a:p>
                      <a:pPr marL="0" marR="0" algn="ctr">
                        <a:lnSpc>
                          <a:spcPct val="107000"/>
                        </a:lnSpc>
                        <a:spcBef>
                          <a:spcPts val="0"/>
                        </a:spcBef>
                        <a:spcAft>
                          <a:spcPts val="0"/>
                        </a:spcAft>
                      </a:pPr>
                      <a:r>
                        <a:rPr lang="en-US" sz="1100">
                          <a:effectLst/>
                        </a:rPr>
                        <a:t>FY2026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49264587"/>
                  </a:ext>
                </a:extLst>
              </a:tr>
              <a:tr h="189240">
                <a:tc>
                  <a:txBody>
                    <a:bodyPr/>
                    <a:lstStyle/>
                    <a:p>
                      <a:pPr marL="0" marR="0">
                        <a:lnSpc>
                          <a:spcPct val="107000"/>
                        </a:lnSpc>
                        <a:spcBef>
                          <a:spcPts val="0"/>
                        </a:spcBef>
                        <a:spcAft>
                          <a:spcPts val="0"/>
                        </a:spcAft>
                      </a:pPr>
                      <a:r>
                        <a:rPr lang="en-US" sz="1100">
                          <a:effectLst/>
                        </a:rPr>
                        <a:t>Alexandria, City of</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36,940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40,634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1529583704"/>
                  </a:ext>
                </a:extLst>
              </a:tr>
              <a:tr h="189240">
                <a:tc>
                  <a:txBody>
                    <a:bodyPr/>
                    <a:lstStyle/>
                    <a:p>
                      <a:pPr marL="0" marR="0">
                        <a:lnSpc>
                          <a:spcPct val="107000"/>
                        </a:lnSpc>
                        <a:spcBef>
                          <a:spcPts val="0"/>
                        </a:spcBef>
                        <a:spcAft>
                          <a:spcPts val="0"/>
                        </a:spcAft>
                      </a:pPr>
                      <a:r>
                        <a:rPr lang="en-US" sz="1100">
                          <a:effectLst/>
                        </a:rPr>
                        <a:t>Arlington County</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51,271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54,186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3783435108"/>
                  </a:ext>
                </a:extLst>
              </a:tr>
              <a:tr h="189240">
                <a:tc>
                  <a:txBody>
                    <a:bodyPr/>
                    <a:lstStyle/>
                    <a:p>
                      <a:pPr marL="0" marR="0">
                        <a:lnSpc>
                          <a:spcPct val="107000"/>
                        </a:lnSpc>
                        <a:spcBef>
                          <a:spcPts val="0"/>
                        </a:spcBef>
                        <a:spcAft>
                          <a:spcPts val="0"/>
                        </a:spcAft>
                      </a:pPr>
                      <a:r>
                        <a:rPr lang="en-US" sz="1100">
                          <a:effectLst/>
                        </a:rPr>
                        <a:t>Bowie, City of</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12,724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12,484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3545266942"/>
                  </a:ext>
                </a:extLst>
              </a:tr>
              <a:tr h="189240">
                <a:tc>
                  <a:txBody>
                    <a:bodyPr/>
                    <a:lstStyle/>
                    <a:p>
                      <a:pPr marL="0" marR="0">
                        <a:lnSpc>
                          <a:spcPct val="107000"/>
                        </a:lnSpc>
                        <a:spcBef>
                          <a:spcPts val="0"/>
                        </a:spcBef>
                        <a:spcAft>
                          <a:spcPts val="0"/>
                        </a:spcAft>
                      </a:pPr>
                      <a:r>
                        <a:rPr lang="en-US" sz="1100">
                          <a:effectLst/>
                        </a:rPr>
                        <a:t>College Park, City of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6,717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7,389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751777247"/>
                  </a:ext>
                </a:extLst>
              </a:tr>
              <a:tr h="189240">
                <a:tc>
                  <a:txBody>
                    <a:bodyPr/>
                    <a:lstStyle/>
                    <a:p>
                      <a:pPr marL="0" marR="0">
                        <a:lnSpc>
                          <a:spcPct val="107000"/>
                        </a:lnSpc>
                        <a:spcBef>
                          <a:spcPts val="0"/>
                        </a:spcBef>
                        <a:spcAft>
                          <a:spcPts val="0"/>
                        </a:spcAft>
                      </a:pPr>
                      <a:r>
                        <a:rPr lang="en-US" sz="1100">
                          <a:effectLst/>
                        </a:rPr>
                        <a:t>District of Columbia (DC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358,731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375,819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2912020453"/>
                  </a:ext>
                </a:extLst>
              </a:tr>
              <a:tr h="349365">
                <a:tc>
                  <a:txBody>
                    <a:bodyPr/>
                    <a:lstStyle/>
                    <a:p>
                      <a:pPr marL="0" marR="0">
                        <a:lnSpc>
                          <a:spcPct val="107000"/>
                        </a:lnSpc>
                        <a:spcBef>
                          <a:spcPts val="0"/>
                        </a:spcBef>
                        <a:spcAft>
                          <a:spcPts val="0"/>
                        </a:spcAft>
                      </a:pPr>
                      <a:r>
                        <a:rPr lang="en-US" sz="1100">
                          <a:effectLst/>
                        </a:rPr>
                        <a:t>Fairfax County</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358,731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375,819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1547864016"/>
                  </a:ext>
                </a:extLst>
              </a:tr>
              <a:tr h="189240">
                <a:tc>
                  <a:txBody>
                    <a:bodyPr/>
                    <a:lstStyle/>
                    <a:p>
                      <a:pPr marL="0" marR="0">
                        <a:lnSpc>
                          <a:spcPct val="107000"/>
                        </a:lnSpc>
                        <a:spcBef>
                          <a:spcPts val="0"/>
                        </a:spcBef>
                        <a:spcAft>
                          <a:spcPts val="0"/>
                        </a:spcAft>
                      </a:pPr>
                      <a:r>
                        <a:rPr lang="en-US" sz="1100">
                          <a:effectLst/>
                        </a:rPr>
                        <a:t>Fairfax, City of</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5,799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6,275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2244410955"/>
                  </a:ext>
                </a:extLst>
              </a:tr>
              <a:tr h="189240">
                <a:tc>
                  <a:txBody>
                    <a:bodyPr/>
                    <a:lstStyle/>
                    <a:p>
                      <a:pPr marL="0" marR="0">
                        <a:lnSpc>
                          <a:spcPct val="107000"/>
                        </a:lnSpc>
                        <a:spcBef>
                          <a:spcPts val="0"/>
                        </a:spcBef>
                        <a:spcAft>
                          <a:spcPts val="0"/>
                        </a:spcAft>
                      </a:pPr>
                      <a:r>
                        <a:rPr lang="en-US" sz="1100">
                          <a:effectLst/>
                        </a:rPr>
                        <a:t>Falls Church, City of</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3,233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3,486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924120680"/>
                  </a:ext>
                </a:extLst>
              </a:tr>
              <a:tr h="189240">
                <a:tc>
                  <a:txBody>
                    <a:bodyPr/>
                    <a:lstStyle/>
                    <a:p>
                      <a:pPr marL="0" marR="0">
                        <a:lnSpc>
                          <a:spcPct val="107000"/>
                        </a:lnSpc>
                        <a:spcBef>
                          <a:spcPts val="0"/>
                        </a:spcBef>
                        <a:spcAft>
                          <a:spcPts val="0"/>
                        </a:spcAft>
                      </a:pPr>
                      <a:r>
                        <a:rPr lang="en-US" sz="1100">
                          <a:effectLst/>
                        </a:rPr>
                        <a:t>Gaithersburg, City of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15,123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15,927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3470382165"/>
                  </a:ext>
                </a:extLst>
              </a:tr>
              <a:tr h="189240">
                <a:tc>
                  <a:txBody>
                    <a:bodyPr/>
                    <a:lstStyle/>
                    <a:p>
                      <a:pPr marL="0" marR="0">
                        <a:lnSpc>
                          <a:spcPct val="107000"/>
                        </a:lnSpc>
                        <a:spcBef>
                          <a:spcPts val="0"/>
                        </a:spcBef>
                        <a:spcAft>
                          <a:spcPts val="0"/>
                        </a:spcAft>
                      </a:pPr>
                      <a:r>
                        <a:rPr lang="en-US" sz="1100">
                          <a:effectLst/>
                        </a:rPr>
                        <a:t>Greenbelt, City of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4,985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5,316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2893933304"/>
                  </a:ext>
                </a:extLst>
              </a:tr>
              <a:tr h="189240">
                <a:tc>
                  <a:txBody>
                    <a:bodyPr/>
                    <a:lstStyle/>
                    <a:p>
                      <a:pPr marL="0" marR="0">
                        <a:lnSpc>
                          <a:spcPct val="107000"/>
                        </a:lnSpc>
                        <a:spcBef>
                          <a:spcPts val="0"/>
                        </a:spcBef>
                        <a:spcAft>
                          <a:spcPts val="0"/>
                        </a:spcAft>
                      </a:pPr>
                      <a:r>
                        <a:rPr lang="en-US" sz="1100">
                          <a:effectLst/>
                        </a:rPr>
                        <a:t>Loudoun County</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95,158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101,052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2666347770"/>
                  </a:ext>
                </a:extLst>
              </a:tr>
              <a:tr h="189240">
                <a:tc>
                  <a:txBody>
                    <a:bodyPr/>
                    <a:lstStyle/>
                    <a:p>
                      <a:pPr marL="0" marR="0">
                        <a:lnSpc>
                          <a:spcPct val="107000"/>
                        </a:lnSpc>
                        <a:spcBef>
                          <a:spcPts val="0"/>
                        </a:spcBef>
                        <a:spcAft>
                          <a:spcPts val="0"/>
                        </a:spcAft>
                      </a:pPr>
                      <a:r>
                        <a:rPr lang="en-US" sz="1100">
                          <a:effectLst/>
                        </a:rPr>
                        <a:t>Montgomery County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358,731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375,819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746060952"/>
                  </a:ext>
                </a:extLst>
              </a:tr>
              <a:tr h="189240">
                <a:tc>
                  <a:txBody>
                    <a:bodyPr/>
                    <a:lstStyle/>
                    <a:p>
                      <a:pPr marL="0" marR="0">
                        <a:lnSpc>
                          <a:spcPct val="107000"/>
                        </a:lnSpc>
                        <a:spcBef>
                          <a:spcPts val="0"/>
                        </a:spcBef>
                        <a:spcAft>
                          <a:spcPts val="0"/>
                        </a:spcAft>
                      </a:pPr>
                      <a:r>
                        <a:rPr lang="en-US" sz="1100">
                          <a:effectLst/>
                        </a:rPr>
                        <a:t>Prince George’s County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dirty="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358,731 </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375,819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1206197760"/>
                  </a:ext>
                </a:extLst>
              </a:tr>
              <a:tr h="189240">
                <a:tc>
                  <a:txBody>
                    <a:bodyPr/>
                    <a:lstStyle/>
                    <a:p>
                      <a:pPr marL="0" marR="0">
                        <a:lnSpc>
                          <a:spcPct val="107000"/>
                        </a:lnSpc>
                        <a:spcBef>
                          <a:spcPts val="0"/>
                        </a:spcBef>
                        <a:spcAft>
                          <a:spcPts val="0"/>
                        </a:spcAft>
                      </a:pPr>
                      <a:r>
                        <a:rPr lang="en-US" sz="1100">
                          <a:effectLst/>
                        </a:rPr>
                        <a:t>Prince William County</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107,465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113,188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3922961163"/>
                  </a:ext>
                </a:extLst>
              </a:tr>
              <a:tr h="189240">
                <a:tc>
                  <a:txBody>
                    <a:bodyPr/>
                    <a:lstStyle/>
                    <a:p>
                      <a:pPr marL="0" marR="0">
                        <a:lnSpc>
                          <a:spcPct val="107000"/>
                        </a:lnSpc>
                        <a:spcBef>
                          <a:spcPts val="0"/>
                        </a:spcBef>
                        <a:spcAft>
                          <a:spcPts val="0"/>
                        </a:spcAft>
                      </a:pPr>
                      <a:r>
                        <a:rPr lang="en-US" sz="1100">
                          <a:effectLst/>
                        </a:rPr>
                        <a:t>Rockville, City of</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14,789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15,600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3906982099"/>
                  </a:ext>
                </a:extLst>
              </a:tr>
              <a:tr h="189240">
                <a:tc>
                  <a:txBody>
                    <a:bodyPr/>
                    <a:lstStyle/>
                    <a:p>
                      <a:pPr marL="0" marR="0">
                        <a:lnSpc>
                          <a:spcPct val="107000"/>
                        </a:lnSpc>
                        <a:spcBef>
                          <a:spcPts val="0"/>
                        </a:spcBef>
                        <a:spcAft>
                          <a:spcPts val="0"/>
                        </a:spcAft>
                      </a:pPr>
                      <a:r>
                        <a:rPr lang="en-US" sz="1100">
                          <a:effectLst/>
                        </a:rPr>
                        <a:t>Takoma Park, City of (WSSC Water)</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3,817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100" kern="10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3,813 </a:t>
                      </a:r>
                      <a:endParaRPr lang="en-US" sz="11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2281411157"/>
                  </a:ext>
                </a:extLst>
              </a:tr>
              <a:tr h="203796">
                <a:tc>
                  <a:txBody>
                    <a:bodyPr/>
                    <a:lstStyle/>
                    <a:p>
                      <a:pPr marL="0" marR="0" algn="r">
                        <a:lnSpc>
                          <a:spcPct val="107000"/>
                        </a:lnSpc>
                        <a:spcBef>
                          <a:spcPts val="0"/>
                        </a:spcBef>
                        <a:spcAft>
                          <a:spcPts val="0"/>
                        </a:spcAft>
                      </a:pPr>
                      <a:r>
                        <a:rPr lang="en-US" sz="1100">
                          <a:effectLst/>
                        </a:rPr>
                        <a:t>TOTALS</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a:lnSpc>
                          <a:spcPct val="107000"/>
                        </a:lnSpc>
                        <a:spcAft>
                          <a:spcPts val="800"/>
                        </a:spcAft>
                      </a:pPr>
                      <a:r>
                        <a:rPr lang="en-US" sz="1200" b="1" kern="100" dirty="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1,792,946 </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tc>
                  <a:txBody>
                    <a:bodyPr/>
                    <a:lstStyle/>
                    <a:p>
                      <a:pPr marL="0" marR="0" algn="r">
                        <a:lnSpc>
                          <a:spcPct val="107000"/>
                        </a:lnSpc>
                        <a:spcAft>
                          <a:spcPts val="800"/>
                        </a:spcAft>
                      </a:pPr>
                      <a:r>
                        <a:rPr lang="en-US" sz="1200" b="1" kern="100" dirty="0">
                          <a:solidFill>
                            <a:srgbClr val="000000"/>
                          </a:solidFill>
                          <a:effectLst/>
                          <a:latin typeface="Franklin Gothic Book" panose="020B0503020102020204" pitchFamily="34" charset="0"/>
                          <a:ea typeface="Times New Roman" panose="02020603050405020304" pitchFamily="18" charset="0"/>
                          <a:cs typeface="Calibri" panose="020F0502020204030204" pitchFamily="34" charset="0"/>
                        </a:rPr>
                        <a:t>1,882,625 </a:t>
                      </a:r>
                      <a:endParaRPr lang="en-US" sz="11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9525" marB="9525" anchor="ctr"/>
                </a:tc>
                <a:extLst>
                  <a:ext uri="{0D108BD9-81ED-4DB2-BD59-A6C34878D82A}">
                    <a16:rowId xmlns:a16="http://schemas.microsoft.com/office/drawing/2014/main" val="4148840756"/>
                  </a:ext>
                </a:extLst>
              </a:tr>
            </a:tbl>
          </a:graphicData>
        </a:graphic>
      </p:graphicFrame>
    </p:spTree>
    <p:extLst>
      <p:ext uri="{BB962C8B-B14F-4D97-AF65-F5344CB8AC3E}">
        <p14:creationId xmlns:p14="http://schemas.microsoft.com/office/powerpoint/2010/main" val="2931106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FC089E09-F30B-9729-DB39-A1AE55524327}"/>
              </a:ext>
            </a:extLst>
          </p:cNvPr>
          <p:cNvGraphicFramePr>
            <a:graphicFrameLocks noGrp="1"/>
          </p:cNvGraphicFramePr>
          <p:nvPr>
            <p:extLst>
              <p:ext uri="{D42A27DB-BD31-4B8C-83A1-F6EECF244321}">
                <p14:modId xmlns:p14="http://schemas.microsoft.com/office/powerpoint/2010/main" val="3754573524"/>
              </p:ext>
            </p:extLst>
          </p:nvPr>
        </p:nvGraphicFramePr>
        <p:xfrm>
          <a:off x="914400" y="1610934"/>
          <a:ext cx="11277600" cy="4953058"/>
        </p:xfrm>
        <a:graphic>
          <a:graphicData uri="http://schemas.openxmlformats.org/drawingml/2006/table">
            <a:tbl>
              <a:tblPr firstRow="1">
                <a:tableStyleId>{5C22544A-7EE6-4342-B048-85BDC9FD1C3A}</a:tableStyleId>
              </a:tblPr>
              <a:tblGrid>
                <a:gridCol w="7125324">
                  <a:extLst>
                    <a:ext uri="{9D8B030D-6E8A-4147-A177-3AD203B41FA5}">
                      <a16:colId xmlns:a16="http://schemas.microsoft.com/office/drawing/2014/main" val="20000"/>
                    </a:ext>
                  </a:extLst>
                </a:gridCol>
                <a:gridCol w="4152276">
                  <a:extLst>
                    <a:ext uri="{9D8B030D-6E8A-4147-A177-3AD203B41FA5}">
                      <a16:colId xmlns:a16="http://schemas.microsoft.com/office/drawing/2014/main" val="20001"/>
                    </a:ext>
                  </a:extLst>
                </a:gridCol>
              </a:tblGrid>
              <a:tr h="1144154">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Caitlin Bolton</a:t>
                      </a:r>
                    </a:p>
                    <a:p>
                      <a:pPr marL="0" indent="0">
                        <a:spcBef>
                          <a:spcPts val="190"/>
                        </a:spcBef>
                        <a:spcAft>
                          <a:spcPts val="0"/>
                        </a:spcAft>
                        <a:buNone/>
                      </a:pPr>
                      <a:r>
                        <a:rPr lang="en-US" sz="1400" b="0" i="0" dirty="0">
                          <a:solidFill>
                            <a:srgbClr val="000000"/>
                          </a:solidFill>
                          <a:latin typeface="Franklin Gothic Book"/>
                          <a:cs typeface="Franklin Gothic Book"/>
                        </a:rPr>
                        <a:t>Environmental Planner</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i="0" dirty="0">
                          <a:solidFill>
                            <a:srgbClr val="000000"/>
                          </a:solidFill>
                          <a:latin typeface="Franklin Gothic Book"/>
                          <a:cs typeface="Franklin Gothic Book"/>
                          <a:hlinkClick r:id="rId3"/>
                        </a:rPr>
                        <a:t>cbolton@mwcog.org</a:t>
                      </a:r>
                      <a:endParaRPr lang="en-US" sz="1400" b="0" i="0" dirty="0">
                        <a:solidFill>
                          <a:srgbClr val="000000"/>
                        </a:solidFill>
                        <a:latin typeface="Franklin Gothic Book"/>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endParaRPr lang="en-US" sz="1400" b="0" i="0" dirty="0">
                        <a:solidFill>
                          <a:srgbClr val="000000"/>
                        </a:solidFill>
                        <a:latin typeface="Franklin Gothic Book"/>
                        <a:cs typeface="Franklin Gothic Book"/>
                      </a:endParaRPr>
                    </a:p>
                  </a:txBody>
                  <a:tcPr marL="93954" marR="469771" marT="0" marB="93954">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r" defTabSz="457200" rtl="0" eaLnBrk="1" fontAlgn="auto" latinLnBrk="0" hangingPunct="1">
                        <a:lnSpc>
                          <a:spcPct val="100000"/>
                        </a:lnSpc>
                        <a:spcBef>
                          <a:spcPts val="190"/>
                        </a:spcBef>
                        <a:spcAft>
                          <a:spcPts val="0"/>
                        </a:spcAft>
                        <a:buClrTx/>
                        <a:buSzTx/>
                        <a:buFontTx/>
                        <a:buNone/>
                        <a:tabLst/>
                        <a:defRPr/>
                      </a:pPr>
                      <a:r>
                        <a:rPr lang="en-US" sz="2900" b="0">
                          <a:solidFill>
                            <a:schemeClr val="tx2"/>
                          </a:solidFill>
                          <a:latin typeface="Franklin Gothic Medium"/>
                          <a:cs typeface="Franklin Gothic Medium"/>
                        </a:rPr>
                        <a:t>mwcog.org</a:t>
                      </a:r>
                    </a:p>
                  </a:txBody>
                  <a:tcPr marL="0" marR="469771" marT="0" marB="93954" anchor="b">
                    <a:lnL w="12700" cmpd="sng">
                      <a:noFill/>
                    </a:lnL>
                    <a:lnR w="12700" cmpd="sng">
                      <a:noFill/>
                    </a:lnR>
                    <a:lnT w="12700" cmpd="sng">
                      <a:noFill/>
                    </a:lnT>
                    <a:lnB w="762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52761">
                <a:tc gridSpan="2">
                  <a:txBody>
                    <a:bodyPr/>
                    <a:lstStyle/>
                    <a:p>
                      <a:pPr algn="l">
                        <a:lnSpc>
                          <a:spcPts val="2760"/>
                        </a:lnSpc>
                      </a:pPr>
                      <a:endParaRPr lang="en-US" sz="2900" dirty="0">
                        <a:solidFill>
                          <a:schemeClr val="accent1">
                            <a:lumMod val="60000"/>
                            <a:lumOff val="40000"/>
                          </a:schemeClr>
                        </a:solidFill>
                        <a:latin typeface="Franklin Gothic Medium"/>
                        <a:ea typeface="Ebrima" panose="02000000000000000000" pitchFamily="2" charset="0"/>
                        <a:cs typeface="Franklin Gothic Medium"/>
                      </a:endParaRPr>
                    </a:p>
                  </a:txBody>
                  <a:tcPr marL="0" marR="469771"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blipFill rotWithShape="1">
                      <a:blip r:embed="rId4"/>
                      <a:stretch>
                        <a:fillRect/>
                      </a:stretch>
                    </a:blipFill>
                  </a:tcPr>
                </a:tc>
                <a:tc hMerge="1">
                  <a:txBody>
                    <a:bodyPr/>
                    <a:lstStyle/>
                    <a:p>
                      <a:endParaRPr lang="en-US"/>
                    </a:p>
                  </a:txBody>
                  <a:tcPr/>
                </a:tc>
                <a:extLst>
                  <a:ext uri="{0D108BD9-81ED-4DB2-BD59-A6C34878D82A}">
                    <a16:rowId xmlns:a16="http://schemas.microsoft.com/office/drawing/2014/main" val="10001"/>
                  </a:ext>
                </a:extLst>
              </a:tr>
              <a:tr h="3270963">
                <a:tc gridSpan="2">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93954" marR="0" marT="46977"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marR="0" marT="0" marB="0">
                    <a:lnL w="12700" cmpd="sng">
                      <a:noFill/>
                    </a:lnL>
                    <a:lnR w="12700" cmpd="sng">
                      <a:noFill/>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B - Wide" id="{0202EABE-0119-4F2D-B361-6AFC2CE623FA}" vid="{42CADB92-C3C0-4103-B169-7342802768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EBF0224209B454DA95D85629705B1B9" ma:contentTypeVersion="12" ma:contentTypeDescription="Create a new document." ma:contentTypeScope="" ma:versionID="7389be0c80bec5ff20aeaaefecbd1b84">
  <xsd:schema xmlns:xsd="http://www.w3.org/2001/XMLSchema" xmlns:xs="http://www.w3.org/2001/XMLSchema" xmlns:p="http://schemas.microsoft.com/office/2006/metadata/properties" xmlns:ns3="32c15fa5-4162-47c9-8c7b-6c15d9ead337" xmlns:ns4="c2433f62-3477-4ba3-b821-0345b73fafa5" targetNamespace="http://schemas.microsoft.com/office/2006/metadata/properties" ma:root="true" ma:fieldsID="d8c30189a33c798aebda4bbc2b990193" ns3:_="" ns4:_="">
    <xsd:import namespace="32c15fa5-4162-47c9-8c7b-6c15d9ead337"/>
    <xsd:import namespace="c2433f62-3477-4ba3-b821-0345b73fafa5"/>
    <xsd:element name="properties">
      <xsd:complexType>
        <xsd:sequence>
          <xsd:element name="documentManagement">
            <xsd:complexType>
              <xsd:all>
                <xsd:element ref="ns3:_activity" minOccurs="0"/>
                <xsd:element ref="ns4:SharedWithUsers" minOccurs="0"/>
                <xsd:element ref="ns4:SharedWithDetails" minOccurs="0"/>
                <xsd:element ref="ns4:SharingHintHash" minOccurs="0"/>
                <xsd:element ref="ns3:MediaServiceMetadata" minOccurs="0"/>
                <xsd:element ref="ns3:MediaServiceFastMetadata" minOccurs="0"/>
                <xsd:element ref="ns3:MediaServiceObjectDetectorVersions" minOccurs="0"/>
                <xsd:element ref="ns3:MediaServiceDateTaken"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c15fa5-4162-47c9-8c7b-6c15d9ead337" elementFormDefault="qualified">
    <xsd:import namespace="http://schemas.microsoft.com/office/2006/documentManagement/types"/>
    <xsd:import namespace="http://schemas.microsoft.com/office/infopath/2007/PartnerControls"/>
    <xsd:element name="_activity" ma:index="8"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2433f62-3477-4ba3-b821-0345b73fafa5" elementFormDefault="qualified">
    <xsd:import namespace="http://schemas.microsoft.com/office/2006/documentManagement/types"/>
    <xsd:import namespace="http://schemas.microsoft.com/office/infopath/2007/PartnerControls"/>
    <xsd:element name="SharedWithUsers" ma:index="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SharingHintHash" ma:index="1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32c15fa5-4162-47c9-8c7b-6c15d9ead337" xsi:nil="true"/>
  </documentManagement>
</p:properties>
</file>

<file path=customXml/itemProps1.xml><?xml version="1.0" encoding="utf-8"?>
<ds:datastoreItem xmlns:ds="http://schemas.openxmlformats.org/officeDocument/2006/customXml" ds:itemID="{1BA64568-EA13-4652-9427-73402701A320}">
  <ds:schemaRefs>
    <ds:schemaRef ds:uri="http://schemas.microsoft.com/sharepoint/v3/contenttype/forms"/>
  </ds:schemaRefs>
</ds:datastoreItem>
</file>

<file path=customXml/itemProps2.xml><?xml version="1.0" encoding="utf-8"?>
<ds:datastoreItem xmlns:ds="http://schemas.openxmlformats.org/officeDocument/2006/customXml" ds:itemID="{B38236EA-3FE7-4467-B8A4-34D4FA8E3C62}">
  <ds:schemaRefs>
    <ds:schemaRef ds:uri="32c15fa5-4162-47c9-8c7b-6c15d9ead337"/>
    <ds:schemaRef ds:uri="c2433f62-3477-4ba3-b821-0345b73faf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7DC9AA0-088B-4D05-B000-AC797125D6CF}">
  <ds:schemaRefs>
    <ds:schemaRef ds:uri="http://schemas.openxmlformats.org/package/2006/metadata/core-properties"/>
    <ds:schemaRef ds:uri="32c15fa5-4162-47c9-8c7b-6c15d9ead337"/>
    <ds:schemaRef ds:uri="http://purl.org/dc/terms/"/>
    <ds:schemaRef ds:uri="http://purl.org/dc/elements/1.1/"/>
    <ds:schemaRef ds:uri="c2433f62-3477-4ba3-b821-0345b73fafa5"/>
    <ds:schemaRef ds:uri="http://schemas.microsoft.com/office/infopath/2007/PartnerControls"/>
    <ds:schemaRef ds:uri="http://schemas.microsoft.com/office/2006/documentManagement/typ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COG B - Wide</Template>
  <TotalTime>144</TotalTime>
  <Words>1486</Words>
  <Application>Microsoft Office PowerPoint</Application>
  <PresentationFormat>Widescreen</PresentationFormat>
  <Paragraphs>132</Paragraphs>
  <Slides>7</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vt:i4>
      </vt:variant>
    </vt:vector>
  </HeadingPairs>
  <TitlesOfParts>
    <vt:vector size="17" baseType="lpstr">
      <vt:lpstr>Yu Mincho</vt:lpstr>
      <vt:lpstr>Aptos</vt:lpstr>
      <vt:lpstr>Arial</vt:lpstr>
      <vt:lpstr>Calibri</vt:lpstr>
      <vt:lpstr>Franklin Gothic Book</vt:lpstr>
      <vt:lpstr>Franklin Gothic Medium</vt:lpstr>
      <vt:lpstr>Segoe UI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Steven Bieber</dc:creator>
  <cp:lastModifiedBy>Caitlin Bolton</cp:lastModifiedBy>
  <cp:revision>27</cp:revision>
  <cp:lastPrinted>2023-07-26T20:18:38Z</cp:lastPrinted>
  <dcterms:created xsi:type="dcterms:W3CDTF">2024-03-15T03:30:37Z</dcterms:created>
  <dcterms:modified xsi:type="dcterms:W3CDTF">2025-03-21T13:28:47Z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0x010100AEBF0224209B454DA95D85629705B1B9</vt:lpwstr>
  </property>
</Properties>
</file>