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80" r:id="rId2"/>
    <p:sldId id="267" r:id="rId3"/>
    <p:sldId id="268" r:id="rId4"/>
    <p:sldId id="269" r:id="rId5"/>
    <p:sldId id="270" r:id="rId6"/>
    <p:sldId id="286" r:id="rId7"/>
    <p:sldId id="287" r:id="rId8"/>
    <p:sldId id="283" r:id="rId9"/>
    <p:sldId id="284" r:id="rId10"/>
    <p:sldId id="271" r:id="rId11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ADC0"/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67" autoAdjust="0"/>
    <p:restoredTop sz="98507" autoAdjust="0"/>
  </p:normalViewPr>
  <p:slideViewPr>
    <p:cSldViewPr snapToGrid="0" snapToObjects="1">
      <p:cViewPr varScale="1">
        <p:scale>
          <a:sx n="130" d="100"/>
          <a:sy n="130" d="100"/>
        </p:scale>
        <p:origin x="726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mwcog.org\dfs\ofa\AA%20CONTROLLER%20&amp;%20CFO\BUDGET%20FY21\Budget%20Development%20Files%20FY21\FY21%20Revenue%20Summary%20and%20Chart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9090164700744596"/>
          <c:y val="8.8355131280307697E-2"/>
          <c:w val="0.39953593405193705"/>
          <c:h val="0.834664915904290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5531394489001571"/>
          <c:y val="7.5726768331173797E-2"/>
          <c:w val="0.33643012115745596"/>
          <c:h val="0.84854646333765238"/>
        </c:manualLayout>
      </c:layout>
      <c:overlay val="0"/>
      <c:txPr>
        <a:bodyPr/>
        <a:lstStyle/>
        <a:p>
          <a:pPr rtl="0"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5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1-B4F2-4B52-8BD0-F40EABDE713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2700">
                <a:solidFill>
                  <a:srgbClr val="FF0000">
                    <a:alpha val="49000"/>
                  </a:srgb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B4F2-4B52-8BD0-F40EABDE713E}"/>
              </c:ext>
            </c:extLst>
          </c:dPt>
          <c:dPt>
            <c:idx val="6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B4F2-4B52-8BD0-F40EABDE713E}"/>
              </c:ext>
            </c:extLst>
          </c:dPt>
          <c:dPt>
            <c:idx val="7"/>
            <c:bubble3D val="0"/>
            <c:spPr>
              <a:solidFill>
                <a:schemeClr val="accent2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7-B4F2-4B52-8BD0-F40EABDE713E}"/>
              </c:ext>
            </c:extLst>
          </c:dPt>
          <c:dLbls>
            <c:dLbl>
              <c:idx val="5"/>
              <c:layout>
                <c:manualLayout>
                  <c:x val="7.0183185158360101E-3"/>
                  <c:y val="8.1178160919540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4F2-4B52-8BD0-F40EABDE71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'Chart data'!$B$6:$B$11</c:f>
              <c:strCache>
                <c:ptCount val="6"/>
                <c:pt idx="0">
                  <c:v>Federal (Operations &amp; Pass-Through)</c:v>
                </c:pt>
                <c:pt idx="1">
                  <c:v>State and District Funds</c:v>
                </c:pt>
                <c:pt idx="2">
                  <c:v>Member Dues</c:v>
                </c:pt>
                <c:pt idx="3">
                  <c:v>Regional Project Funds</c:v>
                </c:pt>
                <c:pt idx="4">
                  <c:v>Services Fees, Donors &amp; Misc.</c:v>
                </c:pt>
                <c:pt idx="5">
                  <c:v>Building &amp; Interest Revenue</c:v>
                </c:pt>
              </c:strCache>
            </c:strRef>
          </c:cat>
          <c:val>
            <c:numRef>
              <c:f>'Chart data'!$D$6:$D$11</c:f>
              <c:numCache>
                <c:formatCode>0%</c:formatCode>
                <c:ptCount val="6"/>
                <c:pt idx="0">
                  <c:v>0.55410210912904068</c:v>
                </c:pt>
                <c:pt idx="1">
                  <c:v>0.15854514031327449</c:v>
                </c:pt>
                <c:pt idx="2">
                  <c:v>0.11059030854113518</c:v>
                </c:pt>
                <c:pt idx="3">
                  <c:v>9.918173852042983E-2</c:v>
                </c:pt>
                <c:pt idx="4">
                  <c:v>6.3844299720125924E-2</c:v>
                </c:pt>
                <c:pt idx="5">
                  <c:v>1.3736403775993942E-2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4F2-4B52-8BD0-F40EABDE71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531394489001571"/>
          <c:y val="7.5726768331173797E-2"/>
          <c:w val="0.33643012115745596"/>
          <c:h val="0.84854646333765238"/>
        </c:manualLayout>
      </c:layout>
      <c:overlay val="0"/>
      <c:txPr>
        <a:bodyPr/>
        <a:lstStyle/>
        <a:p>
          <a:pPr rtl="0"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5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2">
    <c:autoUpdate val="0"/>
  </c:externalData>
  <c:userShapes r:id="rId3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C837CF-C6D6-46A9-B4D4-1C4334D8985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9CF931-62D8-4E2C-8765-DEA0C5F69D8C}">
      <dgm:prSet phldrT="[Text]" custT="1"/>
      <dgm:spPr/>
      <dgm:t>
        <a:bodyPr/>
        <a:lstStyle/>
        <a:p>
          <a:r>
            <a:rPr lang="en-US" sz="2800" dirty="0"/>
            <a:t>Operating Funds			$35.2 Million</a:t>
          </a:r>
        </a:p>
      </dgm:t>
    </dgm:pt>
    <dgm:pt modelId="{A14808EC-3B00-45BC-8F88-EA1D2ABDC19E}" type="parTrans" cxnId="{39AA9DE7-8602-4E6F-A638-94CD616F025D}">
      <dgm:prSet/>
      <dgm:spPr/>
      <dgm:t>
        <a:bodyPr/>
        <a:lstStyle/>
        <a:p>
          <a:endParaRPr lang="en-US" sz="2800"/>
        </a:p>
      </dgm:t>
    </dgm:pt>
    <dgm:pt modelId="{B9276EB0-2BDC-41BC-BB85-D829C03586B5}" type="sibTrans" cxnId="{39AA9DE7-8602-4E6F-A638-94CD616F025D}">
      <dgm:prSet/>
      <dgm:spPr/>
      <dgm:t>
        <a:bodyPr/>
        <a:lstStyle/>
        <a:p>
          <a:endParaRPr lang="en-US" sz="2800"/>
        </a:p>
      </dgm:t>
    </dgm:pt>
    <dgm:pt modelId="{52EA5A10-317B-4E03-A08C-B2691BFE8F0C}">
      <dgm:prSet phldrT="[Text]" custT="1"/>
      <dgm:spPr/>
      <dgm:t>
        <a:bodyPr/>
        <a:lstStyle/>
        <a:p>
          <a:r>
            <a:rPr lang="en-US" sz="2800" dirty="0"/>
            <a:t>Pass-Through Funds		$  5.9 Million</a:t>
          </a:r>
        </a:p>
      </dgm:t>
    </dgm:pt>
    <dgm:pt modelId="{393D32F4-5613-4C9F-B46B-1C806EF46C2D}" type="parTrans" cxnId="{EE156F86-24A4-48D3-960F-5C53375AEA00}">
      <dgm:prSet/>
      <dgm:spPr/>
      <dgm:t>
        <a:bodyPr/>
        <a:lstStyle/>
        <a:p>
          <a:endParaRPr lang="en-US" sz="2800"/>
        </a:p>
      </dgm:t>
    </dgm:pt>
    <dgm:pt modelId="{410B4EA0-7184-4DB6-8308-B251D5B1FBCF}" type="sibTrans" cxnId="{EE156F86-24A4-48D3-960F-5C53375AEA00}">
      <dgm:prSet/>
      <dgm:spPr/>
      <dgm:t>
        <a:bodyPr/>
        <a:lstStyle/>
        <a:p>
          <a:endParaRPr lang="en-US" sz="2800"/>
        </a:p>
      </dgm:t>
    </dgm:pt>
    <dgm:pt modelId="{E09BDEEB-7F92-494D-B70D-9311285504DC}">
      <dgm:prSet phldrT="[Text]" custT="1"/>
      <dgm:spPr/>
      <dgm:t>
        <a:bodyPr/>
        <a:lstStyle/>
        <a:p>
          <a:r>
            <a:rPr lang="en-US" sz="2800" dirty="0"/>
            <a:t>Other Funds			$    .1 Million</a:t>
          </a:r>
        </a:p>
      </dgm:t>
    </dgm:pt>
    <dgm:pt modelId="{856A7274-E262-4DE4-9AA2-4F44C89F81D5}" type="parTrans" cxnId="{E957B0ED-81E2-4EB1-AF7F-09F76D6A75B4}">
      <dgm:prSet/>
      <dgm:spPr/>
      <dgm:t>
        <a:bodyPr/>
        <a:lstStyle/>
        <a:p>
          <a:endParaRPr lang="en-US" sz="2800"/>
        </a:p>
      </dgm:t>
    </dgm:pt>
    <dgm:pt modelId="{61BB67D6-B635-4FE0-A835-B2E5F4CE8FA2}" type="sibTrans" cxnId="{E957B0ED-81E2-4EB1-AF7F-09F76D6A75B4}">
      <dgm:prSet/>
      <dgm:spPr/>
      <dgm:t>
        <a:bodyPr/>
        <a:lstStyle/>
        <a:p>
          <a:endParaRPr lang="en-US" sz="2800"/>
        </a:p>
      </dgm:t>
    </dgm:pt>
    <dgm:pt modelId="{F538CDED-B046-4B84-BFBC-AF15B4F4922F}" type="pres">
      <dgm:prSet presAssocID="{23C837CF-C6D6-46A9-B4D4-1C4334D89859}" presName="linear" presStyleCnt="0">
        <dgm:presLayoutVars>
          <dgm:animLvl val="lvl"/>
          <dgm:resizeHandles val="exact"/>
        </dgm:presLayoutVars>
      </dgm:prSet>
      <dgm:spPr/>
    </dgm:pt>
    <dgm:pt modelId="{6EAE5A63-3292-4E38-98C0-4FCFDCDE9786}" type="pres">
      <dgm:prSet presAssocID="{639CF931-62D8-4E2C-8765-DEA0C5F69D8C}" presName="parentText" presStyleLbl="node1" presStyleIdx="0" presStyleCnt="3" custLinFactNeighborX="9861" custLinFactNeighborY="13615">
        <dgm:presLayoutVars>
          <dgm:chMax val="0"/>
          <dgm:bulletEnabled val="1"/>
        </dgm:presLayoutVars>
      </dgm:prSet>
      <dgm:spPr/>
    </dgm:pt>
    <dgm:pt modelId="{89F251CD-C699-4079-9F4B-E34CCFFA2725}" type="pres">
      <dgm:prSet presAssocID="{B9276EB0-2BDC-41BC-BB85-D829C03586B5}" presName="spacer" presStyleCnt="0"/>
      <dgm:spPr/>
    </dgm:pt>
    <dgm:pt modelId="{7D91D493-6D07-48AD-A26C-B590C1CAAA18}" type="pres">
      <dgm:prSet presAssocID="{52EA5A10-317B-4E03-A08C-B2691BFE8F0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9879DC8-F214-40D6-8ADD-8A314D583E94}" type="pres">
      <dgm:prSet presAssocID="{410B4EA0-7184-4DB6-8308-B251D5B1FBCF}" presName="spacer" presStyleCnt="0"/>
      <dgm:spPr/>
    </dgm:pt>
    <dgm:pt modelId="{815670E2-3236-4EF4-AF1D-7554CCFAEF02}" type="pres">
      <dgm:prSet presAssocID="{E09BDEEB-7F92-494D-B70D-9311285504DC}" presName="parentText" presStyleLbl="node1" presStyleIdx="2" presStyleCnt="3" custLinFactNeighborX="1160">
        <dgm:presLayoutVars>
          <dgm:chMax val="0"/>
          <dgm:bulletEnabled val="1"/>
        </dgm:presLayoutVars>
      </dgm:prSet>
      <dgm:spPr/>
    </dgm:pt>
  </dgm:ptLst>
  <dgm:cxnLst>
    <dgm:cxn modelId="{4DBC830E-1926-4CE8-9768-05B8C91C0EA8}" type="presOf" srcId="{23C837CF-C6D6-46A9-B4D4-1C4334D89859}" destId="{F538CDED-B046-4B84-BFBC-AF15B4F4922F}" srcOrd="0" destOrd="0" presId="urn:microsoft.com/office/officeart/2005/8/layout/vList2"/>
    <dgm:cxn modelId="{2B0F4434-E5D0-4B58-994D-F24E3A1563E9}" type="presOf" srcId="{639CF931-62D8-4E2C-8765-DEA0C5F69D8C}" destId="{6EAE5A63-3292-4E38-98C0-4FCFDCDE9786}" srcOrd="0" destOrd="0" presId="urn:microsoft.com/office/officeart/2005/8/layout/vList2"/>
    <dgm:cxn modelId="{735E4348-C93C-4248-ACBB-77C808D20B54}" type="presOf" srcId="{E09BDEEB-7F92-494D-B70D-9311285504DC}" destId="{815670E2-3236-4EF4-AF1D-7554CCFAEF02}" srcOrd="0" destOrd="0" presId="urn:microsoft.com/office/officeart/2005/8/layout/vList2"/>
    <dgm:cxn modelId="{EE156F86-24A4-48D3-960F-5C53375AEA00}" srcId="{23C837CF-C6D6-46A9-B4D4-1C4334D89859}" destId="{52EA5A10-317B-4E03-A08C-B2691BFE8F0C}" srcOrd="1" destOrd="0" parTransId="{393D32F4-5613-4C9F-B46B-1C806EF46C2D}" sibTransId="{410B4EA0-7184-4DB6-8308-B251D5B1FBCF}"/>
    <dgm:cxn modelId="{4642C4A2-A832-44B7-8220-746BCEC6CEAA}" type="presOf" srcId="{52EA5A10-317B-4E03-A08C-B2691BFE8F0C}" destId="{7D91D493-6D07-48AD-A26C-B590C1CAAA18}" srcOrd="0" destOrd="0" presId="urn:microsoft.com/office/officeart/2005/8/layout/vList2"/>
    <dgm:cxn modelId="{39AA9DE7-8602-4E6F-A638-94CD616F025D}" srcId="{23C837CF-C6D6-46A9-B4D4-1C4334D89859}" destId="{639CF931-62D8-4E2C-8765-DEA0C5F69D8C}" srcOrd="0" destOrd="0" parTransId="{A14808EC-3B00-45BC-8F88-EA1D2ABDC19E}" sibTransId="{B9276EB0-2BDC-41BC-BB85-D829C03586B5}"/>
    <dgm:cxn modelId="{E957B0ED-81E2-4EB1-AF7F-09F76D6A75B4}" srcId="{23C837CF-C6D6-46A9-B4D4-1C4334D89859}" destId="{E09BDEEB-7F92-494D-B70D-9311285504DC}" srcOrd="2" destOrd="0" parTransId="{856A7274-E262-4DE4-9AA2-4F44C89F81D5}" sibTransId="{61BB67D6-B635-4FE0-A835-B2E5F4CE8FA2}"/>
    <dgm:cxn modelId="{6B764ACD-ADDA-45FD-838F-48B697751A03}" type="presParOf" srcId="{F538CDED-B046-4B84-BFBC-AF15B4F4922F}" destId="{6EAE5A63-3292-4E38-98C0-4FCFDCDE9786}" srcOrd="0" destOrd="0" presId="urn:microsoft.com/office/officeart/2005/8/layout/vList2"/>
    <dgm:cxn modelId="{351024F6-3AAD-4D0E-B202-DFC0B82EB8EA}" type="presParOf" srcId="{F538CDED-B046-4B84-BFBC-AF15B4F4922F}" destId="{89F251CD-C699-4079-9F4B-E34CCFFA2725}" srcOrd="1" destOrd="0" presId="urn:microsoft.com/office/officeart/2005/8/layout/vList2"/>
    <dgm:cxn modelId="{E723A9FD-DB8F-47BE-8D42-4960C2550188}" type="presParOf" srcId="{F538CDED-B046-4B84-BFBC-AF15B4F4922F}" destId="{7D91D493-6D07-48AD-A26C-B590C1CAAA18}" srcOrd="2" destOrd="0" presId="urn:microsoft.com/office/officeart/2005/8/layout/vList2"/>
    <dgm:cxn modelId="{DF60ED94-1455-436E-9C37-613CB4573120}" type="presParOf" srcId="{F538CDED-B046-4B84-BFBC-AF15B4F4922F}" destId="{C9879DC8-F214-40D6-8ADD-8A314D583E94}" srcOrd="3" destOrd="0" presId="urn:microsoft.com/office/officeart/2005/8/layout/vList2"/>
    <dgm:cxn modelId="{7F6F5190-12FD-49AD-B1CA-C783612BC453}" type="presParOf" srcId="{F538CDED-B046-4B84-BFBC-AF15B4F4922F}" destId="{815670E2-3236-4EF4-AF1D-7554CCFAEF0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AE5A63-3292-4E38-98C0-4FCFDCDE9786}">
      <dsp:nvSpPr>
        <dsp:cNvPr id="0" name=""/>
        <dsp:cNvSpPr/>
      </dsp:nvSpPr>
      <dsp:spPr>
        <a:xfrm>
          <a:off x="0" y="45087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Operating Funds			$35.2 Million</a:t>
          </a:r>
        </a:p>
      </dsp:txBody>
      <dsp:txXfrm>
        <a:off x="59399" y="104486"/>
        <a:ext cx="7763330" cy="1098002"/>
      </dsp:txXfrm>
    </dsp:sp>
    <dsp:sp modelId="{7D91D493-6D07-48AD-A26C-B590C1CAAA18}">
      <dsp:nvSpPr>
        <dsp:cNvPr id="0" name=""/>
        <dsp:cNvSpPr/>
      </dsp:nvSpPr>
      <dsp:spPr>
        <a:xfrm>
          <a:off x="0" y="1423600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Pass-Through Funds		$  5.9 Million</a:t>
          </a:r>
        </a:p>
      </dsp:txBody>
      <dsp:txXfrm>
        <a:off x="59399" y="1482999"/>
        <a:ext cx="7763330" cy="1098002"/>
      </dsp:txXfrm>
    </dsp:sp>
    <dsp:sp modelId="{815670E2-3236-4EF4-AF1D-7554CCFAEF02}">
      <dsp:nvSpPr>
        <dsp:cNvPr id="0" name=""/>
        <dsp:cNvSpPr/>
      </dsp:nvSpPr>
      <dsp:spPr>
        <a:xfrm>
          <a:off x="0" y="2827600"/>
          <a:ext cx="7882128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Other Funds			$    .1 Million</a:t>
          </a:r>
        </a:p>
      </dsp:txBody>
      <dsp:txXfrm>
        <a:off x="59399" y="2886999"/>
        <a:ext cx="7763330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0.43911</cdr:x>
      <cdr:y>0.03723</cdr:y>
    </cdr:from>
    <cdr:to>
      <cdr:x>0.55152</cdr:x>
      <cdr:y>0.20745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768C013-70B7-4087-BF2C-BEF377D7A1D7}"/>
            </a:ext>
          </a:extLst>
        </cdr:cNvPr>
        <cdr:cNvSpPr txBox="1"/>
      </cdr:nvSpPr>
      <cdr:spPr>
        <a:xfrm xmlns:a="http://schemas.openxmlformats.org/drawingml/2006/main">
          <a:off x="3571875" y="2000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0.43911</cdr:x>
      <cdr:y>0.03723</cdr:y>
    </cdr:from>
    <cdr:to>
      <cdr:x>0.55152</cdr:x>
      <cdr:y>0.20745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768C013-70B7-4087-BF2C-BEF377D7A1D7}"/>
            </a:ext>
          </a:extLst>
        </cdr:cNvPr>
        <cdr:cNvSpPr txBox="1"/>
      </cdr:nvSpPr>
      <cdr:spPr>
        <a:xfrm xmlns:a="http://schemas.openxmlformats.org/drawingml/2006/main">
          <a:off x="3571875" y="2000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0.43911</cdr:x>
      <cdr:y>0.03723</cdr:y>
    </cdr:from>
    <cdr:to>
      <cdr:x>0.55152</cdr:x>
      <cdr:y>0.20745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768C013-70B7-4087-BF2C-BEF377D7A1D7}"/>
            </a:ext>
          </a:extLst>
        </cdr:cNvPr>
        <cdr:cNvSpPr txBox="1"/>
      </cdr:nvSpPr>
      <cdr:spPr>
        <a:xfrm xmlns:a="http://schemas.openxmlformats.org/drawingml/2006/main">
          <a:off x="3571875" y="2000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#8: Proposed Work Program and Budget</a:t>
            </a:r>
            <a:r>
              <a:rPr lang="en-US" sz="900" baseline="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 - 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FY2021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13, 2020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498620"/>
              </p:ext>
            </p:extLst>
          </p:nvPr>
        </p:nvGraphicFramePr>
        <p:xfrm>
          <a:off x="2491153" y="1481172"/>
          <a:ext cx="6652847" cy="35661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Proposed work program and budget</a:t>
                      </a:r>
                      <a:endParaRPr lang="en-US" sz="4000" b="0" i="1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Fiscal Year 2021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Chuck Bean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Executive Director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Julie Mussog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Chief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Financial Officer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 Board of Directors 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May 13, 2020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#8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57051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FY2021 Budget of $41.2 Million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35250978"/>
              </p:ext>
            </p:extLst>
          </p:nvPr>
        </p:nvGraphicFramePr>
        <p:xfrm>
          <a:off x="906247" y="1344548"/>
          <a:ext cx="788212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353729"/>
            <a:ext cx="78821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COG’s budget supports the following programs:</a:t>
            </a:r>
            <a:endParaRPr lang="en-US" sz="2000" i="1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Transportation Planning - $17.1 million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Transportation Operations - $8.6 million (operating &amp; pass-through)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Water Resources - $4.3 million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Environmental Resources - $4.2 million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Homeland Security &amp; Public Safety - $3.5 million (operating &amp; pass-through)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Strategic Initiatives and Member Services - $1.6 million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Air Quality - $1.1 million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Community Planning &amp; Services - $871,100</a:t>
            </a:r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57592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Supporting COG’s Region Forward Vision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262176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FY2021 Revenue Sources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06660C5-B92B-4865-BCFB-204D62E82E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3269600"/>
              </p:ext>
            </p:extLst>
          </p:nvPr>
        </p:nvGraphicFramePr>
        <p:xfrm>
          <a:off x="775406" y="1500228"/>
          <a:ext cx="7439122" cy="4138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2431826"/>
              </p:ext>
            </p:extLst>
          </p:nvPr>
        </p:nvGraphicFramePr>
        <p:xfrm>
          <a:off x="703385" y="1364902"/>
          <a:ext cx="7955982" cy="4086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5533220"/>
              </p:ext>
            </p:extLst>
          </p:nvPr>
        </p:nvGraphicFramePr>
        <p:xfrm>
          <a:off x="703385" y="1451212"/>
          <a:ext cx="8219158" cy="4187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93565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10326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Highlights of the FY2021 Work Program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32685AD-45AC-43CD-8CA6-5D7C256D2B65}"/>
              </a:ext>
            </a:extLst>
          </p:cNvPr>
          <p:cNvSpPr txBox="1"/>
          <p:nvPr/>
        </p:nvSpPr>
        <p:spPr>
          <a:xfrm>
            <a:off x="775405" y="1344478"/>
            <a:ext cx="788212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u="sng" dirty="0"/>
              <a:t>Transportation planning</a:t>
            </a:r>
            <a:r>
              <a:rPr lang="en-US" sz="2000" dirty="0"/>
              <a:t> – Help members implement </a:t>
            </a:r>
            <a:r>
              <a:rPr lang="en-US" sz="2000" i="1" dirty="0"/>
              <a:t>Visualize 2045, </a:t>
            </a:r>
            <a:r>
              <a:rPr lang="en-US" sz="2000" dirty="0"/>
              <a:t>the region’s long-range plan, and begin the 2022 update to the plan  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u="sng" dirty="0"/>
              <a:t>Community planning and services</a:t>
            </a:r>
            <a:r>
              <a:rPr lang="en-US" sz="2000" dirty="0"/>
              <a:t> – Support the pursuit of regional housing affordability goals to address the growing shortage of housing for current and future workers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u="sng" dirty="0"/>
              <a:t>Environmental resources</a:t>
            </a:r>
            <a:r>
              <a:rPr lang="en-US" sz="2000" dirty="0"/>
              <a:t> – Support coordinated actions to improve water quality in the Chesapeake Bay and area rivers and streams as well as air quality in order to meet current ozone standards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u="sng" dirty="0"/>
              <a:t>Homeland security and public safety</a:t>
            </a:r>
            <a:r>
              <a:rPr lang="en-US" sz="2000" dirty="0"/>
              <a:t> – Help improve the region’s ability to prevent, prepare for, respond to, and recover from emergency situations through coordination and trainings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8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21192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Highlights of the FY2021 Work Program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32685AD-45AC-43CD-8CA6-5D7C256D2B65}"/>
              </a:ext>
            </a:extLst>
          </p:cNvPr>
          <p:cNvSpPr txBox="1"/>
          <p:nvPr/>
        </p:nvSpPr>
        <p:spPr>
          <a:xfrm>
            <a:off x="775405" y="1344478"/>
            <a:ext cx="78821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u="sng" dirty="0"/>
              <a:t>Grant funding</a:t>
            </a:r>
            <a:r>
              <a:rPr lang="en-US" sz="2000" dirty="0"/>
              <a:t> – $9 million in projects will be selected for the Transportation Alternatives Set Aside Program and $0.9 million in technical assistance to support 15 projects for the Transportation and Land Use Connections (TLC) Program.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u="sng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u="sng" dirty="0"/>
              <a:t>Racial equity</a:t>
            </a:r>
            <a:r>
              <a:rPr lang="en-US" sz="2000" dirty="0"/>
              <a:t> – Facilitate year two of the Regional Local Government Racial Equity Learning Cohort focused on strategies, policies, changes, and reforms to achieve racial equity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u="sng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u="sng" dirty="0"/>
              <a:t>Resiliency</a:t>
            </a:r>
            <a:r>
              <a:rPr lang="en-US" sz="2000" dirty="0"/>
              <a:t> – Develop the 2030 regional Climate and Energy Action Plan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u="sng">
              <a:solidFill>
                <a:srgbClr val="0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u="sng">
                <a:solidFill>
                  <a:srgbClr val="000000"/>
                </a:solidFill>
              </a:rPr>
              <a:t>Member </a:t>
            </a:r>
            <a:r>
              <a:rPr lang="en-US" sz="2000" u="sng" dirty="0">
                <a:solidFill>
                  <a:srgbClr val="000000"/>
                </a:solidFill>
              </a:rPr>
              <a:t>services</a:t>
            </a:r>
            <a:r>
              <a:rPr lang="en-US" sz="2000" dirty="0">
                <a:solidFill>
                  <a:srgbClr val="000000"/>
                </a:solidFill>
              </a:rPr>
              <a:t> – Continually expand services to best serve member jurisdictions, elected officials, and staff through outreach, legislative advocacy, and cooperative purchasing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436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0778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FY2021 Budget: Guiding Principles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32685AD-45AC-43CD-8CA6-5D7C256D2B65}"/>
              </a:ext>
            </a:extLst>
          </p:cNvPr>
          <p:cNvSpPr txBox="1"/>
          <p:nvPr/>
        </p:nvSpPr>
        <p:spPr>
          <a:xfrm>
            <a:off x="775405" y="1344478"/>
            <a:ext cx="78821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Budget presented is pre-COVID 19 impact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/>
              <a:t>Merit increases will be reevaluated and reflective of current economics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No significant changes to programs or scope of work at this time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As fiscal impacts of COVID-19 become clearer, COG staff may present an amended budget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Balanced Budget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Maximize leveraging of general funds focused on COG’s mission and top priorities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Promote nurturing work environment to ensure members and stakeholders have a great supporting staff team</a:t>
            </a:r>
          </a:p>
        </p:txBody>
      </p:sp>
    </p:spTree>
    <p:extLst>
      <p:ext uri="{BB962C8B-B14F-4D97-AF65-F5344CB8AC3E}">
        <p14:creationId xmlns:p14="http://schemas.microsoft.com/office/powerpoint/2010/main" val="1150769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28640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Board-Designated Reserves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28276" y="1385104"/>
            <a:ext cx="7882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/>
              <a:t>Forecast for the fiscal year ending June 30, 2021:</a:t>
            </a:r>
          </a:p>
          <a:p>
            <a:pPr lvl="0"/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Operating Reserve funded at $5.0 million or 91% of policy target.</a:t>
            </a:r>
          </a:p>
          <a:p>
            <a:pPr lvl="0"/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Capital Expenditure Reserve will have a balance of $5.0 million, available for leasehold improvements, IT maintenance and upgrades, and office equipment. The 5-Year rolling Capital Expenditure Plan for FY2021 – FY2025 will be presented to the board for consideration at the September 2020 meeting.</a:t>
            </a:r>
          </a:p>
        </p:txBody>
      </p:sp>
    </p:spTree>
    <p:extLst>
      <p:ext uri="{BB962C8B-B14F-4D97-AF65-F5344CB8AC3E}">
        <p14:creationId xmlns:p14="http://schemas.microsoft.com/office/powerpoint/2010/main" val="346576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3060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Budget Approval Process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7240" y="1380744"/>
            <a:ext cx="788212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</a:rPr>
              <a:t>November: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Board of Directors approves the annual assessment of 			    	Member Dues and Regional Fees to be used in 					developing the Work Program and Budget.</a:t>
            </a:r>
            <a:br>
              <a:rPr lang="en-US" sz="2000" dirty="0">
                <a:latin typeface="Franklin Gothic Book" panose="020B0503020102020204" pitchFamily="34" charset="0"/>
              </a:rPr>
            </a:br>
            <a:endParaRPr lang="en-US" sz="2000" dirty="0">
              <a:latin typeface="Franklin Gothic Book" panose="020B0503020102020204" pitchFamily="34" charset="0"/>
            </a:endParaRPr>
          </a:p>
          <a:p>
            <a:r>
              <a:rPr lang="en-US" sz="2000" dirty="0">
                <a:latin typeface="+mj-lt"/>
              </a:rPr>
              <a:t>April:	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Budget and Finance Committee reviews draft Work 				Program and Budget prepared by Management, and 				recommends approval or modifications. </a:t>
            </a:r>
            <a:br>
              <a:rPr lang="en-US" sz="2000" dirty="0">
                <a:latin typeface="Franklin Gothic Book" panose="020B0503020102020204" pitchFamily="34" charset="0"/>
              </a:rPr>
            </a:br>
            <a:endParaRPr lang="en-US" sz="2000" dirty="0">
              <a:latin typeface="Franklin Gothic Book" panose="020B0503020102020204" pitchFamily="34" charset="0"/>
            </a:endParaRPr>
          </a:p>
          <a:p>
            <a:r>
              <a:rPr lang="en-US" sz="2000" dirty="0">
                <a:latin typeface="+mj-lt"/>
              </a:rPr>
              <a:t>May:	</a:t>
            </a:r>
            <a:r>
              <a:rPr lang="en-US" sz="2000" dirty="0"/>
              <a:t>	</a:t>
            </a:r>
            <a:r>
              <a:rPr lang="en-US" sz="2000" dirty="0">
                <a:latin typeface="Franklin Gothic Book" panose="020B0503020102020204" pitchFamily="34" charset="0"/>
              </a:rPr>
              <a:t>Board of Directors approves or modifies the proposed	 	      		Work Program and Budget.</a:t>
            </a:r>
            <a:br>
              <a:rPr lang="en-US" sz="2000" dirty="0">
                <a:latin typeface="Franklin Gothic Book" panose="020B0503020102020204" pitchFamily="34" charset="0"/>
              </a:rPr>
            </a:br>
            <a:endParaRPr lang="en-US" sz="2000" dirty="0">
              <a:latin typeface="Franklin Gothic Book" panose="020B0503020102020204" pitchFamily="34" charset="0"/>
            </a:endParaRPr>
          </a:p>
          <a:p>
            <a:r>
              <a:rPr lang="en-US" sz="2000" dirty="0">
                <a:latin typeface="+mj-lt"/>
              </a:rPr>
              <a:t>July: 	</a:t>
            </a:r>
            <a:r>
              <a:rPr lang="en-US" sz="2000" dirty="0">
                <a:latin typeface="Franklin Gothic Book" panose="020B0503020102020204" pitchFamily="34" charset="0"/>
              </a:rPr>
              <a:t>	Work Program and Budget is implemented at the start 				of the new fiscal year.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Franklin Gothic Book" panose="020B05030201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26093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72611"/>
              </p:ext>
            </p:extLst>
          </p:nvPr>
        </p:nvGraphicFramePr>
        <p:xfrm>
          <a:off x="775405" y="1686336"/>
          <a:ext cx="8368596" cy="44104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Julie Mussog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COG Chief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Financial Officer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962-3362</a:t>
                      </a:r>
                      <a:b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</a:b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jmussog@mwcog.org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AC406CF1-2EE5-495F-B374-77BFBEB9E93C}" vid="{B5251FD8-739A-48AF-BD1C-EF38C2690F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1595</TotalTime>
  <Words>543</Words>
  <Application>Microsoft Office PowerPoint</Application>
  <PresentationFormat>On-screen Show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Goodman</dc:creator>
  <cp:lastModifiedBy>Chuck Bean</cp:lastModifiedBy>
  <cp:revision>47</cp:revision>
  <cp:lastPrinted>2019-04-19T17:38:16Z</cp:lastPrinted>
  <dcterms:created xsi:type="dcterms:W3CDTF">2017-06-06T18:14:01Z</dcterms:created>
  <dcterms:modified xsi:type="dcterms:W3CDTF">2020-05-11T17:10:11Z</dcterms:modified>
</cp:coreProperties>
</file>