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62" r:id="rId2"/>
    <p:sldId id="257" r:id="rId3"/>
    <p:sldId id="256" r:id="rId4"/>
    <p:sldId id="258" r:id="rId5"/>
    <p:sldId id="260" r:id="rId6"/>
    <p:sldId id="261" r:id="rId7"/>
    <p:sldId id="259"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reg B" initials="gcb" lastIdx="7" clrIdx="0"/>
</p:cmAuthorLst>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5" d="100"/>
          <a:sy n="85" d="100"/>
        </p:scale>
        <p:origin x="-96" y="-46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B5FF34-0F65-4452-9251-4487F3D6CE7A}" type="datetimeFigureOut">
              <a:rPr lang="en-US" smtClean="0"/>
              <a:pPr/>
              <a:t>5/4/2017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37DEA27-AFBB-49AC-B4DD-B8889D0B01D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37DEA27-AFBB-49AC-B4DD-B8889D0B01DE}" type="slidenum">
              <a:rPr lang="en-US" smtClean="0"/>
              <a:pPr/>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72677FA-2577-4391-B68A-E57E85E63579}" type="datetimeFigureOut">
              <a:rPr lang="en-US" smtClean="0"/>
              <a:pPr/>
              <a:t>5/4/2017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1A56B2-F416-4079-BABA-EDD627E83D4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2677FA-2577-4391-B68A-E57E85E63579}" type="datetimeFigureOut">
              <a:rPr lang="en-US" smtClean="0"/>
              <a:pPr/>
              <a:t>5/4/2017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1A56B2-F416-4079-BABA-EDD627E83D4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2677FA-2577-4391-B68A-E57E85E63579}" type="datetimeFigureOut">
              <a:rPr lang="en-US" smtClean="0"/>
              <a:pPr/>
              <a:t>5/4/2017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1A56B2-F416-4079-BABA-EDD627E83D4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72677FA-2577-4391-B68A-E57E85E63579}" type="datetimeFigureOut">
              <a:rPr lang="en-US" smtClean="0"/>
              <a:pPr/>
              <a:t>5/4/2017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1A56B2-F416-4079-BABA-EDD627E83D4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72677FA-2577-4391-B68A-E57E85E63579}" type="datetimeFigureOut">
              <a:rPr lang="en-US" smtClean="0"/>
              <a:pPr/>
              <a:t>5/4/2017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11A56B2-F416-4079-BABA-EDD627E83D4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72677FA-2577-4391-B68A-E57E85E63579}" type="datetimeFigureOut">
              <a:rPr lang="en-US" smtClean="0"/>
              <a:pPr/>
              <a:t>5/4/2017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11A56B2-F416-4079-BABA-EDD627E83D4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2677FA-2577-4391-B68A-E57E85E63579}" type="datetimeFigureOut">
              <a:rPr lang="en-US" smtClean="0"/>
              <a:pPr/>
              <a:t>5/4/2017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11A56B2-F416-4079-BABA-EDD627E83D4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2677FA-2577-4391-B68A-E57E85E63579}" type="datetimeFigureOut">
              <a:rPr lang="en-US" smtClean="0"/>
              <a:pPr/>
              <a:t>5/4/2017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1A56B2-F416-4079-BABA-EDD627E83D4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2677FA-2577-4391-B68A-E57E85E63579}" type="datetimeFigureOut">
              <a:rPr lang="en-US" smtClean="0"/>
              <a:pPr/>
              <a:t>5/4/2017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1A56B2-F416-4079-BABA-EDD627E83D4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2677FA-2577-4391-B68A-E57E85E63579}" type="datetimeFigureOut">
              <a:rPr lang="en-US" smtClean="0"/>
              <a:pPr/>
              <a:t>5/4/2017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1A56B2-F416-4079-BABA-EDD627E83D4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2677FA-2577-4391-B68A-E57E85E63579}" type="datetimeFigureOut">
              <a:rPr lang="en-US" smtClean="0"/>
              <a:pPr/>
              <a:t>5/4/2017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1A56B2-F416-4079-BABA-EDD627E83D4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2677FA-2577-4391-B68A-E57E85E63579}" type="datetimeFigureOut">
              <a:rPr lang="en-US" smtClean="0"/>
              <a:pPr/>
              <a:t>5/4/2017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1A56B2-F416-4079-BABA-EDD627E83D4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Bacteria SW-WLA Implementation Plans</a:t>
            </a:r>
            <a:endParaRPr lang="en-US" dirty="0"/>
          </a:p>
        </p:txBody>
      </p:sp>
      <p:sp>
        <p:nvSpPr>
          <p:cNvPr id="3" name="Subtitle 2"/>
          <p:cNvSpPr>
            <a:spLocks noGrp="1"/>
          </p:cNvSpPr>
          <p:nvPr>
            <p:ph type="subTitle" idx="1"/>
          </p:nvPr>
        </p:nvSpPr>
        <p:spPr/>
        <p:txBody>
          <a:bodyPr/>
          <a:lstStyle/>
          <a:p>
            <a:r>
              <a:rPr lang="en-US" dirty="0" smtClean="0"/>
              <a:t>MDE-SSA Feedback</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a:stretch>
            <a:fillRect/>
          </a:stretch>
        </p:blipFill>
        <p:spPr bwMode="auto">
          <a:xfrm>
            <a:off x="304800" y="1066800"/>
            <a:ext cx="4286250" cy="5238750"/>
          </a:xfrm>
          <a:prstGeom prst="rect">
            <a:avLst/>
          </a:prstGeom>
          <a:noFill/>
          <a:ln w="9525">
            <a:noFill/>
            <a:miter lim="800000"/>
            <a:headEnd/>
            <a:tailEnd/>
          </a:ln>
        </p:spPr>
      </p:pic>
      <p:sp>
        <p:nvSpPr>
          <p:cNvPr id="4" name="Title 3"/>
          <p:cNvSpPr>
            <a:spLocks noGrp="1"/>
          </p:cNvSpPr>
          <p:nvPr>
            <p:ph type="title"/>
          </p:nvPr>
        </p:nvSpPr>
        <p:spPr>
          <a:xfrm>
            <a:off x="457200" y="0"/>
            <a:ext cx="8229600" cy="1143000"/>
          </a:xfrm>
        </p:spPr>
        <p:txBody>
          <a:bodyPr/>
          <a:lstStyle/>
          <a:p>
            <a:r>
              <a:rPr lang="en-US" dirty="0" smtClean="0"/>
              <a:t>1.  Develop Monitoring </a:t>
            </a:r>
            <a:r>
              <a:rPr lang="en-US" dirty="0"/>
              <a:t>P</a:t>
            </a:r>
            <a:r>
              <a:rPr lang="en-US" dirty="0" smtClean="0"/>
              <a:t>rogram</a:t>
            </a:r>
            <a:endParaRPr lang="en-US" dirty="0"/>
          </a:p>
        </p:txBody>
      </p:sp>
      <p:sp>
        <p:nvSpPr>
          <p:cNvPr id="5" name="TextBox 4"/>
          <p:cNvSpPr txBox="1"/>
          <p:nvPr/>
        </p:nvSpPr>
        <p:spPr>
          <a:xfrm>
            <a:off x="4800600" y="1295400"/>
            <a:ext cx="4038600" cy="5693866"/>
          </a:xfrm>
          <a:prstGeom prst="rect">
            <a:avLst/>
          </a:prstGeom>
          <a:noFill/>
        </p:spPr>
        <p:txBody>
          <a:bodyPr wrap="square" rtlCol="0">
            <a:spAutoFit/>
          </a:bodyPr>
          <a:lstStyle/>
          <a:p>
            <a:r>
              <a:rPr lang="en-US" sz="1400" dirty="0" smtClean="0"/>
              <a:t>Ultimate demonstration </a:t>
            </a:r>
            <a:r>
              <a:rPr lang="en-US" sz="1400" dirty="0" smtClean="0"/>
              <a:t>of progress towards bacteria TMDLs not </a:t>
            </a:r>
            <a:r>
              <a:rPr lang="en-US" sz="1400" dirty="0" smtClean="0"/>
              <a:t>likely via modeling </a:t>
            </a:r>
            <a:r>
              <a:rPr lang="en-US" sz="1400" dirty="0" smtClean="0"/>
              <a:t>and </a:t>
            </a:r>
            <a:r>
              <a:rPr lang="en-US" sz="1400" dirty="0" smtClean="0"/>
              <a:t>SW BMP </a:t>
            </a:r>
            <a:r>
              <a:rPr lang="en-US" sz="1400" dirty="0" smtClean="0"/>
              <a:t>efficiencies at this </a:t>
            </a:r>
            <a:r>
              <a:rPr lang="en-US" sz="1400" dirty="0" smtClean="0"/>
              <a:t>point (significant uncertainty).</a:t>
            </a:r>
            <a:endParaRPr lang="en-US" sz="1400" dirty="0" smtClean="0"/>
          </a:p>
          <a:p>
            <a:endParaRPr lang="en-US" sz="1400" dirty="0"/>
          </a:p>
          <a:p>
            <a:r>
              <a:rPr lang="en-US" sz="1400" dirty="0" smtClean="0"/>
              <a:t>Best way to demonstrate progress </a:t>
            </a:r>
            <a:r>
              <a:rPr lang="en-US" sz="1400" dirty="0"/>
              <a:t>i</a:t>
            </a:r>
            <a:r>
              <a:rPr lang="en-US" sz="1400" dirty="0" smtClean="0"/>
              <a:t>s long term and targeted monitoring that can show declines in concentrations over time and effectiveness of implementation strategies.  If don’t see any sort of decline over </a:t>
            </a:r>
            <a:r>
              <a:rPr lang="en-US" sz="1400" b="1" dirty="0" smtClean="0"/>
              <a:t>X</a:t>
            </a:r>
            <a:r>
              <a:rPr lang="en-US" sz="1400" dirty="0" smtClean="0"/>
              <a:t> # years, go back to the drawing board (adaptive management).</a:t>
            </a:r>
          </a:p>
          <a:p>
            <a:endParaRPr lang="en-US" sz="1400" dirty="0" smtClean="0">
              <a:solidFill>
                <a:srgbClr val="FF0000"/>
              </a:solidFill>
            </a:endParaRPr>
          </a:p>
          <a:p>
            <a:r>
              <a:rPr lang="en-US" sz="1400" dirty="0" smtClean="0"/>
              <a:t>Tiered approach to monitoring program: </a:t>
            </a:r>
          </a:p>
          <a:p>
            <a:pPr marL="342900" indent="-342900">
              <a:buAutoNum type="arabicPeriod"/>
            </a:pPr>
            <a:r>
              <a:rPr lang="en-US" sz="1400" dirty="0" smtClean="0"/>
              <a:t>Programmatic, i.e., accounting of how much dog waste is being collected per year</a:t>
            </a:r>
          </a:p>
          <a:p>
            <a:pPr marL="342900" indent="-342900">
              <a:buAutoNum type="arabicPeriod"/>
            </a:pPr>
            <a:r>
              <a:rPr lang="en-US" sz="1400" dirty="0" smtClean="0"/>
              <a:t>Monitoring downstream/at outfall of a particular practice to determine effectiveness, i.e., monitoring downstream of a new pet waste program area (maybe this could be done via a pooled effort)</a:t>
            </a:r>
          </a:p>
          <a:p>
            <a:pPr marL="342900" indent="-342900">
              <a:buAutoNum type="arabicPeriod"/>
            </a:pPr>
            <a:r>
              <a:rPr lang="en-US" sz="1400" dirty="0" smtClean="0"/>
              <a:t>In-stream </a:t>
            </a:r>
            <a:r>
              <a:rPr lang="en-US" sz="1400" dirty="0" err="1" smtClean="0"/>
              <a:t>subwatershed</a:t>
            </a:r>
            <a:r>
              <a:rPr lang="en-US" sz="1400" dirty="0" smtClean="0"/>
              <a:t> monitoring</a:t>
            </a:r>
          </a:p>
          <a:p>
            <a:pPr marL="342900" indent="-342900">
              <a:buAutoNum type="arabicPeriod"/>
            </a:pPr>
            <a:r>
              <a:rPr lang="en-US" sz="1400" dirty="0" err="1" smtClean="0"/>
              <a:t>Mainstem</a:t>
            </a:r>
            <a:r>
              <a:rPr lang="en-US" sz="1400" dirty="0" smtClean="0"/>
              <a:t> long term trend monitoring</a:t>
            </a:r>
          </a:p>
          <a:p>
            <a:pPr marL="342900" indent="-342900"/>
            <a:endParaRPr lang="en-US" sz="1400" dirty="0" smtClean="0"/>
          </a:p>
          <a:p>
            <a:pPr marL="342900" indent="-342900"/>
            <a:r>
              <a:rPr lang="en-US" sz="1400" dirty="0" smtClean="0"/>
              <a:t>Full hierarchy of monitoring indicates effectiveness</a:t>
            </a:r>
          </a:p>
          <a:p>
            <a:pPr marL="342900" indent="-342900"/>
            <a:r>
              <a:rPr lang="en-US" sz="1400" dirty="0" smtClean="0"/>
              <a:t>of implementation plan.  One level may not show</a:t>
            </a:r>
          </a:p>
          <a:p>
            <a:pPr marL="342900" indent="-342900"/>
            <a:r>
              <a:rPr lang="en-US" sz="1400" dirty="0" smtClean="0"/>
              <a:t>progress, but others may.</a:t>
            </a:r>
          </a:p>
          <a:p>
            <a:pPr marL="342900" indent="-342900">
              <a:buAutoNum type="arabicPeriod"/>
            </a:pPr>
            <a:endParaRPr lang="en-US" sz="14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228600" y="1447800"/>
            <a:ext cx="8534400" cy="2054268"/>
          </a:xfrm>
          <a:prstGeom prst="rect">
            <a:avLst/>
          </a:prstGeom>
          <a:noFill/>
          <a:ln w="9525">
            <a:noFill/>
            <a:miter lim="800000"/>
            <a:headEnd/>
            <a:tailEnd/>
          </a:ln>
        </p:spPr>
      </p:pic>
      <p:sp>
        <p:nvSpPr>
          <p:cNvPr id="5" name="Title 4"/>
          <p:cNvSpPr>
            <a:spLocks noGrp="1"/>
          </p:cNvSpPr>
          <p:nvPr>
            <p:ph type="title"/>
          </p:nvPr>
        </p:nvSpPr>
        <p:spPr>
          <a:xfrm>
            <a:off x="457200" y="0"/>
            <a:ext cx="8229600" cy="1143000"/>
          </a:xfrm>
        </p:spPr>
        <p:txBody>
          <a:bodyPr>
            <a:normAutofit/>
          </a:bodyPr>
          <a:lstStyle/>
          <a:p>
            <a:r>
              <a:rPr lang="en-US" dirty="0" smtClean="0"/>
              <a:t>2.  Focus on </a:t>
            </a:r>
            <a:r>
              <a:rPr lang="en-US" dirty="0" smtClean="0"/>
              <a:t>Target Concentrations</a:t>
            </a:r>
            <a:endParaRPr lang="en-US" dirty="0"/>
          </a:p>
        </p:txBody>
      </p:sp>
      <p:sp>
        <p:nvSpPr>
          <p:cNvPr id="6" name="TextBox 5"/>
          <p:cNvSpPr txBox="1"/>
          <p:nvPr/>
        </p:nvSpPr>
        <p:spPr>
          <a:xfrm>
            <a:off x="914400" y="3429000"/>
            <a:ext cx="6781800" cy="2554545"/>
          </a:xfrm>
          <a:prstGeom prst="rect">
            <a:avLst/>
          </a:prstGeom>
          <a:noFill/>
        </p:spPr>
        <p:txBody>
          <a:bodyPr wrap="square" rtlCol="0">
            <a:spAutoFit/>
          </a:bodyPr>
          <a:lstStyle/>
          <a:p>
            <a:pPr marL="342900" indent="-342900">
              <a:buAutoNum type="arabicPeriod"/>
            </a:pPr>
            <a:r>
              <a:rPr lang="en-US" sz="1600" dirty="0" smtClean="0"/>
              <a:t>Set </a:t>
            </a:r>
            <a:r>
              <a:rPr lang="en-US" sz="1600" dirty="0" smtClean="0"/>
              <a:t>target concentrations for specified time intervals.  If trend stations indicate that target concentrations aren’t being met, or there has been no decline in concentrations, ramp up implementation, or maybe it is time to implement a new suite of </a:t>
            </a:r>
            <a:r>
              <a:rPr lang="en-US" sz="1600" dirty="0" smtClean="0"/>
              <a:t>practices.</a:t>
            </a:r>
          </a:p>
          <a:p>
            <a:pPr marL="342900" indent="-342900">
              <a:buAutoNum type="arabicPeriod"/>
            </a:pPr>
            <a:r>
              <a:rPr lang="en-US" sz="1600" dirty="0" smtClean="0"/>
              <a:t>Key </a:t>
            </a:r>
            <a:r>
              <a:rPr lang="en-US" sz="1600" dirty="0" smtClean="0"/>
              <a:t>is not necessarily “meeting the TMDL” but setting targets, collecting data to assess progress towards those targets, and subsequently adjusting implementation if the data indicates targets are not being </a:t>
            </a:r>
            <a:r>
              <a:rPr lang="en-US" sz="1600" dirty="0" smtClean="0"/>
              <a:t>met.</a:t>
            </a:r>
          </a:p>
          <a:p>
            <a:pPr marL="342900" indent="-342900">
              <a:buAutoNum type="arabicPeriod"/>
            </a:pPr>
            <a:r>
              <a:rPr lang="en-US" sz="1600" dirty="0" smtClean="0"/>
              <a:t>Modeling </a:t>
            </a:r>
            <a:r>
              <a:rPr lang="en-US" sz="1600" dirty="0" smtClean="0"/>
              <a:t>and load reductions are </a:t>
            </a:r>
            <a:r>
              <a:rPr lang="en-US" sz="1600" dirty="0" smtClean="0"/>
              <a:t>good, </a:t>
            </a:r>
            <a:r>
              <a:rPr lang="en-US" sz="1600" dirty="0" smtClean="0"/>
              <a:t>but concentrations will really determine progress towards the goal, particularly in urban watersheds, where </a:t>
            </a:r>
            <a:r>
              <a:rPr lang="en-US" sz="1600" dirty="0" err="1" smtClean="0"/>
              <a:t>ag</a:t>
            </a:r>
            <a:r>
              <a:rPr lang="en-US" sz="1600" dirty="0" smtClean="0"/>
              <a:t> inputs are minimal.</a:t>
            </a:r>
            <a:endParaRPr lang="en-US" sz="1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cstate="print"/>
          <a:srcRect/>
          <a:stretch>
            <a:fillRect/>
          </a:stretch>
        </p:blipFill>
        <p:spPr bwMode="auto">
          <a:xfrm>
            <a:off x="838200" y="762000"/>
            <a:ext cx="6781800" cy="4687205"/>
          </a:xfrm>
          <a:prstGeom prst="rect">
            <a:avLst/>
          </a:prstGeom>
          <a:noFill/>
          <a:ln w="9525">
            <a:noFill/>
            <a:miter lim="800000"/>
            <a:headEnd/>
            <a:tailEnd/>
          </a:ln>
        </p:spPr>
      </p:pic>
      <p:sp>
        <p:nvSpPr>
          <p:cNvPr id="3" name="Title 2"/>
          <p:cNvSpPr>
            <a:spLocks noGrp="1"/>
          </p:cNvSpPr>
          <p:nvPr>
            <p:ph type="title"/>
          </p:nvPr>
        </p:nvSpPr>
        <p:spPr>
          <a:xfrm>
            <a:off x="0" y="0"/>
            <a:ext cx="9144000" cy="1143000"/>
          </a:xfrm>
        </p:spPr>
        <p:txBody>
          <a:bodyPr>
            <a:normAutofit fontScale="90000"/>
          </a:bodyPr>
          <a:lstStyle/>
          <a:p>
            <a:r>
              <a:rPr lang="en-US" dirty="0" smtClean="0"/>
              <a:t>3.  Use Monitoring to Demonstrate Progress in Annual Reports</a:t>
            </a:r>
            <a:endParaRPr lang="en-US" dirty="0"/>
          </a:p>
        </p:txBody>
      </p:sp>
      <p:sp>
        <p:nvSpPr>
          <p:cNvPr id="4" name="TextBox 3"/>
          <p:cNvSpPr txBox="1"/>
          <p:nvPr/>
        </p:nvSpPr>
        <p:spPr>
          <a:xfrm>
            <a:off x="304800" y="5380672"/>
            <a:ext cx="8686800" cy="1323439"/>
          </a:xfrm>
          <a:prstGeom prst="rect">
            <a:avLst/>
          </a:prstGeom>
          <a:noFill/>
        </p:spPr>
        <p:txBody>
          <a:bodyPr wrap="square" rtlCol="0">
            <a:spAutoFit/>
          </a:bodyPr>
          <a:lstStyle/>
          <a:p>
            <a:r>
              <a:rPr lang="en-US" sz="1600" dirty="0" smtClean="0"/>
              <a:t>Ideally, after analyzing several years of data, should be able to detect whether you’re meeting  your goal, such as an obvious trend in declining concentration.</a:t>
            </a:r>
          </a:p>
          <a:p>
            <a:endParaRPr lang="en-US" sz="1600" dirty="0"/>
          </a:p>
          <a:p>
            <a:r>
              <a:rPr lang="en-US" sz="1600" dirty="0" smtClean="0"/>
              <a:t>If not, then the goals, monitoring plan, and implementation efforts should be reassessed as part of the adaptive management process</a:t>
            </a:r>
            <a:endParaRPr lang="en-US" sz="1600" dirty="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1447801" y="1041508"/>
            <a:ext cx="6400800" cy="4140092"/>
          </a:xfrm>
          <a:prstGeom prst="rect">
            <a:avLst/>
          </a:prstGeom>
          <a:noFill/>
          <a:ln w="9525">
            <a:noFill/>
            <a:miter lim="800000"/>
            <a:headEnd/>
            <a:tailEnd/>
          </a:ln>
        </p:spPr>
      </p:pic>
      <p:sp>
        <p:nvSpPr>
          <p:cNvPr id="4" name="Title 3"/>
          <p:cNvSpPr>
            <a:spLocks noGrp="1"/>
          </p:cNvSpPr>
          <p:nvPr>
            <p:ph type="title"/>
          </p:nvPr>
        </p:nvSpPr>
        <p:spPr>
          <a:xfrm>
            <a:off x="457200" y="0"/>
            <a:ext cx="8229600" cy="1143000"/>
          </a:xfrm>
        </p:spPr>
        <p:txBody>
          <a:bodyPr/>
          <a:lstStyle/>
          <a:p>
            <a:r>
              <a:rPr lang="en-US" dirty="0" smtClean="0"/>
              <a:t>4.  Focus on Source Reductions</a:t>
            </a:r>
            <a:endParaRPr lang="en-US" dirty="0"/>
          </a:p>
        </p:txBody>
      </p:sp>
      <p:sp>
        <p:nvSpPr>
          <p:cNvPr id="5" name="Oval 4"/>
          <p:cNvSpPr/>
          <p:nvPr/>
        </p:nvSpPr>
        <p:spPr>
          <a:xfrm>
            <a:off x="1066800" y="3429000"/>
            <a:ext cx="4648200" cy="914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1524000" y="5105400"/>
            <a:ext cx="7620000" cy="1815882"/>
          </a:xfrm>
          <a:prstGeom prst="rect">
            <a:avLst/>
          </a:prstGeom>
          <a:noFill/>
        </p:spPr>
        <p:txBody>
          <a:bodyPr wrap="square" rtlCol="0">
            <a:spAutoFit/>
          </a:bodyPr>
          <a:lstStyle/>
          <a:p>
            <a:r>
              <a:rPr lang="en-US" sz="1600" dirty="0" smtClean="0"/>
              <a:t>No clear science on the effects of SW BMPs on bacteria loads.  Focus on reducing bacteria at the source, namely domestic and human sources, or on determining load reductions from these practices (</a:t>
            </a:r>
            <a:r>
              <a:rPr lang="en-US" sz="1600" dirty="0" smtClean="0"/>
              <a:t>difficult – but maybe we can do through a pooled approach)</a:t>
            </a:r>
            <a:endParaRPr lang="en-US" sz="1600" dirty="0" smtClean="0"/>
          </a:p>
          <a:p>
            <a:endParaRPr lang="en-US" sz="1600" dirty="0" smtClean="0"/>
          </a:p>
          <a:p>
            <a:r>
              <a:rPr lang="en-US" sz="1600" dirty="0" smtClean="0"/>
              <a:t>Load reductions alone shouldn’t be the focus, but for source reductions, they can provide insightful information</a:t>
            </a:r>
            <a:r>
              <a:rPr lang="en-US" sz="1600" dirty="0" smtClean="0"/>
              <a:t>.  Load reduction estimates + monitoring data = broad strategy for demonstrating progress.</a:t>
            </a:r>
            <a:endParaRPr lang="en-US" sz="1600" dirty="0"/>
          </a:p>
        </p:txBody>
      </p:sp>
      <p:cxnSp>
        <p:nvCxnSpPr>
          <p:cNvPr id="9" name="Straight Arrow Connector 8"/>
          <p:cNvCxnSpPr/>
          <p:nvPr/>
        </p:nvCxnSpPr>
        <p:spPr>
          <a:xfrm flipH="1">
            <a:off x="838200" y="3810000"/>
            <a:ext cx="685800" cy="762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28600" y="4724400"/>
            <a:ext cx="1295400" cy="1200329"/>
          </a:xfrm>
          <a:prstGeom prst="rect">
            <a:avLst/>
          </a:prstGeom>
          <a:noFill/>
        </p:spPr>
        <p:txBody>
          <a:bodyPr wrap="square" rtlCol="0">
            <a:spAutoFit/>
          </a:bodyPr>
          <a:lstStyle/>
          <a:p>
            <a:r>
              <a:rPr lang="en-US" sz="1200" b="1" dirty="0" smtClean="0"/>
              <a:t>Note</a:t>
            </a:r>
            <a:r>
              <a:rPr lang="en-US" sz="1200" dirty="0" smtClean="0"/>
              <a:t>: Still need better science to determine effectiveness of pet waste programs</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990600" y="1600200"/>
            <a:ext cx="6781800" cy="116205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1219200" y="3733800"/>
            <a:ext cx="6829425" cy="657225"/>
          </a:xfrm>
          <a:prstGeom prst="rect">
            <a:avLst/>
          </a:prstGeom>
          <a:noFill/>
          <a:ln w="9525">
            <a:noFill/>
            <a:miter lim="800000"/>
            <a:headEnd/>
            <a:tailEnd/>
          </a:ln>
        </p:spPr>
      </p:pic>
      <p:sp>
        <p:nvSpPr>
          <p:cNvPr id="14" name="Down Arrow 13"/>
          <p:cNvSpPr/>
          <p:nvPr/>
        </p:nvSpPr>
        <p:spPr>
          <a:xfrm>
            <a:off x="3886200" y="2819400"/>
            <a:ext cx="381000" cy="5334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4"/>
          <p:cNvSpPr>
            <a:spLocks noGrp="1"/>
          </p:cNvSpPr>
          <p:nvPr>
            <p:ph type="title"/>
          </p:nvPr>
        </p:nvSpPr>
        <p:spPr>
          <a:xfrm>
            <a:off x="457200" y="0"/>
            <a:ext cx="8229600" cy="1143000"/>
          </a:xfrm>
        </p:spPr>
        <p:txBody>
          <a:bodyPr/>
          <a:lstStyle/>
          <a:p>
            <a:r>
              <a:rPr lang="en-US" dirty="0" smtClean="0"/>
              <a:t>5.  Look for Potential Hot Spots</a:t>
            </a:r>
            <a:endParaRPr lang="en-US" dirty="0"/>
          </a:p>
        </p:txBody>
      </p:sp>
      <p:sp>
        <p:nvSpPr>
          <p:cNvPr id="16" name="TextBox 15"/>
          <p:cNvSpPr txBox="1"/>
          <p:nvPr/>
        </p:nvSpPr>
        <p:spPr>
          <a:xfrm>
            <a:off x="1295400" y="4572000"/>
            <a:ext cx="6248400" cy="2308324"/>
          </a:xfrm>
          <a:prstGeom prst="rect">
            <a:avLst/>
          </a:prstGeom>
          <a:noFill/>
        </p:spPr>
        <p:txBody>
          <a:bodyPr wrap="square" rtlCol="0">
            <a:spAutoFit/>
          </a:bodyPr>
          <a:lstStyle/>
          <a:p>
            <a:r>
              <a:rPr lang="en-US" b="1" dirty="0" smtClean="0"/>
              <a:t>Synopsis</a:t>
            </a:r>
            <a:r>
              <a:rPr lang="en-US" dirty="0" smtClean="0"/>
              <a:t>: Analyses have indicated that older septic systems on Maryland’s lower western shore are likely discharging directly to groundwater.   Locating and replacing these systems (older development in coastal areas)  could be a cost effective means of getting significant bacteria and nitrogen reductions. </a:t>
            </a:r>
          </a:p>
          <a:p>
            <a:endParaRPr lang="en-US" dirty="0" smtClean="0"/>
          </a:p>
          <a:p>
            <a:r>
              <a:rPr lang="en-US" b="1" dirty="0" smtClean="0"/>
              <a:t>Question</a:t>
            </a:r>
            <a:r>
              <a:rPr lang="en-US" dirty="0" smtClean="0"/>
              <a:t>: Are there similar instances of potential hot spots in other regions?</a:t>
            </a:r>
            <a:endParaRPr lang="en-US" dirty="0"/>
          </a:p>
        </p:txBody>
      </p:sp>
      <p:sp>
        <p:nvSpPr>
          <p:cNvPr id="17" name="Rectangle 16"/>
          <p:cNvSpPr/>
          <p:nvPr/>
        </p:nvSpPr>
        <p:spPr>
          <a:xfrm>
            <a:off x="1066800" y="1219200"/>
            <a:ext cx="7162800" cy="32766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219200" y="1219200"/>
            <a:ext cx="2133600" cy="369332"/>
          </a:xfrm>
          <a:prstGeom prst="rect">
            <a:avLst/>
          </a:prstGeom>
          <a:noFill/>
        </p:spPr>
        <p:txBody>
          <a:bodyPr wrap="square" rtlCol="0">
            <a:spAutoFit/>
          </a:bodyPr>
          <a:lstStyle/>
          <a:p>
            <a:r>
              <a:rPr lang="en-US" b="1" u="sng" dirty="0" smtClean="0"/>
              <a:t>Problem:</a:t>
            </a:r>
            <a:endParaRPr lang="en-US" b="1" u="sng" dirty="0"/>
          </a:p>
        </p:txBody>
      </p:sp>
      <p:sp>
        <p:nvSpPr>
          <p:cNvPr id="19" name="TextBox 18"/>
          <p:cNvSpPr txBox="1"/>
          <p:nvPr/>
        </p:nvSpPr>
        <p:spPr>
          <a:xfrm>
            <a:off x="1219200" y="3276600"/>
            <a:ext cx="2133600" cy="369332"/>
          </a:xfrm>
          <a:prstGeom prst="rect">
            <a:avLst/>
          </a:prstGeom>
          <a:noFill/>
        </p:spPr>
        <p:txBody>
          <a:bodyPr wrap="square" rtlCol="0">
            <a:spAutoFit/>
          </a:bodyPr>
          <a:lstStyle/>
          <a:p>
            <a:r>
              <a:rPr lang="en-US" b="1" u="sng" dirty="0" smtClean="0"/>
              <a:t>Strategy:</a:t>
            </a:r>
            <a:endParaRPr lang="en-US" b="1" u="sng" dirty="0"/>
          </a:p>
        </p:txBody>
      </p:sp>
      <p:sp>
        <p:nvSpPr>
          <p:cNvPr id="12" name="Rectangle 11"/>
          <p:cNvSpPr/>
          <p:nvPr/>
        </p:nvSpPr>
        <p:spPr>
          <a:xfrm>
            <a:off x="1143000" y="3733800"/>
            <a:ext cx="9144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5410200" y="2514600"/>
            <a:ext cx="22098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2743200" y="1600200"/>
            <a:ext cx="3629025" cy="1819275"/>
          </a:xfrm>
          <a:prstGeom prst="rect">
            <a:avLst/>
          </a:prstGeom>
          <a:noFill/>
          <a:ln w="9525">
            <a:noFill/>
            <a:miter lim="800000"/>
            <a:headEnd/>
            <a:tailEnd/>
          </a:ln>
        </p:spPr>
      </p:pic>
      <p:sp>
        <p:nvSpPr>
          <p:cNvPr id="3" name="Title 2"/>
          <p:cNvSpPr>
            <a:spLocks noGrp="1"/>
          </p:cNvSpPr>
          <p:nvPr>
            <p:ph type="title"/>
          </p:nvPr>
        </p:nvSpPr>
        <p:spPr>
          <a:xfrm>
            <a:off x="0" y="274638"/>
            <a:ext cx="9144000" cy="1143000"/>
          </a:xfrm>
        </p:spPr>
        <p:txBody>
          <a:bodyPr>
            <a:normAutofit fontScale="90000"/>
          </a:bodyPr>
          <a:lstStyle/>
          <a:p>
            <a:r>
              <a:rPr lang="en-US" dirty="0" smtClean="0"/>
              <a:t>6.  Don’t Estimate Load Reductions from SW BMPs</a:t>
            </a:r>
            <a:endParaRPr lang="en-US" dirty="0"/>
          </a:p>
        </p:txBody>
      </p:sp>
      <p:sp>
        <p:nvSpPr>
          <p:cNvPr id="5" name="Rectangle 4"/>
          <p:cNvSpPr/>
          <p:nvPr/>
        </p:nvSpPr>
        <p:spPr>
          <a:xfrm>
            <a:off x="2743200" y="2133600"/>
            <a:ext cx="3505200" cy="12192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1371600" y="3505200"/>
            <a:ext cx="6629400" cy="3416320"/>
          </a:xfrm>
          <a:prstGeom prst="rect">
            <a:avLst/>
          </a:prstGeom>
          <a:noFill/>
        </p:spPr>
        <p:txBody>
          <a:bodyPr wrap="square" rtlCol="0">
            <a:spAutoFit/>
          </a:bodyPr>
          <a:lstStyle/>
          <a:p>
            <a:r>
              <a:rPr lang="en-US" dirty="0" smtClean="0"/>
              <a:t>SW BMPs may reduce bacteria loads, or they may actually increase bacteria loads.  </a:t>
            </a:r>
            <a:r>
              <a:rPr lang="en-US" dirty="0" smtClean="0"/>
              <a:t>Because </a:t>
            </a:r>
            <a:r>
              <a:rPr lang="en-US" dirty="0" smtClean="0"/>
              <a:t>the </a:t>
            </a:r>
            <a:r>
              <a:rPr lang="en-US" dirty="0" smtClean="0"/>
              <a:t>science </a:t>
            </a:r>
            <a:r>
              <a:rPr lang="en-US" dirty="0" smtClean="0"/>
              <a:t>is not clear, and based on best professional judgment, the best bang for the buck for reducing bacteria </a:t>
            </a:r>
            <a:r>
              <a:rPr lang="en-US" dirty="0" smtClean="0"/>
              <a:t>might</a:t>
            </a:r>
            <a:r>
              <a:rPr lang="en-US" dirty="0" smtClean="0"/>
              <a:t> be </a:t>
            </a:r>
            <a:r>
              <a:rPr lang="en-US" dirty="0" smtClean="0"/>
              <a:t>at the source</a:t>
            </a:r>
            <a:r>
              <a:rPr lang="en-US" dirty="0" smtClean="0"/>
              <a:t>.</a:t>
            </a:r>
          </a:p>
          <a:p>
            <a:endParaRPr lang="en-US" dirty="0" smtClean="0"/>
          </a:p>
          <a:p>
            <a:r>
              <a:rPr lang="en-US" dirty="0" smtClean="0"/>
              <a:t>There could be concern that without modeling reductions from SW BMPs, jurisdictions may not be able to demonstrate attainment of bacteria loads reductions by a reasonable date.  SSA recognizes that bacteria load reductions for most urban watershed are significant and hard to attain.  By adopting a robust adaptive management approach, jurisdictions should be able to demonstrate progress toward TMDL endpoints.</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692</TotalTime>
  <Words>630</Words>
  <Application>Microsoft Office PowerPoint</Application>
  <PresentationFormat>On-screen Show (4:3)</PresentationFormat>
  <Paragraphs>40</Paragraphs>
  <Slides>7</Slides>
  <Notes>1</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Bacteria SW-WLA Implementation Plans</vt:lpstr>
      <vt:lpstr>1.  Develop Monitoring Program</vt:lpstr>
      <vt:lpstr>2.  Focus on Target Concentrations</vt:lpstr>
      <vt:lpstr>3.  Use Monitoring to Demonstrate Progress in Annual Reports</vt:lpstr>
      <vt:lpstr>4.  Focus on Source Reductions</vt:lpstr>
      <vt:lpstr>5.  Look for Potential Hot Spots</vt:lpstr>
      <vt:lpstr>6.  Don’t Estimate Load Reductions from SW BMPs</vt:lpstr>
    </vt:vector>
  </TitlesOfParts>
  <Company>MDE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jjw</dc:creator>
  <cp:lastModifiedBy>jjw</cp:lastModifiedBy>
  <cp:revision>44</cp:revision>
  <dcterms:created xsi:type="dcterms:W3CDTF">2017-04-27T19:31:33Z</dcterms:created>
  <dcterms:modified xsi:type="dcterms:W3CDTF">2017-05-04T18:03:49Z</dcterms:modified>
</cp:coreProperties>
</file>