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notesSlides/notesSlide7.xml" ContentType="application/vnd.openxmlformats-officedocument.presentationml.notesSlide+xml"/>
  <Override PartName="/ppt/charts/chart6.xml" ContentType="application/vnd.openxmlformats-officedocument.drawingml.chart+xml"/>
  <Override PartName="/ppt/theme/themeOverride1.xml" ContentType="application/vnd.openxmlformats-officedocument.themeOverride+xml"/>
  <Override PartName="/ppt/drawings/drawing5.xml" ContentType="application/vnd.openxmlformats-officedocument.drawingml.chartshapes+xml"/>
  <Override PartName="/ppt/notesSlides/notesSlide8.xml" ContentType="application/vnd.openxmlformats-officedocument.presentationml.notesSlide+xml"/>
  <Override PartName="/ppt/charts/chart7.xml" ContentType="application/vnd.openxmlformats-officedocument.drawingml.chart+xml"/>
  <Override PartName="/ppt/drawings/drawing6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7" r:id="rId2"/>
    <p:sldId id="288" r:id="rId3"/>
    <p:sldId id="300" r:id="rId4"/>
    <p:sldId id="299" r:id="rId5"/>
    <p:sldId id="303" r:id="rId6"/>
    <p:sldId id="305" r:id="rId7"/>
    <p:sldId id="263" r:id="rId8"/>
    <p:sldId id="306" r:id="rId9"/>
    <p:sldId id="298" r:id="rId10"/>
    <p:sldId id="304" r:id="rId11"/>
    <p:sldId id="277" r:id="rId12"/>
    <p:sldId id="301" r:id="rId13"/>
    <p:sldId id="302" r:id="rId14"/>
    <p:sldId id="289" r:id="rId15"/>
    <p:sldId id="296" r:id="rId16"/>
    <p:sldId id="294" r:id="rId17"/>
    <p:sldId id="295" r:id="rId18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BBE0E3"/>
    <a:srgbClr val="FF6600"/>
    <a:srgbClr val="00FF00"/>
    <a:srgbClr val="020CCE"/>
    <a:srgbClr val="FF0000"/>
    <a:srgbClr val="C9E7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91" autoAdjust="0"/>
    <p:restoredTop sz="89866" autoAdjust="0"/>
  </p:normalViewPr>
  <p:slideViewPr>
    <p:cSldViewPr>
      <p:cViewPr>
        <p:scale>
          <a:sx n="75" d="100"/>
          <a:sy n="75" d="100"/>
        </p:scale>
        <p:origin x="-990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gfs002\dep$\AIR\AQ%20Trends\MWCOG%208-Hour%20Ozone%20Exceed.%20Days_EPA%20Air%20Explorer.xlsm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cogfs002\dep$\AIR\AQ%20Trends\85_90F%20temp%20and%208-hr%20Ozone%20analyses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cogfs002\dep$\AIR\AQ%20Trends\AQ2014%20Tables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cogfs002\dep$\AIR\AQ%20Trends\AQ2014%20Tables.xlsx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1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1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Number of Exceedance Days - 2008 Ozone Standard (75 ppb)</a:t>
            </a:r>
          </a:p>
          <a:p>
            <a:pPr>
              <a:defRPr/>
            </a:pPr>
            <a:r>
              <a:rPr lang="en-US" sz="1400"/>
              <a:t>Breakdown of</a:t>
            </a:r>
            <a:r>
              <a:rPr lang="en-US" sz="1400" baseline="0"/>
              <a:t> </a:t>
            </a:r>
            <a:r>
              <a:rPr lang="en-US" sz="1400"/>
              <a:t>Code Orange, Red, and Purple Days
1997 - 2014</a:t>
            </a:r>
          </a:p>
        </c:rich>
      </c:tx>
      <c:layout>
        <c:manualLayout>
          <c:xMode val="edge"/>
          <c:yMode val="edge"/>
          <c:x val="0.20627954804258761"/>
          <c:y val="6.0543335918740934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8839352655613329E-2"/>
          <c:y val="0.16357299754505514"/>
          <c:w val="0.92116064734438674"/>
          <c:h val="0.7345510012453494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Data!$A$10</c:f>
              <c:strCache>
                <c:ptCount val="1"/>
                <c:pt idx="0">
                  <c:v>orange</c:v>
                </c:pt>
              </c:strCache>
            </c:strRef>
          </c:tx>
          <c:spPr>
            <a:solidFill>
              <a:srgbClr val="F6A348"/>
            </a:solidFill>
            <a:ln>
              <a:solidFill>
                <a:prstClr val="white">
                  <a:lumMod val="65000"/>
                </a:prstClr>
              </a:solidFill>
            </a:ln>
          </c:spPr>
          <c:invertIfNegative val="0"/>
          <c:dLbls>
            <c:dLbl>
              <c:idx val="16"/>
              <c:delete val="1"/>
            </c:dLbl>
            <c:dLbl>
              <c:idx val="17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Data!$B$9:$S$9</c:f>
              <c:numCache>
                <c:formatCode>General</c:formatCode>
                <c:ptCount val="18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  <c:pt idx="16">
                  <c:v>2013</c:v>
                </c:pt>
                <c:pt idx="17">
                  <c:v>2014</c:v>
                </c:pt>
              </c:numCache>
            </c:numRef>
          </c:cat>
          <c:val>
            <c:numRef>
              <c:f>Data!$B$10:$S$10</c:f>
              <c:numCache>
                <c:formatCode>General</c:formatCode>
                <c:ptCount val="18"/>
                <c:pt idx="0">
                  <c:v>38</c:v>
                </c:pt>
                <c:pt idx="1">
                  <c:v>46</c:v>
                </c:pt>
                <c:pt idx="2">
                  <c:v>47</c:v>
                </c:pt>
                <c:pt idx="3">
                  <c:v>24</c:v>
                </c:pt>
                <c:pt idx="4">
                  <c:v>34</c:v>
                </c:pt>
                <c:pt idx="5">
                  <c:v>40</c:v>
                </c:pt>
                <c:pt idx="6">
                  <c:v>19</c:v>
                </c:pt>
                <c:pt idx="7">
                  <c:v>19</c:v>
                </c:pt>
                <c:pt idx="8">
                  <c:v>38</c:v>
                </c:pt>
                <c:pt idx="9">
                  <c:v>28</c:v>
                </c:pt>
                <c:pt idx="10">
                  <c:v>40</c:v>
                </c:pt>
                <c:pt idx="11">
                  <c:v>17</c:v>
                </c:pt>
                <c:pt idx="12">
                  <c:v>4</c:v>
                </c:pt>
                <c:pt idx="13">
                  <c:v>30</c:v>
                </c:pt>
                <c:pt idx="14">
                  <c:v>18</c:v>
                </c:pt>
                <c:pt idx="15">
                  <c:v>18</c:v>
                </c:pt>
                <c:pt idx="16">
                  <c:v>4</c:v>
                </c:pt>
                <c:pt idx="17">
                  <c:v>4</c:v>
                </c:pt>
              </c:numCache>
            </c:numRef>
          </c:val>
        </c:ser>
        <c:ser>
          <c:idx val="1"/>
          <c:order val="1"/>
          <c:tx>
            <c:strRef>
              <c:f>Data!$A$11</c:f>
              <c:strCache>
                <c:ptCount val="1"/>
                <c:pt idx="0">
                  <c:v>red</c:v>
                </c:pt>
              </c:strCache>
            </c:strRef>
          </c:tx>
          <c:spPr>
            <a:solidFill>
              <a:srgbClr val="CC0000"/>
            </a:solidFill>
            <a:ln>
              <a:solidFill>
                <a:prstClr val="white">
                  <a:lumMod val="65000"/>
                </a:prstClr>
              </a:solidFill>
            </a:ln>
          </c:spPr>
          <c:invertIfNegative val="0"/>
          <c:dLbls>
            <c:dLbl>
              <c:idx val="8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delete val="1"/>
            </c:dLbl>
            <c:dLbl>
              <c:idx val="14"/>
              <c:layout>
                <c:manualLayout>
                  <c:x val="0"/>
                  <c:y val="-2.0181111972913724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delete val="1"/>
            </c:dLbl>
            <c:dLbl>
              <c:idx val="17"/>
              <c:delete val="1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Data!$B$9:$S$9</c:f>
              <c:numCache>
                <c:formatCode>General</c:formatCode>
                <c:ptCount val="18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  <c:pt idx="16">
                  <c:v>2013</c:v>
                </c:pt>
                <c:pt idx="17">
                  <c:v>2014</c:v>
                </c:pt>
              </c:numCache>
            </c:numRef>
          </c:cat>
          <c:val>
            <c:numRef>
              <c:f>Data!$B$11:$S$11</c:f>
              <c:numCache>
                <c:formatCode>General</c:formatCode>
                <c:ptCount val="18"/>
                <c:pt idx="0">
                  <c:v>12</c:v>
                </c:pt>
                <c:pt idx="1">
                  <c:v>20</c:v>
                </c:pt>
                <c:pt idx="2">
                  <c:v>16</c:v>
                </c:pt>
                <c:pt idx="3">
                  <c:v>3</c:v>
                </c:pt>
                <c:pt idx="4">
                  <c:v>9</c:v>
                </c:pt>
                <c:pt idx="5">
                  <c:v>14</c:v>
                </c:pt>
                <c:pt idx="6">
                  <c:v>2</c:v>
                </c:pt>
                <c:pt idx="7">
                  <c:v>3</c:v>
                </c:pt>
                <c:pt idx="8">
                  <c:v>4</c:v>
                </c:pt>
                <c:pt idx="9">
                  <c:v>5</c:v>
                </c:pt>
                <c:pt idx="10">
                  <c:v>3</c:v>
                </c:pt>
                <c:pt idx="11">
                  <c:v>3</c:v>
                </c:pt>
                <c:pt idx="12">
                  <c:v>0</c:v>
                </c:pt>
                <c:pt idx="13">
                  <c:v>3</c:v>
                </c:pt>
                <c:pt idx="14">
                  <c:v>2</c:v>
                </c:pt>
                <c:pt idx="15">
                  <c:v>3</c:v>
                </c:pt>
                <c:pt idx="16">
                  <c:v>0</c:v>
                </c:pt>
                <c:pt idx="17">
                  <c:v>0</c:v>
                </c:pt>
              </c:numCache>
            </c:numRef>
          </c:val>
        </c:ser>
        <c:ser>
          <c:idx val="2"/>
          <c:order val="2"/>
          <c:tx>
            <c:strRef>
              <c:f>Data!$A$12</c:f>
              <c:strCache>
                <c:ptCount val="1"/>
                <c:pt idx="0">
                  <c:v>purple</c:v>
                </c:pt>
              </c:strCache>
            </c:strRef>
          </c:tx>
          <c:spPr>
            <a:solidFill>
              <a:srgbClr val="7A279F"/>
            </a:solidFill>
            <a:ln>
              <a:solidFill>
                <a:prstClr val="white">
                  <a:lumMod val="65000"/>
                </a:prstClr>
              </a:solidFill>
            </a:ln>
          </c:spPr>
          <c:invertIfNegative val="0"/>
          <c:dLbls>
            <c:delete val="1"/>
          </c:dLbls>
          <c:cat>
            <c:numRef>
              <c:f>Data!$B$9:$S$9</c:f>
              <c:numCache>
                <c:formatCode>General</c:formatCode>
                <c:ptCount val="18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  <c:pt idx="16">
                  <c:v>2013</c:v>
                </c:pt>
                <c:pt idx="17">
                  <c:v>2014</c:v>
                </c:pt>
              </c:numCache>
            </c:numRef>
          </c:cat>
          <c:val>
            <c:numRef>
              <c:f>Data!$B$12:$S$12</c:f>
              <c:numCache>
                <c:formatCode>General</c:formatCode>
                <c:ptCount val="18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0</c:v>
                </c:pt>
                <c:pt idx="5">
                  <c:v>4</c:v>
                </c:pt>
                <c:pt idx="6">
                  <c:v>2</c:v>
                </c:pt>
                <c:pt idx="7">
                  <c:v>1</c:v>
                </c:pt>
                <c:pt idx="8">
                  <c:v>0</c:v>
                </c:pt>
                <c:pt idx="9">
                  <c:v>2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05224832"/>
        <c:axId val="105521536"/>
      </c:barChart>
      <c:lineChart>
        <c:grouping val="stacked"/>
        <c:varyColors val="0"/>
        <c:ser>
          <c:idx val="3"/>
          <c:order val="3"/>
          <c:tx>
            <c:strRef>
              <c:f>Data!$A$13</c:f>
              <c:strCache>
                <c:ptCount val="1"/>
                <c:pt idx="0">
                  <c:v>total</c:v>
                </c:pt>
              </c:strCache>
            </c:strRef>
          </c:tx>
          <c:spPr>
            <a:ln>
              <a:noFill/>
            </a:ln>
          </c:spPr>
          <c:marker>
            <c:symbol val="none"/>
          </c:marker>
          <c:dLbls>
            <c:dLbl>
              <c:idx val="0"/>
              <c:layout>
                <c:manualLayout>
                  <c:x val="-1.9114043809249484E-2"/>
                  <c:y val="-4.23803351431191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9114043809249484E-2"/>
                  <c:y val="-4.23803351431191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0584354871499417E-2"/>
                  <c:y val="-4.64165575377009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0584354871499445E-2"/>
                  <c:y val="-3.63260015512442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0584354871499445E-2"/>
                  <c:y val="-4.03622239458289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0584354871499445E-2"/>
                  <c:y val="-4.43984463404098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1.6173421684749563E-2"/>
                  <c:y val="-4.64165575377009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1.6173421684749563E-2"/>
                  <c:y val="-4.43984463404098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2.0584354871499445E-2"/>
                  <c:y val="-5.24708911295749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2.0584354871499445E-2"/>
                  <c:y val="-4.23803351431191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2.0584354871499445E-2"/>
                  <c:y val="-5.8525224721449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2.0584354871499445E-2"/>
                  <c:y val="-4.03622239458289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1.7643732746999524E-2"/>
                  <c:y val="-3.02716679593709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2.3524976995999366E-2"/>
                  <c:y val="-5.04527799322841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2.0584354871499445E-2"/>
                  <c:y val="-5.8525224721449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1.9114043809249484E-2"/>
                  <c:y val="-3.43078903539528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>
                <c:manualLayout>
                  <c:x val="-1.6118969765912636E-2"/>
                  <c:y val="-2.22088965310244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-1.7584330653722769E-2"/>
                  <c:y val="-3.02848589059423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ln w="3175"/>
            </c:spPr>
            <c:txPr>
              <a:bodyPr/>
              <a:lstStyle/>
              <a:p>
                <a:pPr>
                  <a:defRPr sz="1200" b="1">
                    <a:solidFill>
                      <a:srgbClr val="00B0F0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Data!$B$9:$S$9</c:f>
              <c:numCache>
                <c:formatCode>General</c:formatCode>
                <c:ptCount val="18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  <c:pt idx="16">
                  <c:v>2013</c:v>
                </c:pt>
                <c:pt idx="17">
                  <c:v>2014</c:v>
                </c:pt>
              </c:numCache>
            </c:numRef>
          </c:cat>
          <c:val>
            <c:numRef>
              <c:f>Data!$B$13:$S$13</c:f>
              <c:numCache>
                <c:formatCode>General</c:formatCode>
                <c:ptCount val="18"/>
                <c:pt idx="0">
                  <c:v>53</c:v>
                </c:pt>
                <c:pt idx="1">
                  <c:v>67</c:v>
                </c:pt>
                <c:pt idx="2">
                  <c:v>65</c:v>
                </c:pt>
                <c:pt idx="3">
                  <c:v>28</c:v>
                </c:pt>
                <c:pt idx="4">
                  <c:v>43</c:v>
                </c:pt>
                <c:pt idx="5">
                  <c:v>58</c:v>
                </c:pt>
                <c:pt idx="6">
                  <c:v>23</c:v>
                </c:pt>
                <c:pt idx="7">
                  <c:v>23</c:v>
                </c:pt>
                <c:pt idx="8">
                  <c:v>42</c:v>
                </c:pt>
                <c:pt idx="9">
                  <c:v>35</c:v>
                </c:pt>
                <c:pt idx="10">
                  <c:v>43</c:v>
                </c:pt>
                <c:pt idx="11">
                  <c:v>20</c:v>
                </c:pt>
                <c:pt idx="12">
                  <c:v>4</c:v>
                </c:pt>
                <c:pt idx="13">
                  <c:v>33</c:v>
                </c:pt>
                <c:pt idx="14">
                  <c:v>20</c:v>
                </c:pt>
                <c:pt idx="15">
                  <c:v>21</c:v>
                </c:pt>
                <c:pt idx="16">
                  <c:v>4</c:v>
                </c:pt>
                <c:pt idx="17">
                  <c:v>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5224832"/>
        <c:axId val="105521536"/>
      </c:lineChart>
      <c:catAx>
        <c:axId val="105224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105521536"/>
        <c:crosses val="autoZero"/>
        <c:auto val="1"/>
        <c:lblAlgn val="ctr"/>
        <c:lblOffset val="100"/>
        <c:noMultiLvlLbl val="0"/>
      </c:catAx>
      <c:valAx>
        <c:axId val="105521536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200">
                    <a:latin typeface="Arial" pitchFamily="34" charset="0"/>
                    <a:cs typeface="Arial" pitchFamily="34" charset="0"/>
                  </a:defRPr>
                </a:pPr>
                <a:r>
                  <a:rPr lang="en-US" sz="1200">
                    <a:latin typeface="Arial" pitchFamily="34" charset="0"/>
                    <a:cs typeface="Arial" pitchFamily="34" charset="0"/>
                  </a:rPr>
                  <a:t>Number of Days</a:t>
                </a:r>
              </a:p>
            </c:rich>
          </c:tx>
          <c:layout>
            <c:manualLayout>
              <c:xMode val="edge"/>
              <c:yMode val="edge"/>
              <c:x val="1.0292177435749722E-2"/>
              <c:y val="0.4783120581508474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05224832"/>
        <c:crosses val="autoZero"/>
        <c:crossBetween val="between"/>
      </c:valAx>
    </c:plotArea>
    <c:plotVisOnly val="1"/>
    <c:dispBlanksAs val="zero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>
              <a:defRPr/>
            </a:pPr>
            <a:r>
              <a:rPr lang="en-US" sz="1800" b="1" dirty="0" smtClean="0">
                <a:effectLst/>
              </a:rPr>
              <a:t>90 Degree Days (Dulles) </a:t>
            </a:r>
            <a:r>
              <a:rPr lang="en-US" sz="1800" b="1" dirty="0">
                <a:effectLst/>
              </a:rPr>
              <a:t>and</a:t>
            </a:r>
            <a:endParaRPr lang="en-US" sz="1800" dirty="0">
              <a:effectLst/>
            </a:endParaRPr>
          </a:p>
          <a:p>
            <a:pPr algn="ctr">
              <a:defRPr/>
            </a:pPr>
            <a:r>
              <a:rPr lang="en-US" sz="1800" b="1" dirty="0">
                <a:effectLst/>
              </a:rPr>
              <a:t> </a:t>
            </a:r>
            <a:r>
              <a:rPr lang="en-US" sz="1800" b="1" dirty="0" smtClean="0">
                <a:effectLst/>
              </a:rPr>
              <a:t>2008 Ozone NAAQS </a:t>
            </a:r>
            <a:r>
              <a:rPr lang="en-US" sz="1800" b="1" dirty="0" err="1" smtClean="0">
                <a:effectLst/>
              </a:rPr>
              <a:t>Exceedance</a:t>
            </a:r>
            <a:r>
              <a:rPr lang="en-US" sz="1800" b="1" dirty="0" smtClean="0">
                <a:effectLst/>
              </a:rPr>
              <a:t> </a:t>
            </a:r>
            <a:r>
              <a:rPr lang="en-US" sz="1800" b="1" dirty="0">
                <a:effectLst/>
              </a:rPr>
              <a:t>Days </a:t>
            </a:r>
            <a:endParaRPr lang="en-US" sz="1800" dirty="0">
              <a:effectLst/>
            </a:endParaRPr>
          </a:p>
          <a:p>
            <a:pPr algn="ctr">
              <a:defRPr/>
            </a:pPr>
            <a:endParaRPr lang="en-US" dirty="0"/>
          </a:p>
        </c:rich>
      </c:tx>
      <c:layout>
        <c:manualLayout>
          <c:xMode val="edge"/>
          <c:yMode val="edge"/>
          <c:x val="0.2484689413823272"/>
          <c:y val="3.7887173917583835E-4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8.3768941564217159E-2"/>
          <c:y val="0.24773651138435282"/>
          <c:w val="0.91381100726895115"/>
          <c:h val="0.59179265658747771"/>
        </c:manualLayout>
      </c:layout>
      <c:lineChart>
        <c:grouping val="standard"/>
        <c:varyColors val="0"/>
        <c:ser>
          <c:idx val="1"/>
          <c:order val="0"/>
          <c:tx>
            <c:v>Exceedance Days</c:v>
          </c:tx>
          <c:spPr>
            <a:ln w="12700">
              <a:solidFill>
                <a:srgbClr val="0070C0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</c:spPr>
          </c:marker>
          <c:dLbls>
            <c:dLbl>
              <c:idx val="0"/>
              <c:layout>
                <c:manualLayout>
                  <c:x val="-2.0790129923988192E-2"/>
                  <c:y val="-3.17002881844380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8018018018018021E-2"/>
                  <c:y val="-3.17002881844380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8.64553314121037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5246015246015246E-2"/>
                  <c:y val="-5.17241379310344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3264033264033266E-2"/>
                  <c:y val="-2.21674876847290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9404019404019403E-2"/>
                  <c:y val="-3.69458128078817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5.544005544005544E-3"/>
                  <c:y val="-3.45821325648415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2.3562023562023582E-2"/>
                  <c:y val="-4.89913544668587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2.6334026334026334E-2"/>
                  <c:y val="-3.44827586206896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9.0941428374084823E-3"/>
                  <c:y val="2.6405104534346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2.2176022176022211E-2"/>
                  <c:y val="3.74639769452450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3.0492030492030493E-2"/>
                  <c:y val="1.97044334975369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1.9404019404019403E-2"/>
                  <c:y val="5.41871921182266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1.1088011088011105E-2"/>
                  <c:y val="3.17002881844380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3.3264033264033266E-2"/>
                  <c:y val="2.46305418719211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>
                <c:manualLayout>
                  <c:x val="-4.1580041580041582E-3"/>
                  <c:y val="-1.47783251231527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Data!$B$13:$B$30</c:f>
              <c:numCache>
                <c:formatCode>General</c:formatCode>
                <c:ptCount val="18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  <c:pt idx="16">
                  <c:v>2013</c:v>
                </c:pt>
                <c:pt idx="17">
                  <c:v>2014</c:v>
                </c:pt>
              </c:numCache>
            </c:numRef>
          </c:cat>
          <c:val>
            <c:numRef>
              <c:f>Data!$G$13:$G$30</c:f>
              <c:numCache>
                <c:formatCode>0</c:formatCode>
                <c:ptCount val="18"/>
                <c:pt idx="0">
                  <c:v>53</c:v>
                </c:pt>
                <c:pt idx="1">
                  <c:v>67</c:v>
                </c:pt>
                <c:pt idx="2">
                  <c:v>65</c:v>
                </c:pt>
                <c:pt idx="3">
                  <c:v>28</c:v>
                </c:pt>
                <c:pt idx="4">
                  <c:v>43</c:v>
                </c:pt>
                <c:pt idx="5">
                  <c:v>58</c:v>
                </c:pt>
                <c:pt idx="6">
                  <c:v>23</c:v>
                </c:pt>
                <c:pt idx="7">
                  <c:v>23</c:v>
                </c:pt>
                <c:pt idx="8">
                  <c:v>42</c:v>
                </c:pt>
                <c:pt idx="9">
                  <c:v>35</c:v>
                </c:pt>
                <c:pt idx="10">
                  <c:v>43</c:v>
                </c:pt>
                <c:pt idx="11">
                  <c:v>20</c:v>
                </c:pt>
                <c:pt idx="12">
                  <c:v>4</c:v>
                </c:pt>
                <c:pt idx="13">
                  <c:v>33</c:v>
                </c:pt>
                <c:pt idx="14">
                  <c:v>20</c:v>
                </c:pt>
                <c:pt idx="15">
                  <c:v>21</c:v>
                </c:pt>
                <c:pt idx="16">
                  <c:v>4</c:v>
                </c:pt>
                <c:pt idx="17">
                  <c:v>4</c:v>
                </c:pt>
              </c:numCache>
            </c:numRef>
          </c:val>
          <c:smooth val="0"/>
        </c:ser>
        <c:ser>
          <c:idx val="0"/>
          <c:order val="1"/>
          <c:tx>
            <c:v>90F Days</c:v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dLbls>
            <c:dLbl>
              <c:idx val="0"/>
              <c:layout>
                <c:manualLayout>
                  <c:x val="1.386001386001388E-3"/>
                  <c:y val="1.72910662824207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544005544005544E-3"/>
                  <c:y val="3.17002881844380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21760221760222E-2"/>
                  <c:y val="4.43349753694581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386001386001386E-3"/>
                  <c:y val="6.45223226407052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9300069300069298E-3"/>
                  <c:y val="2.01729106628242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0790020790020791E-2"/>
                  <c:y val="5.12059268453512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8808038808038757E-2"/>
                  <c:y val="7.33951359528334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1.2474012474012475E-2"/>
                  <c:y val="3.1281563942438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3.8105976884468387E-2"/>
                  <c:y val="-3.41235197059253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5.5440055440054365E-3"/>
                  <c:y val="-2.01729106628242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2.9106029106029108E-2"/>
                  <c:y val="-3.44827586206896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3.7422037422037452E-2"/>
                  <c:y val="5.7636887608069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1.5246015246015297E-2"/>
                  <c:y val="-4.03458213256484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2.6334026334026334E-2"/>
                  <c:y val="-3.27081959582638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0"/>
                  <c:y val="-1.97044334975369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Data!$B$13:$B$30</c:f>
              <c:numCache>
                <c:formatCode>General</c:formatCode>
                <c:ptCount val="18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  <c:pt idx="16">
                  <c:v>2013</c:v>
                </c:pt>
                <c:pt idx="17">
                  <c:v>2014</c:v>
                </c:pt>
              </c:numCache>
            </c:numRef>
          </c:cat>
          <c:val>
            <c:numRef>
              <c:f>Data!$I$13:$I$30</c:f>
              <c:numCache>
                <c:formatCode>General</c:formatCode>
                <c:ptCount val="18"/>
                <c:pt idx="0">
                  <c:v>32</c:v>
                </c:pt>
                <c:pt idx="1">
                  <c:v>37</c:v>
                </c:pt>
                <c:pt idx="2">
                  <c:v>39</c:v>
                </c:pt>
                <c:pt idx="3">
                  <c:v>11</c:v>
                </c:pt>
                <c:pt idx="4">
                  <c:v>18</c:v>
                </c:pt>
                <c:pt idx="5">
                  <c:v>41</c:v>
                </c:pt>
                <c:pt idx="6">
                  <c:v>14</c:v>
                </c:pt>
                <c:pt idx="7">
                  <c:v>7</c:v>
                </c:pt>
                <c:pt idx="8">
                  <c:v>33</c:v>
                </c:pt>
                <c:pt idx="9">
                  <c:v>37</c:v>
                </c:pt>
                <c:pt idx="10">
                  <c:v>53</c:v>
                </c:pt>
                <c:pt idx="11">
                  <c:v>29</c:v>
                </c:pt>
                <c:pt idx="12">
                  <c:v>21</c:v>
                </c:pt>
                <c:pt idx="13">
                  <c:v>58</c:v>
                </c:pt>
                <c:pt idx="14">
                  <c:v>42</c:v>
                </c:pt>
                <c:pt idx="15">
                  <c:v>40</c:v>
                </c:pt>
                <c:pt idx="16">
                  <c:v>18</c:v>
                </c:pt>
                <c:pt idx="17">
                  <c:v>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5575552"/>
        <c:axId val="105577088"/>
      </c:lineChart>
      <c:catAx>
        <c:axId val="105575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557708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05577088"/>
        <c:scaling>
          <c:orientation val="minMax"/>
          <c:max val="75"/>
          <c:min val="0"/>
        </c:scaling>
        <c:delete val="0"/>
        <c:axPos val="l"/>
        <c:title>
          <c:tx>
            <c:rich>
              <a:bodyPr/>
              <a:lstStyle/>
              <a:p>
                <a:pPr>
                  <a:defRPr sz="105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050"/>
                  <a:t>Number of Exceedance Days</a:t>
                </a:r>
              </a:p>
            </c:rich>
          </c:tx>
          <c:layout>
            <c:manualLayout>
              <c:xMode val="edge"/>
              <c:yMode val="edge"/>
              <c:x val="9.3501617911066724E-3"/>
              <c:y val="0.32200050424731391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5575552"/>
        <c:crosses val="autoZero"/>
        <c:crossBetween val="between"/>
        <c:majorUnit val="5"/>
        <c:minorUnit val="5"/>
      </c:valAx>
      <c:spPr>
        <a:noFill/>
        <a:ln w="25400">
          <a:noFill/>
        </a:ln>
      </c:spPr>
    </c:plotArea>
    <c:legend>
      <c:legendPos val="t"/>
      <c:layout>
        <c:manualLayout>
          <c:xMode val="edge"/>
          <c:yMode val="edge"/>
          <c:x val="0.80303883532229992"/>
          <c:y val="0.13467494156890331"/>
          <c:w val="0.1706271383436738"/>
          <c:h val="7.5409244593705307E-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17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2400" dirty="0"/>
              <a:t>8-hour Ozone Design Value
</a:t>
            </a:r>
            <a:r>
              <a:rPr lang="en-US" sz="2000" dirty="0"/>
              <a:t>Washington, DC-MD-VA Ozone Nonattainment Area (</a:t>
            </a:r>
            <a:r>
              <a:rPr lang="en-US" sz="2000" dirty="0" smtClean="0"/>
              <a:t>1999-2014)</a:t>
            </a:r>
            <a:endParaRPr lang="en-US" sz="2000" dirty="0"/>
          </a:p>
        </c:rich>
      </c:tx>
      <c:layout>
        <c:manualLayout>
          <c:xMode val="edge"/>
          <c:yMode val="edge"/>
          <c:x val="0.13465033537474483"/>
          <c:y val="0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0441370189436613"/>
          <c:y val="0.2098966829798804"/>
          <c:w val="0.85460599334073895"/>
          <c:h val="0.61446438281674731"/>
        </c:manualLayout>
      </c:layout>
      <c:lineChart>
        <c:grouping val="standard"/>
        <c:varyColors val="0"/>
        <c:ser>
          <c:idx val="0"/>
          <c:order val="0"/>
          <c:tx>
            <c:strRef>
              <c:f>'Table 6 - 3-yr 8hrMovAve'!$B$34</c:f>
              <c:strCache>
                <c:ptCount val="1"/>
                <c:pt idx="0">
                  <c:v>HIGHEST</c:v>
                </c:pt>
              </c:strCache>
            </c:strRef>
          </c:tx>
          <c:spPr>
            <a:ln w="25400">
              <a:solidFill>
                <a:srgbClr val="000000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dLbls>
            <c:dLbl>
              <c:idx val="0"/>
              <c:layout>
                <c:manualLayout>
                  <c:x val="2.9985929894168345E-3"/>
                  <c:y val="-4.12492239448861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8.4816564596092159E-3"/>
                  <c:y val="-3.32321204947420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0319941971737374E-2"/>
                  <c:y val="-4.279902206351449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2539697798596478E-2"/>
                  <c:y val="-4.76929861744445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1811256926217557E-2"/>
                  <c:y val="-4.263582248297390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0324876057159522E-2"/>
                  <c:y val="-4.04123994304633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1.2121084864391951E-2"/>
                  <c:y val="-5.486216183761343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8.1001861448784067E-3"/>
                  <c:y val="-4.98136183221799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6.1951589384660255E-3"/>
                  <c:y val="-4.396891565024960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6.9903082314489023E-3"/>
                  <c:y val="-4.850856122593183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3.5706491183607483E-2"/>
                  <c:y val="3.76522673654374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4.1446952464275301E-2"/>
                  <c:y val="4.34909851954780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5.6298979294254883E-2"/>
                  <c:y val="4.982742353284278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9.1581219014289887E-3"/>
                  <c:y val="-4.61475648877223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3.7007407407407406E-2"/>
                  <c:y val="4.099823306400425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/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8"/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 rot="-2700000" vert="horz"/>
              <a:lstStyle/>
              <a:p>
                <a:pPr algn="ctr">
                  <a:defRPr sz="12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'Table 6 - 3-yr 8hrMovAve'!$O$42:$AD$42</c:f>
              <c:strCache>
                <c:ptCount val="16"/>
                <c:pt idx="0">
                  <c:v>1997-99</c:v>
                </c:pt>
                <c:pt idx="1">
                  <c:v>1998-00</c:v>
                </c:pt>
                <c:pt idx="2">
                  <c:v>1999-01</c:v>
                </c:pt>
                <c:pt idx="3">
                  <c:v>2000-02</c:v>
                </c:pt>
                <c:pt idx="4">
                  <c:v>2001-03</c:v>
                </c:pt>
                <c:pt idx="5">
                  <c:v>2002-04</c:v>
                </c:pt>
                <c:pt idx="6">
                  <c:v>2003-05</c:v>
                </c:pt>
                <c:pt idx="7">
                  <c:v>2004-06</c:v>
                </c:pt>
                <c:pt idx="8">
                  <c:v>2005-07</c:v>
                </c:pt>
                <c:pt idx="9">
                  <c:v>2006-08</c:v>
                </c:pt>
                <c:pt idx="10">
                  <c:v>2007-09</c:v>
                </c:pt>
                <c:pt idx="11">
                  <c:v>2008-10</c:v>
                </c:pt>
                <c:pt idx="12">
                  <c:v>2009-11</c:v>
                </c:pt>
                <c:pt idx="13">
                  <c:v>2010-12</c:v>
                </c:pt>
                <c:pt idx="14">
                  <c:v>2011-13</c:v>
                </c:pt>
                <c:pt idx="15">
                  <c:v>2012-14*</c:v>
                </c:pt>
              </c:strCache>
            </c:strRef>
          </c:cat>
          <c:val>
            <c:numRef>
              <c:f>'Table 6 - 3-yr 8hrMovAve'!$O$37:$AD$37</c:f>
              <c:numCache>
                <c:formatCode>0</c:formatCode>
                <c:ptCount val="16"/>
                <c:pt idx="0">
                  <c:v>106</c:v>
                </c:pt>
                <c:pt idx="1">
                  <c:v>101</c:v>
                </c:pt>
                <c:pt idx="2">
                  <c:v>97</c:v>
                </c:pt>
                <c:pt idx="3">
                  <c:v>97</c:v>
                </c:pt>
                <c:pt idx="4">
                  <c:v>99</c:v>
                </c:pt>
                <c:pt idx="5">
                  <c:v>96</c:v>
                </c:pt>
                <c:pt idx="6">
                  <c:v>91</c:v>
                </c:pt>
                <c:pt idx="7">
                  <c:v>91</c:v>
                </c:pt>
                <c:pt idx="8">
                  <c:v>91</c:v>
                </c:pt>
                <c:pt idx="9">
                  <c:v>87</c:v>
                </c:pt>
                <c:pt idx="10">
                  <c:v>80</c:v>
                </c:pt>
                <c:pt idx="11">
                  <c:v>81</c:v>
                </c:pt>
                <c:pt idx="12">
                  <c:v>82</c:v>
                </c:pt>
                <c:pt idx="13">
                  <c:v>87</c:v>
                </c:pt>
                <c:pt idx="14">
                  <c:v>81</c:v>
                </c:pt>
                <c:pt idx="15">
                  <c:v>76</c:v>
                </c:pt>
              </c:numCache>
            </c:numRef>
          </c:val>
          <c:smooth val="0"/>
        </c:ser>
        <c:ser>
          <c:idx val="1"/>
          <c:order val="1"/>
          <c:tx>
            <c:v>NAAQS</c:v>
          </c:tx>
          <c:spPr>
            <a:ln w="254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strRef>
              <c:f>'Table 6 - 3-yr 8hrMovAve'!$O$42:$AD$42</c:f>
              <c:strCache>
                <c:ptCount val="16"/>
                <c:pt idx="0">
                  <c:v>1997-99</c:v>
                </c:pt>
                <c:pt idx="1">
                  <c:v>1998-00</c:v>
                </c:pt>
                <c:pt idx="2">
                  <c:v>1999-01</c:v>
                </c:pt>
                <c:pt idx="3">
                  <c:v>2000-02</c:v>
                </c:pt>
                <c:pt idx="4">
                  <c:v>2001-03</c:v>
                </c:pt>
                <c:pt idx="5">
                  <c:v>2002-04</c:v>
                </c:pt>
                <c:pt idx="6">
                  <c:v>2003-05</c:v>
                </c:pt>
                <c:pt idx="7">
                  <c:v>2004-06</c:v>
                </c:pt>
                <c:pt idx="8">
                  <c:v>2005-07</c:v>
                </c:pt>
                <c:pt idx="9">
                  <c:v>2006-08</c:v>
                </c:pt>
                <c:pt idx="10">
                  <c:v>2007-09</c:v>
                </c:pt>
                <c:pt idx="11">
                  <c:v>2008-10</c:v>
                </c:pt>
                <c:pt idx="12">
                  <c:v>2009-11</c:v>
                </c:pt>
                <c:pt idx="13">
                  <c:v>2010-12</c:v>
                </c:pt>
                <c:pt idx="14">
                  <c:v>2011-13</c:v>
                </c:pt>
                <c:pt idx="15">
                  <c:v>2012-14*</c:v>
                </c:pt>
              </c:strCache>
            </c:strRef>
          </c:cat>
          <c:val>
            <c:numRef>
              <c:f>'Table 6 - 3-yr 8hrMovAve'!$O$44:$AD$44</c:f>
              <c:numCache>
                <c:formatCode>0</c:formatCode>
                <c:ptCount val="16"/>
                <c:pt idx="0">
                  <c:v>75</c:v>
                </c:pt>
                <c:pt idx="1">
                  <c:v>75</c:v>
                </c:pt>
                <c:pt idx="2">
                  <c:v>75</c:v>
                </c:pt>
                <c:pt idx="3">
                  <c:v>75</c:v>
                </c:pt>
                <c:pt idx="4">
                  <c:v>75</c:v>
                </c:pt>
                <c:pt idx="5">
                  <c:v>75</c:v>
                </c:pt>
                <c:pt idx="6">
                  <c:v>75</c:v>
                </c:pt>
                <c:pt idx="7">
                  <c:v>75</c:v>
                </c:pt>
                <c:pt idx="8">
                  <c:v>75</c:v>
                </c:pt>
                <c:pt idx="9">
                  <c:v>75</c:v>
                </c:pt>
                <c:pt idx="10">
                  <c:v>75</c:v>
                </c:pt>
                <c:pt idx="11">
                  <c:v>75</c:v>
                </c:pt>
                <c:pt idx="12">
                  <c:v>75</c:v>
                </c:pt>
                <c:pt idx="13">
                  <c:v>75</c:v>
                </c:pt>
                <c:pt idx="14">
                  <c:v>75</c:v>
                </c:pt>
                <c:pt idx="15">
                  <c:v>75</c:v>
                </c:pt>
              </c:numCache>
            </c:numRef>
          </c:val>
          <c:smooth val="0"/>
        </c:ser>
        <c:ser>
          <c:idx val="2"/>
          <c:order val="2"/>
          <c:tx>
            <c:v>1997 NAAQS</c:v>
          </c:tx>
          <c:spPr>
            <a:ln w="34925">
              <a:solidFill>
                <a:srgbClr val="FF00FF"/>
              </a:solidFill>
              <a:prstDash val="solid"/>
            </a:ln>
          </c:spPr>
          <c:marker>
            <c:symbol val="none"/>
          </c:marker>
          <c:cat>
            <c:strRef>
              <c:f>'Table 6 - 3-yr 8hrMovAve'!$O$42:$AD$42</c:f>
              <c:strCache>
                <c:ptCount val="16"/>
                <c:pt idx="0">
                  <c:v>1997-99</c:v>
                </c:pt>
                <c:pt idx="1">
                  <c:v>1998-00</c:v>
                </c:pt>
                <c:pt idx="2">
                  <c:v>1999-01</c:v>
                </c:pt>
                <c:pt idx="3">
                  <c:v>2000-02</c:v>
                </c:pt>
                <c:pt idx="4">
                  <c:v>2001-03</c:v>
                </c:pt>
                <c:pt idx="5">
                  <c:v>2002-04</c:v>
                </c:pt>
                <c:pt idx="6">
                  <c:v>2003-05</c:v>
                </c:pt>
                <c:pt idx="7">
                  <c:v>2004-06</c:v>
                </c:pt>
                <c:pt idx="8">
                  <c:v>2005-07</c:v>
                </c:pt>
                <c:pt idx="9">
                  <c:v>2006-08</c:v>
                </c:pt>
                <c:pt idx="10">
                  <c:v>2007-09</c:v>
                </c:pt>
                <c:pt idx="11">
                  <c:v>2008-10</c:v>
                </c:pt>
                <c:pt idx="12">
                  <c:v>2009-11</c:v>
                </c:pt>
                <c:pt idx="13">
                  <c:v>2010-12</c:v>
                </c:pt>
                <c:pt idx="14">
                  <c:v>2011-13</c:v>
                </c:pt>
                <c:pt idx="15">
                  <c:v>2012-14*</c:v>
                </c:pt>
              </c:strCache>
            </c:strRef>
          </c:cat>
          <c:val>
            <c:numRef>
              <c:f>'Table 6 - 3-yr 8hrMovAve'!$O$43:$AD$43</c:f>
              <c:numCache>
                <c:formatCode>0</c:formatCode>
                <c:ptCount val="16"/>
                <c:pt idx="0">
                  <c:v>84</c:v>
                </c:pt>
                <c:pt idx="1">
                  <c:v>84</c:v>
                </c:pt>
                <c:pt idx="2">
                  <c:v>84</c:v>
                </c:pt>
                <c:pt idx="3">
                  <c:v>84</c:v>
                </c:pt>
                <c:pt idx="4">
                  <c:v>84</c:v>
                </c:pt>
                <c:pt idx="5">
                  <c:v>84</c:v>
                </c:pt>
                <c:pt idx="6">
                  <c:v>84</c:v>
                </c:pt>
                <c:pt idx="7">
                  <c:v>84</c:v>
                </c:pt>
                <c:pt idx="8">
                  <c:v>84</c:v>
                </c:pt>
                <c:pt idx="9">
                  <c:v>84</c:v>
                </c:pt>
                <c:pt idx="10">
                  <c:v>84</c:v>
                </c:pt>
                <c:pt idx="11">
                  <c:v>84</c:v>
                </c:pt>
                <c:pt idx="12">
                  <c:v>84</c:v>
                </c:pt>
                <c:pt idx="13">
                  <c:v>84</c:v>
                </c:pt>
                <c:pt idx="14">
                  <c:v>84</c:v>
                </c:pt>
                <c:pt idx="15">
                  <c:v>84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6413440"/>
        <c:axId val="106108416"/>
      </c:lineChart>
      <c:catAx>
        <c:axId val="10641344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200"/>
                  <a:t>Year</a:t>
                </a:r>
              </a:p>
            </c:rich>
          </c:tx>
          <c:layout>
            <c:manualLayout>
              <c:xMode val="edge"/>
              <c:yMode val="edge"/>
              <c:x val="0.50647428782833859"/>
              <c:y val="0.9119086460032626"/>
            </c:manualLayout>
          </c:layout>
          <c:overlay val="0"/>
          <c:spPr>
            <a:noFill/>
            <a:ln w="25400">
              <a:noFill/>
            </a:ln>
          </c:spPr>
        </c:title>
        <c:numFmt formatCode="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610841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06108416"/>
        <c:scaling>
          <c:orientation val="minMax"/>
          <c:max val="110"/>
          <c:min val="70"/>
        </c:scaling>
        <c:delete val="0"/>
        <c:axPos val="l"/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200"/>
                  <a:t>Design Value (ppb)</a:t>
                </a:r>
              </a:p>
            </c:rich>
          </c:tx>
          <c:layout>
            <c:manualLayout>
              <c:xMode val="edge"/>
              <c:yMode val="edge"/>
              <c:x val="3.3296337402885946E-3"/>
              <c:y val="0.33931484502447634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6413440"/>
        <c:crosses val="autoZero"/>
        <c:crossBetween val="midCat"/>
        <c:minorUnit val="10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800" dirty="0"/>
              <a:t>4th Highest 8-hour Ozone Maximum Concentration
Washington, DC-MD-VA Ozone Non-Attainment </a:t>
            </a:r>
            <a:r>
              <a:rPr lang="en-US" sz="1800" dirty="0" smtClean="0"/>
              <a:t>Area</a:t>
            </a:r>
          </a:p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800" dirty="0" smtClean="0"/>
              <a:t>1999-2014</a:t>
            </a:r>
            <a:endParaRPr lang="en-US" sz="1800" dirty="0"/>
          </a:p>
        </c:rich>
      </c:tx>
      <c:layout>
        <c:manualLayout>
          <c:xMode val="edge"/>
          <c:yMode val="edge"/>
          <c:x val="0.15783489096573208"/>
          <c:y val="1.1682195104098046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3574680628241534"/>
          <c:y val="0.19392523364485981"/>
          <c:w val="0.84313849679855435"/>
          <c:h val="0.62383177570093451"/>
        </c:manualLayout>
      </c:layout>
      <c:lineChart>
        <c:grouping val="standard"/>
        <c:varyColors val="0"/>
        <c:ser>
          <c:idx val="1"/>
          <c:order val="0"/>
          <c:tx>
            <c:v>2008 NAAQS</c:v>
          </c:tx>
          <c:spPr>
            <a:ln w="254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strRef>
              <c:f>'Table 5 - 8hrO34thHigh'!$Q$7:$AF$7</c:f>
              <c:strCache>
                <c:ptCount val="16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  <c:pt idx="15">
                  <c:v>2014*</c:v>
                </c:pt>
              </c:strCache>
            </c:strRef>
          </c:cat>
          <c:val>
            <c:numRef>
              <c:f>'Table 5 - 8hrO34thHigh'!$Q$41:$AF$41</c:f>
              <c:numCache>
                <c:formatCode>0.000</c:formatCode>
                <c:ptCount val="16"/>
                <c:pt idx="0">
                  <c:v>7.4999999999999997E-2</c:v>
                </c:pt>
                <c:pt idx="1">
                  <c:v>7.4999999999999997E-2</c:v>
                </c:pt>
                <c:pt idx="2">
                  <c:v>7.4999999999999997E-2</c:v>
                </c:pt>
                <c:pt idx="3">
                  <c:v>7.4999999999999997E-2</c:v>
                </c:pt>
                <c:pt idx="4">
                  <c:v>7.4999999999999997E-2</c:v>
                </c:pt>
                <c:pt idx="5">
                  <c:v>7.4999999999999997E-2</c:v>
                </c:pt>
                <c:pt idx="6">
                  <c:v>7.4999999999999997E-2</c:v>
                </c:pt>
                <c:pt idx="7">
                  <c:v>7.4999999999999997E-2</c:v>
                </c:pt>
                <c:pt idx="8">
                  <c:v>7.4999999999999997E-2</c:v>
                </c:pt>
                <c:pt idx="9">
                  <c:v>7.4999999999999997E-2</c:v>
                </c:pt>
                <c:pt idx="10">
                  <c:v>7.4999999999999997E-2</c:v>
                </c:pt>
                <c:pt idx="11">
                  <c:v>7.4999999999999997E-2</c:v>
                </c:pt>
                <c:pt idx="12">
                  <c:v>7.4999999999999997E-2</c:v>
                </c:pt>
                <c:pt idx="13">
                  <c:v>7.4999999999999997E-2</c:v>
                </c:pt>
                <c:pt idx="14">
                  <c:v>7.4999999999999997E-2</c:v>
                </c:pt>
                <c:pt idx="15">
                  <c:v>7.4999999999999997E-2</c:v>
                </c:pt>
              </c:numCache>
            </c:numRef>
          </c:val>
          <c:smooth val="0"/>
        </c:ser>
        <c:ser>
          <c:idx val="2"/>
          <c:order val="1"/>
          <c:tx>
            <c:v>1997 NAAQS</c:v>
          </c:tx>
          <c:spPr>
            <a:ln w="25400">
              <a:solidFill>
                <a:srgbClr val="FF00FF"/>
              </a:solidFill>
              <a:prstDash val="solid"/>
            </a:ln>
          </c:spPr>
          <c:marker>
            <c:symbol val="none"/>
          </c:marker>
          <c:cat>
            <c:strRef>
              <c:f>'Table 5 - 8hrO34thHigh'!$Q$7:$AF$7</c:f>
              <c:strCache>
                <c:ptCount val="16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  <c:pt idx="15">
                  <c:v>2014*</c:v>
                </c:pt>
              </c:strCache>
            </c:strRef>
          </c:cat>
          <c:val>
            <c:numRef>
              <c:f>'Table 5 - 8hrO34thHigh'!$Q$40:$AF$40</c:f>
              <c:numCache>
                <c:formatCode>0.000</c:formatCode>
                <c:ptCount val="16"/>
                <c:pt idx="0">
                  <c:v>8.4000000000000005E-2</c:v>
                </c:pt>
                <c:pt idx="1">
                  <c:v>8.4000000000000005E-2</c:v>
                </c:pt>
                <c:pt idx="2">
                  <c:v>8.4000000000000005E-2</c:v>
                </c:pt>
                <c:pt idx="3">
                  <c:v>8.4000000000000005E-2</c:v>
                </c:pt>
                <c:pt idx="4">
                  <c:v>8.4000000000000005E-2</c:v>
                </c:pt>
                <c:pt idx="5">
                  <c:v>8.4000000000000005E-2</c:v>
                </c:pt>
                <c:pt idx="6">
                  <c:v>8.4000000000000005E-2</c:v>
                </c:pt>
                <c:pt idx="7">
                  <c:v>8.4000000000000005E-2</c:v>
                </c:pt>
                <c:pt idx="8">
                  <c:v>8.4000000000000005E-2</c:v>
                </c:pt>
                <c:pt idx="9">
                  <c:v>8.4000000000000005E-2</c:v>
                </c:pt>
                <c:pt idx="10">
                  <c:v>8.4000000000000005E-2</c:v>
                </c:pt>
                <c:pt idx="11">
                  <c:v>8.4000000000000005E-2</c:v>
                </c:pt>
                <c:pt idx="12">
                  <c:v>8.4000000000000005E-2</c:v>
                </c:pt>
                <c:pt idx="13">
                  <c:v>8.4000000000000005E-2</c:v>
                </c:pt>
                <c:pt idx="14">
                  <c:v>8.4000000000000005E-2</c:v>
                </c:pt>
                <c:pt idx="15">
                  <c:v>8.4000000000000005E-2</c:v>
                </c:pt>
              </c:numCache>
            </c:numRef>
          </c:val>
          <c:smooth val="0"/>
        </c:ser>
        <c:ser>
          <c:idx val="0"/>
          <c:order val="2"/>
          <c:tx>
            <c:v>4th Highest 8-Hour Max Ozone</c:v>
          </c:tx>
          <c:spPr>
            <a:ln w="25400">
              <a:solidFill>
                <a:srgbClr val="000000"/>
              </a:solidFill>
              <a:prstDash val="solid"/>
            </a:ln>
          </c:spPr>
          <c:marker>
            <c:symbol val="circle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dLbls>
            <c:dLbl>
              <c:idx val="1"/>
              <c:layout>
                <c:manualLayout>
                  <c:x val="-1.9006425101839645E-2"/>
                  <c:y val="4.35126450315205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7665665095030543E-2"/>
                  <c:y val="4.440061814703074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4481538224011591E-2"/>
                  <c:y val="-5.30137120710378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3.9787334275523251E-2"/>
                  <c:y val="-4.061495817695679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6435671785370723E-2"/>
                  <c:y val="-4.140947334854171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1.3978931366610848E-2"/>
                  <c:y val="-2.5786297740819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1.2638171359801744E-2"/>
                  <c:y val="-3.13317143768243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7.9926208318982749E-3"/>
                  <c:y val="-2.749969337944906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0"/>
                  <c:y val="2.80373831775700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4.2232277526395287E-2"/>
                  <c:y val="-2.80373831775701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3.0165912518853696E-2"/>
                  <c:y val="-3.7383177570093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6.0331825037707393E-3"/>
                  <c:y val="6.23052959501557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1.6088486676721969E-2"/>
                  <c:y val="-5.60747663551401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3.2176973353443938E-2"/>
                  <c:y val="4.04984423676012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5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'Table 5 - 8hrO34thHigh'!$Q$7:$AF$7</c:f>
              <c:strCache>
                <c:ptCount val="16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  <c:pt idx="15">
                  <c:v>2014*</c:v>
                </c:pt>
              </c:strCache>
            </c:strRef>
          </c:cat>
          <c:val>
            <c:numRef>
              <c:f>'Table 5 - 8hrO34thHigh'!$Q$34:$AF$34</c:f>
              <c:numCache>
                <c:formatCode>0.000</c:formatCode>
                <c:ptCount val="16"/>
                <c:pt idx="0">
                  <c:v>0.106</c:v>
                </c:pt>
                <c:pt idx="1">
                  <c:v>9.4E-2</c:v>
                </c:pt>
                <c:pt idx="2">
                  <c:v>0.10100000000000001</c:v>
                </c:pt>
                <c:pt idx="3">
                  <c:v>0.112</c:v>
                </c:pt>
                <c:pt idx="4">
                  <c:v>9.7000000000000003E-2</c:v>
                </c:pt>
                <c:pt idx="5">
                  <c:v>9.2999999999999999E-2</c:v>
                </c:pt>
                <c:pt idx="6">
                  <c:v>9.1999999999999998E-2</c:v>
                </c:pt>
                <c:pt idx="7">
                  <c:v>9.5000000000000001E-2</c:v>
                </c:pt>
                <c:pt idx="8">
                  <c:v>8.8999999999999996E-2</c:v>
                </c:pt>
                <c:pt idx="9">
                  <c:v>8.5000000000000006E-2</c:v>
                </c:pt>
                <c:pt idx="10">
                  <c:v>7.0999999999999994E-2</c:v>
                </c:pt>
                <c:pt idx="11">
                  <c:v>8.8999999999999996E-2</c:v>
                </c:pt>
                <c:pt idx="12">
                  <c:v>8.6999999999999994E-2</c:v>
                </c:pt>
                <c:pt idx="13">
                  <c:v>0.09</c:v>
                </c:pt>
                <c:pt idx="14">
                  <c:v>7.1999999999999995E-2</c:v>
                </c:pt>
                <c:pt idx="15">
                  <c:v>7.0999999999999994E-2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6245504"/>
        <c:axId val="106259968"/>
      </c:lineChart>
      <c:catAx>
        <c:axId val="10624550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100"/>
                  <a:t>Year</a:t>
                </a:r>
              </a:p>
            </c:rich>
          </c:tx>
          <c:layout>
            <c:manualLayout>
              <c:xMode val="edge"/>
              <c:yMode val="edge"/>
              <c:x val="0.52036278270645064"/>
              <c:y val="0.93691588785046731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2700000" vert="horz"/>
          <a:lstStyle/>
          <a:p>
            <a:pPr>
              <a:defRPr sz="105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625996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06259968"/>
        <c:scaling>
          <c:orientation val="minMax"/>
          <c:max val="0.12000000000000002"/>
          <c:min val="6.0000000000000012E-2"/>
        </c:scaling>
        <c:delete val="0"/>
        <c:axPos val="l"/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200" baseline="0" dirty="0"/>
                  <a:t>8-hr Ozone Concentration</a:t>
                </a:r>
                <a:r>
                  <a:rPr lang="en-US" sz="1200" dirty="0"/>
                  <a:t> (</a:t>
                </a:r>
                <a:r>
                  <a:rPr lang="en-US" sz="1200" dirty="0" smtClean="0"/>
                  <a:t>ppb)</a:t>
                </a:r>
                <a:endParaRPr lang="en-US" sz="1200" dirty="0"/>
              </a:p>
            </c:rich>
          </c:tx>
          <c:layout>
            <c:manualLayout>
              <c:xMode val="edge"/>
              <c:yMode val="edge"/>
              <c:x val="6.0263660224290144E-3"/>
              <c:y val="0.23424057052629377"/>
            </c:manualLayout>
          </c:layout>
          <c:overlay val="0"/>
          <c:spPr>
            <a:noFill/>
            <a:ln w="25400">
              <a:noFill/>
            </a:ln>
          </c:spPr>
        </c:title>
        <c:numFmt formatCode="0.00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6245504"/>
        <c:crosses val="autoZero"/>
        <c:crossBetween val="midCat"/>
        <c:minorUnit val="1.0000000000000005E-2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600" b="1" i="0" baseline="0"/>
              <a:t>Number of Exceedance Days - 2006 24-Hour PM2.5 Standard (35 </a:t>
            </a:r>
            <a:r>
              <a:rPr lang="en-US" sz="1600" b="1" i="0" baseline="0">
                <a:latin typeface="Calibri"/>
                <a:cs typeface="Calibri"/>
              </a:rPr>
              <a:t>µ</a:t>
            </a:r>
            <a:r>
              <a:rPr lang="en-US" sz="1600" b="1" i="0" baseline="0"/>
              <a:t>g/m</a:t>
            </a:r>
            <a:r>
              <a:rPr lang="en-US" sz="1600" b="1" i="0" baseline="30000"/>
              <a:t>3</a:t>
            </a:r>
            <a:r>
              <a:rPr lang="en-US" sz="1600" b="1" i="0" baseline="0"/>
              <a:t>)</a:t>
            </a:r>
            <a:endParaRPr lang="en-US" sz="1600"/>
          </a:p>
          <a:p>
            <a:pPr>
              <a:defRPr/>
            </a:pPr>
            <a:r>
              <a:rPr lang="en-US" sz="1400" b="1" i="0" baseline="0"/>
              <a:t>Breakdown of Code Orange, Red, and Purple Days</a:t>
            </a:r>
            <a:br>
              <a:rPr lang="en-US" sz="1400" b="1" i="0" baseline="0"/>
            </a:br>
            <a:r>
              <a:rPr lang="en-US" sz="1400" b="1" i="0" baseline="0"/>
              <a:t>(Washington, DC Region : 1999 - 2014)</a:t>
            </a:r>
            <a:endParaRPr lang="en-US" sz="14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8.519480116532048E-2"/>
          <c:y val="0.15142889423555933"/>
          <c:w val="0.8986317771499307"/>
          <c:h val="0.7481026973883575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Data!$A$9</c:f>
              <c:strCache>
                <c:ptCount val="1"/>
                <c:pt idx="0">
                  <c:v>orange</c:v>
                </c:pt>
              </c:strCache>
            </c:strRef>
          </c:tx>
          <c:spPr>
            <a:solidFill>
              <a:srgbClr val="F6A348"/>
            </a:solidFill>
            <a:ln>
              <a:solidFill>
                <a:prstClr val="white">
                  <a:lumMod val="65000"/>
                </a:prstClr>
              </a:solidFill>
            </a:ln>
          </c:spPr>
          <c:invertIfNegative val="0"/>
          <c:dLbls>
            <c:dLbl>
              <c:idx val="12"/>
              <c:delete val="1"/>
            </c:dLbl>
            <c:dLbl>
              <c:idx val="14"/>
              <c:delete val="1"/>
            </c:dLbl>
            <c:dLbl>
              <c:idx val="15"/>
              <c:delete val="1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Data!$B$8:$Q$8</c:f>
              <c:numCache>
                <c:formatCode>General</c:formatCode>
                <c:ptCount val="16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  <c:pt idx="15">
                  <c:v>2014</c:v>
                </c:pt>
              </c:numCache>
            </c:numRef>
          </c:cat>
          <c:val>
            <c:numRef>
              <c:f>Data!$B$9:$Q$9</c:f>
              <c:numCache>
                <c:formatCode>General</c:formatCode>
                <c:ptCount val="16"/>
                <c:pt idx="0">
                  <c:v>13</c:v>
                </c:pt>
                <c:pt idx="1">
                  <c:v>16</c:v>
                </c:pt>
                <c:pt idx="2">
                  <c:v>25</c:v>
                </c:pt>
                <c:pt idx="3">
                  <c:v>14</c:v>
                </c:pt>
                <c:pt idx="4">
                  <c:v>11</c:v>
                </c:pt>
                <c:pt idx="5">
                  <c:v>11</c:v>
                </c:pt>
                <c:pt idx="6">
                  <c:v>14</c:v>
                </c:pt>
                <c:pt idx="7">
                  <c:v>7</c:v>
                </c:pt>
                <c:pt idx="8">
                  <c:v>6</c:v>
                </c:pt>
                <c:pt idx="9">
                  <c:v>4</c:v>
                </c:pt>
                <c:pt idx="10">
                  <c:v>1</c:v>
                </c:pt>
                <c:pt idx="11">
                  <c:v>7</c:v>
                </c:pt>
                <c:pt idx="12">
                  <c:v>0</c:v>
                </c:pt>
                <c:pt idx="13">
                  <c:v>3</c:v>
                </c:pt>
                <c:pt idx="14">
                  <c:v>0</c:v>
                </c:pt>
                <c:pt idx="15">
                  <c:v>0</c:v>
                </c:pt>
              </c:numCache>
            </c:numRef>
          </c:val>
        </c:ser>
        <c:ser>
          <c:idx val="1"/>
          <c:order val="1"/>
          <c:tx>
            <c:strRef>
              <c:f>Data!$A$10</c:f>
              <c:strCache>
                <c:ptCount val="1"/>
                <c:pt idx="0">
                  <c:v>red</c:v>
                </c:pt>
              </c:strCache>
            </c:strRef>
          </c:tx>
          <c:spPr>
            <a:solidFill>
              <a:srgbClr val="CC0000"/>
            </a:solidFill>
            <a:ln>
              <a:solidFill>
                <a:prstClr val="white">
                  <a:lumMod val="65000"/>
                </a:prstClr>
              </a:solidFill>
            </a:ln>
          </c:spPr>
          <c:invertIfNegative val="0"/>
          <c:dLbls>
            <c:dLbl>
              <c:idx val="1"/>
              <c:delete val="1"/>
            </c:dLbl>
            <c:dLbl>
              <c:idx val="2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2"/>
              <c:delete val="1"/>
            </c:dLbl>
            <c:dLbl>
              <c:idx val="13"/>
              <c:delete val="1"/>
            </c:dLbl>
            <c:dLbl>
              <c:idx val="14"/>
              <c:delete val="1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Data!$B$8:$Q$8</c:f>
              <c:numCache>
                <c:formatCode>General</c:formatCode>
                <c:ptCount val="16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  <c:pt idx="15">
                  <c:v>2014</c:v>
                </c:pt>
              </c:numCache>
            </c:numRef>
          </c:cat>
          <c:val>
            <c:numRef>
              <c:f>Data!$B$10:$P$10</c:f>
              <c:numCache>
                <c:formatCode>General</c:formatCode>
                <c:ptCount val="15"/>
                <c:pt idx="0">
                  <c:v>2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  <c:pt idx="7">
                  <c:v>1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1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</c:numCache>
            </c:numRef>
          </c:val>
        </c:ser>
        <c:ser>
          <c:idx val="2"/>
          <c:order val="2"/>
          <c:tx>
            <c:strRef>
              <c:f>Data!$A$11</c:f>
              <c:strCache>
                <c:ptCount val="1"/>
                <c:pt idx="0">
                  <c:v>purple</c:v>
                </c:pt>
              </c:strCache>
            </c:strRef>
          </c:tx>
          <c:spPr>
            <a:solidFill>
              <a:srgbClr val="7A279F"/>
            </a:solidFill>
            <a:ln>
              <a:solidFill>
                <a:prstClr val="white">
                  <a:lumMod val="65000"/>
                </a:prstClr>
              </a:solidFill>
            </a:ln>
          </c:spPr>
          <c:invertIfNegative val="0"/>
          <c:cat>
            <c:numRef>
              <c:f>Data!$B$8:$Q$8</c:f>
              <c:numCache>
                <c:formatCode>General</c:formatCode>
                <c:ptCount val="16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  <c:pt idx="15">
                  <c:v>2014</c:v>
                </c:pt>
              </c:numCache>
            </c:numRef>
          </c:cat>
          <c:val>
            <c:numRef>
              <c:f>Data!$B$11:$P$11</c:f>
              <c:numCache>
                <c:formatCode>General</c:formatCode>
                <c:ptCount val="1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4"/>
        <c:overlap val="100"/>
        <c:axId val="178386816"/>
        <c:axId val="178388352"/>
      </c:barChart>
      <c:lineChart>
        <c:grouping val="standard"/>
        <c:varyColors val="0"/>
        <c:ser>
          <c:idx val="3"/>
          <c:order val="3"/>
          <c:tx>
            <c:strRef>
              <c:f>Data!$A$12</c:f>
              <c:strCache>
                <c:ptCount val="1"/>
                <c:pt idx="0">
                  <c:v>Total Exceed.</c:v>
                </c:pt>
              </c:strCache>
            </c:strRef>
          </c:tx>
          <c:spPr>
            <a:ln>
              <a:noFill/>
            </a:ln>
          </c:spPr>
          <c:marker>
            <c:spPr>
              <a:ln>
                <a:noFill/>
              </a:ln>
            </c:spPr>
          </c:marker>
          <c:dLbls>
            <c:txPr>
              <a:bodyPr/>
              <a:lstStyle/>
              <a:p>
                <a:pPr>
                  <a:defRPr sz="1400" b="1">
                    <a:solidFill>
                      <a:srgbClr val="0070C0"/>
                    </a:solidFill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Data!$B$8:$P$8</c:f>
              <c:numCache>
                <c:formatCode>General</c:formatCode>
                <c:ptCount val="15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</c:numCache>
            </c:numRef>
          </c:cat>
          <c:val>
            <c:numRef>
              <c:f>Data!$B$12:$P$12</c:f>
              <c:numCache>
                <c:formatCode>General</c:formatCode>
                <c:ptCount val="15"/>
                <c:pt idx="0">
                  <c:v>15</c:v>
                </c:pt>
                <c:pt idx="1">
                  <c:v>16</c:v>
                </c:pt>
                <c:pt idx="2">
                  <c:v>25</c:v>
                </c:pt>
                <c:pt idx="3">
                  <c:v>17</c:v>
                </c:pt>
                <c:pt idx="4">
                  <c:v>12</c:v>
                </c:pt>
                <c:pt idx="5">
                  <c:v>11</c:v>
                </c:pt>
                <c:pt idx="6">
                  <c:v>14</c:v>
                </c:pt>
                <c:pt idx="7">
                  <c:v>8</c:v>
                </c:pt>
                <c:pt idx="8">
                  <c:v>6</c:v>
                </c:pt>
                <c:pt idx="9">
                  <c:v>4</c:v>
                </c:pt>
                <c:pt idx="10">
                  <c:v>1</c:v>
                </c:pt>
                <c:pt idx="11">
                  <c:v>8</c:v>
                </c:pt>
                <c:pt idx="12">
                  <c:v>0</c:v>
                </c:pt>
                <c:pt idx="13">
                  <c:v>3</c:v>
                </c:pt>
                <c:pt idx="14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8386816"/>
        <c:axId val="178388352"/>
      </c:lineChart>
      <c:catAx>
        <c:axId val="1783868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178388352"/>
        <c:crosses val="autoZero"/>
        <c:auto val="1"/>
        <c:lblAlgn val="ctr"/>
        <c:lblOffset val="100"/>
        <c:noMultiLvlLbl val="0"/>
      </c:catAx>
      <c:valAx>
        <c:axId val="178388352"/>
        <c:scaling>
          <c:orientation val="minMax"/>
          <c:max val="3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400" b="1"/>
                </a:pPr>
                <a:r>
                  <a:rPr lang="en-US" sz="1400" b="1">
                    <a:latin typeface="+mn-lt"/>
                    <a:cs typeface="Arial" pitchFamily="34" charset="0"/>
                  </a:rPr>
                  <a:t>Number of Days</a:t>
                </a:r>
              </a:p>
            </c:rich>
          </c:tx>
          <c:layout>
            <c:manualLayout>
              <c:xMode val="edge"/>
              <c:yMode val="edge"/>
              <c:x val="2.9603751416178992E-3"/>
              <c:y val="0.406346180260567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1783868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400"/>
            </a:pPr>
            <a:r>
              <a:rPr lang="en-US" sz="2400" b="1" i="0" baseline="0" dirty="0" smtClean="0">
                <a:effectLst/>
              </a:rPr>
              <a:t>24-Hour </a:t>
            </a:r>
            <a:r>
              <a:rPr lang="en-US" sz="2400" b="1" i="0" baseline="0" dirty="0">
                <a:effectLst/>
              </a:rPr>
              <a:t>PM2.5 Design Value </a:t>
            </a:r>
            <a:endParaRPr lang="en-US" sz="2400" dirty="0">
              <a:effectLst/>
            </a:endParaRPr>
          </a:p>
          <a:p>
            <a:pPr>
              <a:defRPr sz="2400"/>
            </a:pPr>
            <a:r>
              <a:rPr lang="en-US" sz="2400" b="1" i="0" baseline="0" dirty="0" smtClean="0">
                <a:effectLst/>
              </a:rPr>
              <a:t>Washington </a:t>
            </a:r>
            <a:r>
              <a:rPr lang="en-US" sz="2400" b="1" i="0" baseline="0" dirty="0">
                <a:effectLst/>
              </a:rPr>
              <a:t>D.C. Region: </a:t>
            </a:r>
            <a:r>
              <a:rPr lang="en-US" sz="2400" b="1" i="0" baseline="0" dirty="0" smtClean="0">
                <a:effectLst/>
              </a:rPr>
              <a:t>2003-2013</a:t>
            </a:r>
            <a:endParaRPr lang="en-US" sz="2400" dirty="0">
              <a:effectLst/>
            </a:endParaRPr>
          </a:p>
          <a:p>
            <a:pPr>
              <a:defRPr sz="2400"/>
            </a:pPr>
            <a:endParaRPr lang="en-US" sz="24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5036868372067387E-2"/>
          <c:y val="0.19915075491904663"/>
          <c:w val="0.87480696576902039"/>
          <c:h val="0.59328479773361664"/>
        </c:manualLayout>
      </c:layout>
      <c:lineChart>
        <c:grouping val="standard"/>
        <c:varyColors val="0"/>
        <c:ser>
          <c:idx val="0"/>
          <c:order val="0"/>
          <c:spPr>
            <a:ln>
              <a:solidFill>
                <a:srgbClr val="0070C0"/>
              </a:solidFill>
            </a:ln>
          </c:spPr>
          <c:marker>
            <c:spPr>
              <a:ln>
                <a:solidFill>
                  <a:srgbClr val="0070C0"/>
                </a:solidFill>
              </a:ln>
            </c:spPr>
          </c:marker>
          <c:cat>
            <c:numRef>
              <c:f>Sheet1!$AF$21:$AF$31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Sheet1!$AG$21:$AG$31</c:f>
              <c:numCache>
                <c:formatCode>General</c:formatCode>
                <c:ptCount val="11"/>
                <c:pt idx="0">
                  <c:v>44</c:v>
                </c:pt>
                <c:pt idx="1">
                  <c:v>42</c:v>
                </c:pt>
                <c:pt idx="2">
                  <c:v>38</c:v>
                </c:pt>
                <c:pt idx="3">
                  <c:v>37</c:v>
                </c:pt>
                <c:pt idx="4">
                  <c:v>35</c:v>
                </c:pt>
                <c:pt idx="5">
                  <c:v>32</c:v>
                </c:pt>
                <c:pt idx="6">
                  <c:v>29</c:v>
                </c:pt>
                <c:pt idx="7">
                  <c:v>27</c:v>
                </c:pt>
                <c:pt idx="8">
                  <c:v>26</c:v>
                </c:pt>
                <c:pt idx="9">
                  <c:v>27</c:v>
                </c:pt>
                <c:pt idx="10">
                  <c:v>25</c:v>
                </c:pt>
              </c:numCache>
            </c:numRef>
          </c:val>
          <c:smooth val="0"/>
        </c:ser>
        <c:ser>
          <c:idx val="1"/>
          <c:order val="1"/>
          <c:spPr>
            <a:ln>
              <a:solidFill>
                <a:srgbClr val="A50021"/>
              </a:solidFill>
            </a:ln>
          </c:spPr>
          <c:marker>
            <c:symbol val="none"/>
          </c:marker>
          <c:cat>
            <c:numRef>
              <c:f>Sheet1!$AF$21:$AF$31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Sheet1!$AH$21:$AH$31</c:f>
              <c:numCache>
                <c:formatCode>General</c:formatCode>
                <c:ptCount val="11"/>
                <c:pt idx="0">
                  <c:v>35</c:v>
                </c:pt>
                <c:pt idx="1">
                  <c:v>35</c:v>
                </c:pt>
                <c:pt idx="2">
                  <c:v>35</c:v>
                </c:pt>
                <c:pt idx="3">
                  <c:v>35</c:v>
                </c:pt>
                <c:pt idx="4">
                  <c:v>35</c:v>
                </c:pt>
                <c:pt idx="5">
                  <c:v>35</c:v>
                </c:pt>
                <c:pt idx="6">
                  <c:v>35</c:v>
                </c:pt>
                <c:pt idx="7">
                  <c:v>35</c:v>
                </c:pt>
                <c:pt idx="8">
                  <c:v>35</c:v>
                </c:pt>
                <c:pt idx="9">
                  <c:v>35</c:v>
                </c:pt>
                <c:pt idx="10">
                  <c:v>35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553344"/>
        <c:axId val="1679744"/>
      </c:lineChart>
      <c:catAx>
        <c:axId val="425533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/>
                  <a:t>Year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1679744"/>
        <c:crosses val="autoZero"/>
        <c:auto val="1"/>
        <c:lblAlgn val="ctr"/>
        <c:lblOffset val="100"/>
        <c:noMultiLvlLbl val="0"/>
      </c:catAx>
      <c:valAx>
        <c:axId val="1679744"/>
        <c:scaling>
          <c:orientation val="minMax"/>
          <c:min val="20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sz="1400" b="1" i="0" u="none" strike="noStrike" baseline="0">
                    <a:effectLst/>
                  </a:rPr>
                  <a:t>Design Values (µg/m</a:t>
                </a:r>
                <a:r>
                  <a:rPr lang="en-US" sz="1400" b="1" i="0" u="none" strike="noStrike" baseline="30000">
                    <a:effectLst/>
                  </a:rPr>
                  <a:t>3</a:t>
                </a:r>
                <a:r>
                  <a:rPr lang="en-US" sz="1400" b="1" i="0" u="none" strike="noStrike" baseline="0">
                    <a:effectLst/>
                  </a:rPr>
                  <a:t>)*</a:t>
                </a:r>
                <a:endParaRPr lang="en-US" sz="1400"/>
              </a:p>
            </c:rich>
          </c:tx>
          <c:layout>
            <c:manualLayout>
              <c:xMode val="edge"/>
              <c:yMode val="edge"/>
              <c:x val="1.9429796046136446E-3"/>
              <c:y val="0.3130352455943007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42553344"/>
        <c:crosses val="autoZero"/>
        <c:crossBetween val="between"/>
      </c:valAx>
    </c:plotArea>
    <c:plotVisOnly val="1"/>
    <c:dispBlanksAs val="gap"/>
    <c:showDLblsOverMax val="0"/>
  </c:chart>
  <c:spPr>
    <a:ln>
      <a:solidFill>
        <a:srgbClr val="000000"/>
      </a:solidFill>
    </a:ln>
  </c:spPr>
  <c:externalData r:id="rId2">
    <c:autoUpdate val="0"/>
  </c:externalData>
  <c:userShapes r:id="rId3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800" b="1" i="0" baseline="0">
                <a:effectLst/>
              </a:rPr>
              <a:t>Figure 16: PM</a:t>
            </a:r>
            <a:r>
              <a:rPr lang="en-US" sz="1800" b="1" i="0" baseline="-25000">
                <a:effectLst/>
              </a:rPr>
              <a:t>2.5</a:t>
            </a:r>
            <a:r>
              <a:rPr lang="en-US" sz="1800" b="1" i="0" baseline="0">
                <a:effectLst/>
              </a:rPr>
              <a:t> Annual Design Values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800" b="1" i="0" baseline="0">
                <a:effectLst/>
              </a:rPr>
              <a:t>Washington, D.C. Region, 2003-2013</a:t>
            </a:r>
            <a:endParaRPr lang="en-US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053716526888328"/>
          <c:y val="0.17482770122442384"/>
          <c:w val="0.86724061604380565"/>
          <c:h val="0.61976344540813122"/>
        </c:manualLayout>
      </c:layout>
      <c:lineChart>
        <c:grouping val="standard"/>
        <c:varyColors val="0"/>
        <c:ser>
          <c:idx val="0"/>
          <c:order val="0"/>
          <c:spPr>
            <a:ln w="38100">
              <a:solidFill>
                <a:srgbClr val="0070C0"/>
              </a:solidFill>
            </a:ln>
          </c:spPr>
          <c:marker>
            <c:symbol val="diamond"/>
            <c:size val="7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</c:spPr>
          </c:marker>
          <c:cat>
            <c:numRef>
              <c:f>Sheet1!$J$19:$J$29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Sheet1!$K$19:$K$29</c:f>
              <c:numCache>
                <c:formatCode>0.0</c:formatCode>
                <c:ptCount val="11"/>
                <c:pt idx="0">
                  <c:v>15.8</c:v>
                </c:pt>
                <c:pt idx="1">
                  <c:v>15.1</c:v>
                </c:pt>
                <c:pt idx="2">
                  <c:v>14.8</c:v>
                </c:pt>
                <c:pt idx="3">
                  <c:v>14.5</c:v>
                </c:pt>
                <c:pt idx="4">
                  <c:v>14.2</c:v>
                </c:pt>
                <c:pt idx="5">
                  <c:v>13.1</c:v>
                </c:pt>
                <c:pt idx="6">
                  <c:v>12.1</c:v>
                </c:pt>
                <c:pt idx="7">
                  <c:v>11.3</c:v>
                </c:pt>
                <c:pt idx="8">
                  <c:v>10.7</c:v>
                </c:pt>
                <c:pt idx="9">
                  <c:v>10.5</c:v>
                </c:pt>
                <c:pt idx="10" formatCode="General">
                  <c:v>10.1</c:v>
                </c:pt>
              </c:numCache>
            </c:numRef>
          </c:val>
          <c:smooth val="0"/>
        </c:ser>
        <c:ser>
          <c:idx val="1"/>
          <c:order val="1"/>
          <c:spPr>
            <a:ln>
              <a:solidFill>
                <a:srgbClr val="A50021"/>
              </a:solidFill>
            </a:ln>
          </c:spPr>
          <c:marker>
            <c:symbol val="none"/>
          </c:marker>
          <c:cat>
            <c:numRef>
              <c:f>Sheet1!$J$19:$J$29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Sheet1!$L$19:$L$29</c:f>
              <c:numCache>
                <c:formatCode>General</c:formatCode>
                <c:ptCount val="11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15</c:v>
                </c:pt>
                <c:pt idx="4">
                  <c:v>15</c:v>
                </c:pt>
                <c:pt idx="5">
                  <c:v>15</c:v>
                </c:pt>
                <c:pt idx="6">
                  <c:v>15</c:v>
                </c:pt>
                <c:pt idx="7">
                  <c:v>15</c:v>
                </c:pt>
                <c:pt idx="8">
                  <c:v>15</c:v>
                </c:pt>
                <c:pt idx="9">
                  <c:v>15</c:v>
                </c:pt>
                <c:pt idx="10">
                  <c:v>15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Sheet1!$M$18</c:f>
              <c:strCache>
                <c:ptCount val="1"/>
                <c:pt idx="0">
                  <c:v>NAAQS PM2.5 (2012)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val>
            <c:numRef>
              <c:f>Sheet1!$M$19:$M$29</c:f>
              <c:numCache>
                <c:formatCode>General</c:formatCode>
                <c:ptCount val="11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12</c:v>
                </c:pt>
                <c:pt idx="4">
                  <c:v>12</c:v>
                </c:pt>
                <c:pt idx="5">
                  <c:v>12</c:v>
                </c:pt>
                <c:pt idx="6">
                  <c:v>12</c:v>
                </c:pt>
                <c:pt idx="7">
                  <c:v>12</c:v>
                </c:pt>
                <c:pt idx="8">
                  <c:v>12</c:v>
                </c:pt>
                <c:pt idx="9">
                  <c:v>12</c:v>
                </c:pt>
                <c:pt idx="10">
                  <c:v>12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991424"/>
        <c:axId val="6002176"/>
      </c:lineChart>
      <c:catAx>
        <c:axId val="599142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100"/>
                </a:pPr>
                <a:r>
                  <a:rPr lang="en-US" sz="1100"/>
                  <a:t>Year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6002176"/>
        <c:crosses val="autoZero"/>
        <c:auto val="1"/>
        <c:lblAlgn val="ctr"/>
        <c:lblOffset val="100"/>
        <c:noMultiLvlLbl val="0"/>
      </c:catAx>
      <c:valAx>
        <c:axId val="6002176"/>
        <c:scaling>
          <c:orientation val="minMax"/>
          <c:min val="8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1400">
                    <a:latin typeface="+mn-lt"/>
                  </a:defRPr>
                </a:pPr>
                <a:r>
                  <a:rPr lang="en-US" sz="1400">
                    <a:latin typeface="+mn-lt"/>
                  </a:rPr>
                  <a:t>Design</a:t>
                </a:r>
                <a:r>
                  <a:rPr lang="en-US" sz="1400" baseline="0">
                    <a:latin typeface="+mn-lt"/>
                  </a:rPr>
                  <a:t> Values (µg/m</a:t>
                </a:r>
                <a:r>
                  <a:rPr lang="en-US" sz="1400" baseline="30000">
                    <a:latin typeface="+mn-lt"/>
                  </a:rPr>
                  <a:t>3</a:t>
                </a:r>
                <a:r>
                  <a:rPr lang="en-US" sz="1400" baseline="0">
                    <a:latin typeface="+mn-lt"/>
                  </a:rPr>
                  <a:t>)*</a:t>
                </a:r>
                <a:endParaRPr lang="en-US" sz="140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6407844852726741E-2"/>
              <c:y val="0.33112343911556508"/>
            </c:manualLayout>
          </c:layout>
          <c:overlay val="0"/>
        </c:title>
        <c:numFmt formatCode="0.0" sourceLinked="1"/>
        <c:majorTickMark val="out"/>
        <c:minorTickMark val="none"/>
        <c:tickLblPos val="nextTo"/>
        <c:crossAx val="5991424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0.60526</cdr:x>
      <cdr:y>0.24843</cdr:y>
    </cdr:from>
    <cdr:to>
      <cdr:x>0.99168</cdr:x>
      <cdr:y>0.30239</cdr:y>
    </cdr:to>
    <cdr:sp macro="" textlink="">
      <cdr:nvSpPr>
        <cdr:cNvPr id="619521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257800" y="1189458"/>
          <a:ext cx="3356726" cy="258341"/>
        </a:xfrm>
        <a:prstGeom xmlns:a="http://schemas.openxmlformats.org/drawingml/2006/main" prst="rect">
          <a:avLst/>
        </a:prstGeom>
        <a:solidFill xmlns:a="http://schemas.openxmlformats.org/drawingml/2006/main">
          <a:srgbClr val="00B050"/>
        </a:solidFill>
        <a:ln xmlns:a="http://schemas.openxmlformats.org/drawingml/2006/main" w="9525" algn="ctr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36576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200" b="1" i="0" u="none" strike="noStrike" baseline="0" dirty="0">
              <a:solidFill>
                <a:sysClr val="windowText" lastClr="000000"/>
              </a:solidFill>
              <a:latin typeface="Arial"/>
              <a:cs typeface="Arial"/>
            </a:rPr>
            <a:t>Lower emissions - Less </a:t>
          </a:r>
          <a:r>
            <a:rPr lang="en-US" sz="1200" b="1" i="0" u="none" strike="noStrike" baseline="0" dirty="0" err="1">
              <a:solidFill>
                <a:sysClr val="windowText" lastClr="000000"/>
              </a:solidFill>
              <a:latin typeface="Arial"/>
              <a:cs typeface="Arial"/>
            </a:rPr>
            <a:t>exceedance</a:t>
          </a:r>
          <a:r>
            <a:rPr lang="en-US" sz="1200" b="1" i="0" u="none" strike="noStrike" baseline="0" dirty="0">
              <a:solidFill>
                <a:sysClr val="windowText" lastClr="000000"/>
              </a:solidFill>
              <a:latin typeface="Arial"/>
              <a:cs typeface="Arial"/>
            </a:rPr>
            <a:t> days</a:t>
          </a:r>
        </a:p>
      </cdr:txBody>
    </cdr:sp>
  </cdr:relSizeAnchor>
  <cdr:relSizeAnchor xmlns:cdr="http://schemas.openxmlformats.org/drawingml/2006/chartDrawing">
    <cdr:from>
      <cdr:x>0.12281</cdr:x>
      <cdr:y>0.19098</cdr:y>
    </cdr:from>
    <cdr:to>
      <cdr:x>0.51953</cdr:x>
      <cdr:y>0.23942</cdr:y>
    </cdr:to>
    <cdr:sp macro="" textlink="">
      <cdr:nvSpPr>
        <cdr:cNvPr id="619522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066800" y="914400"/>
          <a:ext cx="3446291" cy="231911"/>
        </a:xfrm>
        <a:prstGeom xmlns:a="http://schemas.openxmlformats.org/drawingml/2006/main" prst="rect">
          <a:avLst/>
        </a:prstGeom>
        <a:solidFill xmlns:a="http://schemas.openxmlformats.org/drawingml/2006/main">
          <a:srgbClr val="FF0000"/>
        </a:solidFill>
        <a:ln xmlns:a="http://schemas.openxmlformats.org/drawingml/2006/main" w="9525" algn="ctr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36576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200" b="1" i="0" u="none" strike="noStrike" baseline="0" dirty="0">
              <a:solidFill>
                <a:sysClr val="windowText" lastClr="000000"/>
              </a:solidFill>
              <a:latin typeface="Arial"/>
              <a:cs typeface="Arial"/>
            </a:rPr>
            <a:t>Higher emissions - More </a:t>
          </a:r>
          <a:r>
            <a:rPr lang="en-US" sz="1200" b="1" i="0" u="none" strike="noStrike" baseline="0" dirty="0" err="1">
              <a:solidFill>
                <a:sysClr val="windowText" lastClr="000000"/>
              </a:solidFill>
              <a:latin typeface="Arial"/>
              <a:cs typeface="Arial"/>
            </a:rPr>
            <a:t>exceedance</a:t>
          </a:r>
          <a:r>
            <a:rPr lang="en-US" sz="1200" b="1" i="0" u="none" strike="noStrike" baseline="0" dirty="0">
              <a:solidFill>
                <a:sysClr val="windowText" lastClr="000000"/>
              </a:solidFill>
              <a:latin typeface="Arial"/>
              <a:cs typeface="Arial"/>
            </a:rPr>
            <a:t> days</a:t>
          </a:r>
        </a:p>
      </cdr:txBody>
    </cdr:sp>
  </cdr:relSizeAnchor>
  <cdr:relSizeAnchor xmlns:cdr="http://schemas.openxmlformats.org/drawingml/2006/chartDrawing">
    <cdr:from>
      <cdr:x>0.06852</cdr:x>
      <cdr:y>0.93786</cdr:y>
    </cdr:from>
    <cdr:to>
      <cdr:x>0.19915</cdr:x>
      <cdr:y>0.98947</cdr:y>
    </cdr:to>
    <cdr:sp macro="" textlink="">
      <cdr:nvSpPr>
        <cdr:cNvPr id="619525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32358" y="4148122"/>
          <a:ext cx="1199465" cy="2281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algn="ctr">
          <a:solidFill>
            <a:srgbClr val="000000"/>
          </a:solidFill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wrap="none" lIns="27432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200" b="0" i="0" u="none" strike="noStrike" baseline="0">
              <a:solidFill>
                <a:srgbClr val="000000"/>
              </a:solidFill>
              <a:latin typeface="Arial"/>
              <a:cs typeface="Arial"/>
            </a:rPr>
            <a:t>ARP Phase - 1 *</a:t>
          </a:r>
        </a:p>
      </cdr:txBody>
    </cdr:sp>
  </cdr:relSizeAnchor>
  <cdr:relSizeAnchor xmlns:cdr="http://schemas.openxmlformats.org/drawingml/2006/chartDrawing">
    <cdr:from>
      <cdr:x>0.29911</cdr:x>
      <cdr:y>0.93786</cdr:y>
    </cdr:from>
    <cdr:to>
      <cdr:x>0.43073</cdr:x>
      <cdr:y>0.98947</cdr:y>
    </cdr:to>
    <cdr:sp macro="" textlink="">
      <cdr:nvSpPr>
        <cdr:cNvPr id="619526" name="Text Box 6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749594" y="4148122"/>
          <a:ext cx="1208552" cy="2281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algn="ctr">
          <a:solidFill>
            <a:srgbClr val="000000"/>
          </a:solidFill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wrap="none" lIns="27432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200" b="0" i="0" u="none" strike="noStrike" baseline="0">
              <a:solidFill>
                <a:srgbClr val="000000"/>
              </a:solidFill>
              <a:latin typeface="Arial"/>
              <a:cs typeface="Arial"/>
            </a:rPr>
            <a:t>ARP Phase - 2 *</a:t>
          </a:r>
        </a:p>
      </cdr:txBody>
    </cdr:sp>
  </cdr:relSizeAnchor>
  <cdr:relSizeAnchor xmlns:cdr="http://schemas.openxmlformats.org/drawingml/2006/chartDrawing">
    <cdr:from>
      <cdr:x>0.57009</cdr:x>
      <cdr:y>0.91006</cdr:y>
    </cdr:from>
    <cdr:to>
      <cdr:x>0.67871</cdr:x>
      <cdr:y>0.9969</cdr:y>
    </cdr:to>
    <cdr:sp macro="" textlink="">
      <cdr:nvSpPr>
        <cdr:cNvPr id="619527" name="Text Box 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223799" y="4010524"/>
          <a:ext cx="995291" cy="38269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algn="ctr">
          <a:solidFill>
            <a:srgbClr val="000000"/>
          </a:solidFill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36576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200" b="0" i="0" u="none" strike="noStrike" baseline="0">
              <a:solidFill>
                <a:srgbClr val="000000"/>
              </a:solidFill>
              <a:latin typeface="Arial"/>
              <a:cs typeface="Arial"/>
            </a:rPr>
            <a:t>NOx SIP Call</a:t>
          </a:r>
        </a:p>
        <a:p xmlns:a="http://schemas.openxmlformats.org/drawingml/2006/main">
          <a:pPr algn="l" rtl="0">
            <a:defRPr sz="1000"/>
          </a:pPr>
          <a:r>
            <a:rPr lang="en-US" sz="1200" b="0" i="0" u="none" strike="noStrike" baseline="0">
              <a:solidFill>
                <a:srgbClr val="000000"/>
              </a:solidFill>
              <a:latin typeface="Arial"/>
              <a:cs typeface="Arial"/>
            </a:rPr>
            <a:t>HDDV Rule</a:t>
          </a:r>
        </a:p>
      </cdr:txBody>
    </cdr:sp>
  </cdr:relSizeAnchor>
  <cdr:relSizeAnchor xmlns:cdr="http://schemas.openxmlformats.org/drawingml/2006/chartDrawing">
    <cdr:from>
      <cdr:x>0.08341</cdr:x>
      <cdr:y>0.83096</cdr:y>
    </cdr:from>
    <cdr:to>
      <cdr:x>0.09806</cdr:x>
      <cdr:y>0.93084</cdr:y>
    </cdr:to>
    <cdr:sp macro="" textlink="">
      <cdr:nvSpPr>
        <cdr:cNvPr id="619528" name="Line 8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H="1" flipV="1">
          <a:off x="764307" y="3661957"/>
          <a:ext cx="134217" cy="440142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ffectLst xmlns:a="http://schemas.openxmlformats.org/drawingml/2006/main"/>
      </cdr:spPr>
    </cdr:sp>
  </cdr:relSizeAnchor>
  <cdr:relSizeAnchor xmlns:cdr="http://schemas.openxmlformats.org/drawingml/2006/chartDrawing">
    <cdr:from>
      <cdr:x>0.27408</cdr:x>
      <cdr:y>0.8765</cdr:y>
    </cdr:from>
    <cdr:to>
      <cdr:x>0.30156</cdr:x>
      <cdr:y>0.92898</cdr:y>
    </cdr:to>
    <cdr:sp macro="" textlink="">
      <cdr:nvSpPr>
        <cdr:cNvPr id="619529" name="Line 9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H="1" flipV="1">
          <a:off x="2511408" y="4519394"/>
          <a:ext cx="251801" cy="270597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ffectLst xmlns:a="http://schemas.openxmlformats.org/drawingml/2006/main"/>
      </cdr:spPr>
    </cdr:sp>
  </cdr:relSizeAnchor>
  <cdr:relSizeAnchor xmlns:cdr="http://schemas.openxmlformats.org/drawingml/2006/chartDrawing">
    <cdr:from>
      <cdr:x>0.4903</cdr:x>
      <cdr:y>0.88177</cdr:y>
    </cdr:from>
    <cdr:to>
      <cdr:x>0.5693</cdr:x>
      <cdr:y>0.94524</cdr:y>
    </cdr:to>
    <cdr:sp macro="" textlink="">
      <cdr:nvSpPr>
        <cdr:cNvPr id="619530" name="Line 10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H="1" flipV="1">
          <a:off x="4492624" y="4546600"/>
          <a:ext cx="723899" cy="327246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ffectLst xmlns:a="http://schemas.openxmlformats.org/drawingml/2006/main"/>
      </cdr:spPr>
    </cdr:sp>
  </cdr:relSizeAnchor>
  <cdr:relSizeAnchor xmlns:cdr="http://schemas.openxmlformats.org/drawingml/2006/chartDrawing">
    <cdr:from>
      <cdr:x>0.79383</cdr:x>
      <cdr:y>0.93948</cdr:y>
    </cdr:from>
    <cdr:to>
      <cdr:x>0.93329</cdr:x>
      <cdr:y>0.98886</cdr:y>
    </cdr:to>
    <cdr:sp macro="" textlink="">
      <cdr:nvSpPr>
        <cdr:cNvPr id="12" name="Text Box 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273940" y="4140203"/>
          <a:ext cx="1277879" cy="2176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algn="ctr">
          <a:solidFill>
            <a:srgbClr val="000000"/>
          </a:solidFill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wrap="square" lIns="36576" tIns="22860" rIns="0" bIns="0" anchor="t" upright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 sz="1000"/>
          </a:pPr>
          <a:r>
            <a:rPr lang="en-US" sz="1200" b="0" i="0" u="none" strike="noStrike" baseline="0">
              <a:solidFill>
                <a:srgbClr val="000000"/>
              </a:solidFill>
              <a:latin typeface="Arial"/>
              <a:cs typeface="Arial"/>
            </a:rPr>
            <a:t>CAIR Phase - 1</a:t>
          </a:r>
        </a:p>
      </cdr:txBody>
    </cdr:sp>
  </cdr:relSizeAnchor>
  <cdr:relSizeAnchor xmlns:cdr="http://schemas.openxmlformats.org/drawingml/2006/chartDrawing">
    <cdr:from>
      <cdr:x>0.75641</cdr:x>
      <cdr:y>0.87691</cdr:y>
    </cdr:from>
    <cdr:to>
      <cdr:x>0.78828</cdr:x>
      <cdr:y>0.93167</cdr:y>
    </cdr:to>
    <cdr:sp macro="" textlink="">
      <cdr:nvSpPr>
        <cdr:cNvPr id="13" name="Line 10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H="1" flipV="1">
          <a:off x="6931040" y="4521543"/>
          <a:ext cx="292027" cy="282354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ffectLst xmlns:a="http://schemas.openxmlformats.org/drawingml/2006/main"/>
      </cdr:spPr>
    </cdr:sp>
  </cdr:relSizeAnchor>
  <cdr:relSizeAnchor xmlns:cdr="http://schemas.openxmlformats.org/drawingml/2006/chartDrawing">
    <cdr:from>
      <cdr:x>0.5614</cdr:x>
      <cdr:y>0.30239</cdr:y>
    </cdr:from>
    <cdr:to>
      <cdr:x>0.5614</cdr:x>
      <cdr:y>0.82759</cdr:y>
    </cdr:to>
    <cdr:cxnSp macro="">
      <cdr:nvCxnSpPr>
        <cdr:cNvPr id="3" name="Straight Connector 2"/>
        <cdr:cNvCxnSpPr/>
      </cdr:nvCxnSpPr>
      <cdr:spPr>
        <a:xfrm xmlns:a="http://schemas.openxmlformats.org/drawingml/2006/main">
          <a:off x="4876800" y="1447800"/>
          <a:ext cx="0" cy="2514600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chemeClr val="tx2"/>
          </a:solidFill>
          <a:prstDash val="lg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0.24795</cdr:x>
      <cdr:y>0.68604</cdr:y>
    </cdr:from>
    <cdr:to>
      <cdr:x>0.69295</cdr:x>
      <cdr:y>0.73654</cdr:y>
    </cdr:to>
    <cdr:sp macro="" textlink="">
      <cdr:nvSpPr>
        <cdr:cNvPr id="131075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125551" y="3999136"/>
          <a:ext cx="3814763" cy="29438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36576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400" b="1" i="0" u="none" strike="noStrike" baseline="0">
              <a:solidFill>
                <a:srgbClr val="FF0000"/>
              </a:solidFill>
              <a:latin typeface="Arial"/>
              <a:cs typeface="Arial"/>
            </a:rPr>
            <a:t>2008 8-hour Ozone NAAQS = 75 ppb</a:t>
          </a:r>
        </a:p>
      </cdr:txBody>
    </cdr:sp>
  </cdr:relSizeAnchor>
  <cdr:relSizeAnchor xmlns:cdr="http://schemas.openxmlformats.org/drawingml/2006/chartDrawing">
    <cdr:from>
      <cdr:x>0.24502</cdr:x>
      <cdr:y>0.55467</cdr:y>
    </cdr:from>
    <cdr:to>
      <cdr:x>0.64669</cdr:x>
      <cdr:y>0.60035</cdr:y>
    </cdr:to>
    <cdr:sp macro="" textlink="">
      <cdr:nvSpPr>
        <cdr:cNvPr id="131082" name="Text Box 10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100421" y="3233341"/>
          <a:ext cx="3443316" cy="26628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36576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400" b="1" i="0" u="none" strike="noStrike" baseline="0">
              <a:solidFill>
                <a:srgbClr val="FF00FF"/>
              </a:solidFill>
              <a:latin typeface="Arial"/>
              <a:cs typeface="Arial"/>
            </a:rPr>
            <a:t>1997 8-hour Ozone NAAQS = 84 ppb</a:t>
          </a:r>
        </a:p>
      </cdr:txBody>
    </cdr:sp>
  </cdr:relSizeAnchor>
  <cdr:relSizeAnchor xmlns:cdr="http://schemas.openxmlformats.org/drawingml/2006/chartDrawing">
    <cdr:from>
      <cdr:x>0.00448</cdr:x>
      <cdr:y>0.95512</cdr:y>
    </cdr:from>
    <cdr:to>
      <cdr:x>0.99741</cdr:x>
      <cdr:y>1</cdr:y>
    </cdr:to>
    <cdr:sp macro="" textlink="">
      <cdr:nvSpPr>
        <cdr:cNvPr id="131084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8446" y="5600700"/>
          <a:ext cx="8521350" cy="2620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100" b="0" i="0" u="none" strike="noStrike" baseline="0" dirty="0">
              <a:solidFill>
                <a:srgbClr val="000000"/>
              </a:solidFill>
              <a:latin typeface="Times New Roman"/>
              <a:cs typeface="Times New Roman"/>
            </a:rPr>
            <a:t>* Design value = 3-year average of 4th highest daily maximum 8-hour average ozone concentrations.         * 2014 data is </a:t>
          </a:r>
          <a:r>
            <a:rPr lang="en-US" sz="1100" b="0" i="0" u="none" strike="noStrike" baseline="0" dirty="0" smtClean="0">
              <a:solidFill>
                <a:srgbClr val="000000"/>
              </a:solidFill>
              <a:latin typeface="Times New Roman"/>
              <a:cs typeface="Times New Roman"/>
            </a:rPr>
            <a:t>preliminary</a:t>
          </a:r>
          <a:r>
            <a:rPr lang="en-US" sz="1100" b="0" i="0" u="none" strike="noStrike" dirty="0" smtClean="0">
              <a:solidFill>
                <a:srgbClr val="000000"/>
              </a:solidFill>
              <a:latin typeface="Times New Roman"/>
              <a:cs typeface="Times New Roman"/>
            </a:rPr>
            <a:t>  </a:t>
          </a:r>
          <a:endParaRPr lang="en-US" sz="1100" b="0" i="0" u="none" strike="noStrike" baseline="0" dirty="0">
            <a:solidFill>
              <a:srgbClr val="000000"/>
            </a:solidFill>
            <a:latin typeface="Times New Roman"/>
            <a:cs typeface="Times New Roman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0.14019</cdr:x>
      <cdr:y>0.68127</cdr:y>
    </cdr:from>
    <cdr:to>
      <cdr:x>0.67772</cdr:x>
      <cdr:y>0.73963</cdr:y>
    </cdr:to>
    <cdr:sp macro="" textlink="">
      <cdr:nvSpPr>
        <cdr:cNvPr id="2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143000" y="3257550"/>
          <a:ext cx="4382697" cy="27905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200" b="1" i="0" u="none" strike="noStrike" baseline="0" dirty="0">
              <a:solidFill>
                <a:srgbClr val="FF0000"/>
              </a:solidFill>
              <a:latin typeface="Arial"/>
              <a:cs typeface="Arial"/>
            </a:rPr>
            <a:t>2008 8-hour Ozone </a:t>
          </a:r>
          <a:r>
            <a:rPr lang="en-US" sz="1100" b="1" i="0" u="none" strike="noStrike" baseline="0" dirty="0">
              <a:solidFill>
                <a:srgbClr val="FF0000"/>
              </a:solidFill>
              <a:latin typeface="Arial"/>
              <a:cs typeface="Arial"/>
            </a:rPr>
            <a:t>NAAQS</a:t>
          </a:r>
          <a:r>
            <a:rPr lang="en-US" sz="1200" b="1" i="0" u="none" strike="noStrike" baseline="0" dirty="0">
              <a:solidFill>
                <a:srgbClr val="FF0000"/>
              </a:solidFill>
              <a:latin typeface="Arial"/>
              <a:cs typeface="Arial"/>
            </a:rPr>
            <a:t> = 0.075 ppm</a:t>
          </a:r>
        </a:p>
      </cdr:txBody>
    </cdr:sp>
  </cdr:relSizeAnchor>
  <cdr:relSizeAnchor xmlns:cdr="http://schemas.openxmlformats.org/drawingml/2006/chartDrawing">
    <cdr:from>
      <cdr:x>0.73832</cdr:x>
      <cdr:y>0.93625</cdr:y>
    </cdr:from>
    <cdr:to>
      <cdr:x>0.98131</cdr:x>
      <cdr:y>0.98045</cdr:y>
    </cdr:to>
    <cdr:sp macro="" textlink="">
      <cdr:nvSpPr>
        <cdr:cNvPr id="3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019800" y="4476750"/>
          <a:ext cx="1981200" cy="21129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1" i="0" u="none" strike="noStrike" baseline="0" dirty="0">
              <a:solidFill>
                <a:srgbClr val="000000"/>
              </a:solidFill>
              <a:latin typeface="Arial"/>
              <a:cs typeface="Arial"/>
            </a:rPr>
            <a:t>* </a:t>
          </a:r>
          <a:r>
            <a:rPr lang="en-US" sz="1000" b="1" i="1" u="none" strike="noStrike" baseline="0" dirty="0">
              <a:solidFill>
                <a:srgbClr val="000000"/>
              </a:solidFill>
              <a:latin typeface="Arial"/>
              <a:cs typeface="Arial"/>
            </a:rPr>
            <a:t>2014 data is preliminary</a:t>
          </a:r>
          <a:r>
            <a:rPr lang="en-US" sz="1000" b="0" i="1" u="none" strike="noStrike" baseline="0" dirty="0">
              <a:solidFill>
                <a:srgbClr val="000000"/>
              </a:solidFill>
              <a:latin typeface="Arial"/>
              <a:cs typeface="Arial"/>
            </a:rPr>
            <a:t>.</a:t>
          </a:r>
        </a:p>
      </cdr:txBody>
    </cdr:sp>
  </cdr:relSizeAnchor>
  <cdr:relSizeAnchor xmlns:cdr="http://schemas.openxmlformats.org/drawingml/2006/chartDrawing">
    <cdr:from>
      <cdr:x>0.14019</cdr:x>
      <cdr:y>0.58566</cdr:y>
    </cdr:from>
    <cdr:to>
      <cdr:x>0.50996</cdr:x>
      <cdr:y>0.6388</cdr:y>
    </cdr:to>
    <cdr:sp macro="" textlink="">
      <cdr:nvSpPr>
        <cdr:cNvPr id="4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143000" y="2800350"/>
          <a:ext cx="3014883" cy="25412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200" b="1" i="0" u="none" strike="noStrike" baseline="0" dirty="0">
              <a:solidFill>
                <a:srgbClr val="FF00FF"/>
              </a:solidFill>
              <a:latin typeface="Arial"/>
              <a:cs typeface="Arial"/>
            </a:rPr>
            <a:t>1997 8-hour Ozone NAAQS = 0.084 ppm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0.69866</cdr:x>
      <cdr:y>0.95311</cdr:y>
    </cdr:from>
    <cdr:to>
      <cdr:x>1</cdr:x>
      <cdr:y>0.99251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092229" y="5997921"/>
          <a:ext cx="2602870" cy="2479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100"/>
            <a:t>* 2014 data is preliminary and may change.</a:t>
          </a:r>
        </a:p>
      </cdr:txBody>
    </cdr:sp>
  </cdr:relSizeAnchor>
  <cdr:relSizeAnchor xmlns:cdr="http://schemas.openxmlformats.org/drawingml/2006/chartDrawing">
    <cdr:from>
      <cdr:x>0.93269</cdr:x>
      <cdr:y>0.83932</cdr:y>
    </cdr:from>
    <cdr:to>
      <cdr:x>0.97115</cdr:x>
      <cdr:y>0.88431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8084344" y="5286375"/>
          <a:ext cx="333374" cy="2833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400" b="1">
              <a:solidFill>
                <a:srgbClr val="0070C0"/>
              </a:solidFill>
            </a:rPr>
            <a:t>0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0.56381</cdr:x>
      <cdr:y>0.34106</cdr:y>
    </cdr:from>
    <cdr:to>
      <cdr:x>0.93538</cdr:x>
      <cdr:y>0.45174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324226" y="1262064"/>
          <a:ext cx="2190750" cy="4095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0.52294</cdr:x>
      <cdr:y>0.42857</cdr:y>
    </cdr:from>
    <cdr:to>
      <cdr:x>0.9559</cdr:x>
      <cdr:y>0.49549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343400" y="2057400"/>
          <a:ext cx="3596079" cy="321256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b="1" dirty="0" smtClean="0">
              <a:solidFill>
                <a:srgbClr val="A50021"/>
              </a:solidFill>
              <a:latin typeface="+mn-lt"/>
            </a:rPr>
            <a:t>2006 24-Hour PM2.5 </a:t>
          </a:r>
          <a:r>
            <a:rPr lang="en-US" sz="1400" b="1" dirty="0">
              <a:solidFill>
                <a:srgbClr val="A50021"/>
              </a:solidFill>
              <a:latin typeface="+mn-lt"/>
            </a:rPr>
            <a:t>Standard</a:t>
          </a:r>
          <a:r>
            <a:rPr lang="en-US" sz="1400" b="1" baseline="0" dirty="0">
              <a:solidFill>
                <a:srgbClr val="A50021"/>
              </a:solidFill>
              <a:latin typeface="+mn-lt"/>
            </a:rPr>
            <a:t> = 35 µg/m</a:t>
          </a:r>
          <a:r>
            <a:rPr lang="en-US" sz="1400" b="1" baseline="30000" dirty="0">
              <a:solidFill>
                <a:srgbClr val="A50021"/>
              </a:solidFill>
              <a:latin typeface="+mn-lt"/>
            </a:rPr>
            <a:t>3</a:t>
          </a:r>
          <a:endParaRPr lang="en-US" sz="1400" b="1" dirty="0">
            <a:solidFill>
              <a:srgbClr val="A50021"/>
            </a:solidFill>
            <a:latin typeface="+mn-lt"/>
          </a:endParaRPr>
        </a:p>
      </cdr:txBody>
    </cdr:sp>
  </cdr:relSizeAnchor>
  <cdr:relSizeAnchor xmlns:cdr="http://schemas.openxmlformats.org/drawingml/2006/chartDrawing">
    <cdr:from>
      <cdr:x>0.11147</cdr:x>
      <cdr:y>0.3232</cdr:y>
    </cdr:from>
    <cdr:to>
      <cdr:x>0.17286</cdr:x>
      <cdr:y>0.37983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57198" y="1356065"/>
          <a:ext cx="361954" cy="2376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/>
            <a:t>44</a:t>
          </a:r>
        </a:p>
      </cdr:txBody>
    </cdr:sp>
  </cdr:relSizeAnchor>
  <cdr:relSizeAnchor xmlns:cdr="http://schemas.openxmlformats.org/drawingml/2006/chartDrawing">
    <cdr:from>
      <cdr:x>0.18723</cdr:x>
      <cdr:y>0.36508</cdr:y>
    </cdr:from>
    <cdr:to>
      <cdr:x>0.25508</cdr:x>
      <cdr:y>0.41913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483751" y="1752600"/>
          <a:ext cx="537698" cy="2594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/>
            <a:t>42</a:t>
          </a:r>
        </a:p>
      </cdr:txBody>
    </cdr:sp>
  </cdr:relSizeAnchor>
  <cdr:relSizeAnchor xmlns:cdr="http://schemas.openxmlformats.org/drawingml/2006/chartDrawing">
    <cdr:from>
      <cdr:x>0.26923</cdr:x>
      <cdr:y>0.34921</cdr:y>
    </cdr:from>
    <cdr:to>
      <cdr:x>0.33062</cdr:x>
      <cdr:y>0.39812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133600" y="1676400"/>
          <a:ext cx="486503" cy="234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/>
            <a:t>38</a:t>
          </a:r>
        </a:p>
      </cdr:txBody>
    </cdr:sp>
  </cdr:relSizeAnchor>
  <cdr:relSizeAnchor xmlns:cdr="http://schemas.openxmlformats.org/drawingml/2006/chartDrawing">
    <cdr:from>
      <cdr:x>0.35577</cdr:x>
      <cdr:y>0.38095</cdr:y>
    </cdr:from>
    <cdr:to>
      <cdr:x>0.43332</cdr:x>
      <cdr:y>0.42986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2819400" y="1828800"/>
          <a:ext cx="614568" cy="234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/>
            <a:t>37</a:t>
          </a:r>
        </a:p>
      </cdr:txBody>
    </cdr:sp>
  </cdr:relSizeAnchor>
  <cdr:relSizeAnchor xmlns:cdr="http://schemas.openxmlformats.org/drawingml/2006/chartDrawing">
    <cdr:from>
      <cdr:x>0.42897</cdr:x>
      <cdr:y>0.49206</cdr:y>
    </cdr:from>
    <cdr:to>
      <cdr:x>0.49359</cdr:x>
      <cdr:y>0.55641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399500" y="2362200"/>
          <a:ext cx="512100" cy="3089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/>
            <a:t>35</a:t>
          </a:r>
        </a:p>
      </cdr:txBody>
    </cdr:sp>
  </cdr:relSizeAnchor>
  <cdr:relSizeAnchor xmlns:cdr="http://schemas.openxmlformats.org/drawingml/2006/chartDrawing">
    <cdr:from>
      <cdr:x>0.50962</cdr:x>
      <cdr:y>0.55556</cdr:y>
    </cdr:from>
    <cdr:to>
      <cdr:x>0.56777</cdr:x>
      <cdr:y>0.6058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4038600" y="2667000"/>
          <a:ext cx="460827" cy="2411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/>
            <a:t>32</a:t>
          </a:r>
        </a:p>
      </cdr:txBody>
    </cdr:sp>
  </cdr:relSizeAnchor>
  <cdr:relSizeAnchor xmlns:cdr="http://schemas.openxmlformats.org/drawingml/2006/chartDrawing">
    <cdr:from>
      <cdr:x>0.58654</cdr:x>
      <cdr:y>0.61905</cdr:y>
    </cdr:from>
    <cdr:to>
      <cdr:x>0.65277</cdr:x>
      <cdr:y>0.6731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4648200" y="2971800"/>
          <a:ext cx="524860" cy="2594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/>
            <a:t>29</a:t>
          </a:r>
        </a:p>
      </cdr:txBody>
    </cdr:sp>
  </cdr:relSizeAnchor>
  <cdr:relSizeAnchor xmlns:cdr="http://schemas.openxmlformats.org/drawingml/2006/chartDrawing">
    <cdr:from>
      <cdr:x>0.67308</cdr:x>
      <cdr:y>0.65079</cdr:y>
    </cdr:from>
    <cdr:to>
      <cdr:x>0.73608</cdr:x>
      <cdr:y>0.71771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5334000" y="3124200"/>
          <a:ext cx="499262" cy="3212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/>
            <a:t>27</a:t>
          </a:r>
        </a:p>
      </cdr:txBody>
    </cdr:sp>
  </cdr:relSizeAnchor>
  <cdr:relSizeAnchor xmlns:cdr="http://schemas.openxmlformats.org/drawingml/2006/chartDrawing">
    <cdr:from>
      <cdr:x>0.75</cdr:x>
      <cdr:y>0.66667</cdr:y>
    </cdr:from>
    <cdr:to>
      <cdr:x>0.81139</cdr:x>
      <cdr:y>0.72588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5943600" y="3200400"/>
          <a:ext cx="486503" cy="2842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/>
            <a:t>26</a:t>
          </a:r>
        </a:p>
      </cdr:txBody>
    </cdr:sp>
  </cdr:relSizeAnchor>
  <cdr:relSizeAnchor xmlns:cdr="http://schemas.openxmlformats.org/drawingml/2006/chartDrawing">
    <cdr:from>
      <cdr:x>0.82692</cdr:x>
      <cdr:y>0.65079</cdr:y>
    </cdr:from>
    <cdr:to>
      <cdr:x>0.88992</cdr:x>
      <cdr:y>0.73059</cdr:y>
    </cdr:to>
    <cdr:sp macro="" textlink="">
      <cdr:nvSpPr>
        <cdr:cNvPr id="13" name="TextBox 12"/>
        <cdr:cNvSpPr txBox="1"/>
      </cdr:nvSpPr>
      <cdr:spPr>
        <a:xfrm xmlns:a="http://schemas.openxmlformats.org/drawingml/2006/main">
          <a:off x="6553200" y="3124200"/>
          <a:ext cx="499262" cy="3830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/>
            <a:t>27</a:t>
          </a:r>
        </a:p>
      </cdr:txBody>
    </cdr:sp>
  </cdr:relSizeAnchor>
  <cdr:relSizeAnchor xmlns:cdr="http://schemas.openxmlformats.org/drawingml/2006/chartDrawing">
    <cdr:from>
      <cdr:x>0</cdr:x>
      <cdr:y>0.92063</cdr:y>
    </cdr:from>
    <cdr:to>
      <cdr:x>0.99083</cdr:x>
      <cdr:y>0.99782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0" y="4419576"/>
          <a:ext cx="8229600" cy="3705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*</a:t>
          </a:r>
          <a:r>
            <a:rPr lang="en-US" sz="1100" dirty="0" smtClean="0"/>
            <a:t> </a:t>
          </a:r>
          <a:r>
            <a:rPr lang="en-US" sz="1100" dirty="0" smtClean="0"/>
            <a:t>Design value for 24-hour </a:t>
          </a:r>
          <a:r>
            <a:rPr lang="en-US" sz="1100" dirty="0" smtClean="0"/>
            <a:t>average PM2.5 </a:t>
          </a:r>
          <a:r>
            <a:rPr lang="en-US" sz="1100" dirty="0"/>
            <a:t>NAAQS is the 3-year average </a:t>
          </a:r>
          <a:r>
            <a:rPr lang="en-US" sz="1100" dirty="0" smtClean="0"/>
            <a:t>of </a:t>
          </a:r>
          <a:r>
            <a:rPr lang="en-US" sz="1100" dirty="0" smtClean="0"/>
            <a:t>98</a:t>
          </a:r>
          <a:r>
            <a:rPr lang="en-US" sz="1100" baseline="30000" dirty="0" smtClean="0"/>
            <a:t>th</a:t>
          </a:r>
          <a:r>
            <a:rPr lang="en-US" sz="1100" dirty="0" smtClean="0"/>
            <a:t> percentile of 24-hour average PM2.5 concentrations</a:t>
          </a:r>
          <a:r>
            <a:rPr lang="en-US" sz="1100" dirty="0" smtClean="0"/>
            <a:t>.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0.90385</cdr:x>
      <cdr:y>0.68254</cdr:y>
    </cdr:from>
    <cdr:to>
      <cdr:x>0.97817</cdr:x>
      <cdr:y>0.73248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7162800" y="3276600"/>
          <a:ext cx="588971" cy="2397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/>
            <a:t>25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0.46296</cdr:x>
      <cdr:y>0.24242</cdr:y>
    </cdr:from>
    <cdr:to>
      <cdr:x>0.93502</cdr:x>
      <cdr:y>0.30642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10000" y="1219179"/>
          <a:ext cx="3884841" cy="32186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b="1" dirty="0" smtClean="0">
              <a:solidFill>
                <a:srgbClr val="A50021"/>
              </a:solidFill>
              <a:latin typeface="+mn-lt"/>
            </a:rPr>
            <a:t>1997</a:t>
          </a:r>
          <a:r>
            <a:rPr lang="en-US" sz="1400" b="1" i="0" baseline="0" dirty="0" smtClean="0">
              <a:solidFill>
                <a:srgbClr val="A50021"/>
              </a:solidFill>
              <a:effectLst/>
              <a:latin typeface="+mn-lt"/>
              <a:ea typeface="+mn-ea"/>
              <a:cs typeface="+mn-cs"/>
            </a:rPr>
            <a:t> </a:t>
          </a:r>
          <a:r>
            <a:rPr lang="en-US" sz="1400" b="1" i="0" baseline="0" dirty="0">
              <a:solidFill>
                <a:srgbClr val="A50021"/>
              </a:solidFill>
              <a:effectLst/>
              <a:latin typeface="+mn-lt"/>
              <a:ea typeface="+mn-ea"/>
              <a:cs typeface="+mn-cs"/>
            </a:rPr>
            <a:t>Annual PM2.5 Standard = 15 µg/m3</a:t>
          </a:r>
          <a:endParaRPr lang="en-US" sz="1400" b="1" dirty="0">
            <a:solidFill>
              <a:srgbClr val="A50021"/>
            </a:solidFill>
            <a:effectLst/>
            <a:latin typeface="+mn-lt"/>
          </a:endParaRPr>
        </a:p>
        <a:p xmlns:a="http://schemas.openxmlformats.org/drawingml/2006/main">
          <a:endParaRPr lang="en-US" sz="1400" dirty="0">
            <a:solidFill>
              <a:srgbClr val="A50021"/>
            </a:solidFill>
            <a:latin typeface="+mn-lt"/>
          </a:endParaRPr>
        </a:p>
      </cdr:txBody>
    </cdr:sp>
  </cdr:relSizeAnchor>
  <cdr:relSizeAnchor xmlns:cdr="http://schemas.openxmlformats.org/drawingml/2006/chartDrawing">
    <cdr:from>
      <cdr:x>0.15</cdr:x>
      <cdr:y>0.18413</cdr:y>
    </cdr:from>
    <cdr:to>
      <cdr:x>0.22121</cdr:x>
      <cdr:y>0.24356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42967" y="856762"/>
          <a:ext cx="447662" cy="27652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15.8</a:t>
          </a:r>
        </a:p>
      </cdr:txBody>
    </cdr:sp>
  </cdr:relSizeAnchor>
  <cdr:relSizeAnchor xmlns:cdr="http://schemas.openxmlformats.org/drawingml/2006/chartDrawing">
    <cdr:from>
      <cdr:x>0.20455</cdr:x>
      <cdr:y>0.23936</cdr:y>
    </cdr:from>
    <cdr:to>
      <cdr:x>0.29394</cdr:x>
      <cdr:y>0.29193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285921" y="1113745"/>
          <a:ext cx="561950" cy="24460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15.1</a:t>
          </a:r>
        </a:p>
      </cdr:txBody>
    </cdr:sp>
  </cdr:relSizeAnchor>
  <cdr:relSizeAnchor xmlns:cdr="http://schemas.openxmlformats.org/drawingml/2006/chartDrawing">
    <cdr:from>
      <cdr:x>0.27273</cdr:x>
      <cdr:y>0.34254</cdr:y>
    </cdr:from>
    <cdr:to>
      <cdr:x>0.35304</cdr:x>
      <cdr:y>0.39054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714493" y="1593819"/>
          <a:ext cx="504869" cy="2233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14.8</a:t>
          </a:r>
        </a:p>
      </cdr:txBody>
    </cdr:sp>
  </cdr:relSizeAnchor>
  <cdr:relSizeAnchor xmlns:cdr="http://schemas.openxmlformats.org/drawingml/2006/chartDrawing">
    <cdr:from>
      <cdr:x>0.34848</cdr:x>
      <cdr:y>0.35539</cdr:y>
    </cdr:from>
    <cdr:to>
      <cdr:x>0.41969</cdr:x>
      <cdr:y>0.40339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190735" y="1653611"/>
          <a:ext cx="447662" cy="2233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14.5</a:t>
          </a:r>
        </a:p>
      </cdr:txBody>
    </cdr:sp>
  </cdr:relSizeAnchor>
  <cdr:relSizeAnchor xmlns:cdr="http://schemas.openxmlformats.org/drawingml/2006/chartDrawing">
    <cdr:from>
      <cdr:x>0.4303</cdr:x>
      <cdr:y>0.3803</cdr:y>
    </cdr:from>
    <cdr:to>
      <cdr:x>0.51061</cdr:x>
      <cdr:y>0.43972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2705095" y="1769522"/>
          <a:ext cx="504831" cy="2764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14.2</a:t>
          </a:r>
        </a:p>
      </cdr:txBody>
    </cdr:sp>
  </cdr:relSizeAnchor>
  <cdr:relSizeAnchor xmlns:cdr="http://schemas.openxmlformats.org/drawingml/2006/chartDrawing">
    <cdr:from>
      <cdr:x>0.49394</cdr:x>
      <cdr:y>0.44415</cdr:y>
    </cdr:from>
    <cdr:to>
      <cdr:x>0.60152</cdr:x>
      <cdr:y>0.48987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105126" y="2066635"/>
          <a:ext cx="676302" cy="2127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13.1</a:t>
          </a:r>
        </a:p>
      </cdr:txBody>
    </cdr:sp>
  </cdr:relSizeAnchor>
  <cdr:relSizeAnchor xmlns:cdr="http://schemas.openxmlformats.org/drawingml/2006/chartDrawing">
    <cdr:from>
      <cdr:x>0.58182</cdr:x>
      <cdr:y>0.52596</cdr:y>
    </cdr:from>
    <cdr:to>
      <cdr:x>0.66515</cdr:x>
      <cdr:y>0.57625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3657616" y="2447294"/>
          <a:ext cx="523854" cy="2339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12.1</a:t>
          </a:r>
        </a:p>
      </cdr:txBody>
    </cdr:sp>
  </cdr:relSizeAnchor>
  <cdr:relSizeAnchor xmlns:cdr="http://schemas.openxmlformats.org/drawingml/2006/chartDrawing">
    <cdr:from>
      <cdr:x>0.66515</cdr:x>
      <cdr:y>0.56878</cdr:y>
    </cdr:from>
    <cdr:to>
      <cdr:x>0.74242</cdr:x>
      <cdr:y>0.63735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4181495" y="2646509"/>
          <a:ext cx="485758" cy="3190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11.3</a:t>
          </a:r>
        </a:p>
      </cdr:txBody>
    </cdr:sp>
  </cdr:relSizeAnchor>
  <cdr:relSizeAnchor xmlns:cdr="http://schemas.openxmlformats.org/drawingml/2006/chartDrawing">
    <cdr:from>
      <cdr:x>0.74243</cdr:x>
      <cdr:y>0.60787</cdr:y>
    </cdr:from>
    <cdr:to>
      <cdr:x>0.83333</cdr:x>
      <cdr:y>0.6833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4667281" y="2828419"/>
          <a:ext cx="571443" cy="3509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10.7</a:t>
          </a:r>
        </a:p>
      </cdr:txBody>
    </cdr:sp>
  </cdr:relSizeAnchor>
  <cdr:relSizeAnchor xmlns:cdr="http://schemas.openxmlformats.org/drawingml/2006/chartDrawing">
    <cdr:from>
      <cdr:x>0.82273</cdr:x>
      <cdr:y>0.63049</cdr:y>
    </cdr:from>
    <cdr:to>
      <cdr:x>0.90758</cdr:x>
      <cdr:y>0.68078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5172084" y="2933641"/>
          <a:ext cx="533409" cy="2339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10.5</a:t>
          </a:r>
        </a:p>
      </cdr:txBody>
    </cdr:sp>
  </cdr:relSizeAnchor>
  <cdr:relSizeAnchor xmlns:cdr="http://schemas.openxmlformats.org/drawingml/2006/chartDrawing">
    <cdr:from>
      <cdr:x>0.06818</cdr:x>
      <cdr:y>0.90788</cdr:y>
    </cdr:from>
    <cdr:to>
      <cdr:x>0.73939</cdr:x>
      <cdr:y>0.97134</cdr:y>
    </cdr:to>
    <cdr:sp macro="" textlink="">
      <cdr:nvSpPr>
        <cdr:cNvPr id="13" name="TextBox 12"/>
        <cdr:cNvSpPr txBox="1"/>
      </cdr:nvSpPr>
      <cdr:spPr>
        <a:xfrm xmlns:a="http://schemas.openxmlformats.org/drawingml/2006/main">
          <a:off x="428626" y="4224338"/>
          <a:ext cx="4219575" cy="2952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0.05606</cdr:x>
      <cdr:y>0.90993</cdr:y>
    </cdr:from>
    <cdr:to>
      <cdr:x>1</cdr:x>
      <cdr:y>0.97134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352425" y="4233864"/>
          <a:ext cx="5934076" cy="2857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* Design </a:t>
          </a:r>
          <a:r>
            <a:rPr lang="en-US" sz="1100" dirty="0"/>
            <a:t>value for the </a:t>
          </a:r>
          <a:r>
            <a:rPr lang="en-US" sz="1100" dirty="0" smtClean="0"/>
            <a:t>annual </a:t>
          </a:r>
          <a:r>
            <a:rPr lang="en-US" sz="1100" dirty="0"/>
            <a:t>PM2.5 NAAQS is the 3-year average </a:t>
          </a:r>
          <a:r>
            <a:rPr lang="en-US" sz="1100" baseline="0" dirty="0"/>
            <a:t> of annual </a:t>
          </a:r>
          <a:r>
            <a:rPr lang="en-US" sz="1100" baseline="0" dirty="0" smtClean="0"/>
            <a:t>mean PM2.5 concentrations</a:t>
          </a:r>
          <a:r>
            <a:rPr lang="en-US" sz="1100" baseline="0" dirty="0" smtClean="0"/>
            <a:t>. 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0.90606</cdr:x>
      <cdr:y>0.66837</cdr:y>
    </cdr:from>
    <cdr:to>
      <cdr:x>0.9803</cdr:x>
      <cdr:y>0.72364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5695951" y="3109914"/>
          <a:ext cx="466725" cy="2571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/>
            <a:t>10.1</a:t>
          </a:r>
        </a:p>
      </cdr:txBody>
    </cdr:sp>
  </cdr:relSizeAnchor>
  <cdr:relSizeAnchor xmlns:cdr="http://schemas.openxmlformats.org/drawingml/2006/chartDrawing">
    <cdr:from>
      <cdr:x>0.14242</cdr:x>
      <cdr:y>0.54964</cdr:y>
    </cdr:from>
    <cdr:to>
      <cdr:x>0.54848</cdr:x>
      <cdr:y>0.60082</cdr:y>
    </cdr:to>
    <cdr:sp macro="" textlink="">
      <cdr:nvSpPr>
        <cdr:cNvPr id="16" name="TextBox 15"/>
        <cdr:cNvSpPr txBox="1"/>
      </cdr:nvSpPr>
      <cdr:spPr>
        <a:xfrm xmlns:a="http://schemas.openxmlformats.org/drawingml/2006/main">
          <a:off x="895351" y="2557464"/>
          <a:ext cx="2552700" cy="2381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0.14091</cdr:x>
      <cdr:y>0.52303</cdr:y>
    </cdr:from>
    <cdr:to>
      <cdr:x>0.56061</cdr:x>
      <cdr:y>0.59058</cdr:y>
    </cdr:to>
    <cdr:sp macro="" textlink="">
      <cdr:nvSpPr>
        <cdr:cNvPr id="17" name="TextBox 16"/>
        <cdr:cNvSpPr txBox="1"/>
      </cdr:nvSpPr>
      <cdr:spPr>
        <a:xfrm xmlns:a="http://schemas.openxmlformats.org/drawingml/2006/main">
          <a:off x="885825" y="2433639"/>
          <a:ext cx="2638425" cy="3143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rtl="0" eaLnBrk="1" fontAlgn="auto" latinLnBrk="0" hangingPunct="1"/>
          <a:r>
            <a:rPr lang="en-US" sz="1100" b="1" i="0" baseline="0" dirty="0" smtClean="0">
              <a:solidFill>
                <a:srgbClr val="00B050"/>
              </a:solidFill>
              <a:effectLst/>
              <a:latin typeface="+mn-lt"/>
              <a:ea typeface="+mn-ea"/>
              <a:cs typeface="+mn-cs"/>
            </a:rPr>
            <a:t>2012 </a:t>
          </a:r>
          <a:r>
            <a:rPr lang="en-US" sz="1100" b="1" i="0" baseline="0" dirty="0">
              <a:solidFill>
                <a:srgbClr val="00B050"/>
              </a:solidFill>
              <a:effectLst/>
              <a:latin typeface="+mn-lt"/>
              <a:ea typeface="+mn-ea"/>
              <a:cs typeface="+mn-cs"/>
            </a:rPr>
            <a:t>Annual PM2.5 Standard = </a:t>
          </a:r>
          <a:r>
            <a:rPr lang="en-US" sz="1100" b="1" i="0" baseline="0" dirty="0" smtClean="0">
              <a:solidFill>
                <a:srgbClr val="00B050"/>
              </a:solidFill>
              <a:effectLst/>
              <a:latin typeface="+mn-lt"/>
              <a:ea typeface="+mn-ea"/>
              <a:cs typeface="+mn-cs"/>
            </a:rPr>
            <a:t>12 </a:t>
          </a:r>
          <a:r>
            <a:rPr lang="en-US" sz="1200" b="1" i="0" baseline="0" dirty="0">
              <a:solidFill>
                <a:srgbClr val="00B050"/>
              </a:solidFill>
              <a:effectLst/>
              <a:latin typeface="+mn-lt"/>
              <a:ea typeface="+mn-ea"/>
              <a:cs typeface="+mn-cs"/>
            </a:rPr>
            <a:t>µg/m3</a:t>
          </a:r>
          <a:endParaRPr lang="en-US" dirty="0">
            <a:solidFill>
              <a:srgbClr val="00B050"/>
            </a:solidFill>
            <a:effectLst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t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b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pPr>
              <a:defRPr/>
            </a:pPr>
            <a:fld id="{423440A8-305C-4ABF-864F-0A9B6E3722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9109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t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b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pPr>
              <a:defRPr/>
            </a:pPr>
            <a:fld id="{0469C9DC-54F9-4FD5-92E7-8C64C6F365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2272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488155-F1BE-41CA-94A1-31E2B5774817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D34AB4-92F9-4E9D-845C-1F4A61E4266C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B6C3D4-8A7B-45B4-877C-386FBE213660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8DB60B-8502-4AB9-9C4E-621A2372BC84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8DB60B-8502-4AB9-9C4E-621A2372BC84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D34AB4-92F9-4E9D-845C-1F4A61E4266C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8DB60B-8502-4AB9-9C4E-621A2372BC84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8DB60B-8502-4AB9-9C4E-621A2372BC84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21342-7BC5-4E63-85A8-180531F98F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5A36A6-60F3-4859-82D1-36161AE726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F2EF3A-CFA2-4736-AD53-7F724ABE42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901DB-54FC-4CAB-972A-0A9B28B705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77BF1-20AB-4250-8120-CE9D6C8138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1B079-2151-438C-8B35-233268AD6F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45B0EF-589A-4EA0-91F9-943FDF02B4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735E08-B697-4227-B440-D9BA27A95A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26AF42-FD5C-455D-8BD5-420003BD54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0D071-962A-44EE-A49E-004CD59ADB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0D08C6-8ECC-4D09-9CDB-61015DD30E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17C81E-DB24-4C3E-A61B-1A6F3066B0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019E3A1-A322-4012-A862-801F22F2CB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4"/>
          <p:cNvGrpSpPr>
            <a:grpSpLocks/>
          </p:cNvGrpSpPr>
          <p:nvPr/>
        </p:nvGrpSpPr>
        <p:grpSpPr bwMode="auto">
          <a:xfrm>
            <a:off x="533400" y="304800"/>
            <a:ext cx="8153400" cy="685800"/>
            <a:chOff x="336" y="192"/>
            <a:chExt cx="5136" cy="432"/>
          </a:xfrm>
        </p:grpSpPr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2054" name="Picture 6" descr="COGLOG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51" name="Text Box 7"/>
          <p:cNvSpPr txBox="1">
            <a:spLocks noChangeArrowheads="1"/>
          </p:cNvSpPr>
          <p:nvPr/>
        </p:nvSpPr>
        <p:spPr bwMode="auto">
          <a:xfrm>
            <a:off x="609600" y="2147888"/>
            <a:ext cx="8001000" cy="192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latin typeface="Elephant" pitchFamily="18" charset="0"/>
              </a:rPr>
              <a:t>Ozone Season Summary</a:t>
            </a:r>
          </a:p>
          <a:p>
            <a:pPr algn="ctr">
              <a:spcBef>
                <a:spcPct val="50000"/>
              </a:spcBef>
            </a:pPr>
            <a:r>
              <a:rPr lang="en-US" sz="4800" b="1" dirty="0" smtClean="0">
                <a:latin typeface="Elephant" pitchFamily="18" charset="0"/>
              </a:rPr>
              <a:t>2014</a:t>
            </a:r>
            <a:endParaRPr lang="en-US" sz="4800" b="1" dirty="0">
              <a:latin typeface="Elephant" pitchFamily="18" charset="0"/>
            </a:endParaRPr>
          </a:p>
        </p:txBody>
      </p:sp>
      <p:sp>
        <p:nvSpPr>
          <p:cNvPr id="2052" name="Text Box 9"/>
          <p:cNvSpPr txBox="1">
            <a:spLocks noChangeArrowheads="1"/>
          </p:cNvSpPr>
          <p:nvPr/>
        </p:nvSpPr>
        <p:spPr bwMode="auto">
          <a:xfrm>
            <a:off x="1981200" y="4862513"/>
            <a:ext cx="5029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/>
              <a:t>Sunil Kumar</a:t>
            </a:r>
            <a:endParaRPr lang="en-US" sz="2400" dirty="0"/>
          </a:p>
          <a:p>
            <a:pPr algn="ctr">
              <a:spcBef>
                <a:spcPct val="50000"/>
              </a:spcBef>
            </a:pPr>
            <a:r>
              <a:rPr lang="en-US" sz="2400" dirty="0" smtClean="0"/>
              <a:t>MWAQC-TAC Meeting, COG</a:t>
            </a:r>
            <a:endParaRPr lang="en-US" sz="2400" dirty="0"/>
          </a:p>
          <a:p>
            <a:pPr algn="ctr">
              <a:spcBef>
                <a:spcPct val="50000"/>
              </a:spcBef>
            </a:pPr>
            <a:r>
              <a:rPr lang="en-US" sz="2400" dirty="0" smtClean="0"/>
              <a:t>September 9, 2014</a:t>
            </a:r>
            <a:endParaRPr lang="en-US" sz="24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001000" y="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Item #2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33400" y="304800"/>
            <a:ext cx="8153400" cy="685800"/>
            <a:chOff x="336" y="192"/>
            <a:chExt cx="5136" cy="432"/>
          </a:xfrm>
        </p:grpSpPr>
        <p:sp>
          <p:nvSpPr>
            <p:cNvPr id="3772" name="Rectangle 8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3773" name="Picture 10" descr="COGLOG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75" name="Text Box 12"/>
          <p:cNvSpPr txBox="1">
            <a:spLocks noChangeArrowheads="1"/>
          </p:cNvSpPr>
          <p:nvPr/>
        </p:nvSpPr>
        <p:spPr bwMode="auto">
          <a:xfrm>
            <a:off x="1981200" y="381000"/>
            <a:ext cx="6705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400" b="1" dirty="0" smtClean="0"/>
              <a:t>Ozone Season Summary </a:t>
            </a:r>
          </a:p>
          <a:p>
            <a:pPr algn="ctr">
              <a:spcBef>
                <a:spcPts val="0"/>
              </a:spcBef>
            </a:pPr>
            <a:r>
              <a:rPr lang="en-US" sz="1200" b="1" dirty="0" smtClean="0"/>
              <a:t>[As of September 3, 2014]</a:t>
            </a:r>
            <a:endParaRPr lang="en-US" sz="1200" b="1" dirty="0"/>
          </a:p>
        </p:txBody>
      </p:sp>
      <p:sp>
        <p:nvSpPr>
          <p:cNvPr id="3076" name="Text Box 528"/>
          <p:cNvSpPr txBox="1">
            <a:spLocks noChangeArrowheads="1"/>
          </p:cNvSpPr>
          <p:nvPr/>
        </p:nvSpPr>
        <p:spPr bwMode="auto">
          <a:xfrm>
            <a:off x="914400" y="1169342"/>
            <a:ext cx="72247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/>
              <a:t>Peak 8-Hour Ozone Concentrations (ppb)</a:t>
            </a:r>
          </a:p>
        </p:txBody>
      </p:sp>
      <p:sp>
        <p:nvSpPr>
          <p:cNvPr id="3078" name="Rectangle 10"/>
          <p:cNvSpPr>
            <a:spLocks noChangeArrowheads="1"/>
          </p:cNvSpPr>
          <p:nvPr/>
        </p:nvSpPr>
        <p:spPr bwMode="auto">
          <a:xfrm>
            <a:off x="285750" y="5945683"/>
            <a:ext cx="8096250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/>
              <a:t>Data based on the 8-hour standard set at 75 ppb</a:t>
            </a:r>
            <a:r>
              <a:rPr lang="en-US" sz="1400" dirty="0" smtClean="0"/>
              <a:t>. Since April 1, 2014, there have been:</a:t>
            </a:r>
          </a:p>
          <a:p>
            <a:pPr>
              <a:spcBef>
                <a:spcPct val="50000"/>
              </a:spcBef>
            </a:pPr>
            <a:r>
              <a:rPr lang="en-US" sz="1400" dirty="0" smtClean="0"/>
              <a:t>4 Code Orange Days, 39 Code Yellow Days, 112 Code Green Days</a:t>
            </a:r>
            <a:endParaRPr lang="en-US" sz="1400" dirty="0"/>
          </a:p>
        </p:txBody>
      </p:sp>
      <p:sp>
        <p:nvSpPr>
          <p:cNvPr id="3079" name="Text Box 2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2" name="Text Box 5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5" name="Text Box 17"/>
          <p:cNvSpPr txBox="1">
            <a:spLocks noChangeArrowheads="1"/>
          </p:cNvSpPr>
          <p:nvPr/>
        </p:nvSpPr>
        <p:spPr bwMode="auto">
          <a:xfrm>
            <a:off x="3371850" y="12096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6" name="Text Box 18"/>
          <p:cNvSpPr txBox="1">
            <a:spLocks noChangeArrowheads="1"/>
          </p:cNvSpPr>
          <p:nvPr/>
        </p:nvSpPr>
        <p:spPr bwMode="auto">
          <a:xfrm>
            <a:off x="3409950" y="1400175"/>
            <a:ext cx="15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9" name="Text Box 21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0" name="Text Box 22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1" name="Text Box 23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2" name="Text Box 24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3" name="Text Box 25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0" name="Text Box 38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1" name="Text Box 39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2" name="Text Box 40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3" name="Text Box 41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4" name="Text Box 42"/>
          <p:cNvSpPr txBox="1">
            <a:spLocks noChangeArrowheads="1"/>
          </p:cNvSpPr>
          <p:nvPr/>
        </p:nvSpPr>
        <p:spPr bwMode="auto">
          <a:xfrm>
            <a:off x="53149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5" name="Text Box 43"/>
          <p:cNvSpPr txBox="1">
            <a:spLocks noChangeArrowheads="1"/>
          </p:cNvSpPr>
          <p:nvPr/>
        </p:nvSpPr>
        <p:spPr bwMode="auto">
          <a:xfrm>
            <a:off x="53149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6" name="Text Box 44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7" name="Text Box 45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33" name="Text Box 96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34" name="Text Box 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37" name="Text Box 102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38" name="Text Box 103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39" name="Text Box 106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40" name="Text Box 107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45" name="Text Box 11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46" name="Text Box 113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47" name="Text Box 114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48" name="Text Box 11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53" name="Text Box 120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54" name="Text Box 121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55" name="Text Box 123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56" name="Text Box 124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57" name="Text Box 125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3" name="Text Box 146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5" name="Text Box 148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6" name="Text Box 155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7" name="Text Box 156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8" name="Text Box 161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9" name="Text Box 162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81" name="Text Box 164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82" name="Text Box 165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83" name="Text Box 166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84" name="Text Box 167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85" name="Text Box 168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00" name="Text Box 211"/>
          <p:cNvSpPr txBox="1">
            <a:spLocks noChangeArrowheads="1"/>
          </p:cNvSpPr>
          <p:nvPr/>
        </p:nvSpPr>
        <p:spPr bwMode="auto">
          <a:xfrm>
            <a:off x="1419225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01" name="Text Box 21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02" name="Text Box 21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05" name="Text Box 217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06" name="Text Box 218"/>
          <p:cNvSpPr txBox="1">
            <a:spLocks noChangeArrowheads="1"/>
          </p:cNvSpPr>
          <p:nvPr/>
        </p:nvSpPr>
        <p:spPr bwMode="auto">
          <a:xfrm>
            <a:off x="3409950" y="14001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0" name="Text Box 22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1" name="Text Box 223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2" name="Text Box 224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3" name="Text Box 225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6" name="Text Box 228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7" name="Text Box 229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1" name="Text Box 23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2" name="Text Box 23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3" name="Text Box 23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4" name="Text Box 236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8" name="Text Box 240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9" name="Text Box 241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3" name="Text Box 250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4" name="Text Box 251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5" name="Text Box 253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6" name="Text Box 254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7" name="Text Box 256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8" name="Text Box 257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9" name="Text Box 258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41" name="Text Box 264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42" name="Text Box 265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45" name="Text Box 268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46" name="Text Box 269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50" name="Text Box 27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51" name="Text Box 274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52" name="Text Box 27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53" name="Text Box 276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57" name="Text Box 280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68" name="Text Box 291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69" name="Text Box 29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0" name="Text Box 29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1" name="Text Box 295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2" name="Text Box 296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3" name="Text Box 2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4" name="Text Box 298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5" name="Text Box 300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6" name="Text Box 301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85" name="Text Box 310"/>
          <p:cNvSpPr txBox="1">
            <a:spLocks noChangeArrowheads="1"/>
          </p:cNvSpPr>
          <p:nvPr/>
        </p:nvSpPr>
        <p:spPr bwMode="auto">
          <a:xfrm>
            <a:off x="1419225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86" name="Text Box 312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89" name="Text Box 315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0" name="Text Box 316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1" name="Text Box 317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2" name="Text Box 322"/>
          <p:cNvSpPr txBox="1">
            <a:spLocks noChangeArrowheads="1"/>
          </p:cNvSpPr>
          <p:nvPr/>
        </p:nvSpPr>
        <p:spPr bwMode="auto">
          <a:xfrm>
            <a:off x="3371850" y="12096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3" name="Text Box 323"/>
          <p:cNvSpPr txBox="1">
            <a:spLocks noChangeArrowheads="1"/>
          </p:cNvSpPr>
          <p:nvPr/>
        </p:nvSpPr>
        <p:spPr bwMode="auto">
          <a:xfrm>
            <a:off x="3409950" y="1400175"/>
            <a:ext cx="15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5" name="Text Box 325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6" name="Text Box 326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7" name="Text Box 327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8" name="Text Box 328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9" name="Text Box 329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06" name="Text Box 342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07" name="Text Box 343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08" name="Text Box 344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09" name="Text Box 345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0" name="Text Box 346"/>
          <p:cNvSpPr txBox="1">
            <a:spLocks noChangeArrowheads="1"/>
          </p:cNvSpPr>
          <p:nvPr/>
        </p:nvSpPr>
        <p:spPr bwMode="auto">
          <a:xfrm>
            <a:off x="53149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1" name="Text Box 347"/>
          <p:cNvSpPr txBox="1">
            <a:spLocks noChangeArrowheads="1"/>
          </p:cNvSpPr>
          <p:nvPr/>
        </p:nvSpPr>
        <p:spPr bwMode="auto">
          <a:xfrm>
            <a:off x="53149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2" name="Text Box 348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3" name="Text Box 349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37" name="Text Box 396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38" name="Text Box 3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41" name="Text Box 402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42" name="Text Box 403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43" name="Text Box 406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44" name="Text Box 407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49" name="Text Box 41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0" name="Text Box 413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1" name="Text Box 414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2" name="Text Box 41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7" name="Text Box 420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8" name="Text Box 421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9" name="Text Box 423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60" name="Text Box 424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61" name="Text Box 425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76" name="Text Box 445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78" name="Text Box 447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79" name="Text Box 448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0" name="Text Box 449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1" name="Text Box 454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2" name="Text Box 455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4" name="Text Box 45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5" name="Text Box 458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6" name="Text Box 459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7" name="Text Box 460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8" name="Text Box 461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99" name="Text Box 496"/>
          <p:cNvSpPr txBox="1">
            <a:spLocks noChangeArrowheads="1"/>
          </p:cNvSpPr>
          <p:nvPr/>
        </p:nvSpPr>
        <p:spPr bwMode="auto">
          <a:xfrm>
            <a:off x="1419225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00" name="Text Box 4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01" name="Text Box 498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04" name="Text Box 501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05" name="Text Box 502"/>
          <p:cNvSpPr txBox="1">
            <a:spLocks noChangeArrowheads="1"/>
          </p:cNvSpPr>
          <p:nvPr/>
        </p:nvSpPr>
        <p:spPr bwMode="auto">
          <a:xfrm>
            <a:off x="3409950" y="14001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09" name="Text Box 506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10" name="Text Box 507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11" name="Text Box 508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12" name="Text Box 509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15" name="Text Box 512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16" name="Text Box 513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0" name="Text Box 51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1" name="Text Box 518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2" name="Text Box 519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3" name="Text Box 520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7" name="Text Box 524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8" name="Text Box 525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2" name="Text Box 530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3" name="Text Box 531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4" name="Text Box 533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5" name="Text Box 534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6" name="Text Box 536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7" name="Text Box 537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8" name="Text Box 538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40" name="Text Box 542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41" name="Text Box 54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44" name="Text Box 546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45" name="Text Box 547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49" name="Text Box 551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50" name="Text Box 552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51" name="Text Box 553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52" name="Text Box 554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55" name="Text Box 558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4" name="Text Box 567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5" name="Text Box 568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6" name="Text Box 569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7" name="Text Box 570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8" name="Text Box 571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9" name="Text Box 57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70" name="Text Box 573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71" name="Text Box 57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72" name="Text Box 576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1" name="Text Box 585"/>
          <p:cNvSpPr txBox="1">
            <a:spLocks noChangeArrowheads="1"/>
          </p:cNvSpPr>
          <p:nvPr/>
        </p:nvSpPr>
        <p:spPr bwMode="auto">
          <a:xfrm>
            <a:off x="1419225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8" name="Text Box 603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9" name="Text Box 604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0" name="Text Box 605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1" name="Text Box 606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2" name="Text Box 607"/>
          <p:cNvSpPr txBox="1">
            <a:spLocks noChangeArrowheads="1"/>
          </p:cNvSpPr>
          <p:nvPr/>
        </p:nvSpPr>
        <p:spPr bwMode="auto">
          <a:xfrm>
            <a:off x="53149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3" name="Text Box 609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4" name="Text Box 610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5" name="Text Box 613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6" name="Text Box 614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9" name="Text Box 619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00" name="Text Box 621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01" name="Text Box 622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02" name="Text Box 623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07" name="Text Box 2"/>
          <p:cNvSpPr txBox="1">
            <a:spLocks noChangeArrowheads="1"/>
          </p:cNvSpPr>
          <p:nvPr/>
        </p:nvSpPr>
        <p:spPr bwMode="auto">
          <a:xfrm>
            <a:off x="8553450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09" name="Text Box 4"/>
          <p:cNvSpPr txBox="1">
            <a:spLocks noChangeArrowheads="1"/>
          </p:cNvSpPr>
          <p:nvPr/>
        </p:nvSpPr>
        <p:spPr bwMode="auto">
          <a:xfrm>
            <a:off x="3371850" y="5534025"/>
            <a:ext cx="123825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0" name="Text Box 5"/>
          <p:cNvSpPr txBox="1">
            <a:spLocks noChangeArrowheads="1"/>
          </p:cNvSpPr>
          <p:nvPr/>
        </p:nvSpPr>
        <p:spPr bwMode="auto">
          <a:xfrm>
            <a:off x="8553450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1" name="Text Box 11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2" name="Text Box 12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3" name="Text Box 17"/>
          <p:cNvSpPr txBox="1">
            <a:spLocks noChangeArrowheads="1"/>
          </p:cNvSpPr>
          <p:nvPr/>
        </p:nvSpPr>
        <p:spPr bwMode="auto">
          <a:xfrm>
            <a:off x="3371850" y="120967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4" name="Text Box 18"/>
          <p:cNvSpPr txBox="1">
            <a:spLocks noChangeArrowheads="1"/>
          </p:cNvSpPr>
          <p:nvPr/>
        </p:nvSpPr>
        <p:spPr bwMode="auto">
          <a:xfrm>
            <a:off x="3409950" y="1400175"/>
            <a:ext cx="14287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5" name="Text Box 20"/>
          <p:cNvSpPr txBox="1">
            <a:spLocks noChangeArrowheads="1"/>
          </p:cNvSpPr>
          <p:nvPr/>
        </p:nvSpPr>
        <p:spPr bwMode="auto">
          <a:xfrm>
            <a:off x="33718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6" name="Text Box 21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7" name="Text Box 22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8" name="Text Box 23"/>
          <p:cNvSpPr txBox="1">
            <a:spLocks noChangeArrowheads="1"/>
          </p:cNvSpPr>
          <p:nvPr/>
        </p:nvSpPr>
        <p:spPr bwMode="auto">
          <a:xfrm>
            <a:off x="8553450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9" name="Text Box 24"/>
          <p:cNvSpPr txBox="1">
            <a:spLocks noChangeArrowheads="1"/>
          </p:cNvSpPr>
          <p:nvPr/>
        </p:nvSpPr>
        <p:spPr bwMode="auto">
          <a:xfrm>
            <a:off x="3371850" y="120967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0" name="Text Box 25"/>
          <p:cNvSpPr txBox="1">
            <a:spLocks noChangeArrowheads="1"/>
          </p:cNvSpPr>
          <p:nvPr/>
        </p:nvSpPr>
        <p:spPr bwMode="auto">
          <a:xfrm>
            <a:off x="3371850" y="120967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2" name="Text Box 27"/>
          <p:cNvSpPr txBox="1">
            <a:spLocks noChangeArrowheads="1"/>
          </p:cNvSpPr>
          <p:nvPr/>
        </p:nvSpPr>
        <p:spPr bwMode="auto">
          <a:xfrm>
            <a:off x="33718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3" name="Text Box 34"/>
          <p:cNvSpPr txBox="1">
            <a:spLocks noChangeArrowheads="1"/>
          </p:cNvSpPr>
          <p:nvPr/>
        </p:nvSpPr>
        <p:spPr bwMode="auto">
          <a:xfrm>
            <a:off x="40195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4" name="Text Box 35"/>
          <p:cNvSpPr txBox="1">
            <a:spLocks noChangeArrowheads="1"/>
          </p:cNvSpPr>
          <p:nvPr/>
        </p:nvSpPr>
        <p:spPr bwMode="auto">
          <a:xfrm>
            <a:off x="40195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5" name="Text Box 36"/>
          <p:cNvSpPr txBox="1">
            <a:spLocks noChangeArrowheads="1"/>
          </p:cNvSpPr>
          <p:nvPr/>
        </p:nvSpPr>
        <p:spPr bwMode="auto">
          <a:xfrm>
            <a:off x="46672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6" name="Text Box 37"/>
          <p:cNvSpPr txBox="1">
            <a:spLocks noChangeArrowheads="1"/>
          </p:cNvSpPr>
          <p:nvPr/>
        </p:nvSpPr>
        <p:spPr bwMode="auto">
          <a:xfrm>
            <a:off x="46672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7" name="Text Box 38"/>
          <p:cNvSpPr txBox="1">
            <a:spLocks noChangeArrowheads="1"/>
          </p:cNvSpPr>
          <p:nvPr/>
        </p:nvSpPr>
        <p:spPr bwMode="auto">
          <a:xfrm>
            <a:off x="59626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8" name="Text Box 39"/>
          <p:cNvSpPr txBox="1">
            <a:spLocks noChangeArrowheads="1"/>
          </p:cNvSpPr>
          <p:nvPr/>
        </p:nvSpPr>
        <p:spPr bwMode="auto">
          <a:xfrm>
            <a:off x="59626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9" name="Text Box 40"/>
          <p:cNvSpPr txBox="1">
            <a:spLocks noChangeArrowheads="1"/>
          </p:cNvSpPr>
          <p:nvPr/>
        </p:nvSpPr>
        <p:spPr bwMode="auto">
          <a:xfrm>
            <a:off x="59626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30" name="Text Box 41"/>
          <p:cNvSpPr txBox="1">
            <a:spLocks noChangeArrowheads="1"/>
          </p:cNvSpPr>
          <p:nvPr/>
        </p:nvSpPr>
        <p:spPr bwMode="auto">
          <a:xfrm>
            <a:off x="59626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31" name="Text Box 42"/>
          <p:cNvSpPr txBox="1">
            <a:spLocks noChangeArrowheads="1"/>
          </p:cNvSpPr>
          <p:nvPr/>
        </p:nvSpPr>
        <p:spPr bwMode="auto">
          <a:xfrm>
            <a:off x="5962650" y="69818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32" name="Text Box 43"/>
          <p:cNvSpPr txBox="1">
            <a:spLocks noChangeArrowheads="1"/>
          </p:cNvSpPr>
          <p:nvPr/>
        </p:nvSpPr>
        <p:spPr bwMode="auto">
          <a:xfrm>
            <a:off x="5962650" y="69818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33" name="Text Box 44"/>
          <p:cNvSpPr txBox="1">
            <a:spLocks noChangeArrowheads="1"/>
          </p:cNvSpPr>
          <p:nvPr/>
        </p:nvSpPr>
        <p:spPr bwMode="auto">
          <a:xfrm>
            <a:off x="59626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34" name="Text Box 45"/>
          <p:cNvSpPr txBox="1">
            <a:spLocks noChangeArrowheads="1"/>
          </p:cNvSpPr>
          <p:nvPr/>
        </p:nvSpPr>
        <p:spPr bwMode="auto">
          <a:xfrm>
            <a:off x="59626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58" name="Text Box 96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59" name="Text Box 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62" name="Text Box 102"/>
          <p:cNvSpPr txBox="1">
            <a:spLocks noChangeArrowheads="1"/>
          </p:cNvSpPr>
          <p:nvPr/>
        </p:nvSpPr>
        <p:spPr bwMode="auto">
          <a:xfrm>
            <a:off x="66103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63" name="Text Box 103"/>
          <p:cNvSpPr txBox="1">
            <a:spLocks noChangeArrowheads="1"/>
          </p:cNvSpPr>
          <p:nvPr/>
        </p:nvSpPr>
        <p:spPr bwMode="auto">
          <a:xfrm>
            <a:off x="66103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64" name="Text Box 106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65" name="Text Box 107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69" name="Text Box 111"/>
          <p:cNvSpPr txBox="1">
            <a:spLocks noChangeArrowheads="1"/>
          </p:cNvSpPr>
          <p:nvPr/>
        </p:nvSpPr>
        <p:spPr bwMode="auto">
          <a:xfrm>
            <a:off x="3371850" y="549592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0" name="Text Box 11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1" name="Text Box 113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2" name="Text Box 114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3" name="Text Box 11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7" name="Text Box 119"/>
          <p:cNvSpPr txBox="1">
            <a:spLocks noChangeArrowheads="1"/>
          </p:cNvSpPr>
          <p:nvPr/>
        </p:nvSpPr>
        <p:spPr bwMode="auto">
          <a:xfrm>
            <a:off x="3371850" y="549592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8" name="Text Box 120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9" name="Text Box 121"/>
          <p:cNvSpPr txBox="1">
            <a:spLocks noChangeArrowheads="1"/>
          </p:cNvSpPr>
          <p:nvPr/>
        </p:nvSpPr>
        <p:spPr bwMode="auto">
          <a:xfrm>
            <a:off x="6610350" y="8953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0" name="Text Box 123"/>
          <p:cNvSpPr txBox="1">
            <a:spLocks noChangeArrowheads="1"/>
          </p:cNvSpPr>
          <p:nvPr/>
        </p:nvSpPr>
        <p:spPr bwMode="auto">
          <a:xfrm>
            <a:off x="66103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1" name="Text Box 124"/>
          <p:cNvSpPr txBox="1">
            <a:spLocks noChangeArrowheads="1"/>
          </p:cNvSpPr>
          <p:nvPr/>
        </p:nvSpPr>
        <p:spPr bwMode="auto">
          <a:xfrm>
            <a:off x="66103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2" name="Text Box 125"/>
          <p:cNvSpPr txBox="1">
            <a:spLocks noChangeArrowheads="1"/>
          </p:cNvSpPr>
          <p:nvPr/>
        </p:nvSpPr>
        <p:spPr bwMode="auto">
          <a:xfrm>
            <a:off x="6610350" y="8953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3" name="Text Box 131"/>
          <p:cNvSpPr txBox="1">
            <a:spLocks noChangeArrowheads="1"/>
          </p:cNvSpPr>
          <p:nvPr/>
        </p:nvSpPr>
        <p:spPr bwMode="auto">
          <a:xfrm>
            <a:off x="4019550" y="549592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" name="Text Box 132"/>
          <p:cNvSpPr txBox="1">
            <a:spLocks noChangeArrowheads="1"/>
          </p:cNvSpPr>
          <p:nvPr/>
        </p:nvSpPr>
        <p:spPr bwMode="auto">
          <a:xfrm>
            <a:off x="4019550" y="549592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5" name="Text Box 133"/>
          <p:cNvSpPr txBox="1">
            <a:spLocks noChangeArrowheads="1"/>
          </p:cNvSpPr>
          <p:nvPr/>
        </p:nvSpPr>
        <p:spPr bwMode="auto">
          <a:xfrm>
            <a:off x="4667250" y="549592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97" name="Text Box 146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98" name="Text Box 147"/>
          <p:cNvSpPr txBox="1">
            <a:spLocks noChangeArrowheads="1"/>
          </p:cNvSpPr>
          <p:nvPr/>
        </p:nvSpPr>
        <p:spPr bwMode="auto">
          <a:xfrm>
            <a:off x="3371850" y="5534025"/>
            <a:ext cx="133350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99" name="Text Box 148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0" name="Text Box 155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1" name="Text Box 156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2" name="Text Box 161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3" name="Text Box 162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4" name="Text Box 164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5" name="Text Box 165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6" name="Text Box 166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7" name="Text Box 167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8" name="Text Box 168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10" name="Text Box 170"/>
          <p:cNvSpPr txBox="1">
            <a:spLocks noChangeArrowheads="1"/>
          </p:cNvSpPr>
          <p:nvPr/>
        </p:nvSpPr>
        <p:spPr bwMode="auto">
          <a:xfrm>
            <a:off x="6800850" y="669607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19" name="Text Box 211"/>
          <p:cNvSpPr txBox="1">
            <a:spLocks noChangeArrowheads="1"/>
          </p:cNvSpPr>
          <p:nvPr/>
        </p:nvSpPr>
        <p:spPr bwMode="auto">
          <a:xfrm>
            <a:off x="1419225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20" name="Text Box 21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21" name="Text Box 21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24" name="Text Box 217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25" name="Text Box 218"/>
          <p:cNvSpPr txBox="1">
            <a:spLocks noChangeArrowheads="1"/>
          </p:cNvSpPr>
          <p:nvPr/>
        </p:nvSpPr>
        <p:spPr bwMode="auto">
          <a:xfrm>
            <a:off x="3409950" y="14001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29" name="Text Box 22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30" name="Text Box 223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31" name="Text Box 224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32" name="Text Box 225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35" name="Text Box 228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36" name="Text Box 229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0" name="Text Box 23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1" name="Text Box 23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2" name="Text Box 23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3" name="Text Box 236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7" name="Text Box 240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8" name="Text Box 241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2" name="Text Box 250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3" name="Text Box 251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4" name="Text Box 253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5" name="Text Box 254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6" name="Text Box 256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7" name="Text Box 257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8" name="Text Box 258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60" name="Text Box 264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61" name="Text Box 265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64" name="Text Box 268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65" name="Text Box 269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69" name="Text Box 27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70" name="Text Box 274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71" name="Text Box 27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72" name="Text Box 276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76" name="Text Box 280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5" name="Text Box 291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6" name="Text Box 29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7" name="Text Box 29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8" name="Text Box 295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9" name="Text Box 296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90" name="Text Box 2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91" name="Text Box 298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92" name="Text Box 300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93" name="Text Box 301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09" name="Text Box 211"/>
          <p:cNvSpPr txBox="1">
            <a:spLocks noChangeArrowheads="1"/>
          </p:cNvSpPr>
          <p:nvPr/>
        </p:nvSpPr>
        <p:spPr bwMode="auto">
          <a:xfrm>
            <a:off x="1419225" y="47434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3" name="Text Box 310"/>
          <p:cNvSpPr txBox="1">
            <a:spLocks noChangeArrowheads="1"/>
          </p:cNvSpPr>
          <p:nvPr/>
        </p:nvSpPr>
        <p:spPr bwMode="auto">
          <a:xfrm>
            <a:off x="1419225" y="47434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4" name="Text Box 38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5" name="Text Box 39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6" name="Text Box 40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7" name="Text Box 41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8" name="Text Box 42"/>
          <p:cNvSpPr txBox="1">
            <a:spLocks noChangeArrowheads="1"/>
          </p:cNvSpPr>
          <p:nvPr/>
        </p:nvSpPr>
        <p:spPr bwMode="auto">
          <a:xfrm>
            <a:off x="59626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9" name="Text Box 43"/>
          <p:cNvSpPr txBox="1">
            <a:spLocks noChangeArrowheads="1"/>
          </p:cNvSpPr>
          <p:nvPr/>
        </p:nvSpPr>
        <p:spPr bwMode="auto">
          <a:xfrm>
            <a:off x="59626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0" name="Text Box 44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1" name="Text Box 45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2" name="Text Box 342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3" name="Text Box 343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4" name="Text Box 344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5" name="Text Box 345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6" name="Text Box 346"/>
          <p:cNvSpPr txBox="1">
            <a:spLocks noChangeArrowheads="1"/>
          </p:cNvSpPr>
          <p:nvPr/>
        </p:nvSpPr>
        <p:spPr bwMode="auto">
          <a:xfrm>
            <a:off x="59626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7" name="Text Box 347"/>
          <p:cNvSpPr txBox="1">
            <a:spLocks noChangeArrowheads="1"/>
          </p:cNvSpPr>
          <p:nvPr/>
        </p:nvSpPr>
        <p:spPr bwMode="auto">
          <a:xfrm>
            <a:off x="59626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8" name="Text Box 348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9" name="Text Box 349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0" name="Text Box 603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1" name="Text Box 604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2" name="Text Box 605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3" name="Text Box 606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4" name="Text Box 607"/>
          <p:cNvSpPr txBox="1">
            <a:spLocks noChangeArrowheads="1"/>
          </p:cNvSpPr>
          <p:nvPr/>
        </p:nvSpPr>
        <p:spPr bwMode="auto">
          <a:xfrm>
            <a:off x="59626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5" name="Text Box 609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6" name="Text Box 610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7" name="Text Box 38"/>
          <p:cNvSpPr txBox="1">
            <a:spLocks noChangeArrowheads="1"/>
          </p:cNvSpPr>
          <p:nvPr/>
        </p:nvSpPr>
        <p:spPr bwMode="auto">
          <a:xfrm>
            <a:off x="66103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8" name="Text Box 39"/>
          <p:cNvSpPr txBox="1">
            <a:spLocks noChangeArrowheads="1"/>
          </p:cNvSpPr>
          <p:nvPr/>
        </p:nvSpPr>
        <p:spPr bwMode="auto">
          <a:xfrm>
            <a:off x="66103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9" name="Text Box 40"/>
          <p:cNvSpPr txBox="1">
            <a:spLocks noChangeArrowheads="1"/>
          </p:cNvSpPr>
          <p:nvPr/>
        </p:nvSpPr>
        <p:spPr bwMode="auto">
          <a:xfrm>
            <a:off x="66103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0" name="Text Box 41"/>
          <p:cNvSpPr txBox="1">
            <a:spLocks noChangeArrowheads="1"/>
          </p:cNvSpPr>
          <p:nvPr/>
        </p:nvSpPr>
        <p:spPr bwMode="auto">
          <a:xfrm>
            <a:off x="66103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1" name="Text Box 42"/>
          <p:cNvSpPr txBox="1">
            <a:spLocks noChangeArrowheads="1"/>
          </p:cNvSpPr>
          <p:nvPr/>
        </p:nvSpPr>
        <p:spPr bwMode="auto">
          <a:xfrm>
            <a:off x="6610350" y="69818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2" name="Text Box 43"/>
          <p:cNvSpPr txBox="1">
            <a:spLocks noChangeArrowheads="1"/>
          </p:cNvSpPr>
          <p:nvPr/>
        </p:nvSpPr>
        <p:spPr bwMode="auto">
          <a:xfrm>
            <a:off x="6610350" y="69818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3" name="Text Box 44"/>
          <p:cNvSpPr txBox="1">
            <a:spLocks noChangeArrowheads="1"/>
          </p:cNvSpPr>
          <p:nvPr/>
        </p:nvSpPr>
        <p:spPr bwMode="auto">
          <a:xfrm>
            <a:off x="66103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4" name="Text Box 45"/>
          <p:cNvSpPr txBox="1">
            <a:spLocks noChangeArrowheads="1"/>
          </p:cNvSpPr>
          <p:nvPr/>
        </p:nvSpPr>
        <p:spPr bwMode="auto">
          <a:xfrm>
            <a:off x="66103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5" name="Text Box 102"/>
          <p:cNvSpPr txBox="1">
            <a:spLocks noChangeArrowheads="1"/>
          </p:cNvSpPr>
          <p:nvPr/>
        </p:nvSpPr>
        <p:spPr bwMode="auto">
          <a:xfrm>
            <a:off x="72580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6" name="Text Box 103"/>
          <p:cNvSpPr txBox="1">
            <a:spLocks noChangeArrowheads="1"/>
          </p:cNvSpPr>
          <p:nvPr/>
        </p:nvSpPr>
        <p:spPr bwMode="auto">
          <a:xfrm>
            <a:off x="72580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7" name="Text Box 121"/>
          <p:cNvSpPr txBox="1">
            <a:spLocks noChangeArrowheads="1"/>
          </p:cNvSpPr>
          <p:nvPr/>
        </p:nvSpPr>
        <p:spPr bwMode="auto">
          <a:xfrm>
            <a:off x="7258050" y="8953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8" name="Text Box 123"/>
          <p:cNvSpPr txBox="1">
            <a:spLocks noChangeArrowheads="1"/>
          </p:cNvSpPr>
          <p:nvPr/>
        </p:nvSpPr>
        <p:spPr bwMode="auto">
          <a:xfrm>
            <a:off x="72580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9" name="Text Box 124"/>
          <p:cNvSpPr txBox="1">
            <a:spLocks noChangeArrowheads="1"/>
          </p:cNvSpPr>
          <p:nvPr/>
        </p:nvSpPr>
        <p:spPr bwMode="auto">
          <a:xfrm>
            <a:off x="72580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70" name="Text Box 125"/>
          <p:cNvSpPr txBox="1">
            <a:spLocks noChangeArrowheads="1"/>
          </p:cNvSpPr>
          <p:nvPr/>
        </p:nvSpPr>
        <p:spPr bwMode="auto">
          <a:xfrm>
            <a:off x="7258050" y="8953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3" name="Slide Number Placeholder 7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5901DB-54FC-4CAB-972A-0A9B28B705C3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345" name="Text Box 2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" name="Text Box 5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7" name="Text Box 11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" name="Text Box 12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" name="Text Box 21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0" name="Text Box 22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" name="Text Box 23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" name="Text Box 96"/>
          <p:cNvSpPr txBox="1">
            <a:spLocks noChangeArrowheads="1"/>
          </p:cNvSpPr>
          <p:nvPr/>
        </p:nvSpPr>
        <p:spPr bwMode="auto">
          <a:xfrm>
            <a:off x="2152650" y="18954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3" name="Text Box 9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4" name="Text Box 112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5" name="Text Box 113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6" name="Text Box 120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" name="Text Box 146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" name="Text Box 148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9" name="Text Box 155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" name="Text Box 156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1" name="Text Box 164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2" name="Text Box 165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3" name="Text Box 166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" name="Text Box 213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" name="Text Box 214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6" name="Text Box 222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7" name="Text Box 223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" name="Text Box 224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9" name="Text Box 225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0" name="Text Box 233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1" name="Text Box 234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2" name="Text Box 240"/>
          <p:cNvSpPr txBox="1">
            <a:spLocks noChangeArrowheads="1"/>
          </p:cNvSpPr>
          <p:nvPr/>
        </p:nvSpPr>
        <p:spPr bwMode="auto">
          <a:xfrm>
            <a:off x="2152650" y="18954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" name="Text Box 241"/>
          <p:cNvSpPr txBox="1">
            <a:spLocks noChangeArrowheads="1"/>
          </p:cNvSpPr>
          <p:nvPr/>
        </p:nvSpPr>
        <p:spPr bwMode="auto">
          <a:xfrm>
            <a:off x="2152650" y="18954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" name="Text Box 250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" name="Text Box 251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" name="Text Box 256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7" name="Text Box 264"/>
          <p:cNvSpPr txBox="1">
            <a:spLocks noChangeArrowheads="1"/>
          </p:cNvSpPr>
          <p:nvPr/>
        </p:nvSpPr>
        <p:spPr bwMode="auto">
          <a:xfrm>
            <a:off x="2152650" y="18954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8" name="Text Box 265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9" name="Text Box 273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0" name="Text Box 274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1" name="Text Box 280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2" name="Text Box 291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3" name="Text Box 293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4" name="Text Box 294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5" name="Text Box 29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6" name="Text Box 298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7" name="Text Box 312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8" name="Text Box 315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9" name="Text Box 316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0" name="Text Box 317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1" name="Text Box 325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2" name="Text Box 326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3" name="Text Box 327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4" name="Text Box 396"/>
          <p:cNvSpPr txBox="1">
            <a:spLocks noChangeArrowheads="1"/>
          </p:cNvSpPr>
          <p:nvPr/>
        </p:nvSpPr>
        <p:spPr bwMode="auto">
          <a:xfrm>
            <a:off x="2152650" y="18954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5" name="Text Box 39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6" name="Text Box 412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7" name="Text Box 413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8" name="Text Box 420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9" name="Text Box 445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0" name="Text Box 447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1" name="Text Box 448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2" name="Text Box 449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3" name="Text Box 45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4" name="Text Box 458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5" name="Text Box 459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6" name="Text Box 49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7" name="Text Box 498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8" name="Text Box 506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" name="Text Box 507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" name="Text Box 508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1" name="Text Box 509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2" name="Text Box 51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3" name="Text Box 518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4" name="Text Box 524"/>
          <p:cNvSpPr txBox="1">
            <a:spLocks noChangeArrowheads="1"/>
          </p:cNvSpPr>
          <p:nvPr/>
        </p:nvSpPr>
        <p:spPr bwMode="auto">
          <a:xfrm>
            <a:off x="2152650" y="18954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5" name="Text Box 525"/>
          <p:cNvSpPr txBox="1">
            <a:spLocks noChangeArrowheads="1"/>
          </p:cNvSpPr>
          <p:nvPr/>
        </p:nvSpPr>
        <p:spPr bwMode="auto">
          <a:xfrm>
            <a:off x="2152650" y="18954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6" name="Text Box 530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7" name="Text Box 531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8" name="Text Box 536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9" name="Text Box 542"/>
          <p:cNvSpPr txBox="1">
            <a:spLocks noChangeArrowheads="1"/>
          </p:cNvSpPr>
          <p:nvPr/>
        </p:nvSpPr>
        <p:spPr bwMode="auto">
          <a:xfrm>
            <a:off x="2152650" y="18954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0" name="Text Box 543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1" name="Text Box 551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2" name="Text Box 552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3" name="Text Box 558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4" name="Text Box 567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5" name="Text Box 568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6" name="Text Box 569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7" name="Text Box 572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8" name="Text Box 573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9" name="Text Box 2"/>
          <p:cNvSpPr txBox="1">
            <a:spLocks noChangeArrowheads="1"/>
          </p:cNvSpPr>
          <p:nvPr/>
        </p:nvSpPr>
        <p:spPr bwMode="auto">
          <a:xfrm>
            <a:off x="2152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0" name="Text Box 5"/>
          <p:cNvSpPr txBox="1">
            <a:spLocks noChangeArrowheads="1"/>
          </p:cNvSpPr>
          <p:nvPr/>
        </p:nvSpPr>
        <p:spPr bwMode="auto">
          <a:xfrm>
            <a:off x="2152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1" name="Text Box 11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2" name="Text Box 12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3" name="Text Box 21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4" name="Text Box 22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5" name="Text Box 23"/>
          <p:cNvSpPr txBox="1">
            <a:spLocks noChangeArrowheads="1"/>
          </p:cNvSpPr>
          <p:nvPr/>
        </p:nvSpPr>
        <p:spPr bwMode="auto">
          <a:xfrm>
            <a:off x="2152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6" name="Text Box 96"/>
          <p:cNvSpPr txBox="1">
            <a:spLocks noChangeArrowheads="1"/>
          </p:cNvSpPr>
          <p:nvPr/>
        </p:nvSpPr>
        <p:spPr bwMode="auto">
          <a:xfrm>
            <a:off x="2152650" y="18954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7" name="Text Box 9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8" name="Text Box 112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9" name="Text Box 113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0" name="Text Box 120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1" name="Text Box 146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2" name="Text Box 148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3" name="Text Box 155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4" name="Text Box 156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5" name="Text Box 164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6" name="Text Box 165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7" name="Text Box 166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8" name="Text Box 213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9" name="Text Box 214"/>
          <p:cNvSpPr txBox="1">
            <a:spLocks noChangeArrowheads="1"/>
          </p:cNvSpPr>
          <p:nvPr/>
        </p:nvSpPr>
        <p:spPr bwMode="auto">
          <a:xfrm>
            <a:off x="2152650" y="1895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0" name="Text Box 222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1" name="Text Box 223"/>
          <p:cNvSpPr txBox="1">
            <a:spLocks noChangeArrowheads="1"/>
          </p:cNvSpPr>
          <p:nvPr/>
        </p:nvSpPr>
        <p:spPr bwMode="auto">
          <a:xfrm>
            <a:off x="2152650" y="1895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2" name="Text Box 224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3" name="Text Box 225"/>
          <p:cNvSpPr txBox="1">
            <a:spLocks noChangeArrowheads="1"/>
          </p:cNvSpPr>
          <p:nvPr/>
        </p:nvSpPr>
        <p:spPr bwMode="auto">
          <a:xfrm>
            <a:off x="2152650" y="1895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4" name="Text Box 233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5" name="Text Box 234"/>
          <p:cNvSpPr txBox="1">
            <a:spLocks noChangeArrowheads="1"/>
          </p:cNvSpPr>
          <p:nvPr/>
        </p:nvSpPr>
        <p:spPr bwMode="auto">
          <a:xfrm>
            <a:off x="2152650" y="1895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6" name="Text Box 240"/>
          <p:cNvSpPr txBox="1">
            <a:spLocks noChangeArrowheads="1"/>
          </p:cNvSpPr>
          <p:nvPr/>
        </p:nvSpPr>
        <p:spPr bwMode="auto">
          <a:xfrm>
            <a:off x="2152650" y="18954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7" name="Text Box 241"/>
          <p:cNvSpPr txBox="1">
            <a:spLocks noChangeArrowheads="1"/>
          </p:cNvSpPr>
          <p:nvPr/>
        </p:nvSpPr>
        <p:spPr bwMode="auto">
          <a:xfrm>
            <a:off x="2152650" y="18954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8" name="Text Box 250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9" name="Text Box 251"/>
          <p:cNvSpPr txBox="1">
            <a:spLocks noChangeArrowheads="1"/>
          </p:cNvSpPr>
          <p:nvPr/>
        </p:nvSpPr>
        <p:spPr bwMode="auto">
          <a:xfrm>
            <a:off x="2152650" y="1895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" name="Text Box 256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1" name="Text Box 274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2" name="Text Box 280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3" name="Text Box 3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4" name="Text Box 17"/>
          <p:cNvSpPr txBox="1">
            <a:spLocks noChangeArrowheads="1"/>
          </p:cNvSpPr>
          <p:nvPr/>
        </p:nvSpPr>
        <p:spPr bwMode="auto">
          <a:xfrm>
            <a:off x="3562350" y="5334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5" name="Text Box 18"/>
          <p:cNvSpPr txBox="1">
            <a:spLocks noChangeArrowheads="1"/>
          </p:cNvSpPr>
          <p:nvPr/>
        </p:nvSpPr>
        <p:spPr bwMode="auto">
          <a:xfrm>
            <a:off x="3600450" y="723900"/>
            <a:ext cx="15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6" name="Text Box 19"/>
          <p:cNvSpPr txBox="1">
            <a:spLocks noChangeArrowheads="1"/>
          </p:cNvSpPr>
          <p:nvPr/>
        </p:nvSpPr>
        <p:spPr bwMode="auto">
          <a:xfrm>
            <a:off x="5410200" y="2647950"/>
            <a:ext cx="133350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7" name="Text Box 24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8" name="Text Box 25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9" name="Text Box 50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0" name="Text Box 5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1" name="Text Box 52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2" name="Text Box 5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3" name="Text Box 5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4" name="Text Box 5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5" name="Text Box 5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6" name="Text Box 6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7" name="Text Box 6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8" name="Text Box 6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9" name="Text Box 6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0" name="Text Box 6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" name="Text Box 6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2" name="Text Box 67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3" name="Text Box 68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4" name="Text Box 6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5" name="Text Box 70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6" name="Text Box 71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7" name="Text Box 72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8" name="Text Box 7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9" name="Text Box 7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0" name="Text Box 7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1" name="Text Box 7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2" name="Text Box 9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3" name="Text Box 9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4" name="Text Box 106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5" name="Text Box 107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6" name="Text Box 10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7" name="Text Box 10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8" name="Text Box 11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9" name="Text Box 114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0" name="Text Box 11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1" name="Text Box 11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2" name="Text Box 11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3" name="Text Box 11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4" name="Text Box 135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5" name="Text Box 136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6" name="Text Box 137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7" name="Text Box 138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8" name="Text Box 13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9" name="Text Box 140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0" name="Text Box 14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1" name="Text Box 14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" name="Text Box 143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3" name="Text Box 144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4" name="Text Box 161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5" name="Text Box 162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6" name="Text Box 167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7" name="Text Box 168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8" name="Text Box 18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9" name="Text Box 18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0" name="Text Box 18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1" name="Text Box 18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" name="Text Box 18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3" name="Text Box 18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4" name="Text Box 187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5" name="Text Box 188"/>
          <p:cNvSpPr txBox="1">
            <a:spLocks noChangeArrowheads="1"/>
          </p:cNvSpPr>
          <p:nvPr/>
        </p:nvSpPr>
        <p:spPr bwMode="auto">
          <a:xfrm>
            <a:off x="78105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6" name="Text Box 211"/>
          <p:cNvSpPr txBox="1">
            <a:spLocks noChangeArrowheads="1"/>
          </p:cNvSpPr>
          <p:nvPr/>
        </p:nvSpPr>
        <p:spPr bwMode="auto">
          <a:xfrm>
            <a:off x="2914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7" name="Text Box 215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8" name="Text Box 21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9" name="Text Box 217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0" name="Text Box 218"/>
          <p:cNvSpPr txBox="1">
            <a:spLocks noChangeArrowheads="1"/>
          </p:cNvSpPr>
          <p:nvPr/>
        </p:nvSpPr>
        <p:spPr bwMode="auto">
          <a:xfrm>
            <a:off x="3600450" y="723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1" name="Text Box 21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2" name="Text Box 22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3" name="Text Box 22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4" name="Text Box 22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5" name="Text Box 22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6" name="Text Box 228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7" name="Text Box 229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8" name="Text Box 23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9" name="Text Box 23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0" name="Text Box 232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1" name="Text Box 23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2" name="Text Box 236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" name="Text Box 23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4" name="Text Box 23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5" name="Text Box 23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6" name="Text Box 242"/>
          <p:cNvSpPr txBox="1">
            <a:spLocks noChangeArrowheads="1"/>
          </p:cNvSpPr>
          <p:nvPr/>
        </p:nvSpPr>
        <p:spPr bwMode="auto">
          <a:xfrm>
            <a:off x="4953000" y="2628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7" name="Text Box 243"/>
          <p:cNvSpPr txBox="1">
            <a:spLocks noChangeArrowheads="1"/>
          </p:cNvSpPr>
          <p:nvPr/>
        </p:nvSpPr>
        <p:spPr bwMode="auto">
          <a:xfrm>
            <a:off x="4953000" y="2628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8" name="Text Box 24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9" name="Text Box 253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0" name="Text Box 254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1" name="Text Box 257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2" name="Text Box 258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" name="Text Box 26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4" name="Text Box 26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5" name="Text Box 268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6" name="Text Box 269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7" name="Text Box 27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8" name="Text Box 27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9" name="Text Box 272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0" name="Text Box 27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1" name="Text Box 276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2" name="Text Box 27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3" name="Text Box 27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4" name="Text Box 27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5" name="Text Box 28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6" name="Text Box 28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7" name="Text Box 283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8" name="Text Box 284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9" name="Text Box 285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0" name="Text Box 286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1" name="Text Box 287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2" name="Text Box 288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3" name="Text Box 28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4" name="Text Box 295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5" name="Text Box 296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6" name="Text Box 300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7" name="Text Box 301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8" name="Text Box 30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9" name="Text Box 303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0" name="Text Box 30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1" name="Text Box 30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2" name="Text Box 30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3" name="Text Box 307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4" name="Text Box 308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5" name="Text Box 309"/>
          <p:cNvSpPr txBox="1">
            <a:spLocks noChangeArrowheads="1"/>
          </p:cNvSpPr>
          <p:nvPr/>
        </p:nvSpPr>
        <p:spPr bwMode="auto">
          <a:xfrm>
            <a:off x="78105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6" name="Text Box 310"/>
          <p:cNvSpPr txBox="1">
            <a:spLocks noChangeArrowheads="1"/>
          </p:cNvSpPr>
          <p:nvPr/>
        </p:nvSpPr>
        <p:spPr bwMode="auto">
          <a:xfrm>
            <a:off x="2914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7" name="Text Box 313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8" name="Text Box 322"/>
          <p:cNvSpPr txBox="1">
            <a:spLocks noChangeArrowheads="1"/>
          </p:cNvSpPr>
          <p:nvPr/>
        </p:nvSpPr>
        <p:spPr bwMode="auto">
          <a:xfrm>
            <a:off x="3562350" y="5334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9" name="Text Box 323"/>
          <p:cNvSpPr txBox="1">
            <a:spLocks noChangeArrowheads="1"/>
          </p:cNvSpPr>
          <p:nvPr/>
        </p:nvSpPr>
        <p:spPr bwMode="auto">
          <a:xfrm>
            <a:off x="3600450" y="723900"/>
            <a:ext cx="15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0" name="Text Box 328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1" name="Text Box 329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2" name="Text Box 354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3" name="Text Box 355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" name="Text Box 35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5" name="Text Box 357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6" name="Text Box 358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7" name="Text Box 359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8" name="Text Box 360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9" name="Text Box 36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0" name="Text Box 36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1" name="Text Box 36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2" name="Text Box 36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3" name="Text Box 36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4" name="Text Box 36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5" name="Text Box 367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6" name="Text Box 368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7" name="Text Box 36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8" name="Text Box 370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9" name="Text Box 371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0" name="Text Box 372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1" name="Text Box 37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2" name="Text Box 37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3" name="Text Box 37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4" name="Text Box 37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5" name="Text Box 39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6" name="Text Box 39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7" name="Text Box 406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8" name="Text Box 407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9" name="Text Box 40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0" name="Text Box 40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1" name="Text Box 41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2" name="Text Box 414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3" name="Text Box 41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4" name="Text Box 41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5" name="Text Box 41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6" name="Text Box 41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7" name="Text Box 434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8" name="Text Box 435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9" name="Text Box 436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0" name="Text Box 437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1" name="Text Box 438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2" name="Text Box 439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3" name="Text Box 440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4" name="Text Box 44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5" name="Text Box 44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6" name="Text Box 443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7" name="Text Box 454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8" name="Text Box 455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9" name="Text Box 460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0" name="Text Box 461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1" name="Text Box 468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2" name="Text Box 46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3" name="Text Box 470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4" name="Text Box 471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" name="Text Box 472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6" name="Text Box 47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7" name="Text Box 47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8" name="Text Box 475"/>
          <p:cNvSpPr txBox="1">
            <a:spLocks noChangeArrowheads="1"/>
          </p:cNvSpPr>
          <p:nvPr/>
        </p:nvSpPr>
        <p:spPr bwMode="auto">
          <a:xfrm>
            <a:off x="78105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9" name="Text Box 496"/>
          <p:cNvSpPr txBox="1">
            <a:spLocks noChangeArrowheads="1"/>
          </p:cNvSpPr>
          <p:nvPr/>
        </p:nvSpPr>
        <p:spPr bwMode="auto">
          <a:xfrm>
            <a:off x="2914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0" name="Text Box 49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1" name="Text Box 50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2" name="Text Box 501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3" name="Text Box 502"/>
          <p:cNvSpPr txBox="1">
            <a:spLocks noChangeArrowheads="1"/>
          </p:cNvSpPr>
          <p:nvPr/>
        </p:nvSpPr>
        <p:spPr bwMode="auto">
          <a:xfrm>
            <a:off x="3600450" y="723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4" name="Text Box 503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5" name="Text Box 504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6" name="Text Box 505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7" name="Text Box 51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8" name="Text Box 51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9" name="Text Box 512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0" name="Text Box 513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1" name="Text Box 514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2" name="Text Box 515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3" name="Text Box 51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" name="AutoShape 297"/>
          <p:cNvSpPr>
            <a:spLocks noChangeArrowheads="1"/>
          </p:cNvSpPr>
          <p:nvPr/>
        </p:nvSpPr>
        <p:spPr bwMode="auto">
          <a:xfrm>
            <a:off x="152400" y="190500"/>
            <a:ext cx="1333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65" name="Text Box 2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6" name="Text Box 5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7" name="Text Box 11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8" name="Text Box 12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9" name="Text Box 21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0" name="Text Box 22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1" name="Text Box 23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2" name="Text Box 96"/>
          <p:cNvSpPr txBox="1">
            <a:spLocks noChangeArrowheads="1"/>
          </p:cNvSpPr>
          <p:nvPr/>
        </p:nvSpPr>
        <p:spPr bwMode="auto">
          <a:xfrm>
            <a:off x="2152650" y="18954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3" name="Text Box 9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4" name="Text Box 112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5" name="Text Box 113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6" name="Text Box 120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7" name="Text Box 146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8" name="Text Box 148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9" name="Text Box 155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0" name="Text Box 156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1" name="Text Box 164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2" name="Text Box 165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3" name="Text Box 166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4" name="Text Box 213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5" name="Text Box 214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6" name="Text Box 222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7" name="Text Box 223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8" name="Text Box 224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9" name="Text Box 225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0" name="Text Box 233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1" name="Text Box 234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2" name="Text Box 240"/>
          <p:cNvSpPr txBox="1">
            <a:spLocks noChangeArrowheads="1"/>
          </p:cNvSpPr>
          <p:nvPr/>
        </p:nvSpPr>
        <p:spPr bwMode="auto">
          <a:xfrm>
            <a:off x="2152650" y="18954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3" name="Text Box 241"/>
          <p:cNvSpPr txBox="1">
            <a:spLocks noChangeArrowheads="1"/>
          </p:cNvSpPr>
          <p:nvPr/>
        </p:nvSpPr>
        <p:spPr bwMode="auto">
          <a:xfrm>
            <a:off x="2152650" y="18954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4" name="Text Box 250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5" name="Text Box 251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6" name="Text Box 256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7" name="Text Box 264"/>
          <p:cNvSpPr txBox="1">
            <a:spLocks noChangeArrowheads="1"/>
          </p:cNvSpPr>
          <p:nvPr/>
        </p:nvSpPr>
        <p:spPr bwMode="auto">
          <a:xfrm>
            <a:off x="2152650" y="18954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8" name="Text Box 265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9" name="Text Box 273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0" name="Text Box 274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1" name="Text Box 280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2" name="Text Box 291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4" name="Text Box 293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5" name="Text Box 294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6" name="Text Box 29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7" name="Text Box 298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8" name="Text Box 312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3" name="Text Box 315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4" name="Text Box 316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5" name="Text Box 317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6" name="Text Box 325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7" name="Text Box 326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8" name="Text Box 327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9" name="Text Box 396"/>
          <p:cNvSpPr txBox="1">
            <a:spLocks noChangeArrowheads="1"/>
          </p:cNvSpPr>
          <p:nvPr/>
        </p:nvSpPr>
        <p:spPr bwMode="auto">
          <a:xfrm>
            <a:off x="2152650" y="18954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0" name="Text Box 39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1" name="Text Box 412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2" name="Text Box 413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3" name="Text Box 420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4" name="Text Box 445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5" name="Text Box 447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6" name="Text Box 448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7" name="Text Box 449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8" name="Text Box 45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9" name="Text Box 458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0" name="Text Box 459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1" name="Text Box 49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2" name="Text Box 498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3" name="Text Box 506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4" name="Text Box 507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5" name="Text Box 508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6" name="Text Box 509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7" name="Text Box 51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8" name="Text Box 518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9" name="Text Box 524"/>
          <p:cNvSpPr txBox="1">
            <a:spLocks noChangeArrowheads="1"/>
          </p:cNvSpPr>
          <p:nvPr/>
        </p:nvSpPr>
        <p:spPr bwMode="auto">
          <a:xfrm>
            <a:off x="2152650" y="18954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0" name="Text Box 525"/>
          <p:cNvSpPr txBox="1">
            <a:spLocks noChangeArrowheads="1"/>
          </p:cNvSpPr>
          <p:nvPr/>
        </p:nvSpPr>
        <p:spPr bwMode="auto">
          <a:xfrm>
            <a:off x="2152650" y="18954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1" name="Text Box 530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2" name="Text Box 531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3" name="Text Box 536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4" name="Text Box 542"/>
          <p:cNvSpPr txBox="1">
            <a:spLocks noChangeArrowheads="1"/>
          </p:cNvSpPr>
          <p:nvPr/>
        </p:nvSpPr>
        <p:spPr bwMode="auto">
          <a:xfrm>
            <a:off x="2152650" y="18954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5" name="Text Box 543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6" name="Text Box 551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7" name="Text Box 552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8" name="Text Box 558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9" name="Text Box 567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0" name="Text Box 568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1" name="Text Box 569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2" name="Text Box 572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3" name="Text Box 573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4" name="Text Box 2"/>
          <p:cNvSpPr txBox="1">
            <a:spLocks noChangeArrowheads="1"/>
          </p:cNvSpPr>
          <p:nvPr/>
        </p:nvSpPr>
        <p:spPr bwMode="auto">
          <a:xfrm>
            <a:off x="2152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5" name="Text Box 5"/>
          <p:cNvSpPr txBox="1">
            <a:spLocks noChangeArrowheads="1"/>
          </p:cNvSpPr>
          <p:nvPr/>
        </p:nvSpPr>
        <p:spPr bwMode="auto">
          <a:xfrm>
            <a:off x="2152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6" name="Text Box 11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7" name="Text Box 12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8" name="Text Box 21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9" name="Text Box 22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0" name="Text Box 23"/>
          <p:cNvSpPr txBox="1">
            <a:spLocks noChangeArrowheads="1"/>
          </p:cNvSpPr>
          <p:nvPr/>
        </p:nvSpPr>
        <p:spPr bwMode="auto">
          <a:xfrm>
            <a:off x="2152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1" name="Text Box 96"/>
          <p:cNvSpPr txBox="1">
            <a:spLocks noChangeArrowheads="1"/>
          </p:cNvSpPr>
          <p:nvPr/>
        </p:nvSpPr>
        <p:spPr bwMode="auto">
          <a:xfrm>
            <a:off x="2152650" y="18954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2" name="Text Box 97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3" name="Text Box 112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4" name="Text Box 113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5" name="Text Box 120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6" name="Text Box 146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7" name="Text Box 148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8" name="Text Box 155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9" name="Text Box 156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0" name="Text Box 164"/>
          <p:cNvSpPr txBox="1">
            <a:spLocks noChangeArrowheads="1"/>
          </p:cNvSpPr>
          <p:nvPr/>
        </p:nvSpPr>
        <p:spPr bwMode="auto">
          <a:xfrm>
            <a:off x="2152650" y="18954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1" name="Text Box 165"/>
          <p:cNvSpPr txBox="1">
            <a:spLocks noChangeArrowheads="1"/>
          </p:cNvSpPr>
          <p:nvPr/>
        </p:nvSpPr>
        <p:spPr bwMode="auto">
          <a:xfrm>
            <a:off x="2152650" y="18954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2" name="Text Box 166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3" name="Text Box 213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4" name="Text Box 214"/>
          <p:cNvSpPr txBox="1">
            <a:spLocks noChangeArrowheads="1"/>
          </p:cNvSpPr>
          <p:nvPr/>
        </p:nvSpPr>
        <p:spPr bwMode="auto">
          <a:xfrm>
            <a:off x="2152650" y="1895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5" name="Text Box 222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6" name="Text Box 223"/>
          <p:cNvSpPr txBox="1">
            <a:spLocks noChangeArrowheads="1"/>
          </p:cNvSpPr>
          <p:nvPr/>
        </p:nvSpPr>
        <p:spPr bwMode="auto">
          <a:xfrm>
            <a:off x="2152650" y="1895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7" name="Text Box 224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8" name="Text Box 225"/>
          <p:cNvSpPr txBox="1">
            <a:spLocks noChangeArrowheads="1"/>
          </p:cNvSpPr>
          <p:nvPr/>
        </p:nvSpPr>
        <p:spPr bwMode="auto">
          <a:xfrm>
            <a:off x="2152650" y="1895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9" name="Text Box 233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0" name="Text Box 234"/>
          <p:cNvSpPr txBox="1">
            <a:spLocks noChangeArrowheads="1"/>
          </p:cNvSpPr>
          <p:nvPr/>
        </p:nvSpPr>
        <p:spPr bwMode="auto">
          <a:xfrm>
            <a:off x="2152650" y="1895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1" name="Text Box 240"/>
          <p:cNvSpPr txBox="1">
            <a:spLocks noChangeArrowheads="1"/>
          </p:cNvSpPr>
          <p:nvPr/>
        </p:nvSpPr>
        <p:spPr bwMode="auto">
          <a:xfrm>
            <a:off x="2152650" y="18954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2" name="Text Box 241"/>
          <p:cNvSpPr txBox="1">
            <a:spLocks noChangeArrowheads="1"/>
          </p:cNvSpPr>
          <p:nvPr/>
        </p:nvSpPr>
        <p:spPr bwMode="auto">
          <a:xfrm>
            <a:off x="2152650" y="18954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3" name="Text Box 250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4" name="Text Box 251"/>
          <p:cNvSpPr txBox="1">
            <a:spLocks noChangeArrowheads="1"/>
          </p:cNvSpPr>
          <p:nvPr/>
        </p:nvSpPr>
        <p:spPr bwMode="auto">
          <a:xfrm>
            <a:off x="2152650" y="1895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5" name="Text Box 256"/>
          <p:cNvSpPr txBox="1">
            <a:spLocks noChangeArrowheads="1"/>
          </p:cNvSpPr>
          <p:nvPr/>
        </p:nvSpPr>
        <p:spPr bwMode="auto">
          <a:xfrm>
            <a:off x="2152650" y="1895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6" name="Text Box 274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7" name="Text Box 280"/>
          <p:cNvSpPr txBox="1">
            <a:spLocks noChangeArrowheads="1"/>
          </p:cNvSpPr>
          <p:nvPr/>
        </p:nvSpPr>
        <p:spPr bwMode="auto">
          <a:xfrm>
            <a:off x="215265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8" name="Text Box 3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9" name="Text Box 17"/>
          <p:cNvSpPr txBox="1">
            <a:spLocks noChangeArrowheads="1"/>
          </p:cNvSpPr>
          <p:nvPr/>
        </p:nvSpPr>
        <p:spPr bwMode="auto">
          <a:xfrm>
            <a:off x="3562350" y="5334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0" name="Text Box 18"/>
          <p:cNvSpPr txBox="1">
            <a:spLocks noChangeArrowheads="1"/>
          </p:cNvSpPr>
          <p:nvPr/>
        </p:nvSpPr>
        <p:spPr bwMode="auto">
          <a:xfrm>
            <a:off x="3600450" y="723900"/>
            <a:ext cx="15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1" name="Text Box 19"/>
          <p:cNvSpPr txBox="1">
            <a:spLocks noChangeArrowheads="1"/>
          </p:cNvSpPr>
          <p:nvPr/>
        </p:nvSpPr>
        <p:spPr bwMode="auto">
          <a:xfrm>
            <a:off x="5410200" y="2647950"/>
            <a:ext cx="133350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2" name="Text Box 24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3" name="Text Box 25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4" name="Text Box 50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5" name="Text Box 5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6" name="Text Box 52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7" name="Text Box 5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8" name="Text Box 5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9" name="Text Box 5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0" name="Text Box 5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1" name="Text Box 6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2" name="Text Box 6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3" name="Text Box 6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4" name="Text Box 6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5" name="Text Box 6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6" name="Text Box 6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7" name="Text Box 67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8" name="Text Box 68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9" name="Text Box 6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0" name="Text Box 70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1" name="Text Box 71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2" name="Text Box 72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3" name="Text Box 7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4" name="Text Box 7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5" name="Text Box 7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6" name="Text Box 7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7" name="Text Box 9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8" name="Text Box 9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9" name="Text Box 106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0" name="Text Box 107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1" name="Text Box 10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2" name="Text Box 10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3" name="Text Box 11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4" name="Text Box 114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5" name="Text Box 11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6" name="Text Box 11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7" name="Text Box 11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8" name="Text Box 11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9" name="Text Box 135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30" name="Text Box 136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31" name="Text Box 137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32" name="Text Box 138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33" name="Text Box 13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34" name="Text Box 140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35" name="Text Box 14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36" name="Text Box 14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37" name="Text Box 143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38" name="Text Box 144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39" name="Text Box 161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40" name="Text Box 162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41" name="Text Box 167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42" name="Text Box 168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43" name="Text Box 18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44" name="Text Box 18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45" name="Text Box 18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46" name="Text Box 18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47" name="Text Box 18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48" name="Text Box 18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49" name="Text Box 187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50" name="Text Box 188"/>
          <p:cNvSpPr txBox="1">
            <a:spLocks noChangeArrowheads="1"/>
          </p:cNvSpPr>
          <p:nvPr/>
        </p:nvSpPr>
        <p:spPr bwMode="auto">
          <a:xfrm>
            <a:off x="78105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51" name="Text Box 211"/>
          <p:cNvSpPr txBox="1">
            <a:spLocks noChangeArrowheads="1"/>
          </p:cNvSpPr>
          <p:nvPr/>
        </p:nvSpPr>
        <p:spPr bwMode="auto">
          <a:xfrm>
            <a:off x="2914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52" name="Text Box 215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53" name="Text Box 21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54" name="Text Box 217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55" name="Text Box 218"/>
          <p:cNvSpPr txBox="1">
            <a:spLocks noChangeArrowheads="1"/>
          </p:cNvSpPr>
          <p:nvPr/>
        </p:nvSpPr>
        <p:spPr bwMode="auto">
          <a:xfrm>
            <a:off x="3600450" y="723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56" name="Text Box 21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57" name="Text Box 22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58" name="Text Box 22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59" name="Text Box 22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" name="Text Box 22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1" name="Text Box 228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2" name="Text Box 229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3" name="Text Box 23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4" name="Text Box 23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5" name="Text Box 232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6" name="Text Box 23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7" name="Text Box 236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8" name="Text Box 23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9" name="Text Box 23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70" name="Text Box 23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71" name="Text Box 242"/>
          <p:cNvSpPr txBox="1">
            <a:spLocks noChangeArrowheads="1"/>
          </p:cNvSpPr>
          <p:nvPr/>
        </p:nvSpPr>
        <p:spPr bwMode="auto">
          <a:xfrm>
            <a:off x="4953000" y="2628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72" name="Text Box 243"/>
          <p:cNvSpPr txBox="1">
            <a:spLocks noChangeArrowheads="1"/>
          </p:cNvSpPr>
          <p:nvPr/>
        </p:nvSpPr>
        <p:spPr bwMode="auto">
          <a:xfrm>
            <a:off x="4953000" y="2628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73" name="Text Box 24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74" name="Text Box 253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75" name="Text Box 254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76" name="Text Box 257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77" name="Text Box 258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78" name="Text Box 26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79" name="Text Box 26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80" name="Text Box 268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81" name="Text Box 269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82" name="Text Box 27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83" name="Text Box 27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84" name="Text Box 272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85" name="Text Box 27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86" name="Text Box 276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87" name="Text Box 27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88" name="Text Box 27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89" name="Text Box 27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90" name="Text Box 28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91" name="Text Box 28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92" name="Text Box 283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93" name="Text Box 284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94" name="Text Box 285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95" name="Text Box 286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96" name="Text Box 287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97" name="Text Box 288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98" name="Text Box 28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99" name="Text Box 295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00" name="Text Box 296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01" name="Text Box 300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02" name="Text Box 301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03" name="Text Box 30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04" name="Text Box 303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05" name="Text Box 30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06" name="Text Box 30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07" name="Text Box 30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08" name="Text Box 307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09" name="Text Box 308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0" name="Text Box 309"/>
          <p:cNvSpPr txBox="1">
            <a:spLocks noChangeArrowheads="1"/>
          </p:cNvSpPr>
          <p:nvPr/>
        </p:nvSpPr>
        <p:spPr bwMode="auto">
          <a:xfrm>
            <a:off x="78105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1" name="Text Box 310"/>
          <p:cNvSpPr txBox="1">
            <a:spLocks noChangeArrowheads="1"/>
          </p:cNvSpPr>
          <p:nvPr/>
        </p:nvSpPr>
        <p:spPr bwMode="auto">
          <a:xfrm>
            <a:off x="2914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2" name="Text Box 313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3" name="Text Box 322"/>
          <p:cNvSpPr txBox="1">
            <a:spLocks noChangeArrowheads="1"/>
          </p:cNvSpPr>
          <p:nvPr/>
        </p:nvSpPr>
        <p:spPr bwMode="auto">
          <a:xfrm>
            <a:off x="3562350" y="5334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4" name="Text Box 323"/>
          <p:cNvSpPr txBox="1">
            <a:spLocks noChangeArrowheads="1"/>
          </p:cNvSpPr>
          <p:nvPr/>
        </p:nvSpPr>
        <p:spPr bwMode="auto">
          <a:xfrm>
            <a:off x="3600450" y="723900"/>
            <a:ext cx="15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5" name="Text Box 328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6" name="Text Box 329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7" name="Text Box 354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8" name="Text Box 355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9" name="Text Box 35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0" name="Text Box 357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1" name="Text Box 358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2" name="Text Box 359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3" name="Text Box 360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4" name="Text Box 36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5" name="Text Box 36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6" name="Text Box 36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7" name="Text Box 36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8" name="Text Box 36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9" name="Text Box 36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0" name="Text Box 367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1" name="Text Box 368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2" name="Text Box 36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3" name="Text Box 370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4" name="Text Box 371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5" name="Text Box 372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6" name="Text Box 37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7" name="Text Box 37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8" name="Text Box 37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9" name="Text Box 37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0" name="Text Box 39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1" name="Text Box 39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2" name="Text Box 406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3" name="Text Box 407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4" name="Text Box 40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5" name="Text Box 40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6" name="Text Box 41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7" name="Text Box 414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8" name="Text Box 41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9" name="Text Box 41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0" name="Text Box 41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1" name="Text Box 41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2" name="Text Box 434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3" name="Text Box 435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4" name="Text Box 436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5" name="Text Box 437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6" name="Text Box 438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7" name="Text Box 439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8" name="Text Box 440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9" name="Text Box 44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0" name="Text Box 44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1" name="Text Box 443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2" name="Text Box 454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3" name="Text Box 455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4" name="Text Box 460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5" name="Text Box 461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6" name="Text Box 468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7" name="Text Box 46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8" name="Text Box 470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9" name="Text Box 471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0" name="Text Box 472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1" name="Text Box 47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2" name="Text Box 47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3" name="Text Box 475"/>
          <p:cNvSpPr txBox="1">
            <a:spLocks noChangeArrowheads="1"/>
          </p:cNvSpPr>
          <p:nvPr/>
        </p:nvSpPr>
        <p:spPr bwMode="auto">
          <a:xfrm>
            <a:off x="78105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4" name="Text Box 496"/>
          <p:cNvSpPr txBox="1">
            <a:spLocks noChangeArrowheads="1"/>
          </p:cNvSpPr>
          <p:nvPr/>
        </p:nvSpPr>
        <p:spPr bwMode="auto">
          <a:xfrm>
            <a:off x="2914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5" name="Text Box 49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6" name="Text Box 50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7" name="Text Box 501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8" name="Text Box 502"/>
          <p:cNvSpPr txBox="1">
            <a:spLocks noChangeArrowheads="1"/>
          </p:cNvSpPr>
          <p:nvPr/>
        </p:nvSpPr>
        <p:spPr bwMode="auto">
          <a:xfrm>
            <a:off x="3600450" y="723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9" name="Text Box 503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0" name="Text Box 504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1" name="Text Box 505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2" name="Text Box 51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3" name="Text Box 51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4" name="Text Box 512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5" name="Text Box 513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6" name="Text Box 514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7" name="Text Box 515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8" name="Text Box 51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9" name="Text Box 519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0" name="Text Box 520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1" name="Text Box 52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2" name="Text Box 522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3" name="Text Box 523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4" name="Text Box 526"/>
          <p:cNvSpPr txBox="1">
            <a:spLocks noChangeArrowheads="1"/>
          </p:cNvSpPr>
          <p:nvPr/>
        </p:nvSpPr>
        <p:spPr bwMode="auto">
          <a:xfrm>
            <a:off x="4953000" y="2628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5" name="Text Box 527"/>
          <p:cNvSpPr txBox="1">
            <a:spLocks noChangeArrowheads="1"/>
          </p:cNvSpPr>
          <p:nvPr/>
        </p:nvSpPr>
        <p:spPr bwMode="auto">
          <a:xfrm>
            <a:off x="4953000" y="2628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6" name="Text Box 52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7" name="Text Box 533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8" name="Text Box 534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9" name="Text Box 537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0" name="Text Box 538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1" name="Text Box 544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2" name="Text Box 545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3" name="Text Box 546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4" name="Text Box 547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5" name="Text Box 54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6" name="Text Box 54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7" name="Text Box 55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8" name="Text Box 553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9" name="Text Box 554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0" name="Text Box 555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1" name="Text Box 55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2" name="Text Box 55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3" name="Text Box 560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4" name="Text Box 56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5" name="Text Box 56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6" name="Text Box 563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7" name="Text Box 564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8" name="Text Box 565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9" name="Text Box 566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0" name="Text Box 570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1" name="Text Box 571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2" name="Text Box 57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3" name="Text Box 576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" name="Text Box 577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5" name="Text Box 578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6" name="Text Box 579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7" name="Text Box 580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8" name="Text Box 581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9" name="Text Box 582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0" name="Text Box 58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1" name="Text Box 584"/>
          <p:cNvSpPr txBox="1">
            <a:spLocks noChangeArrowheads="1"/>
          </p:cNvSpPr>
          <p:nvPr/>
        </p:nvSpPr>
        <p:spPr bwMode="auto">
          <a:xfrm>
            <a:off x="78105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2" name="Text Box 585"/>
          <p:cNvSpPr txBox="1">
            <a:spLocks noChangeArrowheads="1"/>
          </p:cNvSpPr>
          <p:nvPr/>
        </p:nvSpPr>
        <p:spPr bwMode="auto">
          <a:xfrm>
            <a:off x="2914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3" name="Text Box 3"/>
          <p:cNvSpPr txBox="1">
            <a:spLocks noChangeArrowheads="1"/>
          </p:cNvSpPr>
          <p:nvPr/>
        </p:nvSpPr>
        <p:spPr bwMode="auto">
          <a:xfrm>
            <a:off x="495300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4" name="Text Box 17"/>
          <p:cNvSpPr txBox="1">
            <a:spLocks noChangeArrowheads="1"/>
          </p:cNvSpPr>
          <p:nvPr/>
        </p:nvSpPr>
        <p:spPr bwMode="auto">
          <a:xfrm>
            <a:off x="3562350" y="533400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5" name="Text Box 18"/>
          <p:cNvSpPr txBox="1">
            <a:spLocks noChangeArrowheads="1"/>
          </p:cNvSpPr>
          <p:nvPr/>
        </p:nvSpPr>
        <p:spPr bwMode="auto">
          <a:xfrm>
            <a:off x="3600450" y="723900"/>
            <a:ext cx="14287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6" name="Text Box 24"/>
          <p:cNvSpPr txBox="1">
            <a:spLocks noChangeArrowheads="1"/>
          </p:cNvSpPr>
          <p:nvPr/>
        </p:nvSpPr>
        <p:spPr bwMode="auto">
          <a:xfrm>
            <a:off x="3562350" y="533400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7" name="Text Box 25"/>
          <p:cNvSpPr txBox="1">
            <a:spLocks noChangeArrowheads="1"/>
          </p:cNvSpPr>
          <p:nvPr/>
        </p:nvSpPr>
        <p:spPr bwMode="auto">
          <a:xfrm>
            <a:off x="3562350" y="533400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8" name="Text Box 50"/>
          <p:cNvSpPr txBox="1">
            <a:spLocks noChangeArrowheads="1"/>
          </p:cNvSpPr>
          <p:nvPr/>
        </p:nvSpPr>
        <p:spPr bwMode="auto">
          <a:xfrm>
            <a:off x="4953000" y="20955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9" name="Text Box 51"/>
          <p:cNvSpPr txBox="1">
            <a:spLocks noChangeArrowheads="1"/>
          </p:cNvSpPr>
          <p:nvPr/>
        </p:nvSpPr>
        <p:spPr bwMode="auto">
          <a:xfrm>
            <a:off x="4953000" y="20955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0" name="Text Box 52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1" name="Text Box 53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2" name="Text Box 54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3" name="Text Box 55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4" name="Text Box 56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5" name="Text Box 61"/>
          <p:cNvSpPr txBox="1">
            <a:spLocks noChangeArrowheads="1"/>
          </p:cNvSpPr>
          <p:nvPr/>
        </p:nvSpPr>
        <p:spPr bwMode="auto">
          <a:xfrm>
            <a:off x="4953000" y="20955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6" name="Text Box 62"/>
          <p:cNvSpPr txBox="1">
            <a:spLocks noChangeArrowheads="1"/>
          </p:cNvSpPr>
          <p:nvPr/>
        </p:nvSpPr>
        <p:spPr bwMode="auto">
          <a:xfrm>
            <a:off x="4953000" y="20955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7" name="Text Box 63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8" name="Text Box 64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9" name="Text Box 65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0" name="Text Box 66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1" name="Text Box 67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2" name="Text Box 68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3" name="Text Box 69"/>
          <p:cNvSpPr txBox="1">
            <a:spLocks noChangeArrowheads="1"/>
          </p:cNvSpPr>
          <p:nvPr/>
        </p:nvSpPr>
        <p:spPr bwMode="auto">
          <a:xfrm>
            <a:off x="4953000" y="20955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4" name="Text Box 70"/>
          <p:cNvSpPr txBox="1">
            <a:spLocks noChangeArrowheads="1"/>
          </p:cNvSpPr>
          <p:nvPr/>
        </p:nvSpPr>
        <p:spPr bwMode="auto">
          <a:xfrm>
            <a:off x="4953000" y="20955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5" name="Text Box 71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6" name="Text Box 72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7" name="Text Box 73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8" name="Text Box 74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9" name="Text Box 75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0" name="Text Box 76"/>
          <p:cNvSpPr txBox="1">
            <a:spLocks noChangeArrowheads="1"/>
          </p:cNvSpPr>
          <p:nvPr/>
        </p:nvSpPr>
        <p:spPr bwMode="auto">
          <a:xfrm>
            <a:off x="4953000" y="2095500"/>
            <a:ext cx="1238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1" name="Text Box 9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2" name="Text Box 9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3" name="Text Box 106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4" name="Text Box 107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5" name="Text Box 10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6" name="Text Box 10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7" name="Text Box 11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8" name="Text Box 114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9" name="Text Box 11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0" name="Text Box 11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1" name="Text Box 11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2" name="Text Box 11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3" name="Text Box 135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4" name="Text Box 136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5" name="Text Box 137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6" name="Text Box 138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7" name="Text Box 13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8" name="Text Box 140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9" name="Text Box 14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0" name="Text Box 14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1" name="Text Box 143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2" name="Text Box 144"/>
          <p:cNvSpPr txBox="1">
            <a:spLocks noChangeArrowheads="1"/>
          </p:cNvSpPr>
          <p:nvPr/>
        </p:nvSpPr>
        <p:spPr bwMode="auto">
          <a:xfrm>
            <a:off x="4953000" y="2628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3" name="Text Box 161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4" name="Text Box 162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5" name="Text Box 167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6" name="Text Box 168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7" name="Text Box 18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8" name="Text Box 18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9" name="Text Box 183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0" name="Text Box 184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1" name="Text Box 185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2" name="Text Box 186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3" name="Text Box 187"/>
          <p:cNvSpPr txBox="1">
            <a:spLocks noChangeArrowheads="1"/>
          </p:cNvSpPr>
          <p:nvPr/>
        </p:nvSpPr>
        <p:spPr bwMode="auto">
          <a:xfrm>
            <a:off x="4953000" y="2095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4" name="Text Box 188"/>
          <p:cNvSpPr txBox="1">
            <a:spLocks noChangeArrowheads="1"/>
          </p:cNvSpPr>
          <p:nvPr/>
        </p:nvSpPr>
        <p:spPr bwMode="auto">
          <a:xfrm>
            <a:off x="838200" y="2562225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5" name="Text Box 211"/>
          <p:cNvSpPr txBox="1">
            <a:spLocks noChangeArrowheads="1"/>
          </p:cNvSpPr>
          <p:nvPr/>
        </p:nvSpPr>
        <p:spPr bwMode="auto">
          <a:xfrm>
            <a:off x="2914650" y="262890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6" name="Text Box 215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7" name="Text Box 21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8" name="Text Box 217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9" name="Text Box 218"/>
          <p:cNvSpPr txBox="1">
            <a:spLocks noChangeArrowheads="1"/>
          </p:cNvSpPr>
          <p:nvPr/>
        </p:nvSpPr>
        <p:spPr bwMode="auto">
          <a:xfrm>
            <a:off x="3600450" y="7239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0" name="Text Box 21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1" name="Text Box 22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2" name="Text Box 22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3" name="Text Box 22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4" name="Text Box 22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5" name="Text Box 228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6" name="Text Box 229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7" name="Text Box 23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8" name="Text Box 23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9" name="Text Box 232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0" name="Text Box 23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1" name="Text Box 236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2" name="Text Box 23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3" name="Text Box 23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4" name="Text Box 23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5" name="Text Box 242"/>
          <p:cNvSpPr txBox="1">
            <a:spLocks noChangeArrowheads="1"/>
          </p:cNvSpPr>
          <p:nvPr/>
        </p:nvSpPr>
        <p:spPr bwMode="auto">
          <a:xfrm>
            <a:off x="4953000" y="2628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" name="Text Box 243"/>
          <p:cNvSpPr txBox="1">
            <a:spLocks noChangeArrowheads="1"/>
          </p:cNvSpPr>
          <p:nvPr/>
        </p:nvSpPr>
        <p:spPr bwMode="auto">
          <a:xfrm>
            <a:off x="4953000" y="2628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7" name="Text Box 24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8" name="Text Box 253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9" name="Text Box 254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0" name="Text Box 257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1" name="Text Box 258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2" name="Text Box 266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3" name="Text Box 26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4" name="Text Box 268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5" name="Text Box 269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6" name="Text Box 270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7" name="Text Box 271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8" name="Text Box 272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9" name="Text Box 275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0" name="Text Box 276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1" name="Text Box 277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2" name="Text Box 278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3" name="Text Box 279"/>
          <p:cNvSpPr txBox="1">
            <a:spLocks noChangeArrowheads="1"/>
          </p:cNvSpPr>
          <p:nvPr/>
        </p:nvSpPr>
        <p:spPr bwMode="auto">
          <a:xfrm>
            <a:off x="4953000" y="26289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4" name="Text Box 281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5" name="Text Box 28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6" name="Text Box 283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7" name="Text Box 284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8" name="Text Box 285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9" name="Text Box 287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0" name="Text Box 288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1" name="Text Box 289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2" name="Text Box 295"/>
          <p:cNvSpPr txBox="1">
            <a:spLocks noChangeArrowheads="1"/>
          </p:cNvSpPr>
          <p:nvPr/>
        </p:nvSpPr>
        <p:spPr bwMode="auto">
          <a:xfrm>
            <a:off x="3562350" y="5334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3" name="Text Box 296"/>
          <p:cNvSpPr txBox="1">
            <a:spLocks noChangeArrowheads="1"/>
          </p:cNvSpPr>
          <p:nvPr/>
        </p:nvSpPr>
        <p:spPr bwMode="auto">
          <a:xfrm>
            <a:off x="3600450" y="723900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4" name="Text Box 300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5" name="Text Box 301"/>
          <p:cNvSpPr txBox="1">
            <a:spLocks noChangeArrowheads="1"/>
          </p:cNvSpPr>
          <p:nvPr/>
        </p:nvSpPr>
        <p:spPr bwMode="auto">
          <a:xfrm>
            <a:off x="3562350" y="5334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6" name="Text Box 302"/>
          <p:cNvSpPr txBox="1">
            <a:spLocks noChangeArrowheads="1"/>
          </p:cNvSpPr>
          <p:nvPr/>
        </p:nvSpPr>
        <p:spPr bwMode="auto">
          <a:xfrm>
            <a:off x="4953000" y="2095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" name="Text Box 11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8" name="Text Box 12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9" name="Text Box 21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0" name="Text Box 22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1" name="Text Box 96"/>
          <p:cNvSpPr txBox="1">
            <a:spLocks noChangeArrowheads="1"/>
          </p:cNvSpPr>
          <p:nvPr/>
        </p:nvSpPr>
        <p:spPr bwMode="auto">
          <a:xfrm>
            <a:off x="76200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2" name="Text Box 97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3" name="Text Box 112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4" name="Text Box 155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5" name="Text Box 156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6" name="Text Box 164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7" name="Text Box 165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8" name="Text Box 213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9" name="Text Box 214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0" name="Text Box 222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1" name="Text Box 223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2" name="Text Box 224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3" name="Text Box 225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4" name="Text Box 233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5" name="Text Box 234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6" name="Text Box 240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7" name="Text Box 241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8" name="Text Box 250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9" name="Text Box 251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0" name="Text Box 256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1" name="Text Box 264"/>
          <p:cNvSpPr txBox="1">
            <a:spLocks noChangeArrowheads="1"/>
          </p:cNvSpPr>
          <p:nvPr/>
        </p:nvSpPr>
        <p:spPr bwMode="auto">
          <a:xfrm>
            <a:off x="76200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2" name="Text Box 265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3" name="Text Box 273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4" name="Text Box 293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5" name="Text Box 294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6" name="Text Box 297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7" name="Text Box 298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8" name="Text Box 316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9" name="Text Box 317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80" name="Text Box 325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81" name="Text Box 326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82" name="Text Box 396"/>
          <p:cNvSpPr txBox="1">
            <a:spLocks noChangeArrowheads="1"/>
          </p:cNvSpPr>
          <p:nvPr/>
        </p:nvSpPr>
        <p:spPr bwMode="auto">
          <a:xfrm>
            <a:off x="76200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83" name="Text Box 397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84" name="Text Box 412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85" name="Text Box 448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86" name="Text Box 449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87" name="Text Box 457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88" name="Text Box 458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89" name="Text Box 497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0" name="Text Box 498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1" name="Text Box 506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2" name="Text Box 507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3" name="Text Box 508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4" name="Text Box 509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5" name="Text Box 517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6" name="Text Box 518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7" name="Text Box 524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8" name="Text Box 525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9" name="Text Box 530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0" name="Text Box 531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1" name="Text Box 536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2" name="Text Box 542"/>
          <p:cNvSpPr txBox="1">
            <a:spLocks noChangeArrowheads="1"/>
          </p:cNvSpPr>
          <p:nvPr/>
        </p:nvSpPr>
        <p:spPr bwMode="auto">
          <a:xfrm>
            <a:off x="76200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3" name="Text Box 543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4" name="Text Box 551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5" name="Text Box 568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6" name="Text Box 569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7" name="Text Box 572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8" name="Text Box 573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9" name="Text Box 11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0" name="Text Box 12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1" name="Text Box 21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2" name="Text Box 22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3" name="Text Box 96"/>
          <p:cNvSpPr txBox="1">
            <a:spLocks noChangeArrowheads="1"/>
          </p:cNvSpPr>
          <p:nvPr/>
        </p:nvSpPr>
        <p:spPr bwMode="auto">
          <a:xfrm>
            <a:off x="76200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4" name="Text Box 97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5" name="Text Box 112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6" name="Text Box 155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7" name="Text Box 156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8" name="Text Box 164"/>
          <p:cNvSpPr txBox="1">
            <a:spLocks noChangeArrowheads="1"/>
          </p:cNvSpPr>
          <p:nvPr/>
        </p:nvSpPr>
        <p:spPr bwMode="auto">
          <a:xfrm>
            <a:off x="762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9" name="Text Box 165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0" name="Text Box 213"/>
          <p:cNvSpPr txBox="1">
            <a:spLocks noChangeArrowheads="1"/>
          </p:cNvSpPr>
          <p:nvPr/>
        </p:nvSpPr>
        <p:spPr bwMode="auto">
          <a:xfrm>
            <a:off x="762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1" name="Text Box 214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2" name="Text Box 222"/>
          <p:cNvSpPr txBox="1">
            <a:spLocks noChangeArrowheads="1"/>
          </p:cNvSpPr>
          <p:nvPr/>
        </p:nvSpPr>
        <p:spPr bwMode="auto">
          <a:xfrm>
            <a:off x="762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3" name="Text Box 223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4" name="Text Box 224"/>
          <p:cNvSpPr txBox="1">
            <a:spLocks noChangeArrowheads="1"/>
          </p:cNvSpPr>
          <p:nvPr/>
        </p:nvSpPr>
        <p:spPr bwMode="auto">
          <a:xfrm>
            <a:off x="762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5" name="Text Box 225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6" name="Text Box 233"/>
          <p:cNvSpPr txBox="1">
            <a:spLocks noChangeArrowheads="1"/>
          </p:cNvSpPr>
          <p:nvPr/>
        </p:nvSpPr>
        <p:spPr bwMode="auto">
          <a:xfrm>
            <a:off x="762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7" name="Text Box 234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8" name="Text Box 240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" name="Text Box 241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" name="Text Box 250"/>
          <p:cNvSpPr txBox="1">
            <a:spLocks noChangeArrowheads="1"/>
          </p:cNvSpPr>
          <p:nvPr/>
        </p:nvSpPr>
        <p:spPr bwMode="auto">
          <a:xfrm>
            <a:off x="762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" name="Text Box 251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2" name="Text Box 256"/>
          <p:cNvSpPr txBox="1">
            <a:spLocks noChangeArrowheads="1"/>
          </p:cNvSpPr>
          <p:nvPr/>
        </p:nvSpPr>
        <p:spPr bwMode="auto">
          <a:xfrm>
            <a:off x="762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3" name="Text Box 264"/>
          <p:cNvSpPr txBox="1">
            <a:spLocks noChangeArrowheads="1"/>
          </p:cNvSpPr>
          <p:nvPr/>
        </p:nvSpPr>
        <p:spPr bwMode="auto">
          <a:xfrm>
            <a:off x="762000" y="7905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4" name="Text Box 265"/>
          <p:cNvSpPr txBox="1">
            <a:spLocks noChangeArrowheads="1"/>
          </p:cNvSpPr>
          <p:nvPr/>
        </p:nvSpPr>
        <p:spPr bwMode="auto">
          <a:xfrm>
            <a:off x="762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5" name="Text Box 273"/>
          <p:cNvSpPr txBox="1">
            <a:spLocks noChangeArrowheads="1"/>
          </p:cNvSpPr>
          <p:nvPr/>
        </p:nvSpPr>
        <p:spPr bwMode="auto">
          <a:xfrm>
            <a:off x="762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6" name="Text Box 293"/>
          <p:cNvSpPr txBox="1">
            <a:spLocks noChangeArrowheads="1"/>
          </p:cNvSpPr>
          <p:nvPr/>
        </p:nvSpPr>
        <p:spPr bwMode="auto">
          <a:xfrm>
            <a:off x="762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7" name="Text Box 294"/>
          <p:cNvSpPr txBox="1">
            <a:spLocks noChangeArrowheads="1"/>
          </p:cNvSpPr>
          <p:nvPr/>
        </p:nvSpPr>
        <p:spPr bwMode="auto">
          <a:xfrm>
            <a:off x="762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8" name="Text Box 297"/>
          <p:cNvSpPr txBox="1">
            <a:spLocks noChangeArrowheads="1"/>
          </p:cNvSpPr>
          <p:nvPr/>
        </p:nvSpPr>
        <p:spPr bwMode="auto">
          <a:xfrm>
            <a:off x="762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9" name="Text Box 11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0" name="Text Box 12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1" name="Text Box 21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2" name="Text Box 22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3" name="Text Box 96"/>
          <p:cNvSpPr txBox="1">
            <a:spLocks noChangeArrowheads="1"/>
          </p:cNvSpPr>
          <p:nvPr/>
        </p:nvSpPr>
        <p:spPr bwMode="auto">
          <a:xfrm>
            <a:off x="151447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4" name="Text Box 97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5" name="Text Box 112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6" name="Text Box 155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7" name="Text Box 156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8" name="Text Box 164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9" name="Text Box 165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0" name="Text Box 213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1" name="Text Box 214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2" name="Text Box 222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3" name="Text Box 223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4" name="Text Box 224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5" name="Text Box 225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6" name="Text Box 233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7" name="Text Box 234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8" name="Text Box 240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9" name="Text Box 241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0" name="Text Box 250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1" name="Text Box 251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2" name="Text Box 256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3" name="Text Box 264"/>
          <p:cNvSpPr txBox="1">
            <a:spLocks noChangeArrowheads="1"/>
          </p:cNvSpPr>
          <p:nvPr/>
        </p:nvSpPr>
        <p:spPr bwMode="auto">
          <a:xfrm>
            <a:off x="151447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4" name="Text Box 265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5" name="Text Box 273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6" name="Text Box 293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7" name="Text Box 294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8" name="Text Box 297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9" name="Text Box 298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0" name="Text Box 316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1" name="Text Box 317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2" name="Text Box 325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3" name="Text Box 326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4" name="Text Box 396"/>
          <p:cNvSpPr txBox="1">
            <a:spLocks noChangeArrowheads="1"/>
          </p:cNvSpPr>
          <p:nvPr/>
        </p:nvSpPr>
        <p:spPr bwMode="auto">
          <a:xfrm>
            <a:off x="151447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5" name="Text Box 397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6" name="Text Box 412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7" name="Text Box 448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8" name="Text Box 449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9" name="Text Box 457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0" name="Text Box 458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1" name="Text Box 497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2" name="Text Box 498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3" name="Text Box 506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4" name="Text Box 507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5" name="Text Box 508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6" name="Text Box 509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7" name="Text Box 517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8" name="Text Box 518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9" name="Text Box 524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0" name="Text Box 525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1" name="Text Box 530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2" name="Text Box 531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3" name="Text Box 536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4" name="Text Box 542"/>
          <p:cNvSpPr txBox="1">
            <a:spLocks noChangeArrowheads="1"/>
          </p:cNvSpPr>
          <p:nvPr/>
        </p:nvSpPr>
        <p:spPr bwMode="auto">
          <a:xfrm>
            <a:off x="151447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5" name="Text Box 543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6" name="Text Box 551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7" name="Text Box 568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8" name="Text Box 569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9" name="Text Box 572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0" name="Text Box 573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1" name="Text Box 11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2" name="Text Box 12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3" name="Text Box 21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4" name="Text Box 22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5" name="Text Box 96"/>
          <p:cNvSpPr txBox="1">
            <a:spLocks noChangeArrowheads="1"/>
          </p:cNvSpPr>
          <p:nvPr/>
        </p:nvSpPr>
        <p:spPr bwMode="auto">
          <a:xfrm>
            <a:off x="151447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6" name="Text Box 97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7" name="Text Box 112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8" name="Text Box 155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9" name="Text Box 156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10" name="Text Box 164"/>
          <p:cNvSpPr txBox="1">
            <a:spLocks noChangeArrowheads="1"/>
          </p:cNvSpPr>
          <p:nvPr/>
        </p:nvSpPr>
        <p:spPr bwMode="auto">
          <a:xfrm>
            <a:off x="15144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11" name="Text Box 165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12" name="Text Box 213"/>
          <p:cNvSpPr txBox="1">
            <a:spLocks noChangeArrowheads="1"/>
          </p:cNvSpPr>
          <p:nvPr/>
        </p:nvSpPr>
        <p:spPr bwMode="auto">
          <a:xfrm>
            <a:off x="15144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13" name="Text Box 214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14" name="Text Box 222"/>
          <p:cNvSpPr txBox="1">
            <a:spLocks noChangeArrowheads="1"/>
          </p:cNvSpPr>
          <p:nvPr/>
        </p:nvSpPr>
        <p:spPr bwMode="auto">
          <a:xfrm>
            <a:off x="15144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15" name="Text Box 223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16" name="Text Box 224"/>
          <p:cNvSpPr txBox="1">
            <a:spLocks noChangeArrowheads="1"/>
          </p:cNvSpPr>
          <p:nvPr/>
        </p:nvSpPr>
        <p:spPr bwMode="auto">
          <a:xfrm>
            <a:off x="15144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17" name="Text Box 225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18" name="Text Box 233"/>
          <p:cNvSpPr txBox="1">
            <a:spLocks noChangeArrowheads="1"/>
          </p:cNvSpPr>
          <p:nvPr/>
        </p:nvSpPr>
        <p:spPr bwMode="auto">
          <a:xfrm>
            <a:off x="15144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19" name="Text Box 234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20" name="Text Box 240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21" name="Text Box 241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22" name="Text Box 250"/>
          <p:cNvSpPr txBox="1">
            <a:spLocks noChangeArrowheads="1"/>
          </p:cNvSpPr>
          <p:nvPr/>
        </p:nvSpPr>
        <p:spPr bwMode="auto">
          <a:xfrm>
            <a:off x="15144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23" name="Text Box 251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24" name="Text Box 256"/>
          <p:cNvSpPr txBox="1">
            <a:spLocks noChangeArrowheads="1"/>
          </p:cNvSpPr>
          <p:nvPr/>
        </p:nvSpPr>
        <p:spPr bwMode="auto">
          <a:xfrm>
            <a:off x="15144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25" name="Text Box 264"/>
          <p:cNvSpPr txBox="1">
            <a:spLocks noChangeArrowheads="1"/>
          </p:cNvSpPr>
          <p:nvPr/>
        </p:nvSpPr>
        <p:spPr bwMode="auto">
          <a:xfrm>
            <a:off x="1514475" y="7905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26" name="Text Box 265"/>
          <p:cNvSpPr txBox="1">
            <a:spLocks noChangeArrowheads="1"/>
          </p:cNvSpPr>
          <p:nvPr/>
        </p:nvSpPr>
        <p:spPr bwMode="auto">
          <a:xfrm>
            <a:off x="15144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27" name="Text Box 273"/>
          <p:cNvSpPr txBox="1">
            <a:spLocks noChangeArrowheads="1"/>
          </p:cNvSpPr>
          <p:nvPr/>
        </p:nvSpPr>
        <p:spPr bwMode="auto">
          <a:xfrm>
            <a:off x="15144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28" name="Text Box 293"/>
          <p:cNvSpPr txBox="1">
            <a:spLocks noChangeArrowheads="1"/>
          </p:cNvSpPr>
          <p:nvPr/>
        </p:nvSpPr>
        <p:spPr bwMode="auto">
          <a:xfrm>
            <a:off x="15144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29" name="Text Box 294"/>
          <p:cNvSpPr txBox="1">
            <a:spLocks noChangeArrowheads="1"/>
          </p:cNvSpPr>
          <p:nvPr/>
        </p:nvSpPr>
        <p:spPr bwMode="auto">
          <a:xfrm>
            <a:off x="15144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0" name="Text Box 297"/>
          <p:cNvSpPr txBox="1">
            <a:spLocks noChangeArrowheads="1"/>
          </p:cNvSpPr>
          <p:nvPr/>
        </p:nvSpPr>
        <p:spPr bwMode="auto">
          <a:xfrm>
            <a:off x="15144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1" name="Text Box 11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2" name="Text Box 12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3" name="Text Box 21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4" name="Text Box 22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5" name="Text Box 96"/>
          <p:cNvSpPr txBox="1">
            <a:spLocks noChangeArrowheads="1"/>
          </p:cNvSpPr>
          <p:nvPr/>
        </p:nvSpPr>
        <p:spPr bwMode="auto">
          <a:xfrm>
            <a:off x="215265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6" name="Text Box 97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7" name="Text Box 112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8" name="Text Box 155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9" name="Text Box 156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40" name="Text Box 164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41" name="Text Box 165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42" name="Text Box 213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43" name="Text Box 214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44" name="Text Box 222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45" name="Text Box 223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46" name="Text Box 224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47" name="Text Box 225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48" name="Text Box 233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49" name="Text Box 234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50" name="Text Box 240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51" name="Text Box 241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52" name="Text Box 250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53" name="Text Box 251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54" name="Text Box 256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55" name="Text Box 264"/>
          <p:cNvSpPr txBox="1">
            <a:spLocks noChangeArrowheads="1"/>
          </p:cNvSpPr>
          <p:nvPr/>
        </p:nvSpPr>
        <p:spPr bwMode="auto">
          <a:xfrm>
            <a:off x="215265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56" name="Text Box 265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57" name="Text Box 273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58" name="Text Box 293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59" name="Text Box 294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0" name="Text Box 297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1" name="Text Box 298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2" name="Text Box 316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3" name="Text Box 317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4" name="Text Box 325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5" name="Text Box 326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6" name="Text Box 396"/>
          <p:cNvSpPr txBox="1">
            <a:spLocks noChangeArrowheads="1"/>
          </p:cNvSpPr>
          <p:nvPr/>
        </p:nvSpPr>
        <p:spPr bwMode="auto">
          <a:xfrm>
            <a:off x="215265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7" name="Text Box 397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8" name="Text Box 412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9" name="Text Box 448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0" name="Text Box 449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1" name="Text Box 457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2" name="Text Box 458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3" name="Text Box 497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4" name="Text Box 498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5" name="Text Box 506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6" name="Text Box 507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7" name="Text Box 508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8" name="Text Box 509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9" name="Text Box 517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0" name="Text Box 518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1" name="Text Box 524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2" name="Text Box 525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3" name="Text Box 530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4" name="Text Box 531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5" name="Text Box 536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6" name="Text Box 542"/>
          <p:cNvSpPr txBox="1">
            <a:spLocks noChangeArrowheads="1"/>
          </p:cNvSpPr>
          <p:nvPr/>
        </p:nvSpPr>
        <p:spPr bwMode="auto">
          <a:xfrm>
            <a:off x="215265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7" name="Text Box 543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8" name="Text Box 551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9" name="Text Box 568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0" name="Text Box 569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1" name="Text Box 572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2" name="Text Box 573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3" name="Text Box 11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4" name="Text Box 12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5" name="Text Box 21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6" name="Text Box 22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7" name="Text Box 96"/>
          <p:cNvSpPr txBox="1">
            <a:spLocks noChangeArrowheads="1"/>
          </p:cNvSpPr>
          <p:nvPr/>
        </p:nvSpPr>
        <p:spPr bwMode="auto">
          <a:xfrm>
            <a:off x="215265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8" name="Text Box 97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9" name="Text Box 112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0" name="Text Box 155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1" name="Text Box 156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2" name="Text Box 164"/>
          <p:cNvSpPr txBox="1">
            <a:spLocks noChangeArrowheads="1"/>
          </p:cNvSpPr>
          <p:nvPr/>
        </p:nvSpPr>
        <p:spPr bwMode="auto">
          <a:xfrm>
            <a:off x="2152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3" name="Text Box 165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4" name="Text Box 213"/>
          <p:cNvSpPr txBox="1">
            <a:spLocks noChangeArrowheads="1"/>
          </p:cNvSpPr>
          <p:nvPr/>
        </p:nvSpPr>
        <p:spPr bwMode="auto">
          <a:xfrm>
            <a:off x="2152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5" name="Text Box 214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6" name="Text Box 222"/>
          <p:cNvSpPr txBox="1">
            <a:spLocks noChangeArrowheads="1"/>
          </p:cNvSpPr>
          <p:nvPr/>
        </p:nvSpPr>
        <p:spPr bwMode="auto">
          <a:xfrm>
            <a:off x="2152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7" name="Text Box 223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8" name="Text Box 224"/>
          <p:cNvSpPr txBox="1">
            <a:spLocks noChangeArrowheads="1"/>
          </p:cNvSpPr>
          <p:nvPr/>
        </p:nvSpPr>
        <p:spPr bwMode="auto">
          <a:xfrm>
            <a:off x="2152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9" name="Text Box 225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0" name="Text Box 233"/>
          <p:cNvSpPr txBox="1">
            <a:spLocks noChangeArrowheads="1"/>
          </p:cNvSpPr>
          <p:nvPr/>
        </p:nvSpPr>
        <p:spPr bwMode="auto">
          <a:xfrm>
            <a:off x="2152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1" name="Text Box 234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2" name="Text Box 240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3" name="Text Box 241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4" name="Text Box 250"/>
          <p:cNvSpPr txBox="1">
            <a:spLocks noChangeArrowheads="1"/>
          </p:cNvSpPr>
          <p:nvPr/>
        </p:nvSpPr>
        <p:spPr bwMode="auto">
          <a:xfrm>
            <a:off x="2152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5" name="Text Box 251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6" name="Text Box 256"/>
          <p:cNvSpPr txBox="1">
            <a:spLocks noChangeArrowheads="1"/>
          </p:cNvSpPr>
          <p:nvPr/>
        </p:nvSpPr>
        <p:spPr bwMode="auto">
          <a:xfrm>
            <a:off x="2152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7" name="Text Box 264"/>
          <p:cNvSpPr txBox="1">
            <a:spLocks noChangeArrowheads="1"/>
          </p:cNvSpPr>
          <p:nvPr/>
        </p:nvSpPr>
        <p:spPr bwMode="auto">
          <a:xfrm>
            <a:off x="2152650" y="7905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8" name="Text Box 265"/>
          <p:cNvSpPr txBox="1">
            <a:spLocks noChangeArrowheads="1"/>
          </p:cNvSpPr>
          <p:nvPr/>
        </p:nvSpPr>
        <p:spPr bwMode="auto">
          <a:xfrm>
            <a:off x="2152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9" name="Text Box 273"/>
          <p:cNvSpPr txBox="1">
            <a:spLocks noChangeArrowheads="1"/>
          </p:cNvSpPr>
          <p:nvPr/>
        </p:nvSpPr>
        <p:spPr bwMode="auto">
          <a:xfrm>
            <a:off x="2152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0" name="Text Box 293"/>
          <p:cNvSpPr txBox="1">
            <a:spLocks noChangeArrowheads="1"/>
          </p:cNvSpPr>
          <p:nvPr/>
        </p:nvSpPr>
        <p:spPr bwMode="auto">
          <a:xfrm>
            <a:off x="2152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1" name="Text Box 294"/>
          <p:cNvSpPr txBox="1">
            <a:spLocks noChangeArrowheads="1"/>
          </p:cNvSpPr>
          <p:nvPr/>
        </p:nvSpPr>
        <p:spPr bwMode="auto">
          <a:xfrm>
            <a:off x="2152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2" name="Text Box 297"/>
          <p:cNvSpPr txBox="1">
            <a:spLocks noChangeArrowheads="1"/>
          </p:cNvSpPr>
          <p:nvPr/>
        </p:nvSpPr>
        <p:spPr bwMode="auto">
          <a:xfrm>
            <a:off x="2152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3" name="Text Box 21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" name="Text Box 22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5" name="Text Box 96"/>
          <p:cNvSpPr txBox="1">
            <a:spLocks noChangeArrowheads="1"/>
          </p:cNvSpPr>
          <p:nvPr/>
        </p:nvSpPr>
        <p:spPr bwMode="auto">
          <a:xfrm>
            <a:off x="279082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6" name="Text Box 97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7" name="Text Box 112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8" name="Text Box 155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9" name="Text Box 156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0" name="Text Box 164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1" name="Text Box 165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2" name="Text Box 213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3" name="Text Box 214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" name="Text Box 222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5" name="Text Box 223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6" name="Text Box 224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7" name="Text Box 225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8" name="Text Box 233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9" name="Text Box 234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0" name="Text Box 240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1" name="Text Box 241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2" name="Text Box 250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3" name="Text Box 251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4" name="Text Box 256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5" name="Text Box 264"/>
          <p:cNvSpPr txBox="1">
            <a:spLocks noChangeArrowheads="1"/>
          </p:cNvSpPr>
          <p:nvPr/>
        </p:nvSpPr>
        <p:spPr bwMode="auto">
          <a:xfrm>
            <a:off x="279082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6" name="Text Box 265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7" name="Text Box 273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8" name="Text Box 293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9" name="Text Box 294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50" name="Text Box 297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51" name="Text Box 298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52" name="Text Box 316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53" name="Text Box 317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54" name="Text Box 325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55" name="Text Box 326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56" name="Text Box 396"/>
          <p:cNvSpPr txBox="1">
            <a:spLocks noChangeArrowheads="1"/>
          </p:cNvSpPr>
          <p:nvPr/>
        </p:nvSpPr>
        <p:spPr bwMode="auto">
          <a:xfrm>
            <a:off x="279082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57" name="Text Box 397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58" name="Text Box 412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59" name="Text Box 448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60" name="Text Box 449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61" name="Text Box 457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62" name="Text Box 458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63" name="Text Box 497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64" name="Text Box 498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65" name="Text Box 506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66" name="Text Box 507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67" name="Text Box 508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68" name="Text Box 509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69" name="Text Box 517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70" name="Text Box 518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71" name="Text Box 524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72" name="Text Box 525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73" name="Text Box 530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74" name="Text Box 531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75" name="Text Box 536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76" name="Text Box 542"/>
          <p:cNvSpPr txBox="1">
            <a:spLocks noChangeArrowheads="1"/>
          </p:cNvSpPr>
          <p:nvPr/>
        </p:nvSpPr>
        <p:spPr bwMode="auto">
          <a:xfrm>
            <a:off x="279082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77" name="Text Box 543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78" name="Text Box 551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79" name="Text Box 568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80" name="Text Box 569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81" name="Text Box 572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82" name="Text Box 573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83" name="Text Box 11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84" name="Text Box 12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85" name="Text Box 21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86" name="Text Box 22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87" name="Text Box 96"/>
          <p:cNvSpPr txBox="1">
            <a:spLocks noChangeArrowheads="1"/>
          </p:cNvSpPr>
          <p:nvPr/>
        </p:nvSpPr>
        <p:spPr bwMode="auto">
          <a:xfrm>
            <a:off x="279082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88" name="Text Box 97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89" name="Text Box 112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0" name="Text Box 155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1" name="Text Box 156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2" name="Text Box 164"/>
          <p:cNvSpPr txBox="1">
            <a:spLocks noChangeArrowheads="1"/>
          </p:cNvSpPr>
          <p:nvPr/>
        </p:nvSpPr>
        <p:spPr bwMode="auto">
          <a:xfrm>
            <a:off x="279082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3" name="Text Box 165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4" name="Text Box 213"/>
          <p:cNvSpPr txBox="1">
            <a:spLocks noChangeArrowheads="1"/>
          </p:cNvSpPr>
          <p:nvPr/>
        </p:nvSpPr>
        <p:spPr bwMode="auto">
          <a:xfrm>
            <a:off x="279082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5" name="Text Box 214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6" name="Text Box 222"/>
          <p:cNvSpPr txBox="1">
            <a:spLocks noChangeArrowheads="1"/>
          </p:cNvSpPr>
          <p:nvPr/>
        </p:nvSpPr>
        <p:spPr bwMode="auto">
          <a:xfrm>
            <a:off x="279082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7" name="Text Box 223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8" name="Text Box 224"/>
          <p:cNvSpPr txBox="1">
            <a:spLocks noChangeArrowheads="1"/>
          </p:cNvSpPr>
          <p:nvPr/>
        </p:nvSpPr>
        <p:spPr bwMode="auto">
          <a:xfrm>
            <a:off x="279082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9" name="Text Box 225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0" name="Text Box 233"/>
          <p:cNvSpPr txBox="1">
            <a:spLocks noChangeArrowheads="1"/>
          </p:cNvSpPr>
          <p:nvPr/>
        </p:nvSpPr>
        <p:spPr bwMode="auto">
          <a:xfrm>
            <a:off x="279082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1" name="Text Box 234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2" name="Text Box 240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3" name="Text Box 241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4" name="Text Box 250"/>
          <p:cNvSpPr txBox="1">
            <a:spLocks noChangeArrowheads="1"/>
          </p:cNvSpPr>
          <p:nvPr/>
        </p:nvSpPr>
        <p:spPr bwMode="auto">
          <a:xfrm>
            <a:off x="279082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5" name="Text Box 251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6" name="Text Box 256"/>
          <p:cNvSpPr txBox="1">
            <a:spLocks noChangeArrowheads="1"/>
          </p:cNvSpPr>
          <p:nvPr/>
        </p:nvSpPr>
        <p:spPr bwMode="auto">
          <a:xfrm>
            <a:off x="279082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7" name="Text Box 264"/>
          <p:cNvSpPr txBox="1">
            <a:spLocks noChangeArrowheads="1"/>
          </p:cNvSpPr>
          <p:nvPr/>
        </p:nvSpPr>
        <p:spPr bwMode="auto">
          <a:xfrm>
            <a:off x="2790825" y="7905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8" name="Text Box 265"/>
          <p:cNvSpPr txBox="1">
            <a:spLocks noChangeArrowheads="1"/>
          </p:cNvSpPr>
          <p:nvPr/>
        </p:nvSpPr>
        <p:spPr bwMode="auto">
          <a:xfrm>
            <a:off x="279082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9" name="Text Box 273"/>
          <p:cNvSpPr txBox="1">
            <a:spLocks noChangeArrowheads="1"/>
          </p:cNvSpPr>
          <p:nvPr/>
        </p:nvSpPr>
        <p:spPr bwMode="auto">
          <a:xfrm>
            <a:off x="279082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10" name="Text Box 293"/>
          <p:cNvSpPr txBox="1">
            <a:spLocks noChangeArrowheads="1"/>
          </p:cNvSpPr>
          <p:nvPr/>
        </p:nvSpPr>
        <p:spPr bwMode="auto">
          <a:xfrm>
            <a:off x="279082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11" name="Text Box 294"/>
          <p:cNvSpPr txBox="1">
            <a:spLocks noChangeArrowheads="1"/>
          </p:cNvSpPr>
          <p:nvPr/>
        </p:nvSpPr>
        <p:spPr bwMode="auto">
          <a:xfrm>
            <a:off x="279082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12" name="Text Box 11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13" name="Text Box 12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14" name="Text Box 21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15" name="Text Box 22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16" name="Text Box 96"/>
          <p:cNvSpPr txBox="1">
            <a:spLocks noChangeArrowheads="1"/>
          </p:cNvSpPr>
          <p:nvPr/>
        </p:nvSpPr>
        <p:spPr bwMode="auto">
          <a:xfrm>
            <a:off x="342900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17" name="Text Box 97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18" name="Text Box 112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19" name="Text Box 155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0" name="Text Box 156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1" name="Text Box 164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2" name="Text Box 165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3" name="Text Box 213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4" name="Text Box 214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5" name="Text Box 222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6" name="Text Box 223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7" name="Text Box 224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8" name="Text Box 225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9" name="Text Box 233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0" name="Text Box 234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1" name="Text Box 240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2" name="Text Box 241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3" name="Text Box 250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4" name="Text Box 251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5" name="Text Box 256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" name="Text Box 264"/>
          <p:cNvSpPr txBox="1">
            <a:spLocks noChangeArrowheads="1"/>
          </p:cNvSpPr>
          <p:nvPr/>
        </p:nvSpPr>
        <p:spPr bwMode="auto">
          <a:xfrm>
            <a:off x="342900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7" name="Text Box 265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8" name="Text Box 273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9" name="Text Box 293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0" name="Text Box 294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1" name="Text Box 297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2" name="Text Box 298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3" name="Text Box 316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4" name="Text Box 317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5" name="Text Box 325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6" name="Text Box 326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7" name="Text Box 396"/>
          <p:cNvSpPr txBox="1">
            <a:spLocks noChangeArrowheads="1"/>
          </p:cNvSpPr>
          <p:nvPr/>
        </p:nvSpPr>
        <p:spPr bwMode="auto">
          <a:xfrm>
            <a:off x="342900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8" name="Text Box 397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9" name="Text Box 412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0" name="Text Box 448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1" name="Text Box 449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2" name="Text Box 457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3" name="Text Box 458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4" name="Text Box 497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5" name="Text Box 498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6" name="Text Box 506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7" name="Text Box 507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8" name="Text Box 508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9" name="Text Box 509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60" name="Text Box 517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61" name="Text Box 518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62" name="Text Box 524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63" name="Text Box 525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64" name="Text Box 530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65" name="Text Box 531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66" name="Text Box 536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67" name="Text Box 542"/>
          <p:cNvSpPr txBox="1">
            <a:spLocks noChangeArrowheads="1"/>
          </p:cNvSpPr>
          <p:nvPr/>
        </p:nvSpPr>
        <p:spPr bwMode="auto">
          <a:xfrm>
            <a:off x="342900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68" name="Text Box 543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69" name="Text Box 551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70" name="Text Box 568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71" name="Text Box 569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72" name="Text Box 572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73" name="Text Box 573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74" name="Text Box 11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75" name="Text Box 12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76" name="Text Box 21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77" name="Text Box 22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78" name="Text Box 96"/>
          <p:cNvSpPr txBox="1">
            <a:spLocks noChangeArrowheads="1"/>
          </p:cNvSpPr>
          <p:nvPr/>
        </p:nvSpPr>
        <p:spPr bwMode="auto">
          <a:xfrm>
            <a:off x="342900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79" name="Text Box 97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80" name="Text Box 112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81" name="Text Box 155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82" name="Text Box 156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83" name="Text Box 164"/>
          <p:cNvSpPr txBox="1">
            <a:spLocks noChangeArrowheads="1"/>
          </p:cNvSpPr>
          <p:nvPr/>
        </p:nvSpPr>
        <p:spPr bwMode="auto">
          <a:xfrm>
            <a:off x="342900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84" name="Text Box 165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85" name="Text Box 213"/>
          <p:cNvSpPr txBox="1">
            <a:spLocks noChangeArrowheads="1"/>
          </p:cNvSpPr>
          <p:nvPr/>
        </p:nvSpPr>
        <p:spPr bwMode="auto">
          <a:xfrm>
            <a:off x="3429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86" name="Text Box 214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87" name="Text Box 222"/>
          <p:cNvSpPr txBox="1">
            <a:spLocks noChangeArrowheads="1"/>
          </p:cNvSpPr>
          <p:nvPr/>
        </p:nvSpPr>
        <p:spPr bwMode="auto">
          <a:xfrm>
            <a:off x="3429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88" name="Text Box 223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89" name="Text Box 224"/>
          <p:cNvSpPr txBox="1">
            <a:spLocks noChangeArrowheads="1"/>
          </p:cNvSpPr>
          <p:nvPr/>
        </p:nvSpPr>
        <p:spPr bwMode="auto">
          <a:xfrm>
            <a:off x="3429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90" name="Text Box 225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91" name="Text Box 233"/>
          <p:cNvSpPr txBox="1">
            <a:spLocks noChangeArrowheads="1"/>
          </p:cNvSpPr>
          <p:nvPr/>
        </p:nvSpPr>
        <p:spPr bwMode="auto">
          <a:xfrm>
            <a:off x="3429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92" name="Text Box 234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93" name="Text Box 240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94" name="Text Box 241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95" name="Text Box 250"/>
          <p:cNvSpPr txBox="1">
            <a:spLocks noChangeArrowheads="1"/>
          </p:cNvSpPr>
          <p:nvPr/>
        </p:nvSpPr>
        <p:spPr bwMode="auto">
          <a:xfrm>
            <a:off x="3429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96" name="Text Box 251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97" name="Text Box 256"/>
          <p:cNvSpPr txBox="1">
            <a:spLocks noChangeArrowheads="1"/>
          </p:cNvSpPr>
          <p:nvPr/>
        </p:nvSpPr>
        <p:spPr bwMode="auto">
          <a:xfrm>
            <a:off x="3429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98" name="Text Box 264"/>
          <p:cNvSpPr txBox="1">
            <a:spLocks noChangeArrowheads="1"/>
          </p:cNvSpPr>
          <p:nvPr/>
        </p:nvSpPr>
        <p:spPr bwMode="auto">
          <a:xfrm>
            <a:off x="3429000" y="7905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99" name="Text Box 265"/>
          <p:cNvSpPr txBox="1">
            <a:spLocks noChangeArrowheads="1"/>
          </p:cNvSpPr>
          <p:nvPr/>
        </p:nvSpPr>
        <p:spPr bwMode="auto">
          <a:xfrm>
            <a:off x="3429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0" name="Text Box 273"/>
          <p:cNvSpPr txBox="1">
            <a:spLocks noChangeArrowheads="1"/>
          </p:cNvSpPr>
          <p:nvPr/>
        </p:nvSpPr>
        <p:spPr bwMode="auto">
          <a:xfrm>
            <a:off x="3429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1" name="Text Box 293"/>
          <p:cNvSpPr txBox="1">
            <a:spLocks noChangeArrowheads="1"/>
          </p:cNvSpPr>
          <p:nvPr/>
        </p:nvSpPr>
        <p:spPr bwMode="auto">
          <a:xfrm>
            <a:off x="3429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2" name="Text Box 294"/>
          <p:cNvSpPr txBox="1">
            <a:spLocks noChangeArrowheads="1"/>
          </p:cNvSpPr>
          <p:nvPr/>
        </p:nvSpPr>
        <p:spPr bwMode="auto">
          <a:xfrm>
            <a:off x="342900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3" name="Text Box 297"/>
          <p:cNvSpPr txBox="1">
            <a:spLocks noChangeArrowheads="1"/>
          </p:cNvSpPr>
          <p:nvPr/>
        </p:nvSpPr>
        <p:spPr bwMode="auto">
          <a:xfrm>
            <a:off x="342900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4" name="Text Box 11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5" name="Text Box 12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6" name="Text Box 21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7" name="Text Box 22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8" name="Text Box 96"/>
          <p:cNvSpPr txBox="1">
            <a:spLocks noChangeArrowheads="1"/>
          </p:cNvSpPr>
          <p:nvPr/>
        </p:nvSpPr>
        <p:spPr bwMode="auto">
          <a:xfrm>
            <a:off x="406717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9" name="Text Box 97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10" name="Text Box 112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11" name="Text Box 155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12" name="Text Box 156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13" name="Text Box 164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14" name="Text Box 165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15" name="Text Box 213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16" name="Text Box 214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17" name="Text Box 222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18" name="Text Box 223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19" name="Text Box 224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20" name="Text Box 225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21" name="Text Box 233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22" name="Text Box 234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23" name="Text Box 240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24" name="Text Box 241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25" name="Text Box 250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26" name="Text Box 251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27" name="Text Box 256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28" name="Text Box 264"/>
          <p:cNvSpPr txBox="1">
            <a:spLocks noChangeArrowheads="1"/>
          </p:cNvSpPr>
          <p:nvPr/>
        </p:nvSpPr>
        <p:spPr bwMode="auto">
          <a:xfrm>
            <a:off x="406717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29" name="Text Box 265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0" name="Text Box 273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1" name="Text Box 293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2" name="Text Box 294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3" name="Text Box 297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4" name="Text Box 298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5" name="Text Box 316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6" name="Text Box 317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7" name="Text Box 325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8" name="Text Box 326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9" name="Text Box 396"/>
          <p:cNvSpPr txBox="1">
            <a:spLocks noChangeArrowheads="1"/>
          </p:cNvSpPr>
          <p:nvPr/>
        </p:nvSpPr>
        <p:spPr bwMode="auto">
          <a:xfrm>
            <a:off x="406717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0" name="Text Box 397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1" name="Text Box 412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2" name="Text Box 448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3" name="Text Box 449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4" name="Text Box 457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5" name="Text Box 458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6" name="Text Box 497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7" name="Text Box 498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8" name="Text Box 506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9" name="Text Box 507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" name="Text Box 508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1" name="Text Box 509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2" name="Text Box 517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3" name="Text Box 518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4" name="Text Box 524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5" name="Text Box 525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6" name="Text Box 530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7" name="Text Box 531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8" name="Text Box 536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9" name="Text Box 542"/>
          <p:cNvSpPr txBox="1">
            <a:spLocks noChangeArrowheads="1"/>
          </p:cNvSpPr>
          <p:nvPr/>
        </p:nvSpPr>
        <p:spPr bwMode="auto">
          <a:xfrm>
            <a:off x="406717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60" name="Text Box 543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61" name="Text Box 551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62" name="Text Box 568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63" name="Text Box 569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64" name="Text Box 572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65" name="Text Box 573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66" name="Text Box 11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67" name="Text Box 12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68" name="Text Box 21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69" name="Text Box 22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70" name="Text Box 96"/>
          <p:cNvSpPr txBox="1">
            <a:spLocks noChangeArrowheads="1"/>
          </p:cNvSpPr>
          <p:nvPr/>
        </p:nvSpPr>
        <p:spPr bwMode="auto">
          <a:xfrm>
            <a:off x="4067175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71" name="Text Box 97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72" name="Text Box 112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73" name="Text Box 155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74" name="Text Box 156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75" name="Text Box 164"/>
          <p:cNvSpPr txBox="1">
            <a:spLocks noChangeArrowheads="1"/>
          </p:cNvSpPr>
          <p:nvPr/>
        </p:nvSpPr>
        <p:spPr bwMode="auto">
          <a:xfrm>
            <a:off x="4067175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76" name="Text Box 165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77" name="Text Box 213"/>
          <p:cNvSpPr txBox="1">
            <a:spLocks noChangeArrowheads="1"/>
          </p:cNvSpPr>
          <p:nvPr/>
        </p:nvSpPr>
        <p:spPr bwMode="auto">
          <a:xfrm>
            <a:off x="40671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78" name="Text Box 214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79" name="Text Box 222"/>
          <p:cNvSpPr txBox="1">
            <a:spLocks noChangeArrowheads="1"/>
          </p:cNvSpPr>
          <p:nvPr/>
        </p:nvSpPr>
        <p:spPr bwMode="auto">
          <a:xfrm>
            <a:off x="40671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80" name="Text Box 223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81" name="Text Box 224"/>
          <p:cNvSpPr txBox="1">
            <a:spLocks noChangeArrowheads="1"/>
          </p:cNvSpPr>
          <p:nvPr/>
        </p:nvSpPr>
        <p:spPr bwMode="auto">
          <a:xfrm>
            <a:off x="40671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82" name="Text Box 225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83" name="Text Box 233"/>
          <p:cNvSpPr txBox="1">
            <a:spLocks noChangeArrowheads="1"/>
          </p:cNvSpPr>
          <p:nvPr/>
        </p:nvSpPr>
        <p:spPr bwMode="auto">
          <a:xfrm>
            <a:off x="40671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84" name="Text Box 234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85" name="Text Box 240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86" name="Text Box 241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87" name="Text Box 250"/>
          <p:cNvSpPr txBox="1">
            <a:spLocks noChangeArrowheads="1"/>
          </p:cNvSpPr>
          <p:nvPr/>
        </p:nvSpPr>
        <p:spPr bwMode="auto">
          <a:xfrm>
            <a:off x="40671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88" name="Text Box 251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89" name="Text Box 256"/>
          <p:cNvSpPr txBox="1">
            <a:spLocks noChangeArrowheads="1"/>
          </p:cNvSpPr>
          <p:nvPr/>
        </p:nvSpPr>
        <p:spPr bwMode="auto">
          <a:xfrm>
            <a:off x="40671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90" name="Text Box 264"/>
          <p:cNvSpPr txBox="1">
            <a:spLocks noChangeArrowheads="1"/>
          </p:cNvSpPr>
          <p:nvPr/>
        </p:nvSpPr>
        <p:spPr bwMode="auto">
          <a:xfrm>
            <a:off x="4067175" y="7905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91" name="Text Box 265"/>
          <p:cNvSpPr txBox="1">
            <a:spLocks noChangeArrowheads="1"/>
          </p:cNvSpPr>
          <p:nvPr/>
        </p:nvSpPr>
        <p:spPr bwMode="auto">
          <a:xfrm>
            <a:off x="40671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92" name="Text Box 273"/>
          <p:cNvSpPr txBox="1">
            <a:spLocks noChangeArrowheads="1"/>
          </p:cNvSpPr>
          <p:nvPr/>
        </p:nvSpPr>
        <p:spPr bwMode="auto">
          <a:xfrm>
            <a:off x="40671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93" name="Text Box 293"/>
          <p:cNvSpPr txBox="1">
            <a:spLocks noChangeArrowheads="1"/>
          </p:cNvSpPr>
          <p:nvPr/>
        </p:nvSpPr>
        <p:spPr bwMode="auto">
          <a:xfrm>
            <a:off x="40671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94" name="Text Box 294"/>
          <p:cNvSpPr txBox="1">
            <a:spLocks noChangeArrowheads="1"/>
          </p:cNvSpPr>
          <p:nvPr/>
        </p:nvSpPr>
        <p:spPr bwMode="auto">
          <a:xfrm>
            <a:off x="4067175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95" name="Text Box 297"/>
          <p:cNvSpPr txBox="1">
            <a:spLocks noChangeArrowheads="1"/>
          </p:cNvSpPr>
          <p:nvPr/>
        </p:nvSpPr>
        <p:spPr bwMode="auto">
          <a:xfrm>
            <a:off x="4067175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96" name="Text Box 11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97" name="Text Box 12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98" name="Text Box 21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99" name="Text Box 22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00" name="Text Box 96"/>
          <p:cNvSpPr txBox="1">
            <a:spLocks noChangeArrowheads="1"/>
          </p:cNvSpPr>
          <p:nvPr/>
        </p:nvSpPr>
        <p:spPr bwMode="auto">
          <a:xfrm>
            <a:off x="481965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01" name="Text Box 97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02" name="Text Box 112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03" name="Text Box 155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04" name="Text Box 156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05" name="Text Box 164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06" name="Text Box 165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07" name="Text Box 213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08" name="Text Box 214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09" name="Text Box 222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10" name="Text Box 223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11" name="Text Box 224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12" name="Text Box 225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13" name="Text Box 233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14" name="Text Box 234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15" name="Text Box 240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16" name="Text Box 241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17" name="Text Box 250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18" name="Text Box 251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19" name="Text Box 256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20" name="Text Box 264"/>
          <p:cNvSpPr txBox="1">
            <a:spLocks noChangeArrowheads="1"/>
          </p:cNvSpPr>
          <p:nvPr/>
        </p:nvSpPr>
        <p:spPr bwMode="auto">
          <a:xfrm>
            <a:off x="481965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21" name="Text Box 265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22" name="Text Box 273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23" name="Text Box 293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24" name="Text Box 294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25" name="Text Box 297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26" name="Text Box 298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27" name="Text Box 316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28" name="Text Box 317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29" name="Text Box 325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0" name="Text Box 326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1" name="Text Box 396"/>
          <p:cNvSpPr txBox="1">
            <a:spLocks noChangeArrowheads="1"/>
          </p:cNvSpPr>
          <p:nvPr/>
        </p:nvSpPr>
        <p:spPr bwMode="auto">
          <a:xfrm>
            <a:off x="481965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2" name="Text Box 397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3" name="Text Box 412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4" name="Text Box 448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5" name="Text Box 449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6" name="Text Box 457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7" name="Text Box 458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8" name="Text Box 497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9" name="Text Box 498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0" name="Text Box 506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" name="Text Box 507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" name="Text Box 508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3" name="Text Box 509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4" name="Text Box 517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5" name="Text Box 518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6" name="Text Box 524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7" name="Text Box 525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8" name="Text Box 530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9" name="Text Box 531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0" name="Text Box 536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1" name="Text Box 542"/>
          <p:cNvSpPr txBox="1">
            <a:spLocks noChangeArrowheads="1"/>
          </p:cNvSpPr>
          <p:nvPr/>
        </p:nvSpPr>
        <p:spPr bwMode="auto">
          <a:xfrm>
            <a:off x="481965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2" name="Text Box 543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3" name="Text Box 551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4" name="Text Box 568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5" name="Text Box 569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6" name="Text Box 572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7" name="Text Box 573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8" name="Text Box 11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9" name="Text Box 12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60" name="Text Box 21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61" name="Text Box 22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62" name="Text Box 96"/>
          <p:cNvSpPr txBox="1">
            <a:spLocks noChangeArrowheads="1"/>
          </p:cNvSpPr>
          <p:nvPr/>
        </p:nvSpPr>
        <p:spPr bwMode="auto">
          <a:xfrm>
            <a:off x="4819650" y="7905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63" name="Text Box 97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64" name="Text Box 112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65" name="Text Box 155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66" name="Text Box 156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67" name="Text Box 164"/>
          <p:cNvSpPr txBox="1">
            <a:spLocks noChangeArrowheads="1"/>
          </p:cNvSpPr>
          <p:nvPr/>
        </p:nvSpPr>
        <p:spPr bwMode="auto">
          <a:xfrm>
            <a:off x="4819650" y="7905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68" name="Text Box 165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69" name="Text Box 213"/>
          <p:cNvSpPr txBox="1">
            <a:spLocks noChangeArrowheads="1"/>
          </p:cNvSpPr>
          <p:nvPr/>
        </p:nvSpPr>
        <p:spPr bwMode="auto">
          <a:xfrm>
            <a:off x="4819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70" name="Text Box 214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71" name="Text Box 222"/>
          <p:cNvSpPr txBox="1">
            <a:spLocks noChangeArrowheads="1"/>
          </p:cNvSpPr>
          <p:nvPr/>
        </p:nvSpPr>
        <p:spPr bwMode="auto">
          <a:xfrm>
            <a:off x="4819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72" name="Text Box 223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73" name="Text Box 224"/>
          <p:cNvSpPr txBox="1">
            <a:spLocks noChangeArrowheads="1"/>
          </p:cNvSpPr>
          <p:nvPr/>
        </p:nvSpPr>
        <p:spPr bwMode="auto">
          <a:xfrm>
            <a:off x="4819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74" name="Text Box 225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75" name="Text Box 233"/>
          <p:cNvSpPr txBox="1">
            <a:spLocks noChangeArrowheads="1"/>
          </p:cNvSpPr>
          <p:nvPr/>
        </p:nvSpPr>
        <p:spPr bwMode="auto">
          <a:xfrm>
            <a:off x="4819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76" name="Text Box 234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77" name="Text Box 240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78" name="Text Box 241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79" name="Text Box 250"/>
          <p:cNvSpPr txBox="1">
            <a:spLocks noChangeArrowheads="1"/>
          </p:cNvSpPr>
          <p:nvPr/>
        </p:nvSpPr>
        <p:spPr bwMode="auto">
          <a:xfrm>
            <a:off x="4819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80" name="Text Box 251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81" name="Text Box 256"/>
          <p:cNvSpPr txBox="1">
            <a:spLocks noChangeArrowheads="1"/>
          </p:cNvSpPr>
          <p:nvPr/>
        </p:nvSpPr>
        <p:spPr bwMode="auto">
          <a:xfrm>
            <a:off x="4819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82" name="Text Box 264"/>
          <p:cNvSpPr txBox="1">
            <a:spLocks noChangeArrowheads="1"/>
          </p:cNvSpPr>
          <p:nvPr/>
        </p:nvSpPr>
        <p:spPr bwMode="auto">
          <a:xfrm>
            <a:off x="4819650" y="7905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83" name="Text Box 265"/>
          <p:cNvSpPr txBox="1">
            <a:spLocks noChangeArrowheads="1"/>
          </p:cNvSpPr>
          <p:nvPr/>
        </p:nvSpPr>
        <p:spPr bwMode="auto">
          <a:xfrm>
            <a:off x="4819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84" name="Text Box 273"/>
          <p:cNvSpPr txBox="1">
            <a:spLocks noChangeArrowheads="1"/>
          </p:cNvSpPr>
          <p:nvPr/>
        </p:nvSpPr>
        <p:spPr bwMode="auto">
          <a:xfrm>
            <a:off x="4819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85" name="Text Box 293"/>
          <p:cNvSpPr txBox="1">
            <a:spLocks noChangeArrowheads="1"/>
          </p:cNvSpPr>
          <p:nvPr/>
        </p:nvSpPr>
        <p:spPr bwMode="auto">
          <a:xfrm>
            <a:off x="4819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86" name="Text Box 294"/>
          <p:cNvSpPr txBox="1">
            <a:spLocks noChangeArrowheads="1"/>
          </p:cNvSpPr>
          <p:nvPr/>
        </p:nvSpPr>
        <p:spPr bwMode="auto">
          <a:xfrm>
            <a:off x="4819650" y="7905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87" name="Text Box 297"/>
          <p:cNvSpPr txBox="1">
            <a:spLocks noChangeArrowheads="1"/>
          </p:cNvSpPr>
          <p:nvPr/>
        </p:nvSpPr>
        <p:spPr bwMode="auto">
          <a:xfrm>
            <a:off x="4819650" y="7905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88" name="Text Box 188"/>
          <p:cNvSpPr txBox="1">
            <a:spLocks noChangeArrowheads="1"/>
          </p:cNvSpPr>
          <p:nvPr/>
        </p:nvSpPr>
        <p:spPr bwMode="auto">
          <a:xfrm>
            <a:off x="781050" y="15621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89" name="Text Box 309"/>
          <p:cNvSpPr txBox="1">
            <a:spLocks noChangeArrowheads="1"/>
          </p:cNvSpPr>
          <p:nvPr/>
        </p:nvSpPr>
        <p:spPr bwMode="auto">
          <a:xfrm>
            <a:off x="781050" y="15621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90" name="Text Box 475"/>
          <p:cNvSpPr txBox="1">
            <a:spLocks noChangeArrowheads="1"/>
          </p:cNvSpPr>
          <p:nvPr/>
        </p:nvSpPr>
        <p:spPr bwMode="auto">
          <a:xfrm>
            <a:off x="781050" y="15621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91" name="Text Box 584"/>
          <p:cNvSpPr txBox="1">
            <a:spLocks noChangeArrowheads="1"/>
          </p:cNvSpPr>
          <p:nvPr/>
        </p:nvSpPr>
        <p:spPr bwMode="auto">
          <a:xfrm>
            <a:off x="781050" y="15621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92" name="Text Box 188"/>
          <p:cNvSpPr txBox="1">
            <a:spLocks noChangeArrowheads="1"/>
          </p:cNvSpPr>
          <p:nvPr/>
        </p:nvSpPr>
        <p:spPr bwMode="auto">
          <a:xfrm>
            <a:off x="838200" y="1495425"/>
            <a:ext cx="133350" cy="154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93" name="Text Box 11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94" name="Text Box 12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95" name="Text Box 21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96" name="Text Box 22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97" name="Text Box 96"/>
          <p:cNvSpPr txBox="1">
            <a:spLocks noChangeArrowheads="1"/>
          </p:cNvSpPr>
          <p:nvPr/>
        </p:nvSpPr>
        <p:spPr bwMode="auto">
          <a:xfrm>
            <a:off x="151447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98" name="Text Box 97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99" name="Text Box 112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00" name="Text Box 155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01" name="Text Box 156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02" name="Text Box 164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03" name="Text Box 165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04" name="Text Box 213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05" name="Text Box 214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06" name="Text Box 222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07" name="Text Box 223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08" name="Text Box 224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09" name="Text Box 225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10" name="Text Box 233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11" name="Text Box 234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12" name="Text Box 240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13" name="Text Box 241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14" name="Text Box 250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15" name="Text Box 251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16" name="Text Box 256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17" name="Text Box 264"/>
          <p:cNvSpPr txBox="1">
            <a:spLocks noChangeArrowheads="1"/>
          </p:cNvSpPr>
          <p:nvPr/>
        </p:nvSpPr>
        <p:spPr bwMode="auto">
          <a:xfrm>
            <a:off x="151447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18" name="Text Box 265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19" name="Text Box 273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20" name="Text Box 293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21" name="Text Box 294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22" name="Text Box 297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23" name="Text Box 298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24" name="Text Box 316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25" name="Text Box 317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26" name="Text Box 325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27" name="Text Box 326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28" name="Text Box 396"/>
          <p:cNvSpPr txBox="1">
            <a:spLocks noChangeArrowheads="1"/>
          </p:cNvSpPr>
          <p:nvPr/>
        </p:nvSpPr>
        <p:spPr bwMode="auto">
          <a:xfrm>
            <a:off x="151447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29" name="Text Box 397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30" name="Text Box 412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31" name="Text Box 448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32" name="Text Box 449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33" name="Text Box 457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34" name="Text Box 458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35" name="Text Box 497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36" name="Text Box 498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37" name="Text Box 506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38" name="Text Box 507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39" name="Text Box 508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0" name="Text Box 509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1" name="Text Box 517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2" name="Text Box 518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" name="Text Box 524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4" name="Text Box 525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5" name="Text Box 530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6" name="Text Box 531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7" name="Text Box 536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8" name="Text Box 542"/>
          <p:cNvSpPr txBox="1">
            <a:spLocks noChangeArrowheads="1"/>
          </p:cNvSpPr>
          <p:nvPr/>
        </p:nvSpPr>
        <p:spPr bwMode="auto">
          <a:xfrm>
            <a:off x="151447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9" name="Text Box 543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0" name="Text Box 551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1" name="Text Box 568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2" name="Text Box 569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3" name="Text Box 572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4" name="Text Box 573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5" name="Text Box 11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6" name="Text Box 12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7" name="Text Box 21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8" name="Text Box 22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9" name="Text Box 96"/>
          <p:cNvSpPr txBox="1">
            <a:spLocks noChangeArrowheads="1"/>
          </p:cNvSpPr>
          <p:nvPr/>
        </p:nvSpPr>
        <p:spPr bwMode="auto">
          <a:xfrm>
            <a:off x="151447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60" name="Text Box 97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61" name="Text Box 112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62" name="Text Box 155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63" name="Text Box 156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64" name="Text Box 164"/>
          <p:cNvSpPr txBox="1">
            <a:spLocks noChangeArrowheads="1"/>
          </p:cNvSpPr>
          <p:nvPr/>
        </p:nvSpPr>
        <p:spPr bwMode="auto">
          <a:xfrm>
            <a:off x="15144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65" name="Text Box 165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66" name="Text Box 213"/>
          <p:cNvSpPr txBox="1">
            <a:spLocks noChangeArrowheads="1"/>
          </p:cNvSpPr>
          <p:nvPr/>
        </p:nvSpPr>
        <p:spPr bwMode="auto">
          <a:xfrm>
            <a:off x="15144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67" name="Text Box 214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68" name="Text Box 222"/>
          <p:cNvSpPr txBox="1">
            <a:spLocks noChangeArrowheads="1"/>
          </p:cNvSpPr>
          <p:nvPr/>
        </p:nvSpPr>
        <p:spPr bwMode="auto">
          <a:xfrm>
            <a:off x="15144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69" name="Text Box 223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70" name="Text Box 224"/>
          <p:cNvSpPr txBox="1">
            <a:spLocks noChangeArrowheads="1"/>
          </p:cNvSpPr>
          <p:nvPr/>
        </p:nvSpPr>
        <p:spPr bwMode="auto">
          <a:xfrm>
            <a:off x="15144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71" name="Text Box 225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72" name="Text Box 233"/>
          <p:cNvSpPr txBox="1">
            <a:spLocks noChangeArrowheads="1"/>
          </p:cNvSpPr>
          <p:nvPr/>
        </p:nvSpPr>
        <p:spPr bwMode="auto">
          <a:xfrm>
            <a:off x="15144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73" name="Text Box 234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74" name="Text Box 240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75" name="Text Box 241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76" name="Text Box 250"/>
          <p:cNvSpPr txBox="1">
            <a:spLocks noChangeArrowheads="1"/>
          </p:cNvSpPr>
          <p:nvPr/>
        </p:nvSpPr>
        <p:spPr bwMode="auto">
          <a:xfrm>
            <a:off x="15144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77" name="Text Box 251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78" name="Text Box 256"/>
          <p:cNvSpPr txBox="1">
            <a:spLocks noChangeArrowheads="1"/>
          </p:cNvSpPr>
          <p:nvPr/>
        </p:nvSpPr>
        <p:spPr bwMode="auto">
          <a:xfrm>
            <a:off x="15144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79" name="Text Box 264"/>
          <p:cNvSpPr txBox="1">
            <a:spLocks noChangeArrowheads="1"/>
          </p:cNvSpPr>
          <p:nvPr/>
        </p:nvSpPr>
        <p:spPr bwMode="auto">
          <a:xfrm>
            <a:off x="1514475" y="13620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80" name="Text Box 265"/>
          <p:cNvSpPr txBox="1">
            <a:spLocks noChangeArrowheads="1"/>
          </p:cNvSpPr>
          <p:nvPr/>
        </p:nvSpPr>
        <p:spPr bwMode="auto">
          <a:xfrm>
            <a:off x="15144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81" name="Text Box 273"/>
          <p:cNvSpPr txBox="1">
            <a:spLocks noChangeArrowheads="1"/>
          </p:cNvSpPr>
          <p:nvPr/>
        </p:nvSpPr>
        <p:spPr bwMode="auto">
          <a:xfrm>
            <a:off x="15144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82" name="Text Box 293"/>
          <p:cNvSpPr txBox="1">
            <a:spLocks noChangeArrowheads="1"/>
          </p:cNvSpPr>
          <p:nvPr/>
        </p:nvSpPr>
        <p:spPr bwMode="auto">
          <a:xfrm>
            <a:off x="15144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83" name="Text Box 294"/>
          <p:cNvSpPr txBox="1">
            <a:spLocks noChangeArrowheads="1"/>
          </p:cNvSpPr>
          <p:nvPr/>
        </p:nvSpPr>
        <p:spPr bwMode="auto">
          <a:xfrm>
            <a:off x="15144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84" name="Text Box 297"/>
          <p:cNvSpPr txBox="1">
            <a:spLocks noChangeArrowheads="1"/>
          </p:cNvSpPr>
          <p:nvPr/>
        </p:nvSpPr>
        <p:spPr bwMode="auto">
          <a:xfrm>
            <a:off x="15144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85" name="Text Box 11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86" name="Text Box 12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87" name="Text Box 21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88" name="Text Box 22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89" name="Text Box 96"/>
          <p:cNvSpPr txBox="1">
            <a:spLocks noChangeArrowheads="1"/>
          </p:cNvSpPr>
          <p:nvPr/>
        </p:nvSpPr>
        <p:spPr bwMode="auto">
          <a:xfrm>
            <a:off x="2152650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90" name="Text Box 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91" name="Text Box 112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92" name="Text Box 155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93" name="Text Box 156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94" name="Text Box 164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95" name="Text Box 165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96" name="Text Box 213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97" name="Text Box 21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98" name="Text Box 222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99" name="Text Box 223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00" name="Text Box 224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01" name="Text Box 225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02" name="Text Box 233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03" name="Text Box 23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04" name="Text Box 240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05" name="Text Box 241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06" name="Text Box 250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07" name="Text Box 251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08" name="Text Box 256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09" name="Text Box 264"/>
          <p:cNvSpPr txBox="1">
            <a:spLocks noChangeArrowheads="1"/>
          </p:cNvSpPr>
          <p:nvPr/>
        </p:nvSpPr>
        <p:spPr bwMode="auto">
          <a:xfrm>
            <a:off x="2152650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10" name="Text Box 265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11" name="Text Box 273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12" name="Text Box 293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13" name="Text Box 29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14" name="Text Box 2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15" name="Text Box 298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16" name="Text Box 316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17" name="Text Box 317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18" name="Text Box 325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19" name="Text Box 326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20" name="Text Box 396"/>
          <p:cNvSpPr txBox="1">
            <a:spLocks noChangeArrowheads="1"/>
          </p:cNvSpPr>
          <p:nvPr/>
        </p:nvSpPr>
        <p:spPr bwMode="auto">
          <a:xfrm>
            <a:off x="2152650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21" name="Text Box 3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22" name="Text Box 412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23" name="Text Box 448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24" name="Text Box 449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25" name="Text Box 45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26" name="Text Box 458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27" name="Text Box 4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28" name="Text Box 498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29" name="Text Box 506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30" name="Text Box 507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31" name="Text Box 508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32" name="Text Box 509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33" name="Text Box 51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34" name="Text Box 518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35" name="Text Box 52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36" name="Text Box 525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37" name="Text Box 530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38" name="Text Box 531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39" name="Text Box 536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0" name="Text Box 542"/>
          <p:cNvSpPr txBox="1">
            <a:spLocks noChangeArrowheads="1"/>
          </p:cNvSpPr>
          <p:nvPr/>
        </p:nvSpPr>
        <p:spPr bwMode="auto">
          <a:xfrm>
            <a:off x="2152650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1" name="Text Box 543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2" name="Text Box 551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3" name="Text Box 568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4" name="Text Box 569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5" name="Text Box 572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" name="Text Box 573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7" name="Text Box 11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8" name="Text Box 12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9" name="Text Box 21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50" name="Text Box 22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51" name="Text Box 96"/>
          <p:cNvSpPr txBox="1">
            <a:spLocks noChangeArrowheads="1"/>
          </p:cNvSpPr>
          <p:nvPr/>
        </p:nvSpPr>
        <p:spPr bwMode="auto">
          <a:xfrm>
            <a:off x="2152650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52" name="Text Box 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53" name="Text Box 112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54" name="Text Box 155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55" name="Text Box 156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56" name="Text Box 164"/>
          <p:cNvSpPr txBox="1">
            <a:spLocks noChangeArrowheads="1"/>
          </p:cNvSpPr>
          <p:nvPr/>
        </p:nvSpPr>
        <p:spPr bwMode="auto">
          <a:xfrm>
            <a:off x="215265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57" name="Text Box 165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58" name="Text Box 213"/>
          <p:cNvSpPr txBox="1">
            <a:spLocks noChangeArrowheads="1"/>
          </p:cNvSpPr>
          <p:nvPr/>
        </p:nvSpPr>
        <p:spPr bwMode="auto">
          <a:xfrm>
            <a:off x="215265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59" name="Text Box 21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60" name="Text Box 222"/>
          <p:cNvSpPr txBox="1">
            <a:spLocks noChangeArrowheads="1"/>
          </p:cNvSpPr>
          <p:nvPr/>
        </p:nvSpPr>
        <p:spPr bwMode="auto">
          <a:xfrm>
            <a:off x="215265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61" name="Text Box 223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62" name="Text Box 224"/>
          <p:cNvSpPr txBox="1">
            <a:spLocks noChangeArrowheads="1"/>
          </p:cNvSpPr>
          <p:nvPr/>
        </p:nvSpPr>
        <p:spPr bwMode="auto">
          <a:xfrm>
            <a:off x="215265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63" name="Text Box 225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64" name="Text Box 233"/>
          <p:cNvSpPr txBox="1">
            <a:spLocks noChangeArrowheads="1"/>
          </p:cNvSpPr>
          <p:nvPr/>
        </p:nvSpPr>
        <p:spPr bwMode="auto">
          <a:xfrm>
            <a:off x="215265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65" name="Text Box 23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66" name="Text Box 240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67" name="Text Box 241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68" name="Text Box 250"/>
          <p:cNvSpPr txBox="1">
            <a:spLocks noChangeArrowheads="1"/>
          </p:cNvSpPr>
          <p:nvPr/>
        </p:nvSpPr>
        <p:spPr bwMode="auto">
          <a:xfrm>
            <a:off x="215265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69" name="Text Box 251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70" name="Text Box 256"/>
          <p:cNvSpPr txBox="1">
            <a:spLocks noChangeArrowheads="1"/>
          </p:cNvSpPr>
          <p:nvPr/>
        </p:nvSpPr>
        <p:spPr bwMode="auto">
          <a:xfrm>
            <a:off x="215265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71" name="Text Box 264"/>
          <p:cNvSpPr txBox="1">
            <a:spLocks noChangeArrowheads="1"/>
          </p:cNvSpPr>
          <p:nvPr/>
        </p:nvSpPr>
        <p:spPr bwMode="auto">
          <a:xfrm>
            <a:off x="2152650" y="13620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72" name="Text Box 265"/>
          <p:cNvSpPr txBox="1">
            <a:spLocks noChangeArrowheads="1"/>
          </p:cNvSpPr>
          <p:nvPr/>
        </p:nvSpPr>
        <p:spPr bwMode="auto">
          <a:xfrm>
            <a:off x="215265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73" name="Text Box 273"/>
          <p:cNvSpPr txBox="1">
            <a:spLocks noChangeArrowheads="1"/>
          </p:cNvSpPr>
          <p:nvPr/>
        </p:nvSpPr>
        <p:spPr bwMode="auto">
          <a:xfrm>
            <a:off x="215265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74" name="Text Box 293"/>
          <p:cNvSpPr txBox="1">
            <a:spLocks noChangeArrowheads="1"/>
          </p:cNvSpPr>
          <p:nvPr/>
        </p:nvSpPr>
        <p:spPr bwMode="auto">
          <a:xfrm>
            <a:off x="215265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75" name="Text Box 29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76" name="Text Box 2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77" name="Text Box 11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78" name="Text Box 12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79" name="Text Box 21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80" name="Text Box 22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81" name="Text Box 96"/>
          <p:cNvSpPr txBox="1">
            <a:spLocks noChangeArrowheads="1"/>
          </p:cNvSpPr>
          <p:nvPr/>
        </p:nvSpPr>
        <p:spPr bwMode="auto">
          <a:xfrm>
            <a:off x="279082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82" name="Text Box 97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83" name="Text Box 112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84" name="Text Box 155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85" name="Text Box 156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86" name="Text Box 164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87" name="Text Box 165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88" name="Text Box 213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89" name="Text Box 214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0" name="Text Box 222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1" name="Text Box 223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2" name="Text Box 224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3" name="Text Box 225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4" name="Text Box 233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5" name="Text Box 234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6" name="Text Box 240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7" name="Text Box 241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8" name="Text Box 250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9" name="Text Box 251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00" name="Text Box 256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01" name="Text Box 264"/>
          <p:cNvSpPr txBox="1">
            <a:spLocks noChangeArrowheads="1"/>
          </p:cNvSpPr>
          <p:nvPr/>
        </p:nvSpPr>
        <p:spPr bwMode="auto">
          <a:xfrm>
            <a:off x="279082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02" name="Text Box 265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03" name="Text Box 273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04" name="Text Box 293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05" name="Text Box 294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06" name="Text Box 297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07" name="Text Box 298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08" name="Text Box 316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09" name="Text Box 317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10" name="Text Box 325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11" name="Text Box 326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12" name="Text Box 396"/>
          <p:cNvSpPr txBox="1">
            <a:spLocks noChangeArrowheads="1"/>
          </p:cNvSpPr>
          <p:nvPr/>
        </p:nvSpPr>
        <p:spPr bwMode="auto">
          <a:xfrm>
            <a:off x="279082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13" name="Text Box 397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14" name="Text Box 412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15" name="Text Box 448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16" name="Text Box 449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17" name="Text Box 457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18" name="Text Box 458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19" name="Text Box 497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20" name="Text Box 498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21" name="Text Box 506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22" name="Text Box 507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23" name="Text Box 508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24" name="Text Box 509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25" name="Text Box 517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26" name="Text Box 518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27" name="Text Box 524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28" name="Text Box 525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29" name="Text Box 530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30" name="Text Box 531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31" name="Text Box 536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32" name="Text Box 542"/>
          <p:cNvSpPr txBox="1">
            <a:spLocks noChangeArrowheads="1"/>
          </p:cNvSpPr>
          <p:nvPr/>
        </p:nvSpPr>
        <p:spPr bwMode="auto">
          <a:xfrm>
            <a:off x="279082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33" name="Text Box 543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34" name="Text Box 551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35" name="Text Box 568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36" name="Text Box 569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37" name="Text Box 572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38" name="Text Box 573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39" name="Text Box 11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0" name="Text Box 12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1" name="Text Box 21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2" name="Text Box 22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3" name="Text Box 96"/>
          <p:cNvSpPr txBox="1">
            <a:spLocks noChangeArrowheads="1"/>
          </p:cNvSpPr>
          <p:nvPr/>
        </p:nvSpPr>
        <p:spPr bwMode="auto">
          <a:xfrm>
            <a:off x="279082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4" name="Text Box 97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5" name="Text Box 112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6" name="Text Box 155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7" name="Text Box 156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" name="Text Box 164"/>
          <p:cNvSpPr txBox="1">
            <a:spLocks noChangeArrowheads="1"/>
          </p:cNvSpPr>
          <p:nvPr/>
        </p:nvSpPr>
        <p:spPr bwMode="auto">
          <a:xfrm>
            <a:off x="279082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9" name="Text Box 165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0" name="Text Box 213"/>
          <p:cNvSpPr txBox="1">
            <a:spLocks noChangeArrowheads="1"/>
          </p:cNvSpPr>
          <p:nvPr/>
        </p:nvSpPr>
        <p:spPr bwMode="auto">
          <a:xfrm>
            <a:off x="279082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1" name="Text Box 214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2" name="Text Box 222"/>
          <p:cNvSpPr txBox="1">
            <a:spLocks noChangeArrowheads="1"/>
          </p:cNvSpPr>
          <p:nvPr/>
        </p:nvSpPr>
        <p:spPr bwMode="auto">
          <a:xfrm>
            <a:off x="279082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3" name="Text Box 223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4" name="Text Box 224"/>
          <p:cNvSpPr txBox="1">
            <a:spLocks noChangeArrowheads="1"/>
          </p:cNvSpPr>
          <p:nvPr/>
        </p:nvSpPr>
        <p:spPr bwMode="auto">
          <a:xfrm>
            <a:off x="279082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5" name="Text Box 225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6" name="Text Box 233"/>
          <p:cNvSpPr txBox="1">
            <a:spLocks noChangeArrowheads="1"/>
          </p:cNvSpPr>
          <p:nvPr/>
        </p:nvSpPr>
        <p:spPr bwMode="auto">
          <a:xfrm>
            <a:off x="279082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7" name="Text Box 234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8" name="Text Box 240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9" name="Text Box 241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0" name="Text Box 250"/>
          <p:cNvSpPr txBox="1">
            <a:spLocks noChangeArrowheads="1"/>
          </p:cNvSpPr>
          <p:nvPr/>
        </p:nvSpPr>
        <p:spPr bwMode="auto">
          <a:xfrm>
            <a:off x="279082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1" name="Text Box 251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2" name="Text Box 256"/>
          <p:cNvSpPr txBox="1">
            <a:spLocks noChangeArrowheads="1"/>
          </p:cNvSpPr>
          <p:nvPr/>
        </p:nvSpPr>
        <p:spPr bwMode="auto">
          <a:xfrm>
            <a:off x="279082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3" name="Text Box 264"/>
          <p:cNvSpPr txBox="1">
            <a:spLocks noChangeArrowheads="1"/>
          </p:cNvSpPr>
          <p:nvPr/>
        </p:nvSpPr>
        <p:spPr bwMode="auto">
          <a:xfrm>
            <a:off x="2790825" y="13620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4" name="Text Box 265"/>
          <p:cNvSpPr txBox="1">
            <a:spLocks noChangeArrowheads="1"/>
          </p:cNvSpPr>
          <p:nvPr/>
        </p:nvSpPr>
        <p:spPr bwMode="auto">
          <a:xfrm>
            <a:off x="279082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5" name="Text Box 273"/>
          <p:cNvSpPr txBox="1">
            <a:spLocks noChangeArrowheads="1"/>
          </p:cNvSpPr>
          <p:nvPr/>
        </p:nvSpPr>
        <p:spPr bwMode="auto">
          <a:xfrm>
            <a:off x="279082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6" name="Text Box 293"/>
          <p:cNvSpPr txBox="1">
            <a:spLocks noChangeArrowheads="1"/>
          </p:cNvSpPr>
          <p:nvPr/>
        </p:nvSpPr>
        <p:spPr bwMode="auto">
          <a:xfrm>
            <a:off x="279082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7" name="Text Box 294"/>
          <p:cNvSpPr txBox="1">
            <a:spLocks noChangeArrowheads="1"/>
          </p:cNvSpPr>
          <p:nvPr/>
        </p:nvSpPr>
        <p:spPr bwMode="auto">
          <a:xfrm>
            <a:off x="279082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8" name="Text Box 297"/>
          <p:cNvSpPr txBox="1">
            <a:spLocks noChangeArrowheads="1"/>
          </p:cNvSpPr>
          <p:nvPr/>
        </p:nvSpPr>
        <p:spPr bwMode="auto">
          <a:xfrm>
            <a:off x="279082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9" name="Text Box 11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70" name="Text Box 12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71" name="Text Box 21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72" name="Text Box 22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73" name="Text Box 96"/>
          <p:cNvSpPr txBox="1">
            <a:spLocks noChangeArrowheads="1"/>
          </p:cNvSpPr>
          <p:nvPr/>
        </p:nvSpPr>
        <p:spPr bwMode="auto">
          <a:xfrm>
            <a:off x="3429000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74" name="Text Box 97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75" name="Text Box 112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76" name="Text Box 155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77" name="Text Box 156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78" name="Text Box 164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79" name="Text Box 165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80" name="Text Box 213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81" name="Text Box 214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82" name="Text Box 222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83" name="Text Box 223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84" name="Text Box 224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85" name="Text Box 225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86" name="Text Box 233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87" name="Text Box 234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88" name="Text Box 240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89" name="Text Box 241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90" name="Text Box 250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91" name="Text Box 251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92" name="Text Box 256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93" name="Text Box 264"/>
          <p:cNvSpPr txBox="1">
            <a:spLocks noChangeArrowheads="1"/>
          </p:cNvSpPr>
          <p:nvPr/>
        </p:nvSpPr>
        <p:spPr bwMode="auto">
          <a:xfrm>
            <a:off x="3429000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94" name="Text Box 265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95" name="Text Box 273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96" name="Text Box 293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97" name="Text Box 294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98" name="Text Box 297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99" name="Text Box 298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00" name="Text Box 316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01" name="Text Box 317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02" name="Text Box 325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03" name="Text Box 326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04" name="Text Box 396"/>
          <p:cNvSpPr txBox="1">
            <a:spLocks noChangeArrowheads="1"/>
          </p:cNvSpPr>
          <p:nvPr/>
        </p:nvSpPr>
        <p:spPr bwMode="auto">
          <a:xfrm>
            <a:off x="3429000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05" name="Text Box 397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06" name="Text Box 412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07" name="Text Box 448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08" name="Text Box 449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09" name="Text Box 457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10" name="Text Box 458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11" name="Text Box 497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12" name="Text Box 498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13" name="Text Box 506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14" name="Text Box 507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15" name="Text Box 508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16" name="Text Box 509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17" name="Text Box 517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18" name="Text Box 518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19" name="Text Box 524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20" name="Text Box 525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21" name="Text Box 530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22" name="Text Box 531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23" name="Text Box 536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24" name="Text Box 542"/>
          <p:cNvSpPr txBox="1">
            <a:spLocks noChangeArrowheads="1"/>
          </p:cNvSpPr>
          <p:nvPr/>
        </p:nvSpPr>
        <p:spPr bwMode="auto">
          <a:xfrm>
            <a:off x="3429000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25" name="Text Box 543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26" name="Text Box 551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27" name="Text Box 568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28" name="Text Box 569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29" name="Text Box 572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30" name="Text Box 573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31" name="Text Box 11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32" name="Text Box 12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33" name="Text Box 21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34" name="Text Box 22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35" name="Text Box 96"/>
          <p:cNvSpPr txBox="1">
            <a:spLocks noChangeArrowheads="1"/>
          </p:cNvSpPr>
          <p:nvPr/>
        </p:nvSpPr>
        <p:spPr bwMode="auto">
          <a:xfrm>
            <a:off x="3429000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36" name="Text Box 97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37" name="Text Box 112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38" name="Text Box 155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39" name="Text Box 156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40" name="Text Box 164"/>
          <p:cNvSpPr txBox="1">
            <a:spLocks noChangeArrowheads="1"/>
          </p:cNvSpPr>
          <p:nvPr/>
        </p:nvSpPr>
        <p:spPr bwMode="auto">
          <a:xfrm>
            <a:off x="3429000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41" name="Text Box 165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42" name="Text Box 213"/>
          <p:cNvSpPr txBox="1">
            <a:spLocks noChangeArrowheads="1"/>
          </p:cNvSpPr>
          <p:nvPr/>
        </p:nvSpPr>
        <p:spPr bwMode="auto">
          <a:xfrm>
            <a:off x="342900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43" name="Text Box 214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44" name="Text Box 222"/>
          <p:cNvSpPr txBox="1">
            <a:spLocks noChangeArrowheads="1"/>
          </p:cNvSpPr>
          <p:nvPr/>
        </p:nvSpPr>
        <p:spPr bwMode="auto">
          <a:xfrm>
            <a:off x="342900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45" name="Text Box 223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46" name="Text Box 224"/>
          <p:cNvSpPr txBox="1">
            <a:spLocks noChangeArrowheads="1"/>
          </p:cNvSpPr>
          <p:nvPr/>
        </p:nvSpPr>
        <p:spPr bwMode="auto">
          <a:xfrm>
            <a:off x="342900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47" name="Text Box 225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48" name="Text Box 233"/>
          <p:cNvSpPr txBox="1">
            <a:spLocks noChangeArrowheads="1"/>
          </p:cNvSpPr>
          <p:nvPr/>
        </p:nvSpPr>
        <p:spPr bwMode="auto">
          <a:xfrm>
            <a:off x="342900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49" name="Text Box 234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0" name="Text Box 240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1" name="Text Box 241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2" name="Text Box 250"/>
          <p:cNvSpPr txBox="1">
            <a:spLocks noChangeArrowheads="1"/>
          </p:cNvSpPr>
          <p:nvPr/>
        </p:nvSpPr>
        <p:spPr bwMode="auto">
          <a:xfrm>
            <a:off x="342900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3" name="Text Box 251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4" name="Text Box 256"/>
          <p:cNvSpPr txBox="1">
            <a:spLocks noChangeArrowheads="1"/>
          </p:cNvSpPr>
          <p:nvPr/>
        </p:nvSpPr>
        <p:spPr bwMode="auto">
          <a:xfrm>
            <a:off x="342900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5" name="Text Box 264"/>
          <p:cNvSpPr txBox="1">
            <a:spLocks noChangeArrowheads="1"/>
          </p:cNvSpPr>
          <p:nvPr/>
        </p:nvSpPr>
        <p:spPr bwMode="auto">
          <a:xfrm>
            <a:off x="3429000" y="13620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6" name="Text Box 265"/>
          <p:cNvSpPr txBox="1">
            <a:spLocks noChangeArrowheads="1"/>
          </p:cNvSpPr>
          <p:nvPr/>
        </p:nvSpPr>
        <p:spPr bwMode="auto">
          <a:xfrm>
            <a:off x="342900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7" name="Text Box 273"/>
          <p:cNvSpPr txBox="1">
            <a:spLocks noChangeArrowheads="1"/>
          </p:cNvSpPr>
          <p:nvPr/>
        </p:nvSpPr>
        <p:spPr bwMode="auto">
          <a:xfrm>
            <a:off x="342900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8" name="Text Box 293"/>
          <p:cNvSpPr txBox="1">
            <a:spLocks noChangeArrowheads="1"/>
          </p:cNvSpPr>
          <p:nvPr/>
        </p:nvSpPr>
        <p:spPr bwMode="auto">
          <a:xfrm>
            <a:off x="342900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9" name="Text Box 294"/>
          <p:cNvSpPr txBox="1">
            <a:spLocks noChangeArrowheads="1"/>
          </p:cNvSpPr>
          <p:nvPr/>
        </p:nvSpPr>
        <p:spPr bwMode="auto">
          <a:xfrm>
            <a:off x="3429000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60" name="Text Box 297"/>
          <p:cNvSpPr txBox="1">
            <a:spLocks noChangeArrowheads="1"/>
          </p:cNvSpPr>
          <p:nvPr/>
        </p:nvSpPr>
        <p:spPr bwMode="auto">
          <a:xfrm>
            <a:off x="3429000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61" name="Text Box 11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62" name="Text Box 12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63" name="Text Box 21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64" name="Text Box 22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65" name="Text Box 96"/>
          <p:cNvSpPr txBox="1">
            <a:spLocks noChangeArrowheads="1"/>
          </p:cNvSpPr>
          <p:nvPr/>
        </p:nvSpPr>
        <p:spPr bwMode="auto">
          <a:xfrm>
            <a:off x="406717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66" name="Text Box 97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67" name="Text Box 112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68" name="Text Box 155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69" name="Text Box 156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70" name="Text Box 164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71" name="Text Box 165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72" name="Text Box 213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73" name="Text Box 214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74" name="Text Box 222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75" name="Text Box 223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76" name="Text Box 224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77" name="Text Box 225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78" name="Text Box 233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79" name="Text Box 234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80" name="Text Box 240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81" name="Text Box 241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82" name="Text Box 250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83" name="Text Box 251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84" name="Text Box 256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85" name="Text Box 264"/>
          <p:cNvSpPr txBox="1">
            <a:spLocks noChangeArrowheads="1"/>
          </p:cNvSpPr>
          <p:nvPr/>
        </p:nvSpPr>
        <p:spPr bwMode="auto">
          <a:xfrm>
            <a:off x="406717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86" name="Text Box 265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87" name="Text Box 273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88" name="Text Box 293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89" name="Text Box 294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90" name="Text Box 297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91" name="Text Box 298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92" name="Text Box 316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93" name="Text Box 317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94" name="Text Box 325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95" name="Text Box 326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96" name="Text Box 396"/>
          <p:cNvSpPr txBox="1">
            <a:spLocks noChangeArrowheads="1"/>
          </p:cNvSpPr>
          <p:nvPr/>
        </p:nvSpPr>
        <p:spPr bwMode="auto">
          <a:xfrm>
            <a:off x="406717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97" name="Text Box 397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98" name="Text Box 412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99" name="Text Box 448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00" name="Text Box 449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01" name="Text Box 457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02" name="Text Box 458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03" name="Text Box 497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04" name="Text Box 498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05" name="Text Box 506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06" name="Text Box 507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07" name="Text Box 508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08" name="Text Box 509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09" name="Text Box 517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10" name="Text Box 518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11" name="Text Box 524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12" name="Text Box 525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13" name="Text Box 530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14" name="Text Box 531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15" name="Text Box 536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16" name="Text Box 542"/>
          <p:cNvSpPr txBox="1">
            <a:spLocks noChangeArrowheads="1"/>
          </p:cNvSpPr>
          <p:nvPr/>
        </p:nvSpPr>
        <p:spPr bwMode="auto">
          <a:xfrm>
            <a:off x="406717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17" name="Text Box 543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18" name="Text Box 551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19" name="Text Box 568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20" name="Text Box 569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21" name="Text Box 572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22" name="Text Box 573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23" name="Text Box 11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24" name="Text Box 12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25" name="Text Box 21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26" name="Text Box 22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27" name="Text Box 96"/>
          <p:cNvSpPr txBox="1">
            <a:spLocks noChangeArrowheads="1"/>
          </p:cNvSpPr>
          <p:nvPr/>
        </p:nvSpPr>
        <p:spPr bwMode="auto">
          <a:xfrm>
            <a:off x="4067175" y="1362075"/>
            <a:ext cx="133350" cy="30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28" name="Text Box 97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29" name="Text Box 112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0" name="Text Box 155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1" name="Text Box 156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2" name="Text Box 164"/>
          <p:cNvSpPr txBox="1">
            <a:spLocks noChangeArrowheads="1"/>
          </p:cNvSpPr>
          <p:nvPr/>
        </p:nvSpPr>
        <p:spPr bwMode="auto">
          <a:xfrm>
            <a:off x="4067175" y="1362075"/>
            <a:ext cx="13335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3" name="Text Box 165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4" name="Text Box 213"/>
          <p:cNvSpPr txBox="1">
            <a:spLocks noChangeArrowheads="1"/>
          </p:cNvSpPr>
          <p:nvPr/>
        </p:nvSpPr>
        <p:spPr bwMode="auto">
          <a:xfrm>
            <a:off x="40671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5" name="Text Box 214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6" name="Text Box 222"/>
          <p:cNvSpPr txBox="1">
            <a:spLocks noChangeArrowheads="1"/>
          </p:cNvSpPr>
          <p:nvPr/>
        </p:nvSpPr>
        <p:spPr bwMode="auto">
          <a:xfrm>
            <a:off x="40671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7" name="Text Box 223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8" name="Text Box 224"/>
          <p:cNvSpPr txBox="1">
            <a:spLocks noChangeArrowheads="1"/>
          </p:cNvSpPr>
          <p:nvPr/>
        </p:nvSpPr>
        <p:spPr bwMode="auto">
          <a:xfrm>
            <a:off x="40671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39" name="Text Box 225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40" name="Text Box 233"/>
          <p:cNvSpPr txBox="1">
            <a:spLocks noChangeArrowheads="1"/>
          </p:cNvSpPr>
          <p:nvPr/>
        </p:nvSpPr>
        <p:spPr bwMode="auto">
          <a:xfrm>
            <a:off x="40671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41" name="Text Box 234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42" name="Text Box 240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43" name="Text Box 241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44" name="Text Box 250"/>
          <p:cNvSpPr txBox="1">
            <a:spLocks noChangeArrowheads="1"/>
          </p:cNvSpPr>
          <p:nvPr/>
        </p:nvSpPr>
        <p:spPr bwMode="auto">
          <a:xfrm>
            <a:off x="40671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45" name="Text Box 251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46" name="Text Box 256"/>
          <p:cNvSpPr txBox="1">
            <a:spLocks noChangeArrowheads="1"/>
          </p:cNvSpPr>
          <p:nvPr/>
        </p:nvSpPr>
        <p:spPr bwMode="auto">
          <a:xfrm>
            <a:off x="40671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47" name="Text Box 264"/>
          <p:cNvSpPr txBox="1">
            <a:spLocks noChangeArrowheads="1"/>
          </p:cNvSpPr>
          <p:nvPr/>
        </p:nvSpPr>
        <p:spPr bwMode="auto">
          <a:xfrm>
            <a:off x="4067175" y="1362075"/>
            <a:ext cx="133350" cy="31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48" name="Text Box 265"/>
          <p:cNvSpPr txBox="1">
            <a:spLocks noChangeArrowheads="1"/>
          </p:cNvSpPr>
          <p:nvPr/>
        </p:nvSpPr>
        <p:spPr bwMode="auto">
          <a:xfrm>
            <a:off x="40671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49" name="Text Box 273"/>
          <p:cNvSpPr txBox="1">
            <a:spLocks noChangeArrowheads="1"/>
          </p:cNvSpPr>
          <p:nvPr/>
        </p:nvSpPr>
        <p:spPr bwMode="auto">
          <a:xfrm>
            <a:off x="40671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0" name="Text Box 293"/>
          <p:cNvSpPr txBox="1">
            <a:spLocks noChangeArrowheads="1"/>
          </p:cNvSpPr>
          <p:nvPr/>
        </p:nvSpPr>
        <p:spPr bwMode="auto">
          <a:xfrm>
            <a:off x="40671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1" name="Text Box 294"/>
          <p:cNvSpPr txBox="1">
            <a:spLocks noChangeArrowheads="1"/>
          </p:cNvSpPr>
          <p:nvPr/>
        </p:nvSpPr>
        <p:spPr bwMode="auto">
          <a:xfrm>
            <a:off x="4067175" y="1362075"/>
            <a:ext cx="133350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2" name="Text Box 297"/>
          <p:cNvSpPr txBox="1">
            <a:spLocks noChangeArrowheads="1"/>
          </p:cNvSpPr>
          <p:nvPr/>
        </p:nvSpPr>
        <p:spPr bwMode="auto">
          <a:xfrm>
            <a:off x="4067175" y="1362075"/>
            <a:ext cx="133350" cy="335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3" name="Text Box 188"/>
          <p:cNvSpPr txBox="1">
            <a:spLocks noChangeArrowheads="1"/>
          </p:cNvSpPr>
          <p:nvPr/>
        </p:nvSpPr>
        <p:spPr bwMode="auto">
          <a:xfrm>
            <a:off x="4838700" y="15621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4" name="Text Box 309"/>
          <p:cNvSpPr txBox="1">
            <a:spLocks noChangeArrowheads="1"/>
          </p:cNvSpPr>
          <p:nvPr/>
        </p:nvSpPr>
        <p:spPr bwMode="auto">
          <a:xfrm>
            <a:off x="4838700" y="15621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5" name="Text Box 475"/>
          <p:cNvSpPr txBox="1">
            <a:spLocks noChangeArrowheads="1"/>
          </p:cNvSpPr>
          <p:nvPr/>
        </p:nvSpPr>
        <p:spPr bwMode="auto">
          <a:xfrm>
            <a:off x="4838700" y="15621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6" name="Text Box 584"/>
          <p:cNvSpPr txBox="1">
            <a:spLocks noChangeArrowheads="1"/>
          </p:cNvSpPr>
          <p:nvPr/>
        </p:nvSpPr>
        <p:spPr bwMode="auto">
          <a:xfrm>
            <a:off x="4838700" y="15621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7" name="Text Box 188"/>
          <p:cNvSpPr txBox="1">
            <a:spLocks noChangeArrowheads="1"/>
          </p:cNvSpPr>
          <p:nvPr/>
        </p:nvSpPr>
        <p:spPr bwMode="auto">
          <a:xfrm>
            <a:off x="4895850" y="1495425"/>
            <a:ext cx="133350" cy="154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8" name="Text Box 188"/>
          <p:cNvSpPr txBox="1">
            <a:spLocks noChangeArrowheads="1"/>
          </p:cNvSpPr>
          <p:nvPr/>
        </p:nvSpPr>
        <p:spPr bwMode="auto">
          <a:xfrm>
            <a:off x="781050" y="20955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9" name="Text Box 309"/>
          <p:cNvSpPr txBox="1">
            <a:spLocks noChangeArrowheads="1"/>
          </p:cNvSpPr>
          <p:nvPr/>
        </p:nvSpPr>
        <p:spPr bwMode="auto">
          <a:xfrm>
            <a:off x="781050" y="20955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0" name="Text Box 475"/>
          <p:cNvSpPr txBox="1">
            <a:spLocks noChangeArrowheads="1"/>
          </p:cNvSpPr>
          <p:nvPr/>
        </p:nvSpPr>
        <p:spPr bwMode="auto">
          <a:xfrm>
            <a:off x="781050" y="20955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1" name="Text Box 584"/>
          <p:cNvSpPr txBox="1">
            <a:spLocks noChangeArrowheads="1"/>
          </p:cNvSpPr>
          <p:nvPr/>
        </p:nvSpPr>
        <p:spPr bwMode="auto">
          <a:xfrm>
            <a:off x="781050" y="20955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2" name="Text Box 188"/>
          <p:cNvSpPr txBox="1">
            <a:spLocks noChangeArrowheads="1"/>
          </p:cNvSpPr>
          <p:nvPr/>
        </p:nvSpPr>
        <p:spPr bwMode="auto">
          <a:xfrm>
            <a:off x="838200" y="2028825"/>
            <a:ext cx="133350" cy="154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3" name="Text Box 188"/>
          <p:cNvSpPr txBox="1">
            <a:spLocks noChangeArrowheads="1"/>
          </p:cNvSpPr>
          <p:nvPr/>
        </p:nvSpPr>
        <p:spPr bwMode="auto">
          <a:xfrm>
            <a:off x="1533525" y="20955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4" name="Text Box 309"/>
          <p:cNvSpPr txBox="1">
            <a:spLocks noChangeArrowheads="1"/>
          </p:cNvSpPr>
          <p:nvPr/>
        </p:nvSpPr>
        <p:spPr bwMode="auto">
          <a:xfrm>
            <a:off x="1533525" y="20955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5" name="Text Box 475"/>
          <p:cNvSpPr txBox="1">
            <a:spLocks noChangeArrowheads="1"/>
          </p:cNvSpPr>
          <p:nvPr/>
        </p:nvSpPr>
        <p:spPr bwMode="auto">
          <a:xfrm>
            <a:off x="1533525" y="20955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6" name="Text Box 584"/>
          <p:cNvSpPr txBox="1">
            <a:spLocks noChangeArrowheads="1"/>
          </p:cNvSpPr>
          <p:nvPr/>
        </p:nvSpPr>
        <p:spPr bwMode="auto">
          <a:xfrm>
            <a:off x="1533525" y="20955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7" name="Text Box 188"/>
          <p:cNvSpPr txBox="1">
            <a:spLocks noChangeArrowheads="1"/>
          </p:cNvSpPr>
          <p:nvPr/>
        </p:nvSpPr>
        <p:spPr bwMode="auto">
          <a:xfrm>
            <a:off x="1590675" y="2028825"/>
            <a:ext cx="133350" cy="154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8" name="Text Box 11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9" name="Text Box 12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0" name="Text Box 21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1" name="Text Box 22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2" name="Text Box 96"/>
          <p:cNvSpPr txBox="1">
            <a:spLocks noChangeArrowheads="1"/>
          </p:cNvSpPr>
          <p:nvPr/>
        </p:nvSpPr>
        <p:spPr bwMode="auto">
          <a:xfrm>
            <a:off x="2152650" y="13620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" name="Text Box 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4" name="Text Box 112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5" name="Text Box 155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6" name="Text Box 156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7" name="Text Box 164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8" name="Text Box 165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9" name="Text Box 213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80" name="Text Box 21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81" name="Text Box 222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82" name="Text Box 223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83" name="Text Box 224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84" name="Text Box 225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85" name="Text Box 233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86" name="Text Box 23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87" name="Text Box 240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88" name="Text Box 241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89" name="Text Box 250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90" name="Text Box 251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91" name="Text Box 256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92" name="Text Box 264"/>
          <p:cNvSpPr txBox="1">
            <a:spLocks noChangeArrowheads="1"/>
          </p:cNvSpPr>
          <p:nvPr/>
        </p:nvSpPr>
        <p:spPr bwMode="auto">
          <a:xfrm>
            <a:off x="2152650" y="13620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93" name="Text Box 265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94" name="Text Box 273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95" name="Text Box 293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96" name="Text Box 29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97" name="Text Box 2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98" name="Text Box 298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99" name="Text Box 316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00" name="Text Box 317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01" name="Text Box 325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02" name="Text Box 326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03" name="Text Box 396"/>
          <p:cNvSpPr txBox="1">
            <a:spLocks noChangeArrowheads="1"/>
          </p:cNvSpPr>
          <p:nvPr/>
        </p:nvSpPr>
        <p:spPr bwMode="auto">
          <a:xfrm>
            <a:off x="2152650" y="13620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04" name="Text Box 3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05" name="Text Box 412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06" name="Text Box 448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07" name="Text Box 449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08" name="Text Box 45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09" name="Text Box 458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10" name="Text Box 4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11" name="Text Box 498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12" name="Text Box 506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13" name="Text Box 507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14" name="Text Box 508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15" name="Text Box 509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16" name="Text Box 51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17" name="Text Box 518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18" name="Text Box 52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19" name="Text Box 525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20" name="Text Box 530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21" name="Text Box 531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22" name="Text Box 536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23" name="Text Box 542"/>
          <p:cNvSpPr txBox="1">
            <a:spLocks noChangeArrowheads="1"/>
          </p:cNvSpPr>
          <p:nvPr/>
        </p:nvSpPr>
        <p:spPr bwMode="auto">
          <a:xfrm>
            <a:off x="2152650" y="13620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24" name="Text Box 543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25" name="Text Box 551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26" name="Text Box 568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27" name="Text Box 569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28" name="Text Box 572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29" name="Text Box 573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30" name="Text Box 11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31" name="Text Box 12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32" name="Text Box 21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33" name="Text Box 22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34" name="Text Box 96"/>
          <p:cNvSpPr txBox="1">
            <a:spLocks noChangeArrowheads="1"/>
          </p:cNvSpPr>
          <p:nvPr/>
        </p:nvSpPr>
        <p:spPr bwMode="auto">
          <a:xfrm>
            <a:off x="2152650" y="13620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35" name="Text Box 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36" name="Text Box 112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37" name="Text Box 155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38" name="Text Box 156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39" name="Text Box 164"/>
          <p:cNvSpPr txBox="1">
            <a:spLocks noChangeArrowheads="1"/>
          </p:cNvSpPr>
          <p:nvPr/>
        </p:nvSpPr>
        <p:spPr bwMode="auto">
          <a:xfrm>
            <a:off x="2152650" y="13620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40" name="Text Box 165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41" name="Text Box 213"/>
          <p:cNvSpPr txBox="1">
            <a:spLocks noChangeArrowheads="1"/>
          </p:cNvSpPr>
          <p:nvPr/>
        </p:nvSpPr>
        <p:spPr bwMode="auto">
          <a:xfrm>
            <a:off x="2152650" y="13620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42" name="Text Box 21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43" name="Text Box 222"/>
          <p:cNvSpPr txBox="1">
            <a:spLocks noChangeArrowheads="1"/>
          </p:cNvSpPr>
          <p:nvPr/>
        </p:nvSpPr>
        <p:spPr bwMode="auto">
          <a:xfrm>
            <a:off x="2152650" y="13620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44" name="Text Box 223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45" name="Text Box 224"/>
          <p:cNvSpPr txBox="1">
            <a:spLocks noChangeArrowheads="1"/>
          </p:cNvSpPr>
          <p:nvPr/>
        </p:nvSpPr>
        <p:spPr bwMode="auto">
          <a:xfrm>
            <a:off x="2152650" y="13620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46" name="Text Box 225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47" name="Text Box 233"/>
          <p:cNvSpPr txBox="1">
            <a:spLocks noChangeArrowheads="1"/>
          </p:cNvSpPr>
          <p:nvPr/>
        </p:nvSpPr>
        <p:spPr bwMode="auto">
          <a:xfrm>
            <a:off x="2152650" y="13620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48" name="Text Box 23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49" name="Text Box 240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0" name="Text Box 241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1" name="Text Box 250"/>
          <p:cNvSpPr txBox="1">
            <a:spLocks noChangeArrowheads="1"/>
          </p:cNvSpPr>
          <p:nvPr/>
        </p:nvSpPr>
        <p:spPr bwMode="auto">
          <a:xfrm>
            <a:off x="2152650" y="13620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2" name="Text Box 251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3" name="Text Box 256"/>
          <p:cNvSpPr txBox="1">
            <a:spLocks noChangeArrowheads="1"/>
          </p:cNvSpPr>
          <p:nvPr/>
        </p:nvSpPr>
        <p:spPr bwMode="auto">
          <a:xfrm>
            <a:off x="2152650" y="13620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4" name="Text Box 264"/>
          <p:cNvSpPr txBox="1">
            <a:spLocks noChangeArrowheads="1"/>
          </p:cNvSpPr>
          <p:nvPr/>
        </p:nvSpPr>
        <p:spPr bwMode="auto">
          <a:xfrm>
            <a:off x="2152650" y="1362075"/>
            <a:ext cx="133350" cy="318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5" name="Text Box 265"/>
          <p:cNvSpPr txBox="1">
            <a:spLocks noChangeArrowheads="1"/>
          </p:cNvSpPr>
          <p:nvPr/>
        </p:nvSpPr>
        <p:spPr bwMode="auto">
          <a:xfrm>
            <a:off x="2152650" y="13620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" name="Text Box 273"/>
          <p:cNvSpPr txBox="1">
            <a:spLocks noChangeArrowheads="1"/>
          </p:cNvSpPr>
          <p:nvPr/>
        </p:nvSpPr>
        <p:spPr bwMode="auto">
          <a:xfrm>
            <a:off x="2152650" y="13620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7" name="Text Box 293"/>
          <p:cNvSpPr txBox="1">
            <a:spLocks noChangeArrowheads="1"/>
          </p:cNvSpPr>
          <p:nvPr/>
        </p:nvSpPr>
        <p:spPr bwMode="auto">
          <a:xfrm>
            <a:off x="2152650" y="13620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8" name="Text Box 294"/>
          <p:cNvSpPr txBox="1">
            <a:spLocks noChangeArrowheads="1"/>
          </p:cNvSpPr>
          <p:nvPr/>
        </p:nvSpPr>
        <p:spPr bwMode="auto">
          <a:xfrm>
            <a:off x="2152650" y="13620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9" name="Text Box 297"/>
          <p:cNvSpPr txBox="1">
            <a:spLocks noChangeArrowheads="1"/>
          </p:cNvSpPr>
          <p:nvPr/>
        </p:nvSpPr>
        <p:spPr bwMode="auto">
          <a:xfrm>
            <a:off x="2152650" y="13620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60" name="Text Box 11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61" name="Text Box 12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62" name="Text Box 21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63" name="Text Box 22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64" name="Text Box 96"/>
          <p:cNvSpPr txBox="1">
            <a:spLocks noChangeArrowheads="1"/>
          </p:cNvSpPr>
          <p:nvPr/>
        </p:nvSpPr>
        <p:spPr bwMode="auto">
          <a:xfrm>
            <a:off x="1514475" y="18954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65" name="Text Box 97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66" name="Text Box 112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67" name="Text Box 155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68" name="Text Box 156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69" name="Text Box 164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70" name="Text Box 165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71" name="Text Box 213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72" name="Text Box 214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73" name="Text Box 222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74" name="Text Box 223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75" name="Text Box 224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76" name="Text Box 225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77" name="Text Box 233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78" name="Text Box 234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79" name="Text Box 240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80" name="Text Box 241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81" name="Text Box 250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82" name="Text Box 251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83" name="Text Box 256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84" name="Text Box 264"/>
          <p:cNvSpPr txBox="1">
            <a:spLocks noChangeArrowheads="1"/>
          </p:cNvSpPr>
          <p:nvPr/>
        </p:nvSpPr>
        <p:spPr bwMode="auto">
          <a:xfrm>
            <a:off x="1514475" y="18954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85" name="Text Box 265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86" name="Text Box 273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87" name="Text Box 293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88" name="Text Box 294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89" name="Text Box 297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90" name="Text Box 298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91" name="Text Box 316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92" name="Text Box 317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93" name="Text Box 325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94" name="Text Box 326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95" name="Text Box 396"/>
          <p:cNvSpPr txBox="1">
            <a:spLocks noChangeArrowheads="1"/>
          </p:cNvSpPr>
          <p:nvPr/>
        </p:nvSpPr>
        <p:spPr bwMode="auto">
          <a:xfrm>
            <a:off x="1514475" y="18954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96" name="Text Box 397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97" name="Text Box 412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98" name="Text Box 448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99" name="Text Box 449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00" name="Text Box 457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01" name="Text Box 458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02" name="Text Box 497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03" name="Text Box 498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04" name="Text Box 506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05" name="Text Box 507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06" name="Text Box 508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07" name="Text Box 509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08" name="Text Box 517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09" name="Text Box 518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10" name="Text Box 524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11" name="Text Box 525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12" name="Text Box 530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13" name="Text Box 531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14" name="Text Box 536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15" name="Text Box 542"/>
          <p:cNvSpPr txBox="1">
            <a:spLocks noChangeArrowheads="1"/>
          </p:cNvSpPr>
          <p:nvPr/>
        </p:nvSpPr>
        <p:spPr bwMode="auto">
          <a:xfrm>
            <a:off x="1514475" y="18954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16" name="Text Box 543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17" name="Text Box 551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18" name="Text Box 568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19" name="Text Box 569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20" name="Text Box 572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21" name="Text Box 573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22" name="Text Box 11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23" name="Text Box 12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24" name="Text Box 21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25" name="Text Box 22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26" name="Text Box 96"/>
          <p:cNvSpPr txBox="1">
            <a:spLocks noChangeArrowheads="1"/>
          </p:cNvSpPr>
          <p:nvPr/>
        </p:nvSpPr>
        <p:spPr bwMode="auto">
          <a:xfrm>
            <a:off x="1514475" y="18954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27" name="Text Box 97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28" name="Text Box 112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29" name="Text Box 155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30" name="Text Box 156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31" name="Text Box 164"/>
          <p:cNvSpPr txBox="1">
            <a:spLocks noChangeArrowheads="1"/>
          </p:cNvSpPr>
          <p:nvPr/>
        </p:nvSpPr>
        <p:spPr bwMode="auto">
          <a:xfrm>
            <a:off x="1514475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32" name="Text Box 165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33" name="Text Box 213"/>
          <p:cNvSpPr txBox="1">
            <a:spLocks noChangeArrowheads="1"/>
          </p:cNvSpPr>
          <p:nvPr/>
        </p:nvSpPr>
        <p:spPr bwMode="auto">
          <a:xfrm>
            <a:off x="1514475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34" name="Text Box 214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35" name="Text Box 222"/>
          <p:cNvSpPr txBox="1">
            <a:spLocks noChangeArrowheads="1"/>
          </p:cNvSpPr>
          <p:nvPr/>
        </p:nvSpPr>
        <p:spPr bwMode="auto">
          <a:xfrm>
            <a:off x="1514475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36" name="Text Box 223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37" name="Text Box 224"/>
          <p:cNvSpPr txBox="1">
            <a:spLocks noChangeArrowheads="1"/>
          </p:cNvSpPr>
          <p:nvPr/>
        </p:nvSpPr>
        <p:spPr bwMode="auto">
          <a:xfrm>
            <a:off x="1514475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38" name="Text Box 225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39" name="Text Box 233"/>
          <p:cNvSpPr txBox="1">
            <a:spLocks noChangeArrowheads="1"/>
          </p:cNvSpPr>
          <p:nvPr/>
        </p:nvSpPr>
        <p:spPr bwMode="auto">
          <a:xfrm>
            <a:off x="1514475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40" name="Text Box 234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41" name="Text Box 240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42" name="Text Box 241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43" name="Text Box 250"/>
          <p:cNvSpPr txBox="1">
            <a:spLocks noChangeArrowheads="1"/>
          </p:cNvSpPr>
          <p:nvPr/>
        </p:nvSpPr>
        <p:spPr bwMode="auto">
          <a:xfrm>
            <a:off x="1514475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44" name="Text Box 251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45" name="Text Box 256"/>
          <p:cNvSpPr txBox="1">
            <a:spLocks noChangeArrowheads="1"/>
          </p:cNvSpPr>
          <p:nvPr/>
        </p:nvSpPr>
        <p:spPr bwMode="auto">
          <a:xfrm>
            <a:off x="1514475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46" name="Text Box 264"/>
          <p:cNvSpPr txBox="1">
            <a:spLocks noChangeArrowheads="1"/>
          </p:cNvSpPr>
          <p:nvPr/>
        </p:nvSpPr>
        <p:spPr bwMode="auto">
          <a:xfrm>
            <a:off x="1514475" y="1895475"/>
            <a:ext cx="133350" cy="318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47" name="Text Box 265"/>
          <p:cNvSpPr txBox="1">
            <a:spLocks noChangeArrowheads="1"/>
          </p:cNvSpPr>
          <p:nvPr/>
        </p:nvSpPr>
        <p:spPr bwMode="auto">
          <a:xfrm>
            <a:off x="1514475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48" name="Text Box 273"/>
          <p:cNvSpPr txBox="1">
            <a:spLocks noChangeArrowheads="1"/>
          </p:cNvSpPr>
          <p:nvPr/>
        </p:nvSpPr>
        <p:spPr bwMode="auto">
          <a:xfrm>
            <a:off x="1514475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49" name="Text Box 293"/>
          <p:cNvSpPr txBox="1">
            <a:spLocks noChangeArrowheads="1"/>
          </p:cNvSpPr>
          <p:nvPr/>
        </p:nvSpPr>
        <p:spPr bwMode="auto">
          <a:xfrm>
            <a:off x="1514475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0" name="Text Box 294"/>
          <p:cNvSpPr txBox="1">
            <a:spLocks noChangeArrowheads="1"/>
          </p:cNvSpPr>
          <p:nvPr/>
        </p:nvSpPr>
        <p:spPr bwMode="auto">
          <a:xfrm>
            <a:off x="1514475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1" name="Text Box 297"/>
          <p:cNvSpPr txBox="1">
            <a:spLocks noChangeArrowheads="1"/>
          </p:cNvSpPr>
          <p:nvPr/>
        </p:nvSpPr>
        <p:spPr bwMode="auto">
          <a:xfrm>
            <a:off x="1514475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2" name="Text Box 188"/>
          <p:cNvSpPr txBox="1">
            <a:spLocks noChangeArrowheads="1"/>
          </p:cNvSpPr>
          <p:nvPr/>
        </p:nvSpPr>
        <p:spPr bwMode="auto">
          <a:xfrm>
            <a:off x="2228850" y="2028825"/>
            <a:ext cx="133350" cy="156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3" name="Text Box 11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4" name="Text Box 12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5" name="Text Box 21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6" name="Text Box 22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7" name="Text Box 96"/>
          <p:cNvSpPr txBox="1">
            <a:spLocks noChangeArrowheads="1"/>
          </p:cNvSpPr>
          <p:nvPr/>
        </p:nvSpPr>
        <p:spPr bwMode="auto">
          <a:xfrm>
            <a:off x="2152650" y="18954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8" name="Text Box 97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9" name="Text Box 112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0" name="Text Box 155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1" name="Text Box 156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2" name="Text Box 164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3" name="Text Box 165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4" name="Text Box 213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5" name="Text Box 214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6" name="Text Box 222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7" name="Text Box 223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8" name="Text Box 224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9" name="Text Box 225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70" name="Text Box 233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71" name="Text Box 234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72" name="Text Box 240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73" name="Text Box 241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74" name="Text Box 250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75" name="Text Box 251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76" name="Text Box 256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77" name="Text Box 264"/>
          <p:cNvSpPr txBox="1">
            <a:spLocks noChangeArrowheads="1"/>
          </p:cNvSpPr>
          <p:nvPr/>
        </p:nvSpPr>
        <p:spPr bwMode="auto">
          <a:xfrm>
            <a:off x="2152650" y="18954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78" name="Text Box 265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79" name="Text Box 273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80" name="Text Box 293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81" name="Text Box 294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82" name="Text Box 297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83" name="Text Box 298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84" name="Text Box 316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85" name="Text Box 317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86" name="Text Box 325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87" name="Text Box 326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88" name="Text Box 396"/>
          <p:cNvSpPr txBox="1">
            <a:spLocks noChangeArrowheads="1"/>
          </p:cNvSpPr>
          <p:nvPr/>
        </p:nvSpPr>
        <p:spPr bwMode="auto">
          <a:xfrm>
            <a:off x="2152650" y="18954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89" name="Text Box 397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90" name="Text Box 412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91" name="Text Box 448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92" name="Text Box 449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93" name="Text Box 457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94" name="Text Box 458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95" name="Text Box 497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96" name="Text Box 498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97" name="Text Box 506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98" name="Text Box 507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99" name="Text Box 508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00" name="Text Box 509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01" name="Text Box 517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02" name="Text Box 518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03" name="Text Box 524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04" name="Text Box 525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05" name="Text Box 530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06" name="Text Box 531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07" name="Text Box 536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08" name="Text Box 542"/>
          <p:cNvSpPr txBox="1">
            <a:spLocks noChangeArrowheads="1"/>
          </p:cNvSpPr>
          <p:nvPr/>
        </p:nvSpPr>
        <p:spPr bwMode="auto">
          <a:xfrm>
            <a:off x="2152650" y="18954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09" name="Text Box 543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10" name="Text Box 551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11" name="Text Box 568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12" name="Text Box 569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13" name="Text Box 572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14" name="Text Box 573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15" name="Text Box 11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16" name="Text Box 12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17" name="Text Box 21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18" name="Text Box 22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19" name="Text Box 96"/>
          <p:cNvSpPr txBox="1">
            <a:spLocks noChangeArrowheads="1"/>
          </p:cNvSpPr>
          <p:nvPr/>
        </p:nvSpPr>
        <p:spPr bwMode="auto">
          <a:xfrm>
            <a:off x="2152650" y="1895475"/>
            <a:ext cx="133350" cy="3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20" name="Text Box 97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21" name="Text Box 112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22" name="Text Box 155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23" name="Text Box 156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24" name="Text Box 164"/>
          <p:cNvSpPr txBox="1">
            <a:spLocks noChangeArrowheads="1"/>
          </p:cNvSpPr>
          <p:nvPr/>
        </p:nvSpPr>
        <p:spPr bwMode="auto">
          <a:xfrm>
            <a:off x="2152650" y="1895475"/>
            <a:ext cx="133350" cy="3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25" name="Text Box 165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26" name="Text Box 213"/>
          <p:cNvSpPr txBox="1">
            <a:spLocks noChangeArrowheads="1"/>
          </p:cNvSpPr>
          <p:nvPr/>
        </p:nvSpPr>
        <p:spPr bwMode="auto">
          <a:xfrm>
            <a:off x="2152650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27" name="Text Box 214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28" name="Text Box 222"/>
          <p:cNvSpPr txBox="1">
            <a:spLocks noChangeArrowheads="1"/>
          </p:cNvSpPr>
          <p:nvPr/>
        </p:nvSpPr>
        <p:spPr bwMode="auto">
          <a:xfrm>
            <a:off x="2152650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29" name="Text Box 223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30" name="Text Box 224"/>
          <p:cNvSpPr txBox="1">
            <a:spLocks noChangeArrowheads="1"/>
          </p:cNvSpPr>
          <p:nvPr/>
        </p:nvSpPr>
        <p:spPr bwMode="auto">
          <a:xfrm>
            <a:off x="2152650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31" name="Text Box 225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32" name="Text Box 233"/>
          <p:cNvSpPr txBox="1">
            <a:spLocks noChangeArrowheads="1"/>
          </p:cNvSpPr>
          <p:nvPr/>
        </p:nvSpPr>
        <p:spPr bwMode="auto">
          <a:xfrm>
            <a:off x="2152650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33" name="Text Box 234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34" name="Text Box 240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35" name="Text Box 241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36" name="Text Box 250"/>
          <p:cNvSpPr txBox="1">
            <a:spLocks noChangeArrowheads="1"/>
          </p:cNvSpPr>
          <p:nvPr/>
        </p:nvSpPr>
        <p:spPr bwMode="auto">
          <a:xfrm>
            <a:off x="2152650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37" name="Text Box 251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38" name="Text Box 256"/>
          <p:cNvSpPr txBox="1">
            <a:spLocks noChangeArrowheads="1"/>
          </p:cNvSpPr>
          <p:nvPr/>
        </p:nvSpPr>
        <p:spPr bwMode="auto">
          <a:xfrm>
            <a:off x="2152650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39" name="Text Box 264"/>
          <p:cNvSpPr txBox="1">
            <a:spLocks noChangeArrowheads="1"/>
          </p:cNvSpPr>
          <p:nvPr/>
        </p:nvSpPr>
        <p:spPr bwMode="auto">
          <a:xfrm>
            <a:off x="2152650" y="1895475"/>
            <a:ext cx="133350" cy="318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40" name="Text Box 265"/>
          <p:cNvSpPr txBox="1">
            <a:spLocks noChangeArrowheads="1"/>
          </p:cNvSpPr>
          <p:nvPr/>
        </p:nvSpPr>
        <p:spPr bwMode="auto">
          <a:xfrm>
            <a:off x="2152650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41" name="Text Box 273"/>
          <p:cNvSpPr txBox="1">
            <a:spLocks noChangeArrowheads="1"/>
          </p:cNvSpPr>
          <p:nvPr/>
        </p:nvSpPr>
        <p:spPr bwMode="auto">
          <a:xfrm>
            <a:off x="2152650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42" name="Text Box 293"/>
          <p:cNvSpPr txBox="1">
            <a:spLocks noChangeArrowheads="1"/>
          </p:cNvSpPr>
          <p:nvPr/>
        </p:nvSpPr>
        <p:spPr bwMode="auto">
          <a:xfrm>
            <a:off x="2152650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43" name="Text Box 294"/>
          <p:cNvSpPr txBox="1">
            <a:spLocks noChangeArrowheads="1"/>
          </p:cNvSpPr>
          <p:nvPr/>
        </p:nvSpPr>
        <p:spPr bwMode="auto">
          <a:xfrm>
            <a:off x="2152650" y="1895475"/>
            <a:ext cx="133350" cy="34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44" name="Text Box 297"/>
          <p:cNvSpPr txBox="1">
            <a:spLocks noChangeArrowheads="1"/>
          </p:cNvSpPr>
          <p:nvPr/>
        </p:nvSpPr>
        <p:spPr bwMode="auto">
          <a:xfrm>
            <a:off x="2152650" y="1895475"/>
            <a:ext cx="133350" cy="337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45" name="Text Box 11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46" name="Text Box 12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47" name="Text Box 21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48" name="Text Box 22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49" name="Text Box 96"/>
          <p:cNvSpPr txBox="1">
            <a:spLocks noChangeArrowheads="1"/>
          </p:cNvSpPr>
          <p:nvPr/>
        </p:nvSpPr>
        <p:spPr bwMode="auto">
          <a:xfrm>
            <a:off x="762000" y="2962275"/>
            <a:ext cx="133350" cy="302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50" name="Text Box 97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51" name="Text Box 112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52" name="Text Box 155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53" name="Text Box 156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54" name="Text Box 164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55" name="Text Box 165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56" name="Text Box 213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57" name="Text Box 214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58" name="Text Box 222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59" name="Text Box 223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0" name="Text Box 224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1" name="Text Box 225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2" name="Text Box 233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3" name="Text Box 234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4" name="Text Box 240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5" name="Text Box 241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6" name="Text Box 250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7" name="Text Box 251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8" name="Text Box 256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9" name="Text Box 264"/>
          <p:cNvSpPr txBox="1">
            <a:spLocks noChangeArrowheads="1"/>
          </p:cNvSpPr>
          <p:nvPr/>
        </p:nvSpPr>
        <p:spPr bwMode="auto">
          <a:xfrm>
            <a:off x="762000" y="2962275"/>
            <a:ext cx="133350" cy="302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70" name="Text Box 265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71" name="Text Box 273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72" name="Text Box 293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73" name="Text Box 294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74" name="Text Box 297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75" name="Text Box 298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76" name="Text Box 316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77" name="Text Box 317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78" name="Text Box 325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79" name="Text Box 326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80" name="Text Box 396"/>
          <p:cNvSpPr txBox="1">
            <a:spLocks noChangeArrowheads="1"/>
          </p:cNvSpPr>
          <p:nvPr/>
        </p:nvSpPr>
        <p:spPr bwMode="auto">
          <a:xfrm>
            <a:off x="762000" y="2962275"/>
            <a:ext cx="133350" cy="302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81" name="Text Box 397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82" name="Text Box 412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83" name="Text Box 448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84" name="Text Box 449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85" name="Text Box 457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86" name="Text Box 458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87" name="Text Box 497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88" name="Text Box 498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89" name="Text Box 506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90" name="Text Box 507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91" name="Text Box 508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92" name="Text Box 509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93" name="Text Box 517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94" name="Text Box 518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95" name="Text Box 524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96" name="Text Box 525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97" name="Text Box 530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98" name="Text Box 531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99" name="Text Box 536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00" name="Text Box 542"/>
          <p:cNvSpPr txBox="1">
            <a:spLocks noChangeArrowheads="1"/>
          </p:cNvSpPr>
          <p:nvPr/>
        </p:nvSpPr>
        <p:spPr bwMode="auto">
          <a:xfrm>
            <a:off x="762000" y="2962275"/>
            <a:ext cx="133350" cy="302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01" name="Text Box 543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02" name="Text Box 551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03" name="Text Box 568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04" name="Text Box 569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05" name="Text Box 572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06" name="Text Box 573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07" name="Text Box 11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08" name="Text Box 12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09" name="Text Box 21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10" name="Text Box 22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11" name="Text Box 96"/>
          <p:cNvSpPr txBox="1">
            <a:spLocks noChangeArrowheads="1"/>
          </p:cNvSpPr>
          <p:nvPr/>
        </p:nvSpPr>
        <p:spPr bwMode="auto">
          <a:xfrm>
            <a:off x="762000" y="2962275"/>
            <a:ext cx="133350" cy="302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12" name="Text Box 97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13" name="Text Box 112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14" name="Text Box 155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15" name="Text Box 156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16" name="Text Box 164"/>
          <p:cNvSpPr txBox="1">
            <a:spLocks noChangeArrowheads="1"/>
          </p:cNvSpPr>
          <p:nvPr/>
        </p:nvSpPr>
        <p:spPr bwMode="auto">
          <a:xfrm>
            <a:off x="762000" y="2962275"/>
            <a:ext cx="133350" cy="32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17" name="Text Box 165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18" name="Text Box 213"/>
          <p:cNvSpPr txBox="1">
            <a:spLocks noChangeArrowheads="1"/>
          </p:cNvSpPr>
          <p:nvPr/>
        </p:nvSpPr>
        <p:spPr bwMode="auto">
          <a:xfrm>
            <a:off x="762000" y="2962275"/>
            <a:ext cx="133350" cy="33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19" name="Text Box 214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20" name="Text Box 222"/>
          <p:cNvSpPr txBox="1">
            <a:spLocks noChangeArrowheads="1"/>
          </p:cNvSpPr>
          <p:nvPr/>
        </p:nvSpPr>
        <p:spPr bwMode="auto">
          <a:xfrm>
            <a:off x="762000" y="2962275"/>
            <a:ext cx="133350" cy="33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21" name="Text Box 223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22" name="Text Box 224"/>
          <p:cNvSpPr txBox="1">
            <a:spLocks noChangeArrowheads="1"/>
          </p:cNvSpPr>
          <p:nvPr/>
        </p:nvSpPr>
        <p:spPr bwMode="auto">
          <a:xfrm>
            <a:off x="762000" y="2962275"/>
            <a:ext cx="133350" cy="33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23" name="Text Box 225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24" name="Text Box 233"/>
          <p:cNvSpPr txBox="1">
            <a:spLocks noChangeArrowheads="1"/>
          </p:cNvSpPr>
          <p:nvPr/>
        </p:nvSpPr>
        <p:spPr bwMode="auto">
          <a:xfrm>
            <a:off x="762000" y="2962275"/>
            <a:ext cx="133350" cy="33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25" name="Text Box 234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26" name="Text Box 240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27" name="Text Box 241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28" name="Text Box 250"/>
          <p:cNvSpPr txBox="1">
            <a:spLocks noChangeArrowheads="1"/>
          </p:cNvSpPr>
          <p:nvPr/>
        </p:nvSpPr>
        <p:spPr bwMode="auto">
          <a:xfrm>
            <a:off x="762000" y="2962275"/>
            <a:ext cx="133350" cy="33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29" name="Text Box 251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30" name="Text Box 256"/>
          <p:cNvSpPr txBox="1">
            <a:spLocks noChangeArrowheads="1"/>
          </p:cNvSpPr>
          <p:nvPr/>
        </p:nvSpPr>
        <p:spPr bwMode="auto">
          <a:xfrm>
            <a:off x="762000" y="2962275"/>
            <a:ext cx="133350" cy="33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31" name="Text Box 264"/>
          <p:cNvSpPr txBox="1">
            <a:spLocks noChangeArrowheads="1"/>
          </p:cNvSpPr>
          <p:nvPr/>
        </p:nvSpPr>
        <p:spPr bwMode="auto">
          <a:xfrm>
            <a:off x="762000" y="2962275"/>
            <a:ext cx="133350" cy="311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32" name="Text Box 265"/>
          <p:cNvSpPr txBox="1">
            <a:spLocks noChangeArrowheads="1"/>
          </p:cNvSpPr>
          <p:nvPr/>
        </p:nvSpPr>
        <p:spPr bwMode="auto">
          <a:xfrm>
            <a:off x="762000" y="2962275"/>
            <a:ext cx="133350" cy="33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33" name="Text Box 273"/>
          <p:cNvSpPr txBox="1">
            <a:spLocks noChangeArrowheads="1"/>
          </p:cNvSpPr>
          <p:nvPr/>
        </p:nvSpPr>
        <p:spPr bwMode="auto">
          <a:xfrm>
            <a:off x="762000" y="2962275"/>
            <a:ext cx="133350" cy="33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34" name="Text Box 293"/>
          <p:cNvSpPr txBox="1">
            <a:spLocks noChangeArrowheads="1"/>
          </p:cNvSpPr>
          <p:nvPr/>
        </p:nvSpPr>
        <p:spPr bwMode="auto">
          <a:xfrm>
            <a:off x="762000" y="2962275"/>
            <a:ext cx="133350" cy="33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35" name="Text Box 294"/>
          <p:cNvSpPr txBox="1">
            <a:spLocks noChangeArrowheads="1"/>
          </p:cNvSpPr>
          <p:nvPr/>
        </p:nvSpPr>
        <p:spPr bwMode="auto">
          <a:xfrm>
            <a:off x="762000" y="2962275"/>
            <a:ext cx="133350" cy="34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36" name="Text Box 297"/>
          <p:cNvSpPr txBox="1">
            <a:spLocks noChangeArrowheads="1"/>
          </p:cNvSpPr>
          <p:nvPr/>
        </p:nvSpPr>
        <p:spPr bwMode="auto">
          <a:xfrm>
            <a:off x="762000" y="2962275"/>
            <a:ext cx="133350" cy="33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631006"/>
            <a:ext cx="2684463" cy="2073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363" y="3727450"/>
            <a:ext cx="2743199" cy="210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759200"/>
            <a:ext cx="2667000" cy="183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99" y="1631008"/>
            <a:ext cx="2690576" cy="2026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631007"/>
            <a:ext cx="2747962" cy="2026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3714750"/>
            <a:ext cx="2693341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69900" y="304800"/>
            <a:ext cx="8153400" cy="685800"/>
            <a:chOff x="336" y="192"/>
            <a:chExt cx="5136" cy="432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7" name="Picture 6" descr="COGLOGO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473200" y="289719"/>
            <a:ext cx="7162800" cy="715962"/>
          </a:xfrm>
        </p:spPr>
        <p:txBody>
          <a:bodyPr/>
          <a:lstStyle/>
          <a:p>
            <a:r>
              <a:rPr lang="en-US" sz="2400" b="1" dirty="0" smtClean="0"/>
              <a:t>Meteorology Factors on </a:t>
            </a:r>
            <a:r>
              <a:rPr lang="en-US" sz="2400" b="1" dirty="0" err="1" smtClean="0"/>
              <a:t>Exceedance</a:t>
            </a:r>
            <a:r>
              <a:rPr lang="en-US" sz="2400" b="1" dirty="0" smtClean="0"/>
              <a:t> Days </a:t>
            </a:r>
            <a:endParaRPr lang="en-US" sz="2400" b="1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228600" y="1219200"/>
            <a:ext cx="8763000" cy="5410200"/>
          </a:xfrm>
        </p:spPr>
        <p:txBody>
          <a:bodyPr/>
          <a:lstStyle/>
          <a:p>
            <a:r>
              <a:rPr lang="en-US" sz="2400" dirty="0" smtClean="0"/>
              <a:t>August 6, 2014</a:t>
            </a:r>
          </a:p>
          <a:p>
            <a:pPr lvl="1"/>
            <a:r>
              <a:rPr lang="en-US" sz="2000" dirty="0"/>
              <a:t>High Temperature: </a:t>
            </a:r>
            <a:r>
              <a:rPr lang="en-US" sz="2000" dirty="0" smtClean="0"/>
              <a:t>90</a:t>
            </a:r>
            <a:r>
              <a:rPr lang="en-US" sz="2000" dirty="0" smtClean="0">
                <a:latin typeface="Calibri"/>
              </a:rPr>
              <a:t>°F </a:t>
            </a:r>
            <a:endParaRPr lang="en-US" sz="2000" dirty="0"/>
          </a:p>
          <a:p>
            <a:pPr lvl="1"/>
            <a:r>
              <a:rPr lang="en-US" sz="2000" dirty="0" smtClean="0"/>
              <a:t>Light winds</a:t>
            </a:r>
          </a:p>
          <a:p>
            <a:pPr lvl="1"/>
            <a:r>
              <a:rPr lang="en-US" sz="2000" dirty="0" smtClean="0"/>
              <a:t>Northwesterly winds brought </a:t>
            </a:r>
            <a:r>
              <a:rPr lang="en-US" sz="2000" dirty="0" err="1" smtClean="0"/>
              <a:t>NOx</a:t>
            </a:r>
            <a:r>
              <a:rPr lang="en-US" sz="2000" dirty="0" smtClean="0"/>
              <a:t> and ozone from the Ohio River Valley  </a:t>
            </a:r>
          </a:p>
          <a:p>
            <a:pPr lvl="1"/>
            <a:r>
              <a:rPr lang="en-US" sz="2000" dirty="0" smtClean="0"/>
              <a:t>Clear Skies due to a high pressure system</a:t>
            </a:r>
          </a:p>
          <a:p>
            <a:pPr lvl="1"/>
            <a:r>
              <a:rPr lang="en-US" sz="2000" dirty="0" smtClean="0"/>
              <a:t>Similar conditions during the two days prior caused ozone to build up</a:t>
            </a:r>
          </a:p>
          <a:p>
            <a:r>
              <a:rPr lang="en-US" sz="2400" dirty="0" smtClean="0"/>
              <a:t>August 27, 2014</a:t>
            </a:r>
          </a:p>
          <a:p>
            <a:pPr lvl="1"/>
            <a:r>
              <a:rPr lang="en-US" sz="2000" dirty="0" smtClean="0"/>
              <a:t>High Temperature: 90</a:t>
            </a:r>
            <a:r>
              <a:rPr lang="en-US" sz="2000" dirty="0" smtClean="0">
                <a:latin typeface="Calibri"/>
              </a:rPr>
              <a:t>°F </a:t>
            </a:r>
            <a:endParaRPr lang="en-US" sz="2000" dirty="0"/>
          </a:p>
          <a:p>
            <a:pPr lvl="1"/>
            <a:r>
              <a:rPr lang="en-US" sz="2000" dirty="0" smtClean="0"/>
              <a:t>Northwesterly winds brought </a:t>
            </a:r>
            <a:r>
              <a:rPr lang="en-US" sz="2000" dirty="0" err="1" smtClean="0"/>
              <a:t>NOx</a:t>
            </a:r>
            <a:r>
              <a:rPr lang="en-US" sz="2000" dirty="0" smtClean="0"/>
              <a:t> and ozone from Western PA and OH</a:t>
            </a:r>
          </a:p>
          <a:p>
            <a:pPr lvl="1"/>
            <a:r>
              <a:rPr lang="en-US" sz="2000" dirty="0" smtClean="0"/>
              <a:t>High ozone values in Western PA on August 26</a:t>
            </a:r>
          </a:p>
          <a:p>
            <a:pPr lvl="1"/>
            <a:r>
              <a:rPr lang="en-US" sz="2000" dirty="0" smtClean="0"/>
              <a:t>Clear and sunny skies</a:t>
            </a:r>
          </a:p>
          <a:p>
            <a:pPr lvl="1"/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4105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520700" y="304800"/>
            <a:ext cx="8153400" cy="685800"/>
            <a:chOff x="336" y="192"/>
            <a:chExt cx="5136" cy="432"/>
          </a:xfrm>
        </p:grpSpPr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8" name="Picture 6" descr="COGLOGO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90600" y="261938"/>
            <a:ext cx="8229600" cy="715962"/>
          </a:xfrm>
        </p:spPr>
        <p:txBody>
          <a:bodyPr/>
          <a:lstStyle/>
          <a:p>
            <a:r>
              <a:rPr lang="en-US" sz="2400" b="1" dirty="0" smtClean="0"/>
              <a:t>Wind Trajectories for 8/6 and 8/27</a:t>
            </a:r>
            <a:endParaRPr lang="en-US" sz="2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400" y="1447800"/>
            <a:ext cx="4254500" cy="4648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1447800"/>
            <a:ext cx="42037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173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0" y="1752601"/>
            <a:ext cx="8318500" cy="4267199"/>
          </a:xfrm>
          <a:prstGeom prst="rect">
            <a:avLst/>
          </a:prstGeom>
        </p:spPr>
      </p:pic>
      <p:grpSp>
        <p:nvGrpSpPr>
          <p:cNvPr id="7" name="Group 4"/>
          <p:cNvGrpSpPr>
            <a:grpSpLocks/>
          </p:cNvGrpSpPr>
          <p:nvPr/>
        </p:nvGrpSpPr>
        <p:grpSpPr bwMode="auto">
          <a:xfrm>
            <a:off x="520700" y="304800"/>
            <a:ext cx="8153400" cy="685800"/>
            <a:chOff x="336" y="192"/>
            <a:chExt cx="5136" cy="432"/>
          </a:xfrm>
        </p:grpSpPr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9" name="Picture 6" descr="COGLOG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1143000" y="261938"/>
            <a:ext cx="8229600" cy="715962"/>
          </a:xfrm>
        </p:spPr>
        <p:txBody>
          <a:bodyPr/>
          <a:lstStyle/>
          <a:p>
            <a:r>
              <a:rPr lang="en-US" sz="2400" b="1" dirty="0" smtClean="0"/>
              <a:t>Ozone Concentration at 3 PM</a:t>
            </a:r>
            <a:endParaRPr 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114799" y="1270000"/>
            <a:ext cx="1314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August 26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3111500" y="1905000"/>
            <a:ext cx="2430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Ozone concentrations = 70-80 ppb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990600" y="1905000"/>
            <a:ext cx="2133600" cy="1828800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/>
          <p:cNvGrpSpPr/>
          <p:nvPr/>
        </p:nvGrpSpPr>
        <p:grpSpPr>
          <a:xfrm>
            <a:off x="3284578" y="3289120"/>
            <a:ext cx="2625643" cy="1301750"/>
            <a:chOff x="3284578" y="3289120"/>
            <a:chExt cx="2625643" cy="1301750"/>
          </a:xfrm>
        </p:grpSpPr>
        <p:sp>
          <p:nvSpPr>
            <p:cNvPr id="12" name="Right Arrow 11"/>
            <p:cNvSpPr/>
            <p:nvPr/>
          </p:nvSpPr>
          <p:spPr>
            <a:xfrm rot="1610050">
              <a:off x="3284578" y="3289120"/>
              <a:ext cx="2625643" cy="1301750"/>
            </a:xfrm>
            <a:prstGeom prst="rightArrow">
              <a:avLst/>
            </a:prstGeom>
            <a:solidFill>
              <a:srgbClr val="BBE0E3">
                <a:alpha val="43922"/>
              </a:srgbClr>
            </a:solidFill>
            <a:ln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/>
            <p:cNvSpPr txBox="1"/>
            <p:nvPr/>
          </p:nvSpPr>
          <p:spPr>
            <a:xfrm rot="1498233">
              <a:off x="3382167" y="3701533"/>
              <a:ext cx="24304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70C0"/>
                  </a:solidFill>
                </a:rPr>
                <a:t>24 – 32 hours</a:t>
              </a:r>
              <a:endParaRPr lang="en-US" dirty="0">
                <a:solidFill>
                  <a:srgbClr val="0070C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950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633498"/>
            <a:ext cx="7620000" cy="385290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495800" y="1264166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August 27</a:t>
            </a:r>
            <a:endParaRPr lang="en-US" dirty="0"/>
          </a:p>
        </p:txBody>
      </p:sp>
      <p:grpSp>
        <p:nvGrpSpPr>
          <p:cNvPr id="9" name="Group 4"/>
          <p:cNvGrpSpPr>
            <a:grpSpLocks/>
          </p:cNvGrpSpPr>
          <p:nvPr/>
        </p:nvGrpSpPr>
        <p:grpSpPr bwMode="auto">
          <a:xfrm>
            <a:off x="520700" y="304800"/>
            <a:ext cx="8153400" cy="685800"/>
            <a:chOff x="336" y="192"/>
            <a:chExt cx="5136" cy="432"/>
          </a:xfrm>
        </p:grpSpPr>
        <p:sp>
          <p:nvSpPr>
            <p:cNvPr id="10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11" name="Picture 6" descr="COGLOG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1143000" y="261938"/>
            <a:ext cx="8229600" cy="715962"/>
          </a:xfrm>
        </p:spPr>
        <p:txBody>
          <a:bodyPr/>
          <a:lstStyle/>
          <a:p>
            <a:r>
              <a:rPr lang="en-US" sz="2400" b="1" dirty="0" smtClean="0"/>
              <a:t>Ozone Concentration at 3 PM</a:t>
            </a:r>
            <a:endParaRPr lang="en-US" sz="2400" b="1" dirty="0"/>
          </a:p>
        </p:txBody>
      </p:sp>
      <p:sp>
        <p:nvSpPr>
          <p:cNvPr id="13" name="Oval 12"/>
          <p:cNvSpPr/>
          <p:nvPr/>
        </p:nvSpPr>
        <p:spPr>
          <a:xfrm>
            <a:off x="5139532" y="4140200"/>
            <a:ext cx="1752600" cy="1308101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4800600" y="5549900"/>
            <a:ext cx="2430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Ozone concentrations = 70-90 ppb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27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533400" y="304800"/>
            <a:ext cx="8153400" cy="685800"/>
            <a:chOff x="336" y="192"/>
            <a:chExt cx="5136" cy="432"/>
          </a:xfrm>
        </p:grpSpPr>
        <p:sp>
          <p:nvSpPr>
            <p:cNvPr id="4198" name="Rectangle 3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4199" name="Picture 4" descr="COGLOG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2819400" y="381000"/>
            <a:ext cx="5410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2014 </a:t>
            </a:r>
            <a:r>
              <a:rPr lang="en-US" sz="2400" b="1" dirty="0"/>
              <a:t>Ozone </a:t>
            </a:r>
            <a:r>
              <a:rPr lang="en-US" sz="2400" b="1" dirty="0" err="1" smtClean="0"/>
              <a:t>Exceedances</a:t>
            </a:r>
            <a:endParaRPr lang="en-US" sz="2400" b="1" dirty="0"/>
          </a:p>
        </p:txBody>
      </p:sp>
      <p:sp>
        <p:nvSpPr>
          <p:cNvPr id="4197" name="Text Box 982"/>
          <p:cNvSpPr txBox="1">
            <a:spLocks noChangeArrowheads="1"/>
          </p:cNvSpPr>
          <p:nvPr/>
        </p:nvSpPr>
        <p:spPr bwMode="auto">
          <a:xfrm>
            <a:off x="304800" y="6476999"/>
            <a:ext cx="75438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Char char="•"/>
            </a:pPr>
            <a:r>
              <a:rPr lang="en-US" sz="1200" b="1" dirty="0" smtClean="0"/>
              <a:t>Analysis </a:t>
            </a:r>
            <a:r>
              <a:rPr lang="en-US" sz="1200" b="1" dirty="0"/>
              <a:t>is based on draft data </a:t>
            </a:r>
            <a:r>
              <a:rPr lang="en-US" sz="1200" b="1" dirty="0" smtClean="0"/>
              <a:t>until September 3, 2014. </a:t>
            </a:r>
            <a:r>
              <a:rPr lang="en-US" sz="1200" b="1" dirty="0"/>
              <a:t>Data is subject to change.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76158"/>
              </p:ext>
            </p:extLst>
          </p:nvPr>
        </p:nvGraphicFramePr>
        <p:xfrm>
          <a:off x="304800" y="1371599"/>
          <a:ext cx="8534400" cy="4724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837"/>
                <a:gridCol w="2192323"/>
                <a:gridCol w="2270620"/>
                <a:gridCol w="2270620"/>
              </a:tblGrid>
              <a:tr h="105959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Date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 smtClean="0">
                          <a:effectLst/>
                        </a:rPr>
                        <a:t>Monitors </a:t>
                      </a:r>
                      <a:r>
                        <a:rPr lang="en-US" sz="2800" u="none" strike="noStrike" dirty="0">
                          <a:effectLst/>
                        </a:rPr>
                        <a:t>Exceeding 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Highest Monitor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 smtClean="0">
                          <a:effectLst/>
                        </a:rPr>
                        <a:t>8-Hr</a:t>
                      </a:r>
                      <a:r>
                        <a:rPr lang="en-US" sz="2800" u="none" strike="noStrike" baseline="0" dirty="0" smtClean="0">
                          <a:effectLst/>
                        </a:rPr>
                        <a:t> Max </a:t>
                      </a:r>
                      <a:r>
                        <a:rPr lang="en-US" sz="2800" u="none" strike="noStrike" dirty="0" smtClean="0">
                          <a:effectLst/>
                        </a:rPr>
                        <a:t>(ppb</a:t>
                      </a:r>
                      <a:r>
                        <a:rPr lang="en-US" sz="2800" u="none" strike="noStrike" dirty="0">
                          <a:effectLst/>
                        </a:rPr>
                        <a:t>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9162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Arial" pitchFamily="34" charset="0"/>
                        </a:rPr>
                        <a:t>6/16/2014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smtClean="0">
                          <a:effectLst/>
                          <a:latin typeface="Arial" pitchFamily="34" charset="0"/>
                        </a:rPr>
                        <a:t>4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effectLst/>
                          <a:latin typeface="Arial" pitchFamily="34" charset="0"/>
                        </a:rPr>
                        <a:t>Arlington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smtClean="0">
                          <a:effectLst/>
                          <a:latin typeface="Arial" pitchFamily="34" charset="0"/>
                        </a:rPr>
                        <a:t>87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9162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Arial" pitchFamily="34" charset="0"/>
                        </a:rPr>
                        <a:t>7/11/2014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Arial" pitchFamily="34" charset="0"/>
                        </a:rPr>
                        <a:t>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effectLst/>
                          <a:latin typeface="Arial" pitchFamily="34" charset="0"/>
                        </a:rPr>
                        <a:t>Prince William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smtClean="0">
                          <a:effectLst/>
                          <a:latin typeface="Arial" pitchFamily="34" charset="0"/>
                        </a:rPr>
                        <a:t>76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9162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8/6/2014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Charles County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77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9162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8/27/2014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Arling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ton/Prince George County (tie)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76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57200" y="304800"/>
            <a:ext cx="8153400" cy="685800"/>
            <a:chOff x="336" y="192"/>
            <a:chExt cx="5136" cy="432"/>
          </a:xfrm>
        </p:grpSpPr>
        <p:sp>
          <p:nvSpPr>
            <p:cNvPr id="5125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5126" name="Picture 6" descr="COGLOG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3200400" y="457200"/>
            <a:ext cx="4648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Ozone </a:t>
            </a:r>
            <a:r>
              <a:rPr lang="en-US" sz="2400" b="1" dirty="0" err="1" smtClean="0"/>
              <a:t>Exceedance</a:t>
            </a:r>
            <a:r>
              <a:rPr lang="en-US" sz="2400" b="1" dirty="0" smtClean="0"/>
              <a:t> Trend</a:t>
            </a:r>
            <a:endParaRPr lang="en-US" sz="2400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82000" y="6525902"/>
            <a:ext cx="457200" cy="304800"/>
          </a:xfrm>
        </p:spPr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" y="6553703"/>
            <a:ext cx="6781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1200" b="1" dirty="0" smtClean="0"/>
              <a:t>2014 analysis is based on draft data as of September 4, 2014  and is subject to change.</a:t>
            </a:r>
            <a:endParaRPr lang="en-US" sz="1200" b="1" dirty="0"/>
          </a:p>
        </p:txBody>
      </p:sp>
      <p:graphicFrame>
        <p:nvGraphicFramePr>
          <p:cNvPr id="12" name="Chart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0026488"/>
              </p:ext>
            </p:extLst>
          </p:nvPr>
        </p:nvGraphicFramePr>
        <p:xfrm>
          <a:off x="304800" y="1143000"/>
          <a:ext cx="8594271" cy="5422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48670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89700" y="6248400"/>
            <a:ext cx="2133600" cy="476250"/>
          </a:xfrm>
        </p:spPr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57200" y="304800"/>
            <a:ext cx="8153400" cy="685800"/>
            <a:chOff x="336" y="192"/>
            <a:chExt cx="5136" cy="432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7" name="Picture 6" descr="COGLOGO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2286000" y="457200"/>
            <a:ext cx="5943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90 Degree Days and </a:t>
            </a:r>
            <a:r>
              <a:rPr lang="en-US" sz="2400" b="1" dirty="0" err="1" smtClean="0"/>
              <a:t>Exceedance</a:t>
            </a:r>
            <a:r>
              <a:rPr lang="en-US" sz="2400" b="1" dirty="0" smtClean="0"/>
              <a:t> Days </a:t>
            </a:r>
            <a:endParaRPr 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28600" y="6415203"/>
            <a:ext cx="6781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1200" b="1" dirty="0" smtClean="0"/>
              <a:t>2014 analysis is based on draft data as of September 3, 2014  and is subject to change.</a:t>
            </a:r>
            <a:endParaRPr lang="en-US" sz="1200" b="1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5706465"/>
              </p:ext>
            </p:extLst>
          </p:nvPr>
        </p:nvGraphicFramePr>
        <p:xfrm>
          <a:off x="228600" y="1219200"/>
          <a:ext cx="8686800" cy="4787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7623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57200" y="304800"/>
            <a:ext cx="8153400" cy="685800"/>
            <a:chOff x="336" y="192"/>
            <a:chExt cx="5136" cy="432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7" name="Picture 6" descr="COGLOGO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048000" y="457200"/>
            <a:ext cx="4648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 </a:t>
            </a:r>
            <a:endParaRPr lang="en-US" sz="2400" b="1" dirty="0"/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1981200" y="457200"/>
            <a:ext cx="6438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/>
              <a:t>Why Fewer </a:t>
            </a:r>
            <a:r>
              <a:rPr lang="en-US" sz="2800" b="1" dirty="0" err="1"/>
              <a:t>E</a:t>
            </a:r>
            <a:r>
              <a:rPr lang="en-US" sz="2800" b="1" dirty="0" err="1" smtClean="0"/>
              <a:t>xceedance</a:t>
            </a:r>
            <a:r>
              <a:rPr lang="en-US" sz="2800" b="1" dirty="0" smtClean="0"/>
              <a:t> </a:t>
            </a:r>
            <a:r>
              <a:rPr lang="en-US" sz="2800" b="1" dirty="0"/>
              <a:t>D</a:t>
            </a:r>
            <a:r>
              <a:rPr lang="en-US" sz="2800" b="1" dirty="0" smtClean="0"/>
              <a:t>ays </a:t>
            </a:r>
            <a:r>
              <a:rPr lang="en-US" sz="2800" b="1" dirty="0"/>
              <a:t>N</a:t>
            </a:r>
            <a:r>
              <a:rPr lang="en-US" sz="2800" b="1" dirty="0" smtClean="0"/>
              <a:t>ow ?</a:t>
            </a:r>
            <a:endParaRPr lang="en-US" sz="2800" b="1" dirty="0"/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>
          <a:xfrm>
            <a:off x="647700" y="990600"/>
            <a:ext cx="8191500" cy="571500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/>
          <a:p>
            <a:pPr lvl="0" algn="ctr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endParaRPr lang="en-US" sz="800" b="1" dirty="0" smtClean="0">
              <a:solidFill>
                <a:srgbClr val="92D050"/>
              </a:solidFill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pPr lvl="0" algn="ctr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r>
              <a:rPr lang="en-US" sz="2400" b="1" dirty="0" smtClean="0">
                <a:solidFill>
                  <a:srgbClr val="92D050"/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Emission Control Programs</a:t>
            </a:r>
          </a:p>
          <a:p>
            <a:pPr lvl="0" algn="ctr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endParaRPr lang="en-US" sz="800" b="1" dirty="0" smtClean="0">
              <a:solidFill>
                <a:srgbClr val="92D050"/>
              </a:solidFill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58000" y="6467718"/>
            <a:ext cx="2133600" cy="170964"/>
          </a:xfrm>
        </p:spPr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2202718"/>
              </p:ext>
            </p:extLst>
          </p:nvPr>
        </p:nvGraphicFramePr>
        <p:xfrm>
          <a:off x="457200" y="1676400"/>
          <a:ext cx="8153400" cy="47599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743200"/>
                <a:gridCol w="2474976"/>
                <a:gridCol w="293522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Federal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6E6A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State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Local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Acid</a:t>
                      </a:r>
                      <a:r>
                        <a:rPr lang="en-US" baseline="0" dirty="0" smtClean="0"/>
                        <a:t> Rain Program</a:t>
                      </a:r>
                    </a:p>
                    <a:p>
                      <a:r>
                        <a:rPr lang="en-US" baseline="0" dirty="0" smtClean="0"/>
                        <a:t>(1996/2000)</a:t>
                      </a:r>
                      <a:endParaRPr lang="en-US" dirty="0"/>
                    </a:p>
                  </a:txBody>
                  <a:tcPr>
                    <a:solidFill>
                      <a:srgbClr val="C6E6A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Vehicle Inspection and Maintenance Programs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Renewable Energy Programs</a:t>
                      </a:r>
                    </a:p>
                    <a:p>
                      <a:r>
                        <a:rPr lang="en-US" sz="1200" dirty="0" smtClean="0"/>
                        <a:t>Regional Wind Power Purchase Program</a:t>
                      </a:r>
                    </a:p>
                    <a:p>
                      <a:r>
                        <a:rPr lang="en-US" sz="1200" dirty="0" smtClean="0"/>
                        <a:t>Clean Energy Rewards Program</a:t>
                      </a:r>
                    </a:p>
                    <a:p>
                      <a:r>
                        <a:rPr lang="en-US" sz="1200" dirty="0" smtClean="0"/>
                        <a:t>Renewable Portfolio  Standards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Tier 2 (LD Vehicle) Rule</a:t>
                      </a:r>
                    </a:p>
                    <a:p>
                      <a:r>
                        <a:rPr lang="en-US" dirty="0" smtClean="0"/>
                        <a:t>(2004)</a:t>
                      </a:r>
                      <a:endParaRPr lang="en-US" dirty="0"/>
                    </a:p>
                  </a:txBody>
                  <a:tcPr>
                    <a:solidFill>
                      <a:srgbClr val="C6E6A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MD Healthy Air Act (2009/2012)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Energy Efficiency Programs</a:t>
                      </a:r>
                    </a:p>
                    <a:p>
                      <a:r>
                        <a:rPr lang="en-US" sz="1200" dirty="0" smtClean="0"/>
                        <a:t>LED Traffic Signal Retrofit Program</a:t>
                      </a:r>
                    </a:p>
                    <a:p>
                      <a:r>
                        <a:rPr lang="en-US" sz="1200" dirty="0" smtClean="0"/>
                        <a:t>Building Energy Efficiency Programs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HD Diesel Vehicle Rule (2004/2007)</a:t>
                      </a:r>
                    </a:p>
                  </a:txBody>
                  <a:tcPr>
                    <a:solidFill>
                      <a:srgbClr val="C6E6A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VA CAIR Rule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VRE Idling Reduction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NOx SIP Call (2004)</a:t>
                      </a:r>
                    </a:p>
                  </a:txBody>
                  <a:tcPr>
                    <a:solidFill>
                      <a:srgbClr val="C6E6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DC CAIR Rule</a:t>
                      </a: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Low VOC Paint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Clean Air Interstate Rule  (2009)</a:t>
                      </a:r>
                    </a:p>
                    <a:p>
                      <a:endParaRPr lang="en-US" dirty="0" smtClean="0"/>
                    </a:p>
                  </a:txBody>
                  <a:tcPr>
                    <a:solidFill>
                      <a:srgbClr val="C6E6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Ozone</a:t>
                      </a:r>
                      <a:r>
                        <a:rPr lang="en-US" baseline="0" dirty="0" smtClean="0"/>
                        <a:t> Transport Commission Rules</a:t>
                      </a:r>
                      <a:endParaRPr lang="en-US" dirty="0" smtClean="0"/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Gas Can Replacement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698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57200" y="304800"/>
            <a:ext cx="8153400" cy="685800"/>
            <a:chOff x="336" y="192"/>
            <a:chExt cx="5136" cy="432"/>
          </a:xfrm>
        </p:grpSpPr>
        <p:sp>
          <p:nvSpPr>
            <p:cNvPr id="5125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5126" name="Picture 6" descr="COGLOG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3124200" y="457200"/>
            <a:ext cx="4495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Ozone Design Value Trend</a:t>
            </a:r>
            <a:endParaRPr lang="en-US" sz="2400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graphicFrame>
        <p:nvGraphicFramePr>
          <p:cNvPr id="8" name="Char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529061"/>
              </p:ext>
            </p:extLst>
          </p:nvPr>
        </p:nvGraphicFramePr>
        <p:xfrm>
          <a:off x="285750" y="1219200"/>
          <a:ext cx="847725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grpSp>
        <p:nvGrpSpPr>
          <p:cNvPr id="11" name="Group 4"/>
          <p:cNvGrpSpPr>
            <a:grpSpLocks/>
          </p:cNvGrpSpPr>
          <p:nvPr/>
        </p:nvGrpSpPr>
        <p:grpSpPr bwMode="auto">
          <a:xfrm>
            <a:off x="457200" y="304800"/>
            <a:ext cx="8153400" cy="685800"/>
            <a:chOff x="336" y="192"/>
            <a:chExt cx="5136" cy="432"/>
          </a:xfrm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13" name="Picture 6" descr="COGLOGO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2971800" y="457200"/>
            <a:ext cx="4495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4</a:t>
            </a:r>
            <a:r>
              <a:rPr lang="en-US" sz="2400" b="1" baseline="30000" dirty="0" smtClean="0"/>
              <a:t>th</a:t>
            </a:r>
            <a:r>
              <a:rPr lang="en-US" sz="2400" b="1" dirty="0" smtClean="0"/>
              <a:t> Highest Ozone Value</a:t>
            </a:r>
            <a:endParaRPr lang="en-US" sz="2400" b="1" dirty="0"/>
          </a:p>
        </p:txBody>
      </p:sp>
      <p:graphicFrame>
        <p:nvGraphicFramePr>
          <p:cNvPr id="15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6180050"/>
              </p:ext>
            </p:extLst>
          </p:nvPr>
        </p:nvGraphicFramePr>
        <p:xfrm>
          <a:off x="304800" y="1390650"/>
          <a:ext cx="8382000" cy="4781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3389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57200" y="304800"/>
            <a:ext cx="8153400" cy="685800"/>
            <a:chOff x="336" y="192"/>
            <a:chExt cx="5136" cy="432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7" name="Picture 6" descr="COGLOGO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968500" y="209976"/>
            <a:ext cx="6781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These 4</a:t>
            </a:r>
            <a:r>
              <a:rPr lang="en-US" sz="2400" b="1" baseline="30000" dirty="0" smtClean="0"/>
              <a:t>th</a:t>
            </a:r>
            <a:r>
              <a:rPr lang="en-US" sz="2400" b="1" dirty="0" smtClean="0"/>
              <a:t> highest 8-hour ozone values in 2015 would lead to non-attainment in 2015</a:t>
            </a:r>
            <a:endParaRPr lang="en-US" sz="2400" b="1" dirty="0"/>
          </a:p>
        </p:txBody>
      </p:sp>
      <p:sp>
        <p:nvSpPr>
          <p:cNvPr id="10" name="Text Box 982"/>
          <p:cNvSpPr txBox="1">
            <a:spLocks noChangeArrowheads="1"/>
          </p:cNvSpPr>
          <p:nvPr/>
        </p:nvSpPr>
        <p:spPr bwMode="auto">
          <a:xfrm>
            <a:off x="304800" y="6338499"/>
            <a:ext cx="75438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Char char="•"/>
            </a:pPr>
            <a:r>
              <a:rPr lang="en-US" sz="1200" b="1" dirty="0" smtClean="0"/>
              <a:t>Analysis </a:t>
            </a:r>
            <a:r>
              <a:rPr lang="en-US" sz="1200" b="1" dirty="0"/>
              <a:t>is based on draft data </a:t>
            </a:r>
            <a:r>
              <a:rPr lang="en-US" sz="1200" b="1" dirty="0" smtClean="0"/>
              <a:t>until September 3, 2014. </a:t>
            </a:r>
            <a:r>
              <a:rPr lang="en-US" sz="1200" b="1" dirty="0"/>
              <a:t>Data is subject to change.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386375"/>
              </p:ext>
            </p:extLst>
          </p:nvPr>
        </p:nvGraphicFramePr>
        <p:xfrm>
          <a:off x="1295400" y="1524000"/>
          <a:ext cx="6553200" cy="44538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33122"/>
                <a:gridCol w="2920078"/>
              </a:tblGrid>
              <a:tr h="1047750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none" strike="noStrike" dirty="0">
                          <a:effectLst/>
                        </a:rPr>
                        <a:t>Site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smtClean="0">
                          <a:effectLst/>
                        </a:rPr>
                        <a:t>4</a:t>
                      </a:r>
                      <a:r>
                        <a:rPr lang="en-US" sz="2000" b="1" u="none" strike="noStrike" baseline="30000" dirty="0" smtClean="0">
                          <a:effectLst/>
                        </a:rPr>
                        <a:t>th</a:t>
                      </a:r>
                      <a:r>
                        <a:rPr lang="en-US" sz="2000" b="1" u="none" strike="noStrike" dirty="0" smtClean="0">
                          <a:effectLst/>
                        </a:rPr>
                        <a:t> Highest 8-Hour Max Ozone Concentration (ppm)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Beltsville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0.087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T w="12700" cmpd="sng">
                      <a:noFill/>
                    </a:lnT>
                  </a:tcPr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PG Equestrian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effectLst/>
                        </a:rPr>
                        <a:t>0.090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Arlington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effectLst/>
                        </a:rPr>
                        <a:t>0.090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Calvert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0.091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Franconia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0.092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Southern Maryland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0.094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Rockville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0.095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HU- Beltsville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0.095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McMillian NCore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0.096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Frederick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0.096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Ashburn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0.099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1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Long Park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effectLst/>
                        </a:rPr>
                        <a:t>0.100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665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33400" y="304800"/>
            <a:ext cx="8153400" cy="685800"/>
            <a:chOff x="336" y="192"/>
            <a:chExt cx="5136" cy="432"/>
          </a:xfrm>
        </p:grpSpPr>
        <p:sp>
          <p:nvSpPr>
            <p:cNvPr id="3772" name="Rectangle 8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3773" name="Picture 10" descr="COGLOG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75" name="Text Box 12"/>
          <p:cNvSpPr txBox="1">
            <a:spLocks noChangeArrowheads="1"/>
          </p:cNvSpPr>
          <p:nvPr/>
        </p:nvSpPr>
        <p:spPr bwMode="auto">
          <a:xfrm>
            <a:off x="1981200" y="381000"/>
            <a:ext cx="6705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400" b="1" dirty="0" smtClean="0"/>
              <a:t>Fine Particle Summary </a:t>
            </a:r>
          </a:p>
          <a:p>
            <a:pPr algn="ctr">
              <a:spcBef>
                <a:spcPts val="0"/>
              </a:spcBef>
            </a:pPr>
            <a:r>
              <a:rPr lang="en-US" sz="1200" b="1" dirty="0" smtClean="0"/>
              <a:t>[As of September 3, 2014]</a:t>
            </a:r>
            <a:endParaRPr lang="en-US" sz="1200" b="1" dirty="0"/>
          </a:p>
        </p:txBody>
      </p:sp>
      <p:sp>
        <p:nvSpPr>
          <p:cNvPr id="3076" name="Text Box 528"/>
          <p:cNvSpPr txBox="1">
            <a:spLocks noChangeArrowheads="1"/>
          </p:cNvSpPr>
          <p:nvPr/>
        </p:nvSpPr>
        <p:spPr bwMode="auto">
          <a:xfrm>
            <a:off x="590550" y="1114077"/>
            <a:ext cx="80391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smtClean="0"/>
              <a:t>24-hour PM</a:t>
            </a:r>
            <a:r>
              <a:rPr lang="en-US" sz="2400" b="1" baseline="-25000" dirty="0" smtClean="0"/>
              <a:t>2.5</a:t>
            </a:r>
            <a:r>
              <a:rPr lang="en-US" sz="2400" b="1" dirty="0" smtClean="0"/>
              <a:t> Average (µg/m</a:t>
            </a:r>
            <a:r>
              <a:rPr lang="en-US" sz="2400" b="1" baseline="30000" dirty="0" smtClean="0"/>
              <a:t>3</a:t>
            </a:r>
            <a:r>
              <a:rPr lang="en-US" sz="2400" b="1" dirty="0" smtClean="0"/>
              <a:t>)</a:t>
            </a:r>
            <a:endParaRPr lang="en-US" sz="2400" b="1" dirty="0"/>
          </a:p>
        </p:txBody>
      </p:sp>
      <p:sp>
        <p:nvSpPr>
          <p:cNvPr id="3078" name="Rectangle 10"/>
          <p:cNvSpPr>
            <a:spLocks noChangeArrowheads="1"/>
          </p:cNvSpPr>
          <p:nvPr/>
        </p:nvSpPr>
        <p:spPr bwMode="auto">
          <a:xfrm>
            <a:off x="323850" y="6103233"/>
            <a:ext cx="8305800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/>
              <a:t>Data based on the </a:t>
            </a:r>
            <a:r>
              <a:rPr lang="en-US" sz="1400" dirty="0" smtClean="0"/>
              <a:t>24-hour </a:t>
            </a:r>
            <a:r>
              <a:rPr lang="en-US" sz="1400" dirty="0"/>
              <a:t>standard set at </a:t>
            </a:r>
            <a:r>
              <a:rPr lang="en-US" sz="1400" dirty="0" smtClean="0"/>
              <a:t>35 µg/m</a:t>
            </a:r>
            <a:r>
              <a:rPr lang="en-US" sz="1400" baseline="30000" dirty="0" smtClean="0"/>
              <a:t>3</a:t>
            </a:r>
            <a:r>
              <a:rPr lang="en-US" sz="1400" dirty="0" smtClean="0"/>
              <a:t>. Since April 1, 2014, there have been:</a:t>
            </a:r>
          </a:p>
          <a:p>
            <a:pPr>
              <a:spcBef>
                <a:spcPct val="50000"/>
              </a:spcBef>
            </a:pPr>
            <a:r>
              <a:rPr lang="en-US" sz="1400" dirty="0" smtClean="0"/>
              <a:t> 49 </a:t>
            </a:r>
            <a:r>
              <a:rPr lang="en-US" sz="1400" dirty="0"/>
              <a:t>Code Yellow </a:t>
            </a:r>
            <a:r>
              <a:rPr lang="en-US" sz="1400" dirty="0" smtClean="0"/>
              <a:t>Days, 106 Code </a:t>
            </a:r>
            <a:r>
              <a:rPr lang="en-US" sz="1400" dirty="0"/>
              <a:t>Green Days</a:t>
            </a:r>
          </a:p>
        </p:txBody>
      </p:sp>
      <p:sp>
        <p:nvSpPr>
          <p:cNvPr id="3079" name="Text Box 2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2" name="Text Box 5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5" name="Text Box 17"/>
          <p:cNvSpPr txBox="1">
            <a:spLocks noChangeArrowheads="1"/>
          </p:cNvSpPr>
          <p:nvPr/>
        </p:nvSpPr>
        <p:spPr bwMode="auto">
          <a:xfrm>
            <a:off x="3371850" y="12096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6" name="Text Box 18"/>
          <p:cNvSpPr txBox="1">
            <a:spLocks noChangeArrowheads="1"/>
          </p:cNvSpPr>
          <p:nvPr/>
        </p:nvSpPr>
        <p:spPr bwMode="auto">
          <a:xfrm>
            <a:off x="3409950" y="1400175"/>
            <a:ext cx="15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9" name="Text Box 21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0" name="Text Box 22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1" name="Text Box 23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2" name="Text Box 24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3" name="Text Box 25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0" name="Text Box 38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1" name="Text Box 39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2" name="Text Box 40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3" name="Text Box 41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4" name="Text Box 42"/>
          <p:cNvSpPr txBox="1">
            <a:spLocks noChangeArrowheads="1"/>
          </p:cNvSpPr>
          <p:nvPr/>
        </p:nvSpPr>
        <p:spPr bwMode="auto">
          <a:xfrm>
            <a:off x="53149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5" name="Text Box 43"/>
          <p:cNvSpPr txBox="1">
            <a:spLocks noChangeArrowheads="1"/>
          </p:cNvSpPr>
          <p:nvPr/>
        </p:nvSpPr>
        <p:spPr bwMode="auto">
          <a:xfrm>
            <a:off x="53149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6" name="Text Box 44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7" name="Text Box 45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33" name="Text Box 96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34" name="Text Box 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37" name="Text Box 102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38" name="Text Box 103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39" name="Text Box 106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40" name="Text Box 107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45" name="Text Box 11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46" name="Text Box 113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47" name="Text Box 114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48" name="Text Box 11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53" name="Text Box 120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54" name="Text Box 121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55" name="Text Box 123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56" name="Text Box 124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57" name="Text Box 125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3" name="Text Box 146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5" name="Text Box 148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6" name="Text Box 155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7" name="Text Box 156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8" name="Text Box 161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9" name="Text Box 162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81" name="Text Box 164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82" name="Text Box 165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83" name="Text Box 166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84" name="Text Box 167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85" name="Text Box 168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00" name="Text Box 211"/>
          <p:cNvSpPr txBox="1">
            <a:spLocks noChangeArrowheads="1"/>
          </p:cNvSpPr>
          <p:nvPr/>
        </p:nvSpPr>
        <p:spPr bwMode="auto">
          <a:xfrm>
            <a:off x="1419225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01" name="Text Box 21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02" name="Text Box 21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05" name="Text Box 217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06" name="Text Box 218"/>
          <p:cNvSpPr txBox="1">
            <a:spLocks noChangeArrowheads="1"/>
          </p:cNvSpPr>
          <p:nvPr/>
        </p:nvSpPr>
        <p:spPr bwMode="auto">
          <a:xfrm>
            <a:off x="3409950" y="14001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0" name="Text Box 22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1" name="Text Box 223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2" name="Text Box 224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3" name="Text Box 225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6" name="Text Box 228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17" name="Text Box 229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1" name="Text Box 23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2" name="Text Box 23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3" name="Text Box 23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4" name="Text Box 236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8" name="Text Box 240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29" name="Text Box 241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3" name="Text Box 250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4" name="Text Box 251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5" name="Text Box 253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6" name="Text Box 254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7" name="Text Box 256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8" name="Text Box 257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39" name="Text Box 258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41" name="Text Box 264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42" name="Text Box 265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45" name="Text Box 268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46" name="Text Box 269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50" name="Text Box 27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51" name="Text Box 274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52" name="Text Box 27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53" name="Text Box 276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57" name="Text Box 280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68" name="Text Box 291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69" name="Text Box 29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0" name="Text Box 29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1" name="Text Box 295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2" name="Text Box 296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3" name="Text Box 2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4" name="Text Box 298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5" name="Text Box 300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6" name="Text Box 301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85" name="Text Box 310"/>
          <p:cNvSpPr txBox="1">
            <a:spLocks noChangeArrowheads="1"/>
          </p:cNvSpPr>
          <p:nvPr/>
        </p:nvSpPr>
        <p:spPr bwMode="auto">
          <a:xfrm>
            <a:off x="1419225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86" name="Text Box 312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89" name="Text Box 315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0" name="Text Box 316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1" name="Text Box 317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2" name="Text Box 322"/>
          <p:cNvSpPr txBox="1">
            <a:spLocks noChangeArrowheads="1"/>
          </p:cNvSpPr>
          <p:nvPr/>
        </p:nvSpPr>
        <p:spPr bwMode="auto">
          <a:xfrm>
            <a:off x="3371850" y="12096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3" name="Text Box 323"/>
          <p:cNvSpPr txBox="1">
            <a:spLocks noChangeArrowheads="1"/>
          </p:cNvSpPr>
          <p:nvPr/>
        </p:nvSpPr>
        <p:spPr bwMode="auto">
          <a:xfrm>
            <a:off x="3409950" y="1400175"/>
            <a:ext cx="15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5" name="Text Box 325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6" name="Text Box 326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7" name="Text Box 327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8" name="Text Box 328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99" name="Text Box 329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06" name="Text Box 342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07" name="Text Box 343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08" name="Text Box 344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09" name="Text Box 345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0" name="Text Box 346"/>
          <p:cNvSpPr txBox="1">
            <a:spLocks noChangeArrowheads="1"/>
          </p:cNvSpPr>
          <p:nvPr/>
        </p:nvSpPr>
        <p:spPr bwMode="auto">
          <a:xfrm>
            <a:off x="53149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1" name="Text Box 347"/>
          <p:cNvSpPr txBox="1">
            <a:spLocks noChangeArrowheads="1"/>
          </p:cNvSpPr>
          <p:nvPr/>
        </p:nvSpPr>
        <p:spPr bwMode="auto">
          <a:xfrm>
            <a:off x="53149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2" name="Text Box 348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13" name="Text Box 349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37" name="Text Box 396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38" name="Text Box 3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41" name="Text Box 402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42" name="Text Box 403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43" name="Text Box 406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44" name="Text Box 407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49" name="Text Box 41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0" name="Text Box 413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1" name="Text Box 414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2" name="Text Box 41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7" name="Text Box 420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8" name="Text Box 421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59" name="Text Box 423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60" name="Text Box 424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61" name="Text Box 425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76" name="Text Box 445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78" name="Text Box 447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79" name="Text Box 448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0" name="Text Box 449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1" name="Text Box 454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2" name="Text Box 455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4" name="Text Box 45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5" name="Text Box 458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6" name="Text Box 459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7" name="Text Box 460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8" name="Text Box 461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99" name="Text Box 496"/>
          <p:cNvSpPr txBox="1">
            <a:spLocks noChangeArrowheads="1"/>
          </p:cNvSpPr>
          <p:nvPr/>
        </p:nvSpPr>
        <p:spPr bwMode="auto">
          <a:xfrm>
            <a:off x="1419225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00" name="Text Box 4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01" name="Text Box 498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04" name="Text Box 501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05" name="Text Box 502"/>
          <p:cNvSpPr txBox="1">
            <a:spLocks noChangeArrowheads="1"/>
          </p:cNvSpPr>
          <p:nvPr/>
        </p:nvSpPr>
        <p:spPr bwMode="auto">
          <a:xfrm>
            <a:off x="3409950" y="14001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09" name="Text Box 506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10" name="Text Box 507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11" name="Text Box 508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12" name="Text Box 509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15" name="Text Box 512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16" name="Text Box 513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0" name="Text Box 51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1" name="Text Box 518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2" name="Text Box 519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3" name="Text Box 520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7" name="Text Box 524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28" name="Text Box 525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2" name="Text Box 530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3" name="Text Box 531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4" name="Text Box 533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5" name="Text Box 534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6" name="Text Box 536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7" name="Text Box 537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38" name="Text Box 538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40" name="Text Box 542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41" name="Text Box 54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44" name="Text Box 546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45" name="Text Box 547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49" name="Text Box 551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50" name="Text Box 552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51" name="Text Box 553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52" name="Text Box 554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55" name="Text Box 558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4" name="Text Box 567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5" name="Text Box 568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6" name="Text Box 569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7" name="Text Box 570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8" name="Text Box 571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69" name="Text Box 57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70" name="Text Box 573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71" name="Text Box 57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72" name="Text Box 576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1" name="Text Box 585"/>
          <p:cNvSpPr txBox="1">
            <a:spLocks noChangeArrowheads="1"/>
          </p:cNvSpPr>
          <p:nvPr/>
        </p:nvSpPr>
        <p:spPr bwMode="auto">
          <a:xfrm>
            <a:off x="1419225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8" name="Text Box 603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9" name="Text Box 604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0" name="Text Box 605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1" name="Text Box 606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2" name="Text Box 607"/>
          <p:cNvSpPr txBox="1">
            <a:spLocks noChangeArrowheads="1"/>
          </p:cNvSpPr>
          <p:nvPr/>
        </p:nvSpPr>
        <p:spPr bwMode="auto">
          <a:xfrm>
            <a:off x="53149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3" name="Text Box 609"/>
          <p:cNvSpPr txBox="1">
            <a:spLocks noChangeArrowheads="1"/>
          </p:cNvSpPr>
          <p:nvPr/>
        </p:nvSpPr>
        <p:spPr bwMode="auto">
          <a:xfrm>
            <a:off x="53149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4" name="Text Box 610"/>
          <p:cNvSpPr txBox="1">
            <a:spLocks noChangeArrowheads="1"/>
          </p:cNvSpPr>
          <p:nvPr/>
        </p:nvSpPr>
        <p:spPr bwMode="auto">
          <a:xfrm>
            <a:off x="53149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5" name="Text Box 613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6" name="Text Box 614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9" name="Text Box 619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00" name="Text Box 621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01" name="Text Box 622"/>
          <p:cNvSpPr txBox="1">
            <a:spLocks noChangeArrowheads="1"/>
          </p:cNvSpPr>
          <p:nvPr/>
        </p:nvSpPr>
        <p:spPr bwMode="auto">
          <a:xfrm>
            <a:off x="5962650" y="83058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02" name="Text Box 623"/>
          <p:cNvSpPr txBox="1">
            <a:spLocks noChangeArrowheads="1"/>
          </p:cNvSpPr>
          <p:nvPr/>
        </p:nvSpPr>
        <p:spPr bwMode="auto">
          <a:xfrm>
            <a:off x="5962650" y="83058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07" name="Text Box 2"/>
          <p:cNvSpPr txBox="1">
            <a:spLocks noChangeArrowheads="1"/>
          </p:cNvSpPr>
          <p:nvPr/>
        </p:nvSpPr>
        <p:spPr bwMode="auto">
          <a:xfrm>
            <a:off x="8553450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09" name="Text Box 4"/>
          <p:cNvSpPr txBox="1">
            <a:spLocks noChangeArrowheads="1"/>
          </p:cNvSpPr>
          <p:nvPr/>
        </p:nvSpPr>
        <p:spPr bwMode="auto">
          <a:xfrm>
            <a:off x="3371850" y="5534025"/>
            <a:ext cx="123825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0" name="Text Box 5"/>
          <p:cNvSpPr txBox="1">
            <a:spLocks noChangeArrowheads="1"/>
          </p:cNvSpPr>
          <p:nvPr/>
        </p:nvSpPr>
        <p:spPr bwMode="auto">
          <a:xfrm>
            <a:off x="8553450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1" name="Text Box 11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2" name="Text Box 12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3" name="Text Box 17"/>
          <p:cNvSpPr txBox="1">
            <a:spLocks noChangeArrowheads="1"/>
          </p:cNvSpPr>
          <p:nvPr/>
        </p:nvSpPr>
        <p:spPr bwMode="auto">
          <a:xfrm>
            <a:off x="3371850" y="120967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4" name="Text Box 18"/>
          <p:cNvSpPr txBox="1">
            <a:spLocks noChangeArrowheads="1"/>
          </p:cNvSpPr>
          <p:nvPr/>
        </p:nvSpPr>
        <p:spPr bwMode="auto">
          <a:xfrm>
            <a:off x="3409950" y="1400175"/>
            <a:ext cx="14287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5" name="Text Box 20"/>
          <p:cNvSpPr txBox="1">
            <a:spLocks noChangeArrowheads="1"/>
          </p:cNvSpPr>
          <p:nvPr/>
        </p:nvSpPr>
        <p:spPr bwMode="auto">
          <a:xfrm>
            <a:off x="33718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6" name="Text Box 21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7" name="Text Box 22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8" name="Text Box 23"/>
          <p:cNvSpPr txBox="1">
            <a:spLocks noChangeArrowheads="1"/>
          </p:cNvSpPr>
          <p:nvPr/>
        </p:nvSpPr>
        <p:spPr bwMode="auto">
          <a:xfrm>
            <a:off x="8553450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19" name="Text Box 24"/>
          <p:cNvSpPr txBox="1">
            <a:spLocks noChangeArrowheads="1"/>
          </p:cNvSpPr>
          <p:nvPr/>
        </p:nvSpPr>
        <p:spPr bwMode="auto">
          <a:xfrm>
            <a:off x="3371850" y="120967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0" name="Text Box 25"/>
          <p:cNvSpPr txBox="1">
            <a:spLocks noChangeArrowheads="1"/>
          </p:cNvSpPr>
          <p:nvPr/>
        </p:nvSpPr>
        <p:spPr bwMode="auto">
          <a:xfrm>
            <a:off x="3371850" y="120967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2" name="Text Box 27"/>
          <p:cNvSpPr txBox="1">
            <a:spLocks noChangeArrowheads="1"/>
          </p:cNvSpPr>
          <p:nvPr/>
        </p:nvSpPr>
        <p:spPr bwMode="auto">
          <a:xfrm>
            <a:off x="33718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3" name="Text Box 34"/>
          <p:cNvSpPr txBox="1">
            <a:spLocks noChangeArrowheads="1"/>
          </p:cNvSpPr>
          <p:nvPr/>
        </p:nvSpPr>
        <p:spPr bwMode="auto">
          <a:xfrm>
            <a:off x="40195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4" name="Text Box 35"/>
          <p:cNvSpPr txBox="1">
            <a:spLocks noChangeArrowheads="1"/>
          </p:cNvSpPr>
          <p:nvPr/>
        </p:nvSpPr>
        <p:spPr bwMode="auto">
          <a:xfrm>
            <a:off x="40195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5" name="Text Box 36"/>
          <p:cNvSpPr txBox="1">
            <a:spLocks noChangeArrowheads="1"/>
          </p:cNvSpPr>
          <p:nvPr/>
        </p:nvSpPr>
        <p:spPr bwMode="auto">
          <a:xfrm>
            <a:off x="46672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6" name="Text Box 37"/>
          <p:cNvSpPr txBox="1">
            <a:spLocks noChangeArrowheads="1"/>
          </p:cNvSpPr>
          <p:nvPr/>
        </p:nvSpPr>
        <p:spPr bwMode="auto">
          <a:xfrm>
            <a:off x="4667250" y="5495925"/>
            <a:ext cx="123825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7" name="Text Box 38"/>
          <p:cNvSpPr txBox="1">
            <a:spLocks noChangeArrowheads="1"/>
          </p:cNvSpPr>
          <p:nvPr/>
        </p:nvSpPr>
        <p:spPr bwMode="auto">
          <a:xfrm>
            <a:off x="59626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8" name="Text Box 39"/>
          <p:cNvSpPr txBox="1">
            <a:spLocks noChangeArrowheads="1"/>
          </p:cNvSpPr>
          <p:nvPr/>
        </p:nvSpPr>
        <p:spPr bwMode="auto">
          <a:xfrm>
            <a:off x="59626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29" name="Text Box 40"/>
          <p:cNvSpPr txBox="1">
            <a:spLocks noChangeArrowheads="1"/>
          </p:cNvSpPr>
          <p:nvPr/>
        </p:nvSpPr>
        <p:spPr bwMode="auto">
          <a:xfrm>
            <a:off x="59626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30" name="Text Box 41"/>
          <p:cNvSpPr txBox="1">
            <a:spLocks noChangeArrowheads="1"/>
          </p:cNvSpPr>
          <p:nvPr/>
        </p:nvSpPr>
        <p:spPr bwMode="auto">
          <a:xfrm>
            <a:off x="59626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31" name="Text Box 42"/>
          <p:cNvSpPr txBox="1">
            <a:spLocks noChangeArrowheads="1"/>
          </p:cNvSpPr>
          <p:nvPr/>
        </p:nvSpPr>
        <p:spPr bwMode="auto">
          <a:xfrm>
            <a:off x="5962650" y="69818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32" name="Text Box 43"/>
          <p:cNvSpPr txBox="1">
            <a:spLocks noChangeArrowheads="1"/>
          </p:cNvSpPr>
          <p:nvPr/>
        </p:nvSpPr>
        <p:spPr bwMode="auto">
          <a:xfrm>
            <a:off x="5962650" y="69818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33" name="Text Box 44"/>
          <p:cNvSpPr txBox="1">
            <a:spLocks noChangeArrowheads="1"/>
          </p:cNvSpPr>
          <p:nvPr/>
        </p:nvSpPr>
        <p:spPr bwMode="auto">
          <a:xfrm>
            <a:off x="59626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34" name="Text Box 45"/>
          <p:cNvSpPr txBox="1">
            <a:spLocks noChangeArrowheads="1"/>
          </p:cNvSpPr>
          <p:nvPr/>
        </p:nvSpPr>
        <p:spPr bwMode="auto">
          <a:xfrm>
            <a:off x="59626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58" name="Text Box 96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59" name="Text Box 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62" name="Text Box 102"/>
          <p:cNvSpPr txBox="1">
            <a:spLocks noChangeArrowheads="1"/>
          </p:cNvSpPr>
          <p:nvPr/>
        </p:nvSpPr>
        <p:spPr bwMode="auto">
          <a:xfrm>
            <a:off x="66103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63" name="Text Box 103"/>
          <p:cNvSpPr txBox="1">
            <a:spLocks noChangeArrowheads="1"/>
          </p:cNvSpPr>
          <p:nvPr/>
        </p:nvSpPr>
        <p:spPr bwMode="auto">
          <a:xfrm>
            <a:off x="66103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64" name="Text Box 106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65" name="Text Box 107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69" name="Text Box 111"/>
          <p:cNvSpPr txBox="1">
            <a:spLocks noChangeArrowheads="1"/>
          </p:cNvSpPr>
          <p:nvPr/>
        </p:nvSpPr>
        <p:spPr bwMode="auto">
          <a:xfrm>
            <a:off x="3371850" y="549592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0" name="Text Box 11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1" name="Text Box 113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2" name="Text Box 114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3" name="Text Box 11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7" name="Text Box 119"/>
          <p:cNvSpPr txBox="1">
            <a:spLocks noChangeArrowheads="1"/>
          </p:cNvSpPr>
          <p:nvPr/>
        </p:nvSpPr>
        <p:spPr bwMode="auto">
          <a:xfrm>
            <a:off x="3371850" y="549592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8" name="Text Box 120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79" name="Text Box 121"/>
          <p:cNvSpPr txBox="1">
            <a:spLocks noChangeArrowheads="1"/>
          </p:cNvSpPr>
          <p:nvPr/>
        </p:nvSpPr>
        <p:spPr bwMode="auto">
          <a:xfrm>
            <a:off x="6610350" y="8953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0" name="Text Box 123"/>
          <p:cNvSpPr txBox="1">
            <a:spLocks noChangeArrowheads="1"/>
          </p:cNvSpPr>
          <p:nvPr/>
        </p:nvSpPr>
        <p:spPr bwMode="auto">
          <a:xfrm>
            <a:off x="66103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1" name="Text Box 124"/>
          <p:cNvSpPr txBox="1">
            <a:spLocks noChangeArrowheads="1"/>
          </p:cNvSpPr>
          <p:nvPr/>
        </p:nvSpPr>
        <p:spPr bwMode="auto">
          <a:xfrm>
            <a:off x="66103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2" name="Text Box 125"/>
          <p:cNvSpPr txBox="1">
            <a:spLocks noChangeArrowheads="1"/>
          </p:cNvSpPr>
          <p:nvPr/>
        </p:nvSpPr>
        <p:spPr bwMode="auto">
          <a:xfrm>
            <a:off x="6610350" y="8953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3" name="Text Box 131"/>
          <p:cNvSpPr txBox="1">
            <a:spLocks noChangeArrowheads="1"/>
          </p:cNvSpPr>
          <p:nvPr/>
        </p:nvSpPr>
        <p:spPr bwMode="auto">
          <a:xfrm>
            <a:off x="4019550" y="549592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" name="Text Box 132"/>
          <p:cNvSpPr txBox="1">
            <a:spLocks noChangeArrowheads="1"/>
          </p:cNvSpPr>
          <p:nvPr/>
        </p:nvSpPr>
        <p:spPr bwMode="auto">
          <a:xfrm>
            <a:off x="4019550" y="549592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5" name="Text Box 133"/>
          <p:cNvSpPr txBox="1">
            <a:spLocks noChangeArrowheads="1"/>
          </p:cNvSpPr>
          <p:nvPr/>
        </p:nvSpPr>
        <p:spPr bwMode="auto">
          <a:xfrm>
            <a:off x="4667250" y="549592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97" name="Text Box 146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98" name="Text Box 147"/>
          <p:cNvSpPr txBox="1">
            <a:spLocks noChangeArrowheads="1"/>
          </p:cNvSpPr>
          <p:nvPr/>
        </p:nvSpPr>
        <p:spPr bwMode="auto">
          <a:xfrm>
            <a:off x="3371850" y="5534025"/>
            <a:ext cx="133350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99" name="Text Box 148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0" name="Text Box 155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1" name="Text Box 156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2" name="Text Box 161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3" name="Text Box 162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4" name="Text Box 164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5" name="Text Box 165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6" name="Text Box 166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7" name="Text Box 167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08" name="Text Box 168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10" name="Text Box 170"/>
          <p:cNvSpPr txBox="1">
            <a:spLocks noChangeArrowheads="1"/>
          </p:cNvSpPr>
          <p:nvPr/>
        </p:nvSpPr>
        <p:spPr bwMode="auto">
          <a:xfrm>
            <a:off x="6800850" y="6696075"/>
            <a:ext cx="1333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19" name="Text Box 211"/>
          <p:cNvSpPr txBox="1">
            <a:spLocks noChangeArrowheads="1"/>
          </p:cNvSpPr>
          <p:nvPr/>
        </p:nvSpPr>
        <p:spPr bwMode="auto">
          <a:xfrm>
            <a:off x="1419225" y="41338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20" name="Text Box 21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21" name="Text Box 21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24" name="Text Box 217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25" name="Text Box 218"/>
          <p:cNvSpPr txBox="1">
            <a:spLocks noChangeArrowheads="1"/>
          </p:cNvSpPr>
          <p:nvPr/>
        </p:nvSpPr>
        <p:spPr bwMode="auto">
          <a:xfrm>
            <a:off x="3409950" y="14001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29" name="Text Box 222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30" name="Text Box 223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31" name="Text Box 224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32" name="Text Box 225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35" name="Text Box 228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36" name="Text Box 229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0" name="Text Box 23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1" name="Text Box 23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2" name="Text Box 23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3" name="Text Box 236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7" name="Text Box 240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48" name="Text Box 241"/>
          <p:cNvSpPr txBox="1">
            <a:spLocks noChangeArrowheads="1"/>
          </p:cNvSpPr>
          <p:nvPr/>
        </p:nvSpPr>
        <p:spPr bwMode="auto">
          <a:xfrm>
            <a:off x="8553450" y="3381375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2" name="Text Box 250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3" name="Text Box 251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4" name="Text Box 253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5" name="Text Box 254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6" name="Text Box 256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7" name="Text Box 257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58" name="Text Box 258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60" name="Text Box 264"/>
          <p:cNvSpPr txBox="1">
            <a:spLocks noChangeArrowheads="1"/>
          </p:cNvSpPr>
          <p:nvPr/>
        </p:nvSpPr>
        <p:spPr bwMode="auto">
          <a:xfrm>
            <a:off x="8553450" y="3381375"/>
            <a:ext cx="1333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61" name="Text Box 265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64" name="Text Box 268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65" name="Text Box 269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69" name="Text Box 27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70" name="Text Box 274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71" name="Text Box 275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72" name="Text Box 276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76" name="Text Box 280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5" name="Text Box 291"/>
          <p:cNvSpPr txBox="1">
            <a:spLocks noChangeArrowheads="1"/>
          </p:cNvSpPr>
          <p:nvPr/>
        </p:nvSpPr>
        <p:spPr bwMode="auto">
          <a:xfrm>
            <a:off x="8553450" y="413385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6" name="Text Box 293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7" name="Text Box 294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8" name="Text Box 295"/>
          <p:cNvSpPr txBox="1">
            <a:spLocks noChangeArrowheads="1"/>
          </p:cNvSpPr>
          <p:nvPr/>
        </p:nvSpPr>
        <p:spPr bwMode="auto">
          <a:xfrm>
            <a:off x="3371850" y="12096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9" name="Text Box 296"/>
          <p:cNvSpPr txBox="1">
            <a:spLocks noChangeArrowheads="1"/>
          </p:cNvSpPr>
          <p:nvPr/>
        </p:nvSpPr>
        <p:spPr bwMode="auto">
          <a:xfrm>
            <a:off x="3409950" y="140017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90" name="Text Box 297"/>
          <p:cNvSpPr txBox="1">
            <a:spLocks noChangeArrowheads="1"/>
          </p:cNvSpPr>
          <p:nvPr/>
        </p:nvSpPr>
        <p:spPr bwMode="auto">
          <a:xfrm>
            <a:off x="8553450" y="3381375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91" name="Text Box 298"/>
          <p:cNvSpPr txBox="1">
            <a:spLocks noChangeArrowheads="1"/>
          </p:cNvSpPr>
          <p:nvPr/>
        </p:nvSpPr>
        <p:spPr bwMode="auto">
          <a:xfrm>
            <a:off x="8553450" y="3381375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92" name="Text Box 300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93" name="Text Box 301"/>
          <p:cNvSpPr txBox="1">
            <a:spLocks noChangeArrowheads="1"/>
          </p:cNvSpPr>
          <p:nvPr/>
        </p:nvSpPr>
        <p:spPr bwMode="auto">
          <a:xfrm>
            <a:off x="3371850" y="12096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09" name="Text Box 211"/>
          <p:cNvSpPr txBox="1">
            <a:spLocks noChangeArrowheads="1"/>
          </p:cNvSpPr>
          <p:nvPr/>
        </p:nvSpPr>
        <p:spPr bwMode="auto">
          <a:xfrm>
            <a:off x="1419225" y="47434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3" name="Text Box 310"/>
          <p:cNvSpPr txBox="1">
            <a:spLocks noChangeArrowheads="1"/>
          </p:cNvSpPr>
          <p:nvPr/>
        </p:nvSpPr>
        <p:spPr bwMode="auto">
          <a:xfrm>
            <a:off x="1419225" y="4743450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4" name="Text Box 38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5" name="Text Box 39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6" name="Text Box 40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7" name="Text Box 41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8" name="Text Box 42"/>
          <p:cNvSpPr txBox="1">
            <a:spLocks noChangeArrowheads="1"/>
          </p:cNvSpPr>
          <p:nvPr/>
        </p:nvSpPr>
        <p:spPr bwMode="auto">
          <a:xfrm>
            <a:off x="59626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39" name="Text Box 43"/>
          <p:cNvSpPr txBox="1">
            <a:spLocks noChangeArrowheads="1"/>
          </p:cNvSpPr>
          <p:nvPr/>
        </p:nvSpPr>
        <p:spPr bwMode="auto">
          <a:xfrm>
            <a:off x="59626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0" name="Text Box 44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1" name="Text Box 45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2" name="Text Box 342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3" name="Text Box 343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4" name="Text Box 344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5" name="Text Box 345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6" name="Text Box 346"/>
          <p:cNvSpPr txBox="1">
            <a:spLocks noChangeArrowheads="1"/>
          </p:cNvSpPr>
          <p:nvPr/>
        </p:nvSpPr>
        <p:spPr bwMode="auto">
          <a:xfrm>
            <a:off x="59626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7" name="Text Box 347"/>
          <p:cNvSpPr txBox="1">
            <a:spLocks noChangeArrowheads="1"/>
          </p:cNvSpPr>
          <p:nvPr/>
        </p:nvSpPr>
        <p:spPr bwMode="auto">
          <a:xfrm>
            <a:off x="59626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8" name="Text Box 348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49" name="Text Box 349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0" name="Text Box 603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1" name="Text Box 604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2" name="Text Box 605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3" name="Text Box 606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4" name="Text Box 607"/>
          <p:cNvSpPr txBox="1">
            <a:spLocks noChangeArrowheads="1"/>
          </p:cNvSpPr>
          <p:nvPr/>
        </p:nvSpPr>
        <p:spPr bwMode="auto">
          <a:xfrm>
            <a:off x="5962650" y="6400800"/>
            <a:ext cx="1333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5" name="Text Box 609"/>
          <p:cNvSpPr txBox="1">
            <a:spLocks noChangeArrowheads="1"/>
          </p:cNvSpPr>
          <p:nvPr/>
        </p:nvSpPr>
        <p:spPr bwMode="auto">
          <a:xfrm>
            <a:off x="5962650" y="6400800"/>
            <a:ext cx="133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6" name="Text Box 610"/>
          <p:cNvSpPr txBox="1">
            <a:spLocks noChangeArrowheads="1"/>
          </p:cNvSpPr>
          <p:nvPr/>
        </p:nvSpPr>
        <p:spPr bwMode="auto">
          <a:xfrm>
            <a:off x="5962650" y="6400800"/>
            <a:ext cx="1333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7" name="Text Box 38"/>
          <p:cNvSpPr txBox="1">
            <a:spLocks noChangeArrowheads="1"/>
          </p:cNvSpPr>
          <p:nvPr/>
        </p:nvSpPr>
        <p:spPr bwMode="auto">
          <a:xfrm>
            <a:off x="66103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8" name="Text Box 39"/>
          <p:cNvSpPr txBox="1">
            <a:spLocks noChangeArrowheads="1"/>
          </p:cNvSpPr>
          <p:nvPr/>
        </p:nvSpPr>
        <p:spPr bwMode="auto">
          <a:xfrm>
            <a:off x="66103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59" name="Text Box 40"/>
          <p:cNvSpPr txBox="1">
            <a:spLocks noChangeArrowheads="1"/>
          </p:cNvSpPr>
          <p:nvPr/>
        </p:nvSpPr>
        <p:spPr bwMode="auto">
          <a:xfrm>
            <a:off x="66103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0" name="Text Box 41"/>
          <p:cNvSpPr txBox="1">
            <a:spLocks noChangeArrowheads="1"/>
          </p:cNvSpPr>
          <p:nvPr/>
        </p:nvSpPr>
        <p:spPr bwMode="auto">
          <a:xfrm>
            <a:off x="66103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1" name="Text Box 42"/>
          <p:cNvSpPr txBox="1">
            <a:spLocks noChangeArrowheads="1"/>
          </p:cNvSpPr>
          <p:nvPr/>
        </p:nvSpPr>
        <p:spPr bwMode="auto">
          <a:xfrm>
            <a:off x="6610350" y="69818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2" name="Text Box 43"/>
          <p:cNvSpPr txBox="1">
            <a:spLocks noChangeArrowheads="1"/>
          </p:cNvSpPr>
          <p:nvPr/>
        </p:nvSpPr>
        <p:spPr bwMode="auto">
          <a:xfrm>
            <a:off x="6610350" y="69818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3" name="Text Box 44"/>
          <p:cNvSpPr txBox="1">
            <a:spLocks noChangeArrowheads="1"/>
          </p:cNvSpPr>
          <p:nvPr/>
        </p:nvSpPr>
        <p:spPr bwMode="auto">
          <a:xfrm>
            <a:off x="6610350" y="69818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4" name="Text Box 45"/>
          <p:cNvSpPr txBox="1">
            <a:spLocks noChangeArrowheads="1"/>
          </p:cNvSpPr>
          <p:nvPr/>
        </p:nvSpPr>
        <p:spPr bwMode="auto">
          <a:xfrm>
            <a:off x="6610350" y="69818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5" name="Text Box 102"/>
          <p:cNvSpPr txBox="1">
            <a:spLocks noChangeArrowheads="1"/>
          </p:cNvSpPr>
          <p:nvPr/>
        </p:nvSpPr>
        <p:spPr bwMode="auto">
          <a:xfrm>
            <a:off x="72580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6" name="Text Box 103"/>
          <p:cNvSpPr txBox="1">
            <a:spLocks noChangeArrowheads="1"/>
          </p:cNvSpPr>
          <p:nvPr/>
        </p:nvSpPr>
        <p:spPr bwMode="auto">
          <a:xfrm>
            <a:off x="72580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7" name="Text Box 121"/>
          <p:cNvSpPr txBox="1">
            <a:spLocks noChangeArrowheads="1"/>
          </p:cNvSpPr>
          <p:nvPr/>
        </p:nvSpPr>
        <p:spPr bwMode="auto">
          <a:xfrm>
            <a:off x="7258050" y="8953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8" name="Text Box 123"/>
          <p:cNvSpPr txBox="1">
            <a:spLocks noChangeArrowheads="1"/>
          </p:cNvSpPr>
          <p:nvPr/>
        </p:nvSpPr>
        <p:spPr bwMode="auto">
          <a:xfrm>
            <a:off x="72580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69" name="Text Box 124"/>
          <p:cNvSpPr txBox="1">
            <a:spLocks noChangeArrowheads="1"/>
          </p:cNvSpPr>
          <p:nvPr/>
        </p:nvSpPr>
        <p:spPr bwMode="auto">
          <a:xfrm>
            <a:off x="7258050" y="89535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70" name="Text Box 125"/>
          <p:cNvSpPr txBox="1">
            <a:spLocks noChangeArrowheads="1"/>
          </p:cNvSpPr>
          <p:nvPr/>
        </p:nvSpPr>
        <p:spPr bwMode="auto">
          <a:xfrm>
            <a:off x="7258050" y="89535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3" name="Slide Number Placeholder 7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5901DB-54FC-4CAB-972A-0A9B28B705C3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797" y="1524000"/>
            <a:ext cx="2666604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7" y="3714750"/>
            <a:ext cx="2832099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797" y="3727450"/>
            <a:ext cx="2666604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7" y="1552575"/>
            <a:ext cx="2832099" cy="2026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033" y="1575742"/>
            <a:ext cx="2757092" cy="1990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8" y="3714750"/>
            <a:ext cx="2757487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5901DB-54FC-4CAB-972A-0A9B28B705C3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grpSp>
        <p:nvGrpSpPr>
          <p:cNvPr id="6" name="Group 11"/>
          <p:cNvGrpSpPr>
            <a:grpSpLocks/>
          </p:cNvGrpSpPr>
          <p:nvPr/>
        </p:nvGrpSpPr>
        <p:grpSpPr bwMode="auto">
          <a:xfrm>
            <a:off x="533400" y="304800"/>
            <a:ext cx="8153400" cy="685800"/>
            <a:chOff x="336" y="192"/>
            <a:chExt cx="5136" cy="432"/>
          </a:xfrm>
        </p:grpSpPr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8" name="Picture 10" descr="COGLOGO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2819400" y="457200"/>
            <a:ext cx="4648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PM</a:t>
            </a:r>
            <a:r>
              <a:rPr lang="en-US" sz="2400" b="1" baseline="-25000" dirty="0" smtClean="0"/>
              <a:t>2.5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Exceedance</a:t>
            </a:r>
            <a:r>
              <a:rPr lang="en-US" sz="2400" b="1" dirty="0" smtClean="0"/>
              <a:t> Trend</a:t>
            </a:r>
            <a:endParaRPr lang="en-US" sz="2400" b="1" dirty="0"/>
          </a:p>
        </p:txBody>
      </p:sp>
      <p:graphicFrame>
        <p:nvGraphicFramePr>
          <p:cNvPr id="10" name="Char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5538338"/>
              </p:ext>
            </p:extLst>
          </p:nvPr>
        </p:nvGraphicFramePr>
        <p:xfrm>
          <a:off x="238125" y="1143000"/>
          <a:ext cx="866775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8496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57200" y="304800"/>
            <a:ext cx="8153400" cy="685800"/>
            <a:chOff x="336" y="192"/>
            <a:chExt cx="5136" cy="432"/>
          </a:xfrm>
        </p:grpSpPr>
        <p:sp>
          <p:nvSpPr>
            <p:cNvPr id="5125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5126" name="Picture 6" descr="COGLOG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2438400" y="457200"/>
            <a:ext cx="5181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24-Hour PM</a:t>
            </a:r>
            <a:r>
              <a:rPr lang="en-US" sz="2400" b="1" baseline="-25000" dirty="0" smtClean="0"/>
              <a:t>2.5</a:t>
            </a:r>
            <a:r>
              <a:rPr lang="en-US" sz="2400" b="1" dirty="0" smtClean="0"/>
              <a:t> Design Value Trend</a:t>
            </a:r>
            <a:endParaRPr lang="en-US" sz="2400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4443956"/>
              </p:ext>
            </p:extLst>
          </p:nvPr>
        </p:nvGraphicFramePr>
        <p:xfrm>
          <a:off x="457200" y="1295400"/>
          <a:ext cx="83058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57200" y="304800"/>
            <a:ext cx="8153400" cy="685800"/>
            <a:chOff x="336" y="192"/>
            <a:chExt cx="5136" cy="432"/>
          </a:xfrm>
        </p:grpSpPr>
        <p:sp>
          <p:nvSpPr>
            <p:cNvPr id="5125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charset="0"/>
              </a:endParaRPr>
            </a:p>
          </p:txBody>
        </p:sp>
        <p:pic>
          <p:nvPicPr>
            <p:cNvPr id="5126" name="Picture 6" descr="COGLOG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2438400" y="457200"/>
            <a:ext cx="5181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Annual PM</a:t>
            </a:r>
            <a:r>
              <a:rPr lang="en-US" sz="2400" b="1" baseline="-25000" dirty="0" smtClean="0"/>
              <a:t>2.5</a:t>
            </a:r>
            <a:r>
              <a:rPr lang="en-US" sz="2400" b="1" dirty="0" smtClean="0"/>
              <a:t> Design Value Trend</a:t>
            </a:r>
            <a:endParaRPr lang="en-US" sz="2400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A36A6-60F3-4859-82D1-36161AE72634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1416011"/>
              </p:ext>
            </p:extLst>
          </p:nvPr>
        </p:nvGraphicFramePr>
        <p:xfrm>
          <a:off x="533400" y="1219200"/>
          <a:ext cx="82296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6738</TotalTime>
  <Words>941</Words>
  <Application>Microsoft Office PowerPoint</Application>
  <PresentationFormat>On-screen Show (4:3)</PresentationFormat>
  <Paragraphs>296</Paragraphs>
  <Slides>17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Default Design</vt:lpstr>
      <vt:lpstr>PowerPoint Presentation</vt:lpstr>
      <vt:lpstr>PowerPoint Presentation</vt:lpstr>
      <vt:lpstr>Meteorology Factors on Exceedance Days </vt:lpstr>
      <vt:lpstr>Wind Trajectories for 8/6 and 8/27</vt:lpstr>
      <vt:lpstr>Ozone Concentration at 3 PM</vt:lpstr>
      <vt:lpstr>Ozone Concentration at 3 PM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MWCOG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Ozone Exceedances</dc:title>
  <dc:creator>User</dc:creator>
  <cp:lastModifiedBy>Sunil Kumar</cp:lastModifiedBy>
  <cp:revision>759</cp:revision>
  <dcterms:created xsi:type="dcterms:W3CDTF">2006-04-18T18:29:46Z</dcterms:created>
  <dcterms:modified xsi:type="dcterms:W3CDTF">2014-09-05T18:51:46Z</dcterms:modified>
</cp:coreProperties>
</file>