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76" r:id="rId2"/>
    <p:sldId id="292" r:id="rId3"/>
    <p:sldId id="261" r:id="rId4"/>
    <p:sldId id="302" r:id="rId5"/>
    <p:sldId id="306" r:id="rId6"/>
    <p:sldId id="311" r:id="rId7"/>
    <p:sldId id="312" r:id="rId8"/>
    <p:sldId id="313" r:id="rId9"/>
    <p:sldId id="314" r:id="rId10"/>
    <p:sldId id="298" r:id="rId11"/>
    <p:sldId id="305" r:id="rId12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FE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9535" autoAdjust="0"/>
  </p:normalViewPr>
  <p:slideViewPr>
    <p:cSldViewPr snapToGrid="0" snapToObjects="1">
      <p:cViewPr varScale="1">
        <p:scale>
          <a:sx n="83" d="100"/>
          <a:sy n="83" d="100"/>
        </p:scale>
        <p:origin x="135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6/5/2018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6/5/2018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11</a:t>
            </a:fld>
            <a:endParaRPr lang="en-US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310A9641-4C4F-49AC-ACDE-C02E8EF4E4C2}"/>
              </a:ext>
            </a:extLst>
          </p:cNvPr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3B2AF-1A35-4D00-9AFE-21FBFB90D872}"/>
              </a:ext>
            </a:extLst>
          </p:cNvPr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F41444F5-E1E8-4E5F-91F7-2F29349719B5}" type="datetime1">
              <a:rPr lang="en-US" smtClean="0"/>
              <a:t>6/5/2018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792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PB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737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9" r:id="rId6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wklancher@mwcog.or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hyperlink" Target="mailto:lmendy@mwcog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618EB93-EE7A-432C-88F5-44DFAA3B3B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0050200"/>
              </p:ext>
            </p:extLst>
          </p:nvPr>
        </p:nvGraphicFramePr>
        <p:xfrm>
          <a:off x="2491153" y="1481172"/>
          <a:ext cx="6652847" cy="4335342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652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8887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0" dirty="0" err="1">
                          <a:solidFill>
                            <a:schemeClr val="accent4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TPB’s</a:t>
                      </a:r>
                      <a:r>
                        <a:rPr lang="en-US" sz="4000" b="0" i="0" cap="all" spc="0" dirty="0">
                          <a:solidFill>
                            <a:schemeClr val="accent4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 Coordinated Human Service Transportation Plan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9502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r>
                        <a:rPr lang="en-US" sz="2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Strategies and Priority Projects</a:t>
                      </a: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Wendy </a:t>
                      </a:r>
                      <a:r>
                        <a:rPr lang="en-US" sz="1400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Klancher</a:t>
                      </a: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TPB Transportation Planner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Lynn Winchell-Mendy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TPB Transportation Planner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Access for All Advisory Committee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June 7, 2018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200" dirty="0">
                        <a:solidFill>
                          <a:srgbClr val="82B1C9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5315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0392005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Purpose of Presentation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018639" y="1368723"/>
            <a:ext cx="7882128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  <a:buClrTx/>
            </a:pPr>
            <a:r>
              <a:rPr lang="en-US" sz="3600" dirty="0"/>
              <a:t>Describe: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3200" dirty="0"/>
              <a:t>The Coordinated Plan and specifics for two elements 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3200" dirty="0"/>
              <a:t>Strategies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3200" dirty="0"/>
              <a:t>Priority projects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#: Using TPB PowerPoint Templates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January 9, 20XX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5487661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8092479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What is the Coordinated Plan?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5405" y="1144567"/>
            <a:ext cx="540509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The Federal Transit Administration (FTA) requires a Coordinated Plan to guide implementation of the Enhanced Mobility grant program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Must be updated every 4 years </a:t>
            </a:r>
            <a:r>
              <a:rPr lang="en-US" sz="2000" dirty="0">
                <a:solidFill>
                  <a:srgbClr val="FF0000"/>
                </a:solidFill>
              </a:rPr>
              <a:t>(in 2018)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The Coordinated Plan: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dirty="0"/>
              <a:t>Identifies unmet transportation needs of individuals with disabilities &amp; older adults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dirty="0"/>
              <a:t>Inventories existing services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dirty="0"/>
              <a:t>Provides strategies for meeting those needs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dirty="0"/>
              <a:t>Prioritizes projects for Enhanced Mobility funding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dirty="0"/>
              <a:t>Outlines framework for competitive selection process</a:t>
            </a:r>
          </a:p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#: Using TPB PowerPoint Templates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January 9, 20XX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2AD477-EC8A-48B8-8A19-AA95610E6F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9322" y="1825662"/>
            <a:ext cx="2650046" cy="3466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346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21EF7D-D2CA-4E49-B849-58796B4B3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1FC205B-FD62-4E30-9E93-03DD360F37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2215533"/>
              </p:ext>
            </p:extLst>
          </p:nvPr>
        </p:nvGraphicFramePr>
        <p:xfrm>
          <a:off x="775405" y="229761"/>
          <a:ext cx="8368596" cy="1032129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Unmet Transportation Needs</a:t>
                      </a:r>
                    </a:p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24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Building Block for Coordinated Plan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Arrow: Right 8">
            <a:extLst>
              <a:ext uri="{FF2B5EF4-FFF2-40B4-BE49-F238E27FC236}">
                <a16:creationId xmlns:a16="http://schemas.microsoft.com/office/drawing/2014/main" id="{CF122C2C-12C1-4A81-9B0C-54BB9E3D7C1E}"/>
              </a:ext>
            </a:extLst>
          </p:cNvPr>
          <p:cNvSpPr/>
          <p:nvPr/>
        </p:nvSpPr>
        <p:spPr>
          <a:xfrm rot="5451422">
            <a:off x="4099799" y="2686857"/>
            <a:ext cx="5313565" cy="3027873"/>
          </a:xfrm>
          <a:prstGeom prst="rightArrow">
            <a:avLst>
              <a:gd name="adj1" fmla="val 50000"/>
              <a:gd name="adj2" fmla="val 491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anchor="t" anchorCtr="0"/>
          <a:lstStyle/>
          <a:p>
            <a:r>
              <a:rPr lang="en-US" dirty="0">
                <a:solidFill>
                  <a:schemeClr val="tx2">
                    <a:lumMod val="50000"/>
                    <a:alpha val="50000"/>
                  </a:schemeClr>
                </a:solidFill>
              </a:rPr>
              <a:t>Existing Transportation Services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40766E0-4E1C-4655-BCDA-CC2A8052A790}"/>
              </a:ext>
            </a:extLst>
          </p:cNvPr>
          <p:cNvSpPr/>
          <p:nvPr/>
        </p:nvSpPr>
        <p:spPr>
          <a:xfrm>
            <a:off x="3942754" y="1521663"/>
            <a:ext cx="2520638" cy="1216728"/>
          </a:xfrm>
          <a:custGeom>
            <a:avLst/>
            <a:gdLst>
              <a:gd name="connsiteX0" fmla="*/ 0 w 2520638"/>
              <a:gd name="connsiteY0" fmla="*/ 201862 h 1211149"/>
              <a:gd name="connsiteX1" fmla="*/ 201862 w 2520638"/>
              <a:gd name="connsiteY1" fmla="*/ 0 h 1211149"/>
              <a:gd name="connsiteX2" fmla="*/ 2318776 w 2520638"/>
              <a:gd name="connsiteY2" fmla="*/ 0 h 1211149"/>
              <a:gd name="connsiteX3" fmla="*/ 2520638 w 2520638"/>
              <a:gd name="connsiteY3" fmla="*/ 201862 h 1211149"/>
              <a:gd name="connsiteX4" fmla="*/ 2520638 w 2520638"/>
              <a:gd name="connsiteY4" fmla="*/ 1009287 h 1211149"/>
              <a:gd name="connsiteX5" fmla="*/ 2318776 w 2520638"/>
              <a:gd name="connsiteY5" fmla="*/ 1211149 h 1211149"/>
              <a:gd name="connsiteX6" fmla="*/ 201862 w 2520638"/>
              <a:gd name="connsiteY6" fmla="*/ 1211149 h 1211149"/>
              <a:gd name="connsiteX7" fmla="*/ 0 w 2520638"/>
              <a:gd name="connsiteY7" fmla="*/ 1009287 h 1211149"/>
              <a:gd name="connsiteX8" fmla="*/ 0 w 2520638"/>
              <a:gd name="connsiteY8" fmla="*/ 201862 h 1211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20638" h="1211149">
                <a:moveTo>
                  <a:pt x="0" y="201862"/>
                </a:moveTo>
                <a:cubicBezTo>
                  <a:pt x="0" y="90377"/>
                  <a:pt x="90377" y="0"/>
                  <a:pt x="201862" y="0"/>
                </a:cubicBezTo>
                <a:lnTo>
                  <a:pt x="2318776" y="0"/>
                </a:lnTo>
                <a:cubicBezTo>
                  <a:pt x="2430261" y="0"/>
                  <a:pt x="2520638" y="90377"/>
                  <a:pt x="2520638" y="201862"/>
                </a:cubicBezTo>
                <a:lnTo>
                  <a:pt x="2520638" y="1009287"/>
                </a:lnTo>
                <a:cubicBezTo>
                  <a:pt x="2520638" y="1120772"/>
                  <a:pt x="2430261" y="1211149"/>
                  <a:pt x="2318776" y="1211149"/>
                </a:cubicBezTo>
                <a:lnTo>
                  <a:pt x="201862" y="1211149"/>
                </a:lnTo>
                <a:cubicBezTo>
                  <a:pt x="90377" y="1211149"/>
                  <a:pt x="0" y="1120772"/>
                  <a:pt x="0" y="1009287"/>
                </a:cubicBezTo>
                <a:lnTo>
                  <a:pt x="0" y="201862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6753" tIns="146753" rIns="146753" bIns="146753" numCol="1" spcCol="1270" anchor="ctr" anchorCtr="0">
            <a:noAutofit/>
          </a:bodyPr>
          <a:lstStyle/>
          <a:p>
            <a:pPr marL="0" lvl="0" indent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 dirty="0"/>
              <a:t>Unmet Transportation Needs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0F959A3-6E70-46A6-9507-ED5EC184437C}"/>
              </a:ext>
            </a:extLst>
          </p:cNvPr>
          <p:cNvSpPr/>
          <p:nvPr/>
        </p:nvSpPr>
        <p:spPr>
          <a:xfrm>
            <a:off x="3749546" y="2941252"/>
            <a:ext cx="2907054" cy="1455444"/>
          </a:xfrm>
          <a:custGeom>
            <a:avLst/>
            <a:gdLst>
              <a:gd name="connsiteX0" fmla="*/ 0 w 2520638"/>
              <a:gd name="connsiteY0" fmla="*/ 201862 h 1211149"/>
              <a:gd name="connsiteX1" fmla="*/ 201862 w 2520638"/>
              <a:gd name="connsiteY1" fmla="*/ 0 h 1211149"/>
              <a:gd name="connsiteX2" fmla="*/ 2318776 w 2520638"/>
              <a:gd name="connsiteY2" fmla="*/ 0 h 1211149"/>
              <a:gd name="connsiteX3" fmla="*/ 2520638 w 2520638"/>
              <a:gd name="connsiteY3" fmla="*/ 201862 h 1211149"/>
              <a:gd name="connsiteX4" fmla="*/ 2520638 w 2520638"/>
              <a:gd name="connsiteY4" fmla="*/ 1009287 h 1211149"/>
              <a:gd name="connsiteX5" fmla="*/ 2318776 w 2520638"/>
              <a:gd name="connsiteY5" fmla="*/ 1211149 h 1211149"/>
              <a:gd name="connsiteX6" fmla="*/ 201862 w 2520638"/>
              <a:gd name="connsiteY6" fmla="*/ 1211149 h 1211149"/>
              <a:gd name="connsiteX7" fmla="*/ 0 w 2520638"/>
              <a:gd name="connsiteY7" fmla="*/ 1009287 h 1211149"/>
              <a:gd name="connsiteX8" fmla="*/ 0 w 2520638"/>
              <a:gd name="connsiteY8" fmla="*/ 201862 h 1211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20638" h="1211149">
                <a:moveTo>
                  <a:pt x="0" y="201862"/>
                </a:moveTo>
                <a:cubicBezTo>
                  <a:pt x="0" y="90377"/>
                  <a:pt x="90377" y="0"/>
                  <a:pt x="201862" y="0"/>
                </a:cubicBezTo>
                <a:lnTo>
                  <a:pt x="2318776" y="0"/>
                </a:lnTo>
                <a:cubicBezTo>
                  <a:pt x="2430261" y="0"/>
                  <a:pt x="2520638" y="90377"/>
                  <a:pt x="2520638" y="201862"/>
                </a:cubicBezTo>
                <a:lnTo>
                  <a:pt x="2520638" y="1009287"/>
                </a:lnTo>
                <a:cubicBezTo>
                  <a:pt x="2520638" y="1120772"/>
                  <a:pt x="2430261" y="1211149"/>
                  <a:pt x="2318776" y="1211149"/>
                </a:cubicBezTo>
                <a:lnTo>
                  <a:pt x="201862" y="1211149"/>
                </a:lnTo>
                <a:cubicBezTo>
                  <a:pt x="90377" y="1211149"/>
                  <a:pt x="0" y="1120772"/>
                  <a:pt x="0" y="1009287"/>
                </a:cubicBezTo>
                <a:lnTo>
                  <a:pt x="0" y="201862"/>
                </a:lnTo>
                <a:close/>
              </a:path>
            </a:pathLst>
          </a:custGeom>
          <a:solidFill>
            <a:srgbClr val="00B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6753" tIns="146753" rIns="146753" bIns="146753" numCol="1" spcCol="1270" anchor="ctr" anchorCtr="0">
            <a:noAutofit/>
          </a:bodyPr>
          <a:lstStyle/>
          <a:p>
            <a:pPr marL="0" lvl="0" indent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 dirty="0"/>
              <a:t>Strategies for Improved Service and Coordination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3AA612A3-5970-45A3-99F3-AC288E05A50B}"/>
              </a:ext>
            </a:extLst>
          </p:cNvPr>
          <p:cNvSpPr/>
          <p:nvPr/>
        </p:nvSpPr>
        <p:spPr>
          <a:xfrm>
            <a:off x="3447113" y="4569011"/>
            <a:ext cx="3511923" cy="1532968"/>
          </a:xfrm>
          <a:custGeom>
            <a:avLst/>
            <a:gdLst>
              <a:gd name="connsiteX0" fmla="*/ 0 w 2520638"/>
              <a:gd name="connsiteY0" fmla="*/ 201862 h 1211149"/>
              <a:gd name="connsiteX1" fmla="*/ 201862 w 2520638"/>
              <a:gd name="connsiteY1" fmla="*/ 0 h 1211149"/>
              <a:gd name="connsiteX2" fmla="*/ 2318776 w 2520638"/>
              <a:gd name="connsiteY2" fmla="*/ 0 h 1211149"/>
              <a:gd name="connsiteX3" fmla="*/ 2520638 w 2520638"/>
              <a:gd name="connsiteY3" fmla="*/ 201862 h 1211149"/>
              <a:gd name="connsiteX4" fmla="*/ 2520638 w 2520638"/>
              <a:gd name="connsiteY4" fmla="*/ 1009287 h 1211149"/>
              <a:gd name="connsiteX5" fmla="*/ 2318776 w 2520638"/>
              <a:gd name="connsiteY5" fmla="*/ 1211149 h 1211149"/>
              <a:gd name="connsiteX6" fmla="*/ 201862 w 2520638"/>
              <a:gd name="connsiteY6" fmla="*/ 1211149 h 1211149"/>
              <a:gd name="connsiteX7" fmla="*/ 0 w 2520638"/>
              <a:gd name="connsiteY7" fmla="*/ 1009287 h 1211149"/>
              <a:gd name="connsiteX8" fmla="*/ 0 w 2520638"/>
              <a:gd name="connsiteY8" fmla="*/ 201862 h 1211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20638" h="1211149">
                <a:moveTo>
                  <a:pt x="0" y="201862"/>
                </a:moveTo>
                <a:cubicBezTo>
                  <a:pt x="0" y="90377"/>
                  <a:pt x="90377" y="0"/>
                  <a:pt x="201862" y="0"/>
                </a:cubicBezTo>
                <a:lnTo>
                  <a:pt x="2318776" y="0"/>
                </a:lnTo>
                <a:cubicBezTo>
                  <a:pt x="2430261" y="0"/>
                  <a:pt x="2520638" y="90377"/>
                  <a:pt x="2520638" y="201862"/>
                </a:cubicBezTo>
                <a:lnTo>
                  <a:pt x="2520638" y="1009287"/>
                </a:lnTo>
                <a:cubicBezTo>
                  <a:pt x="2520638" y="1120772"/>
                  <a:pt x="2430261" y="1211149"/>
                  <a:pt x="2318776" y="1211149"/>
                </a:cubicBezTo>
                <a:lnTo>
                  <a:pt x="201862" y="1211149"/>
                </a:lnTo>
                <a:cubicBezTo>
                  <a:pt x="90377" y="1211149"/>
                  <a:pt x="0" y="1120772"/>
                  <a:pt x="0" y="1009287"/>
                </a:cubicBezTo>
                <a:lnTo>
                  <a:pt x="0" y="20186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6753" tIns="146753" rIns="146753" bIns="146753" numCol="1" spcCol="1270" anchor="ctr" anchorCtr="0">
            <a:noAutofit/>
          </a:bodyPr>
          <a:lstStyle/>
          <a:p>
            <a:pPr marL="0" lvl="0" indent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 dirty="0"/>
              <a:t>Priority Projects</a:t>
            </a:r>
          </a:p>
        </p:txBody>
      </p:sp>
      <p:sp>
        <p:nvSpPr>
          <p:cNvPr id="3" name="Right Brace 2">
            <a:extLst>
              <a:ext uri="{FF2B5EF4-FFF2-40B4-BE49-F238E27FC236}">
                <a16:creationId xmlns:a16="http://schemas.microsoft.com/office/drawing/2014/main" id="{EDC12FF9-BAFD-48CA-9D26-43FB5A3D5C19}"/>
              </a:ext>
            </a:extLst>
          </p:cNvPr>
          <p:cNvSpPr/>
          <p:nvPr/>
        </p:nvSpPr>
        <p:spPr>
          <a:xfrm rot="10800000">
            <a:off x="2561709" y="3377615"/>
            <a:ext cx="885404" cy="2124364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2275EF-D8F4-48DB-9C2E-C65ADF549A56}"/>
              </a:ext>
            </a:extLst>
          </p:cNvPr>
          <p:cNvSpPr txBox="1"/>
          <p:nvPr/>
        </p:nvSpPr>
        <p:spPr>
          <a:xfrm>
            <a:off x="833912" y="3666277"/>
            <a:ext cx="161273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/>
              <a:t>Enhanced Mobility projects must address a strategy or a priority project</a:t>
            </a:r>
          </a:p>
        </p:txBody>
      </p:sp>
    </p:spTree>
    <p:extLst>
      <p:ext uri="{BB962C8B-B14F-4D97-AF65-F5344CB8AC3E}">
        <p14:creationId xmlns:p14="http://schemas.microsoft.com/office/powerpoint/2010/main" val="552750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21EF7D-D2CA-4E49-B849-58796B4B3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1FC205B-FD62-4E30-9E93-03DD360F37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67479"/>
              </p:ext>
            </p:extLst>
          </p:nvPr>
        </p:nvGraphicFramePr>
        <p:xfrm>
          <a:off x="775405" y="465181"/>
          <a:ext cx="8368596" cy="1020445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Themes of Unmet Transportation Needs</a:t>
                      </a:r>
                    </a:p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20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Previously Identified by the </a:t>
                      </a:r>
                      <a:r>
                        <a:rPr lang="en-US" sz="2000" b="0" dirty="0" err="1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AFA</a:t>
                      </a:r>
                      <a:r>
                        <a:rPr lang="en-US" sz="20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 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D90FF9A-42F3-490E-B766-EFE76339F19C}"/>
              </a:ext>
            </a:extLst>
          </p:cNvPr>
          <p:cNvSpPr txBox="1"/>
          <p:nvPr/>
        </p:nvSpPr>
        <p:spPr>
          <a:xfrm>
            <a:off x="887211" y="1762717"/>
            <a:ext cx="7668883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dirty="0"/>
              <a:t>Awareness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dirty="0"/>
              <a:t>Accessibility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800" dirty="0"/>
              <a:t>Availability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800" dirty="0"/>
              <a:t>Affordability</a:t>
            </a:r>
          </a:p>
        </p:txBody>
      </p:sp>
    </p:spTree>
    <p:extLst>
      <p:ext uri="{BB962C8B-B14F-4D97-AF65-F5344CB8AC3E}">
        <p14:creationId xmlns:p14="http://schemas.microsoft.com/office/powerpoint/2010/main" val="18264089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21EF7D-D2CA-4E49-B849-58796B4B3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1FC205B-FD62-4E30-9E93-03DD360F37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2845611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Strategies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6931AA03-49D3-4567-A61D-D537F6DB205B}"/>
              </a:ext>
            </a:extLst>
          </p:cNvPr>
          <p:cNvSpPr/>
          <p:nvPr/>
        </p:nvSpPr>
        <p:spPr>
          <a:xfrm>
            <a:off x="629323" y="1382510"/>
            <a:ext cx="8288061" cy="4092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200"/>
              </a:spcBef>
            </a:pPr>
            <a:r>
              <a:rPr lang="en-US" sz="1300" b="1" dirty="0"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800100" lvl="1" indent="-342900">
              <a:lnSpc>
                <a:spcPct val="107000"/>
              </a:lnSpc>
              <a:spcBef>
                <a:spcPts val="200"/>
              </a:spcBef>
              <a:buFont typeface="+mj-lt"/>
              <a:buAutoNum type="romanUcPeriod"/>
            </a:pPr>
            <a:r>
              <a:rPr lang="en-US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Expand</a:t>
            </a:r>
            <a:r>
              <a:rPr lang="en-US" sz="2800" dirty="0">
                <a:solidFill>
                  <a:srgbClr val="00B05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availability </a:t>
            </a:r>
            <a:r>
              <a:rPr lang="en-US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and coordination of transportation options</a:t>
            </a:r>
          </a:p>
          <a:p>
            <a:pPr marL="800100" lvl="1" indent="-342900">
              <a:lnSpc>
                <a:spcPct val="107000"/>
              </a:lnSpc>
              <a:spcBef>
                <a:spcPts val="200"/>
              </a:spcBef>
              <a:buFont typeface="+mj-lt"/>
              <a:buAutoNum type="romanUcPeriod"/>
            </a:pPr>
            <a:r>
              <a:rPr lang="en-US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Increase </a:t>
            </a:r>
            <a:r>
              <a:rPr lang="en-US" sz="2800" dirty="0">
                <a:solidFill>
                  <a:srgbClr val="00B050"/>
                </a:solidFill>
                <a:cs typeface="Times New Roman" panose="02020603050405020304" pitchFamily="18" charset="0"/>
              </a:rPr>
              <a:t>awareness </a:t>
            </a:r>
            <a:r>
              <a:rPr lang="en-US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of existing transportation services</a:t>
            </a:r>
          </a:p>
          <a:p>
            <a:pPr marL="800100" lvl="1" indent="-342900">
              <a:lnSpc>
                <a:spcPct val="107000"/>
              </a:lnSpc>
              <a:spcBef>
                <a:spcPts val="200"/>
              </a:spcBef>
              <a:buFont typeface="+mj-lt"/>
              <a:buAutoNum type="romanUcPeriod"/>
            </a:pPr>
            <a:r>
              <a:rPr lang="en-US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 Improve </a:t>
            </a:r>
            <a:r>
              <a:rPr lang="en-US" sz="2800" dirty="0">
                <a:solidFill>
                  <a:srgbClr val="00B050"/>
                </a:solidFill>
                <a:cs typeface="Times New Roman" panose="02020603050405020304" pitchFamily="18" charset="0"/>
              </a:rPr>
              <a:t>accessibility</a:t>
            </a:r>
            <a:r>
              <a:rPr lang="en-US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 of transportation options</a:t>
            </a:r>
          </a:p>
          <a:p>
            <a:pPr marL="800100" lvl="1" indent="-342900">
              <a:lnSpc>
                <a:spcPct val="107000"/>
              </a:lnSpc>
              <a:spcBef>
                <a:spcPts val="200"/>
              </a:spcBef>
              <a:buFont typeface="+mj-lt"/>
              <a:buAutoNum type="romanUcPeriod"/>
            </a:pPr>
            <a:r>
              <a:rPr lang="en-US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Make transportation options more</a:t>
            </a:r>
            <a:r>
              <a:rPr lang="en-US" sz="2800" dirty="0">
                <a:solidFill>
                  <a:srgbClr val="00B050"/>
                </a:solidFill>
                <a:cs typeface="Times New Roman" panose="02020603050405020304" pitchFamily="18" charset="0"/>
              </a:rPr>
              <a:t> affordable </a:t>
            </a:r>
            <a:r>
              <a:rPr lang="en-US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and sustainable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70390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21EF7D-D2CA-4E49-B849-58796B4B3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1FC205B-FD62-4E30-9E93-03DD360F37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800681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Priority Projects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6931AA03-49D3-4567-A61D-D537F6DB205B}"/>
              </a:ext>
            </a:extLst>
          </p:cNvPr>
          <p:cNvSpPr/>
          <p:nvPr/>
        </p:nvSpPr>
        <p:spPr>
          <a:xfrm>
            <a:off x="629323" y="1382510"/>
            <a:ext cx="8288061" cy="763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200"/>
              </a:spcBef>
            </a:pPr>
            <a:r>
              <a:rPr lang="en-US" sz="1300" b="1" dirty="0"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07A8FBF-8B76-468D-AB05-34E6D2870DDE}"/>
              </a:ext>
            </a:extLst>
          </p:cNvPr>
          <p:cNvSpPr/>
          <p:nvPr/>
        </p:nvSpPr>
        <p:spPr>
          <a:xfrm>
            <a:off x="876204" y="1476451"/>
            <a:ext cx="826779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>
                <a:ea typeface="Verdana" pitchFamily="34" charset="0"/>
                <a:cs typeface="Verdana" pitchFamily="34" charset="0"/>
              </a:rPr>
              <a:t>Previous Coordinated Plan had 12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>
                <a:ea typeface="Verdana" pitchFamily="34" charset="0"/>
                <a:cs typeface="Verdana" pitchFamily="34" charset="0"/>
              </a:rPr>
              <a:t>8 are proposed for plan update because of overlapping concepts in the original 12</a:t>
            </a:r>
            <a:endParaRPr lang="en-US" sz="500" dirty="0">
              <a:ea typeface="Verdana" pitchFamily="34" charset="0"/>
              <a:cs typeface="Verdana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>
                <a:ea typeface="Verdana" pitchFamily="34" charset="0"/>
                <a:cs typeface="Verdana" pitchFamily="34" charset="0"/>
              </a:rPr>
              <a:t>Applications that respond to Priority Projects AND strategies can score higher; however:</a:t>
            </a:r>
          </a:p>
          <a:p>
            <a:endParaRPr lang="en-US" sz="1100" dirty="0">
              <a:ea typeface="Verdana" pitchFamily="34" charset="0"/>
              <a:cs typeface="Verdana" pitchFamily="34" charset="0"/>
            </a:endParaRPr>
          </a:p>
          <a:p>
            <a:pPr lvl="1">
              <a:buFont typeface="Courier New" pitchFamily="49" charset="0"/>
              <a:buChar char="o"/>
            </a:pPr>
            <a:r>
              <a:rPr lang="en-US" sz="2300" dirty="0">
                <a:ea typeface="Verdana" pitchFamily="34" charset="0"/>
                <a:cs typeface="Verdana" pitchFamily="34" charset="0"/>
              </a:rPr>
              <a:t> 	Applicants can propose other eligible projects  (per FTA)</a:t>
            </a:r>
          </a:p>
          <a:p>
            <a:pPr lvl="1">
              <a:buFont typeface="Courier New" pitchFamily="49" charset="0"/>
              <a:buChar char="o"/>
            </a:pPr>
            <a:r>
              <a:rPr lang="en-US" sz="2300" dirty="0">
                <a:ea typeface="Verdana" pitchFamily="34" charset="0"/>
                <a:cs typeface="Verdana" pitchFamily="34" charset="0"/>
              </a:rPr>
              <a:t>	Competitive selection process is dependent on applications received</a:t>
            </a:r>
          </a:p>
        </p:txBody>
      </p:sp>
    </p:spTree>
    <p:extLst>
      <p:ext uri="{BB962C8B-B14F-4D97-AF65-F5344CB8AC3E}">
        <p14:creationId xmlns:p14="http://schemas.microsoft.com/office/powerpoint/2010/main" val="4091034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21EF7D-D2CA-4E49-B849-58796B4B3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1FC205B-FD62-4E30-9E93-03DD360F37A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Priority Projects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6931AA03-49D3-4567-A61D-D537F6DB205B}"/>
              </a:ext>
            </a:extLst>
          </p:cNvPr>
          <p:cNvSpPr/>
          <p:nvPr/>
        </p:nvSpPr>
        <p:spPr>
          <a:xfrm>
            <a:off x="629323" y="1382510"/>
            <a:ext cx="8288061" cy="763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200"/>
              </a:spcBef>
            </a:pPr>
            <a:r>
              <a:rPr lang="en-US" sz="1300" b="1" dirty="0"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2DA661-3887-45D5-81E5-4CBA2C55A13A}"/>
              </a:ext>
            </a:extLst>
          </p:cNvPr>
          <p:cNvSpPr txBox="1"/>
          <p:nvPr/>
        </p:nvSpPr>
        <p:spPr>
          <a:xfrm>
            <a:off x="1057562" y="1306853"/>
            <a:ext cx="8086439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UcPeriod"/>
            </a:pPr>
            <a:r>
              <a:rPr lang="en-US" sz="2800" dirty="0"/>
              <a:t>Mobility Management at the Systems and Individual Level </a:t>
            </a:r>
            <a:br>
              <a:rPr lang="en-US" sz="2800" dirty="0"/>
            </a:br>
            <a:endParaRPr lang="en-US" sz="2800" dirty="0"/>
          </a:p>
          <a:p>
            <a:pPr marL="514350" indent="-514350">
              <a:buAutoNum type="alphaUcPeriod" startAt="2"/>
            </a:pPr>
            <a:r>
              <a:rPr lang="en-US" sz="2800" dirty="0"/>
              <a:t>Coordinated Planning Efforts </a:t>
            </a:r>
            <a:br>
              <a:rPr lang="en-US" sz="2800" dirty="0"/>
            </a:br>
            <a:endParaRPr lang="en-US" sz="2800" dirty="0"/>
          </a:p>
          <a:p>
            <a:pPr marL="514350" indent="-514350">
              <a:buAutoNum type="alphaUcPeriod" startAt="3"/>
            </a:pPr>
            <a:r>
              <a:rPr lang="en-US" sz="2800" dirty="0"/>
              <a:t>Travel Training</a:t>
            </a:r>
            <a:br>
              <a:rPr lang="en-US" sz="2800" dirty="0"/>
            </a:br>
            <a:endParaRPr lang="en-US" sz="2800" dirty="0"/>
          </a:p>
          <a:p>
            <a:r>
              <a:rPr lang="en-US" sz="2800" dirty="0"/>
              <a:t>D.	Door-through-Door or Escorted Transportation 	Service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endParaRPr lang="en-US" sz="2400" dirty="0"/>
          </a:p>
          <a:p>
            <a:pPr marL="457200" indent="-457200">
              <a:buFont typeface="+mj-lt"/>
              <a:buAutoNum type="alphaUcPeriod"/>
            </a:pPr>
            <a:endParaRPr lang="en-US" sz="2400" dirty="0"/>
          </a:p>
          <a:p>
            <a:pPr marL="457200" indent="-457200">
              <a:buFont typeface="+mj-lt"/>
              <a:buAutoNum type="alphaUcPeriod"/>
            </a:pPr>
            <a:endParaRPr lang="en-US" sz="2400" dirty="0"/>
          </a:p>
          <a:p>
            <a:pPr lvl="1">
              <a:buFont typeface="Courier New" pitchFamily="49" charset="0"/>
              <a:buChar char="o"/>
            </a:pPr>
            <a:endParaRPr lang="en-US" sz="23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020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21EF7D-D2CA-4E49-B849-58796B4B3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1FC205B-FD62-4E30-9E93-03DD360F37A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Priority Projects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6931AA03-49D3-4567-A61D-D537F6DB205B}"/>
              </a:ext>
            </a:extLst>
          </p:cNvPr>
          <p:cNvSpPr/>
          <p:nvPr/>
        </p:nvSpPr>
        <p:spPr>
          <a:xfrm>
            <a:off x="629323" y="1382510"/>
            <a:ext cx="8288061" cy="5326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200"/>
              </a:spcBef>
            </a:pPr>
            <a:r>
              <a:rPr lang="en-US" sz="13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E.	</a:t>
            </a:r>
            <a:r>
              <a:rPr lang="en-US" sz="2800" dirty="0"/>
              <a:t>Increase Access to Transit Stations (and First 	Mile/Last Mile Connections)</a:t>
            </a:r>
          </a:p>
          <a:p>
            <a:endParaRPr lang="en-US" sz="2800" dirty="0"/>
          </a:p>
          <a:p>
            <a:pPr marL="514350" indent="-514350">
              <a:buAutoNum type="alphaUcPeriod" startAt="6"/>
            </a:pPr>
            <a:r>
              <a:rPr lang="en-US" sz="2800" dirty="0"/>
              <a:t>Increase Wheelchair-Accessible Options in Taxi and Ride-Hailing Services</a:t>
            </a:r>
          </a:p>
          <a:p>
            <a:endParaRPr lang="en-US" sz="2800" dirty="0"/>
          </a:p>
          <a:p>
            <a:pPr marL="514350" indent="-514350">
              <a:buAutoNum type="alphaUcPeriod" startAt="7"/>
            </a:pPr>
            <a:r>
              <a:rPr lang="en-US" sz="2800" dirty="0"/>
              <a:t>Volunteer Driver Programs</a:t>
            </a:r>
          </a:p>
          <a:p>
            <a:endParaRPr lang="en-US" sz="2800" dirty="0"/>
          </a:p>
          <a:p>
            <a:r>
              <a:rPr lang="en-US" sz="2800" dirty="0"/>
              <a:t>H.	Tailored Transportation Service for Clients of 	Human Service Agencies (e.g. Vehicle Acquisition)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56028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8F7D8AB-548F-445D-825A-D8CA528A8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849708B-7F08-43AD-9846-E011A68F13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7415470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Break Out Groups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9CA3829-91F3-4684-ABAD-CCB6BD326E73}"/>
              </a:ext>
            </a:extLst>
          </p:cNvPr>
          <p:cNvSpPr txBox="1"/>
          <p:nvPr/>
        </p:nvSpPr>
        <p:spPr>
          <a:xfrm>
            <a:off x="794967" y="1136533"/>
            <a:ext cx="8122418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400" dirty="0"/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400" dirty="0"/>
          </a:p>
          <a:p>
            <a:pPr lvl="1">
              <a:spcBef>
                <a:spcPts val="600"/>
              </a:spcBef>
            </a:pPr>
            <a:endParaRPr lang="en-US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3D30F5-2050-46F5-83AB-44BEDB0D9C48}"/>
              </a:ext>
            </a:extLst>
          </p:cNvPr>
          <p:cNvSpPr txBox="1"/>
          <p:nvPr/>
        </p:nvSpPr>
        <p:spPr>
          <a:xfrm>
            <a:off x="1018639" y="1244048"/>
            <a:ext cx="788212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  <a:buClrTx/>
            </a:pPr>
            <a:r>
              <a:rPr lang="en-US" sz="3200" dirty="0"/>
              <a:t>Questions:</a:t>
            </a:r>
          </a:p>
          <a:p>
            <a:pPr marL="457200" indent="-457200">
              <a:spcBef>
                <a:spcPts val="1200"/>
              </a:spcBef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3200" dirty="0"/>
              <a:t>Are the (strategies or priority projects) capturing the most significant transportation needs?</a:t>
            </a:r>
          </a:p>
          <a:p>
            <a:pPr marL="457200" indent="-457200">
              <a:spcBef>
                <a:spcPts val="1200"/>
              </a:spcBef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457200" indent="-457200">
              <a:spcBef>
                <a:spcPts val="1200"/>
              </a:spcBef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3200" dirty="0"/>
              <a:t>If not, what is missing?</a:t>
            </a:r>
          </a:p>
          <a:p>
            <a:pPr>
              <a:spcBef>
                <a:spcPts val="1200"/>
              </a:spcBef>
              <a:spcAft>
                <a:spcPts val="0"/>
              </a:spcAft>
              <a:buClrTx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468983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2844650"/>
              </p:ext>
            </p:extLst>
          </p:nvPr>
        </p:nvGraphicFramePr>
        <p:xfrm>
          <a:off x="673805" y="1042869"/>
          <a:ext cx="8368596" cy="631290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598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0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86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Wendy Klancher, </a:t>
                      </a:r>
                      <a:r>
                        <a:rPr lang="en-US" sz="2000" b="0" cap="none" dirty="0" err="1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AICP</a:t>
                      </a:r>
                      <a:endParaRPr lang="en-US" sz="2000" b="0" cap="none" dirty="0">
                        <a:solidFill>
                          <a:srgbClr val="000000"/>
                        </a:solidFill>
                        <a:latin typeface="Franklin Gothic Medium"/>
                        <a:cs typeface="Franklin Gothic Medium"/>
                      </a:endParaRP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Transportation Planner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962-3321</a:t>
                      </a:r>
                      <a:endParaRPr lang="en-US" sz="1400" b="0" dirty="0"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  <a:hlinkClick r:id="rId3"/>
                        </a:rPr>
                        <a:t>wklancher@mwcog.org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Lynn Winchell-Mendy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i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Transportation Planner III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962-3253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  <a:hlinkClick r:id="rId4"/>
                        </a:rPr>
                        <a:t>lmendy@mwcog.org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</a:t>
                      </a:r>
                      <a:r>
                        <a:rPr lang="en-US" sz="2800" b="0" dirty="0">
                          <a:solidFill>
                            <a:schemeClr val="accent1"/>
                          </a:solidFill>
                          <a:latin typeface="+mj-lt"/>
                          <a:cs typeface="Franklin Gothic Medium"/>
                        </a:rPr>
                        <a:t>mwcog.org/</a:t>
                      </a:r>
                      <a:r>
                        <a:rPr lang="en-US" sz="2800" b="0" dirty="0" err="1">
                          <a:solidFill>
                            <a:schemeClr val="accent1"/>
                          </a:solidFill>
                          <a:latin typeface="+mj-lt"/>
                          <a:cs typeface="Franklin Gothic Medium"/>
                        </a:rPr>
                        <a:t>tpb</a:t>
                      </a:r>
                      <a:endParaRPr lang="en-US" sz="2800" b="0" dirty="0">
                        <a:solidFill>
                          <a:schemeClr val="accent1"/>
                        </a:solidFill>
                        <a:latin typeface="+mj-lt"/>
                        <a:cs typeface="Franklin Gothic Medium"/>
                      </a:endParaRP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186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Metropolitan</a:t>
                      </a:r>
                      <a:r>
                        <a:rPr lang="en-US" sz="1400" baseline="0" dirty="0">
                          <a:latin typeface="Franklin Gothic Book"/>
                          <a:cs typeface="Franklin Gothic Book"/>
                        </a:rPr>
                        <a:t> Washington Council of Governments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48515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5">
      <a:dk1>
        <a:sysClr val="windowText" lastClr="000000"/>
      </a:dk1>
      <a:lt1>
        <a:sysClr val="window" lastClr="FFFFFF"/>
      </a:lt1>
      <a:dk2>
        <a:srgbClr val="004F7C"/>
      </a:dk2>
      <a:lt2>
        <a:srgbClr val="CECAAB"/>
      </a:lt2>
      <a:accent1>
        <a:srgbClr val="5093B5"/>
      </a:accent1>
      <a:accent2>
        <a:srgbClr val="39AA81"/>
      </a:accent2>
      <a:accent3>
        <a:srgbClr val="8AC75A"/>
      </a:accent3>
      <a:accent4>
        <a:srgbClr val="F58345"/>
      </a:accent4>
      <a:accent5>
        <a:srgbClr val="871568"/>
      </a:accent5>
      <a:accent6>
        <a:srgbClr val="647883"/>
      </a:accent6>
      <a:hlink>
        <a:srgbClr val="000000"/>
      </a:hlink>
      <a:folHlink>
        <a:srgbClr val="00000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PB A - Orange" id="{CE211813-DEEA-49AF-BD4C-D882AC8E96D6}" vid="{105FB1FF-85C9-4CBD-B3F5-97706A3AC2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TPB A - Orange</Template>
  <TotalTime>544</TotalTime>
  <Words>326</Words>
  <Application>Microsoft Office PowerPoint</Application>
  <PresentationFormat>On-screen Show (4:3)</PresentationFormat>
  <Paragraphs>111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Arial</vt:lpstr>
      <vt:lpstr>Calibri</vt:lpstr>
      <vt:lpstr>Calibri Light</vt:lpstr>
      <vt:lpstr>Courier New</vt:lpstr>
      <vt:lpstr>Ebrima</vt:lpstr>
      <vt:lpstr>Franklin Gothic Book</vt:lpstr>
      <vt:lpstr>Franklin Gothic Medium</vt:lpstr>
      <vt:lpstr>Times New Roman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Wendy Klancher</dc:creator>
  <cp:lastModifiedBy>Wendy Klancher</cp:lastModifiedBy>
  <cp:revision>50</cp:revision>
  <cp:lastPrinted>2018-02-06T20:07:37Z</cp:lastPrinted>
  <dcterms:created xsi:type="dcterms:W3CDTF">2018-02-05T17:04:57Z</dcterms:created>
  <dcterms:modified xsi:type="dcterms:W3CDTF">2018-06-05T22:24:43Z</dcterms:modified>
</cp:coreProperties>
</file>