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2"/>
  </p:notesMasterIdLst>
  <p:handoutMasterIdLst>
    <p:handoutMasterId r:id="rId13"/>
  </p:handoutMasterIdLst>
  <p:sldIdLst>
    <p:sldId id="262" r:id="rId2"/>
    <p:sldId id="310" r:id="rId3"/>
    <p:sldId id="309" r:id="rId4"/>
    <p:sldId id="316" r:id="rId5"/>
    <p:sldId id="317" r:id="rId6"/>
    <p:sldId id="315" r:id="rId7"/>
    <p:sldId id="318" r:id="rId8"/>
    <p:sldId id="320" r:id="rId9"/>
    <p:sldId id="319" r:id="rId10"/>
    <p:sldId id="314" r:id="rId11"/>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276" autoAdjust="0"/>
    <p:restoredTop sz="82197" autoAdjust="0"/>
  </p:normalViewPr>
  <p:slideViewPr>
    <p:cSldViewPr>
      <p:cViewPr varScale="1">
        <p:scale>
          <a:sx n="88" d="100"/>
          <a:sy n="88" d="100"/>
        </p:scale>
        <p:origin x="630"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katherine.antos\Downloads\DC%20Loads%20PSC%20Presentation%2012Sep18.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katherine.antos\Downloads\DC%20Loads%20PSC%20Presentation%2012Sep18.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200" b="0" i="0" u="none" strike="noStrike" kern="1200" spc="0" baseline="0">
                <a:solidFill>
                  <a:schemeClr val="tx1">
                    <a:lumMod val="65000"/>
                    <a:lumOff val="35000"/>
                  </a:schemeClr>
                </a:solidFill>
                <a:latin typeface="+mn-lt"/>
                <a:ea typeface="+mn-ea"/>
                <a:cs typeface="+mn-cs"/>
              </a:defRPr>
            </a:pPr>
            <a:r>
              <a:rPr lang="en-US" sz="3200" b="1">
                <a:solidFill>
                  <a:schemeClr val="accent2"/>
                </a:solidFill>
              </a:rPr>
              <a:t>Nitrogen</a:t>
            </a:r>
          </a:p>
        </c:rich>
      </c:tx>
      <c:layout>
        <c:manualLayout>
          <c:xMode val="edge"/>
          <c:yMode val="edge"/>
          <c:x val="0.64135048302436803"/>
          <c:y val="2.0058895077139746E-2"/>
        </c:manualLayout>
      </c:layout>
      <c:overlay val="0"/>
      <c:spPr>
        <a:solidFill>
          <a:schemeClr val="bg1"/>
        </a:solidFill>
        <a:ln>
          <a:noFill/>
        </a:ln>
        <a:effectLst/>
      </c:spPr>
    </c:title>
    <c:autoTitleDeleted val="0"/>
    <c:plotArea>
      <c:layout>
        <c:manualLayout>
          <c:layoutTarget val="inner"/>
          <c:xMode val="edge"/>
          <c:yMode val="edge"/>
          <c:x val="0.17764309367871073"/>
          <c:y val="7.993727199194442E-2"/>
          <c:w val="0.79494257610322072"/>
          <c:h val="0.68082404793740403"/>
        </c:manualLayout>
      </c:layout>
      <c:barChart>
        <c:barDir val="col"/>
        <c:grouping val="stacked"/>
        <c:varyColors val="0"/>
        <c:ser>
          <c:idx val="0"/>
          <c:order val="0"/>
          <c:tx>
            <c:strRef>
              <c:f>'[DC Loads PSC Presentation 12Sep18.xlsx]Sheet2'!$A$3</c:f>
              <c:strCache>
                <c:ptCount val="1"/>
                <c:pt idx="0">
                  <c:v>Wastewater</c:v>
                </c:pt>
              </c:strCache>
            </c:strRef>
          </c:tx>
          <c:spPr>
            <a:solidFill>
              <a:schemeClr val="accent1"/>
            </a:solidFill>
            <a:ln>
              <a:noFill/>
            </a:ln>
            <a:effectLst/>
          </c:spPr>
          <c:invertIfNegative val="0"/>
          <c:dPt>
            <c:idx val="3"/>
            <c:invertIfNegative val="0"/>
            <c:bubble3D val="0"/>
            <c:spPr>
              <a:solidFill>
                <a:schemeClr val="bg1">
                  <a:lumMod val="75000"/>
                </a:schemeClr>
              </a:solidFill>
              <a:ln>
                <a:noFill/>
              </a:ln>
              <a:effectLst/>
            </c:spPr>
            <c:extLst>
              <c:ext xmlns:c16="http://schemas.microsoft.com/office/drawing/2014/chart" uri="{C3380CC4-5D6E-409C-BE32-E72D297353CC}">
                <c16:uniqueId val="{00000001-A83C-4205-95E4-E2BD5B27E87D}"/>
              </c:ext>
            </c:extLst>
          </c:dPt>
          <c:dPt>
            <c:idx val="4"/>
            <c:invertIfNegative val="0"/>
            <c:bubble3D val="0"/>
            <c:spPr>
              <a:solidFill>
                <a:schemeClr val="bg1">
                  <a:lumMod val="65000"/>
                </a:schemeClr>
              </a:solidFill>
              <a:ln>
                <a:noFill/>
              </a:ln>
              <a:effectLst/>
            </c:spPr>
            <c:extLst>
              <c:ext xmlns:c16="http://schemas.microsoft.com/office/drawing/2014/chart" uri="{C3380CC4-5D6E-409C-BE32-E72D297353CC}">
                <c16:uniqueId val="{00000009-DC30-4054-BCC2-0AC96619D776}"/>
              </c:ext>
            </c:extLst>
          </c:dPt>
          <c:cat>
            <c:strRef>
              <c:f>'[DC Loads PSC Presentation 12Sep18.xlsx]Sheet2'!$B$1:$E$2</c:f>
              <c:strCache>
                <c:ptCount val="4"/>
                <c:pt idx="0">
                  <c:v>2009</c:v>
                </c:pt>
                <c:pt idx="1">
                  <c:v>2017</c:v>
                </c:pt>
                <c:pt idx="2">
                  <c:v>WIP2</c:v>
                </c:pt>
                <c:pt idx="3">
                  <c:v>Planning Target</c:v>
                </c:pt>
              </c:strCache>
            </c:strRef>
          </c:cat>
          <c:val>
            <c:numRef>
              <c:f>'[DC Loads PSC Presentation 12Sep18.xlsx]Sheet2'!$B$3:$E$3</c:f>
              <c:numCache>
                <c:formatCode>_(* #,##0.00_);_(* \(#,##0.00\);_(* "-"??_);_(@_)</c:formatCode>
                <c:ptCount val="4"/>
                <c:pt idx="0">
                  <c:v>2567723.260764603</c:v>
                </c:pt>
                <c:pt idx="1">
                  <c:v>1358841.9585395472</c:v>
                </c:pt>
                <c:pt idx="2">
                  <c:v>2246536.4998498</c:v>
                </c:pt>
                <c:pt idx="3" formatCode="General">
                  <c:v>2418738</c:v>
                </c:pt>
              </c:numCache>
            </c:numRef>
          </c:val>
          <c:extLst>
            <c:ext xmlns:c16="http://schemas.microsoft.com/office/drawing/2014/chart" uri="{C3380CC4-5D6E-409C-BE32-E72D297353CC}">
              <c16:uniqueId val="{00000000-DC30-4054-BCC2-0AC96619D776}"/>
            </c:ext>
          </c:extLst>
        </c:ser>
        <c:ser>
          <c:idx val="1"/>
          <c:order val="1"/>
          <c:tx>
            <c:strRef>
              <c:f>'[DC Loads PSC Presentation 12Sep18.xlsx]Sheet2'!$A$4</c:f>
              <c:strCache>
                <c:ptCount val="1"/>
                <c:pt idx="0">
                  <c:v>Developed and Natural</c:v>
                </c:pt>
              </c:strCache>
            </c:strRef>
          </c:tx>
          <c:spPr>
            <a:solidFill>
              <a:schemeClr val="accent2"/>
            </a:solidFill>
            <a:ln>
              <a:noFill/>
            </a:ln>
            <a:effectLst/>
          </c:spPr>
          <c:invertIfNegative val="0"/>
          <c:cat>
            <c:strRef>
              <c:f>'[DC Loads PSC Presentation 12Sep18.xlsx]Sheet2'!$B$1:$E$2</c:f>
              <c:strCache>
                <c:ptCount val="4"/>
                <c:pt idx="0">
                  <c:v>2009</c:v>
                </c:pt>
                <c:pt idx="1">
                  <c:v>2017</c:v>
                </c:pt>
                <c:pt idx="2">
                  <c:v>WIP2</c:v>
                </c:pt>
                <c:pt idx="3">
                  <c:v>Planning Target</c:v>
                </c:pt>
              </c:strCache>
            </c:strRef>
          </c:cat>
          <c:val>
            <c:numRef>
              <c:f>'[DC Loads PSC Presentation 12Sep18.xlsx]Sheet2'!$B$4:$E$4</c:f>
              <c:numCache>
                <c:formatCode>_(* #,##0.00_);_(* \(#,##0.00\);_(* "-"??_);_(@_)</c:formatCode>
                <c:ptCount val="4"/>
                <c:pt idx="0">
                  <c:v>197068.10745435394</c:v>
                </c:pt>
                <c:pt idx="1">
                  <c:v>185794.87177066202</c:v>
                </c:pt>
                <c:pt idx="2">
                  <c:v>185652.85307042953</c:v>
                </c:pt>
              </c:numCache>
            </c:numRef>
          </c:val>
          <c:extLst>
            <c:ext xmlns:c16="http://schemas.microsoft.com/office/drawing/2014/chart" uri="{C3380CC4-5D6E-409C-BE32-E72D297353CC}">
              <c16:uniqueId val="{00000001-DC30-4054-BCC2-0AC96619D776}"/>
            </c:ext>
          </c:extLst>
        </c:ser>
        <c:ser>
          <c:idx val="2"/>
          <c:order val="2"/>
          <c:tx>
            <c:strRef>
              <c:f>'[DC Loads PSC Presentation 12Sep18.xlsx]Sheet2'!$E$2</c:f>
              <c:strCache>
                <c:ptCount val="1"/>
                <c:pt idx="0">
                  <c:v>Planning Target</c:v>
                </c:pt>
              </c:strCache>
            </c:strRef>
          </c:tx>
          <c:spPr>
            <a:solidFill>
              <a:schemeClr val="bg1">
                <a:lumMod val="75000"/>
              </a:schemeClr>
            </a:solidFill>
            <a:ln>
              <a:noFill/>
            </a:ln>
            <a:effectLst/>
          </c:spPr>
          <c:invertIfNegative val="0"/>
          <c:val>
            <c:numLit>
              <c:formatCode>General</c:formatCode>
              <c:ptCount val="1"/>
              <c:pt idx="0">
                <c:v>1</c:v>
              </c:pt>
            </c:numLit>
          </c:val>
          <c:extLst>
            <c:ext xmlns:c16="http://schemas.microsoft.com/office/drawing/2014/chart" uri="{C3380CC4-5D6E-409C-BE32-E72D297353CC}">
              <c16:uniqueId val="{0000000F-DC30-4054-BCC2-0AC96619D776}"/>
            </c:ext>
          </c:extLst>
        </c:ser>
        <c:dLbls>
          <c:showLegendKey val="0"/>
          <c:showVal val="0"/>
          <c:showCatName val="0"/>
          <c:showSerName val="0"/>
          <c:showPercent val="0"/>
          <c:showBubbleSize val="0"/>
        </c:dLbls>
        <c:gapWidth val="150"/>
        <c:overlap val="100"/>
        <c:axId val="43419904"/>
        <c:axId val="43429888"/>
      </c:barChart>
      <c:catAx>
        <c:axId val="434199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3429888"/>
        <c:crosses val="autoZero"/>
        <c:auto val="1"/>
        <c:lblAlgn val="ctr"/>
        <c:lblOffset val="100"/>
        <c:noMultiLvlLbl val="0"/>
      </c:catAx>
      <c:valAx>
        <c:axId val="43429888"/>
        <c:scaling>
          <c:orientation val="minMax"/>
        </c:scaling>
        <c:delete val="0"/>
        <c:axPos val="l"/>
        <c:majorGridlines>
          <c:spPr>
            <a:ln w="9525" cap="flat" cmpd="sng" algn="ctr">
              <a:solidFill>
                <a:schemeClr val="tx1">
                  <a:lumMod val="15000"/>
                  <a:lumOff val="85000"/>
                </a:schemeClr>
              </a:solidFill>
              <a:round/>
            </a:ln>
            <a:effectLst/>
          </c:spPr>
        </c:majorGridlines>
        <c:numFmt formatCode="_(* #,##0_);_(* \(#,##0\);_(* &quot;-&quot;_);_(@_)"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34199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200" b="0" i="0" u="none" strike="noStrike" kern="1200" spc="0" baseline="0">
                <a:solidFill>
                  <a:schemeClr val="tx1">
                    <a:lumMod val="65000"/>
                    <a:lumOff val="35000"/>
                  </a:schemeClr>
                </a:solidFill>
                <a:latin typeface="+mn-lt"/>
                <a:ea typeface="+mn-ea"/>
                <a:cs typeface="+mn-cs"/>
              </a:defRPr>
            </a:pPr>
            <a:r>
              <a:rPr lang="en-US" sz="3200" b="1">
                <a:solidFill>
                  <a:schemeClr val="accent2"/>
                </a:solidFill>
              </a:rPr>
              <a:t>Phosphorus</a:t>
            </a:r>
          </a:p>
        </c:rich>
      </c:tx>
      <c:layout>
        <c:manualLayout>
          <c:xMode val="edge"/>
          <c:yMode val="edge"/>
          <c:x val="0.18793265993265992"/>
          <c:y val="7.5980523087687782E-2"/>
        </c:manualLayout>
      </c:layout>
      <c:overlay val="0"/>
      <c:spPr>
        <a:solidFill>
          <a:schemeClr val="bg1"/>
        </a:solidFill>
        <a:ln>
          <a:noFill/>
        </a:ln>
        <a:effectLst/>
      </c:spPr>
    </c:title>
    <c:autoTitleDeleted val="0"/>
    <c:plotArea>
      <c:layout>
        <c:manualLayout>
          <c:layoutTarget val="inner"/>
          <c:xMode val="edge"/>
          <c:yMode val="edge"/>
          <c:x val="0.18533136482939633"/>
          <c:y val="8.8264071157771962E-2"/>
          <c:w val="0.78411307961504817"/>
          <c:h val="0.64757655293088368"/>
        </c:manualLayout>
      </c:layout>
      <c:barChart>
        <c:barDir val="col"/>
        <c:grouping val="stacked"/>
        <c:varyColors val="0"/>
        <c:ser>
          <c:idx val="0"/>
          <c:order val="0"/>
          <c:tx>
            <c:strRef>
              <c:f>'[DC Loads PSC Presentation 12Sep18.xlsx]Sheet2'!$A$9</c:f>
              <c:strCache>
                <c:ptCount val="1"/>
                <c:pt idx="0">
                  <c:v>Wastewater</c:v>
                </c:pt>
              </c:strCache>
            </c:strRef>
          </c:tx>
          <c:spPr>
            <a:solidFill>
              <a:schemeClr val="accent1"/>
            </a:solidFill>
            <a:ln>
              <a:noFill/>
            </a:ln>
            <a:effectLst/>
          </c:spPr>
          <c:invertIfNegative val="0"/>
          <c:dPt>
            <c:idx val="3"/>
            <c:invertIfNegative val="0"/>
            <c:bubble3D val="0"/>
            <c:spPr>
              <a:solidFill>
                <a:schemeClr val="bg1">
                  <a:lumMod val="75000"/>
                </a:schemeClr>
              </a:solidFill>
              <a:ln>
                <a:noFill/>
              </a:ln>
              <a:effectLst/>
            </c:spPr>
            <c:extLst>
              <c:ext xmlns:c16="http://schemas.microsoft.com/office/drawing/2014/chart" uri="{C3380CC4-5D6E-409C-BE32-E72D297353CC}">
                <c16:uniqueId val="{00000001-27D6-43D6-BA30-441A3D2ACF49}"/>
              </c:ext>
            </c:extLst>
          </c:dPt>
          <c:dPt>
            <c:idx val="4"/>
            <c:invertIfNegative val="0"/>
            <c:bubble3D val="0"/>
            <c:extLst>
              <c:ext xmlns:c16="http://schemas.microsoft.com/office/drawing/2014/chart" uri="{C3380CC4-5D6E-409C-BE32-E72D297353CC}">
                <c16:uniqueId val="{00000009-CA85-42BC-A375-D24819FA349F}"/>
              </c:ext>
            </c:extLst>
          </c:dPt>
          <c:cat>
            <c:strRef>
              <c:f>'[DC Loads PSC Presentation 12Sep18.xlsx]Sheet2'!$B$7:$E$8</c:f>
              <c:strCache>
                <c:ptCount val="4"/>
                <c:pt idx="0">
                  <c:v>2009</c:v>
                </c:pt>
                <c:pt idx="1">
                  <c:v>2017</c:v>
                </c:pt>
                <c:pt idx="2">
                  <c:v>WIP2</c:v>
                </c:pt>
                <c:pt idx="3">
                  <c:v>Planning Target</c:v>
                </c:pt>
              </c:strCache>
            </c:strRef>
          </c:cat>
          <c:val>
            <c:numRef>
              <c:f>'[DC Loads PSC Presentation 12Sep18.xlsx]Sheet2'!$B$9:$E$9</c:f>
              <c:numCache>
                <c:formatCode>_(* #,##0.00_);_(* \(#,##0.00\);_(* "-"??_);_(@_)</c:formatCode>
                <c:ptCount val="4"/>
                <c:pt idx="0">
                  <c:v>53253.005669593811</c:v>
                </c:pt>
                <c:pt idx="1">
                  <c:v>59270.146265084011</c:v>
                </c:pt>
                <c:pt idx="2">
                  <c:v>123881.28451395068</c:v>
                </c:pt>
                <c:pt idx="3" formatCode="General">
                  <c:v>129037</c:v>
                </c:pt>
              </c:numCache>
            </c:numRef>
          </c:val>
          <c:extLst>
            <c:ext xmlns:c16="http://schemas.microsoft.com/office/drawing/2014/chart" uri="{C3380CC4-5D6E-409C-BE32-E72D297353CC}">
              <c16:uniqueId val="{00000000-CA85-42BC-A375-D24819FA349F}"/>
            </c:ext>
          </c:extLst>
        </c:ser>
        <c:ser>
          <c:idx val="1"/>
          <c:order val="1"/>
          <c:tx>
            <c:strRef>
              <c:f>'[DC Loads PSC Presentation 12Sep18.xlsx]Sheet2'!$A$10</c:f>
              <c:strCache>
                <c:ptCount val="1"/>
                <c:pt idx="0">
                  <c:v>Developed and Natural</c:v>
                </c:pt>
              </c:strCache>
            </c:strRef>
          </c:tx>
          <c:spPr>
            <a:solidFill>
              <a:schemeClr val="accent2"/>
            </a:solidFill>
            <a:ln>
              <a:noFill/>
            </a:ln>
            <a:effectLst/>
          </c:spPr>
          <c:invertIfNegative val="0"/>
          <c:cat>
            <c:strRef>
              <c:f>'[DC Loads PSC Presentation 12Sep18.xlsx]Sheet2'!$B$7:$E$8</c:f>
              <c:strCache>
                <c:ptCount val="4"/>
                <c:pt idx="0">
                  <c:v>2009</c:v>
                </c:pt>
                <c:pt idx="1">
                  <c:v>2017</c:v>
                </c:pt>
                <c:pt idx="2">
                  <c:v>WIP2</c:v>
                </c:pt>
                <c:pt idx="3">
                  <c:v>Planning Target</c:v>
                </c:pt>
              </c:strCache>
            </c:strRef>
          </c:cat>
          <c:val>
            <c:numRef>
              <c:f>'[DC Loads PSC Presentation 12Sep18.xlsx]Sheet2'!$B$10:$E$10</c:f>
              <c:numCache>
                <c:formatCode>_(* #,##0.00_);_(* \(#,##0.00\);_(* "-"??_);_(@_)</c:formatCode>
                <c:ptCount val="4"/>
                <c:pt idx="0">
                  <c:v>19019.232858623844</c:v>
                </c:pt>
                <c:pt idx="1">
                  <c:v>16908.179866555001</c:v>
                </c:pt>
                <c:pt idx="2">
                  <c:v>17072.769242114315</c:v>
                </c:pt>
              </c:numCache>
            </c:numRef>
          </c:val>
          <c:extLst>
            <c:ext xmlns:c16="http://schemas.microsoft.com/office/drawing/2014/chart" uri="{C3380CC4-5D6E-409C-BE32-E72D297353CC}">
              <c16:uniqueId val="{00000001-CA85-42BC-A375-D24819FA349F}"/>
            </c:ext>
          </c:extLst>
        </c:ser>
        <c:ser>
          <c:idx val="2"/>
          <c:order val="2"/>
          <c:tx>
            <c:strRef>
              <c:f>'[DC Loads PSC Presentation 12Sep18.xlsx]Sheet2'!$E$8</c:f>
              <c:strCache>
                <c:ptCount val="1"/>
                <c:pt idx="0">
                  <c:v>Planning Target</c:v>
                </c:pt>
              </c:strCache>
            </c:strRef>
          </c:tx>
          <c:spPr>
            <a:solidFill>
              <a:schemeClr val="bg1">
                <a:lumMod val="75000"/>
              </a:schemeClr>
            </a:solidFill>
            <a:ln>
              <a:noFill/>
            </a:ln>
            <a:effectLst/>
          </c:spPr>
          <c:invertIfNegative val="0"/>
          <c:val>
            <c:numLit>
              <c:formatCode>General</c:formatCode>
              <c:ptCount val="1"/>
              <c:pt idx="0">
                <c:v>1</c:v>
              </c:pt>
            </c:numLit>
          </c:val>
          <c:extLst>
            <c:ext xmlns:c16="http://schemas.microsoft.com/office/drawing/2014/chart" uri="{C3380CC4-5D6E-409C-BE32-E72D297353CC}">
              <c16:uniqueId val="{0000000A-CA85-42BC-A375-D24819FA349F}"/>
            </c:ext>
          </c:extLst>
        </c:ser>
        <c:dLbls>
          <c:showLegendKey val="0"/>
          <c:showVal val="0"/>
          <c:showCatName val="0"/>
          <c:showSerName val="0"/>
          <c:showPercent val="0"/>
          <c:showBubbleSize val="0"/>
        </c:dLbls>
        <c:gapWidth val="150"/>
        <c:overlap val="100"/>
        <c:axId val="43340160"/>
        <c:axId val="43341696"/>
      </c:barChart>
      <c:catAx>
        <c:axId val="433401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3341696"/>
        <c:crosses val="autoZero"/>
        <c:auto val="1"/>
        <c:lblAlgn val="ctr"/>
        <c:lblOffset val="100"/>
        <c:noMultiLvlLbl val="0"/>
      </c:catAx>
      <c:valAx>
        <c:axId val="43341696"/>
        <c:scaling>
          <c:orientation val="minMax"/>
        </c:scaling>
        <c:delete val="0"/>
        <c:axPos val="l"/>
        <c:majorGridlines>
          <c:spPr>
            <a:ln w="9525" cap="flat" cmpd="sng" algn="ctr">
              <a:solidFill>
                <a:schemeClr val="tx1">
                  <a:lumMod val="15000"/>
                  <a:lumOff val="85000"/>
                </a:schemeClr>
              </a:solidFill>
              <a:round/>
            </a:ln>
            <a:effectLst/>
          </c:spPr>
        </c:majorGridlines>
        <c:numFmt formatCode="_(* #,##0_);_(* \(#,##0\);_(* &quot;-&quot;_);_(@_)"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33401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5455"/>
          </a:xfrm>
          <a:prstGeom prst="rect">
            <a:avLst/>
          </a:prstGeom>
        </p:spPr>
        <p:txBody>
          <a:bodyPr vert="horz" lIns="93324" tIns="46662" rIns="93324" bIns="46662" rtlCol="0"/>
          <a:lstStyle>
            <a:lvl1pPr algn="r">
              <a:defRPr sz="1200"/>
            </a:lvl1pPr>
          </a:lstStyle>
          <a:p>
            <a:fld id="{5E9081B9-D56F-486A-95C8-E70CE5B4C781}" type="datetimeFigureOut">
              <a:rPr lang="en-US" smtClean="0"/>
              <a:t>9/13/2018</a:t>
            </a:fld>
            <a:endParaRPr lang="en-US"/>
          </a:p>
        </p:txBody>
      </p:sp>
      <p:sp>
        <p:nvSpPr>
          <p:cNvPr id="4" name="Footer Placeholder 3"/>
          <p:cNvSpPr>
            <a:spLocks noGrp="1"/>
          </p:cNvSpPr>
          <p:nvPr>
            <p:ph type="ftr" sz="quarter" idx="2"/>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29"/>
            <a:ext cx="3043343" cy="465455"/>
          </a:xfrm>
          <a:prstGeom prst="rect">
            <a:avLst/>
          </a:prstGeom>
        </p:spPr>
        <p:txBody>
          <a:bodyPr vert="horz" lIns="93324" tIns="46662" rIns="93324" bIns="46662" rtlCol="0" anchor="b"/>
          <a:lstStyle>
            <a:lvl1pPr algn="r">
              <a:defRPr sz="1200"/>
            </a:lvl1pPr>
          </a:lstStyle>
          <a:p>
            <a:fld id="{DB41BAF1-FC7A-44BB-BB7C-7DF5F635AE04}" type="slidenum">
              <a:rPr lang="en-US" smtClean="0"/>
              <a:t>‹#›</a:t>
            </a:fld>
            <a:endParaRPr lang="en-US"/>
          </a:p>
        </p:txBody>
      </p:sp>
    </p:spTree>
    <p:extLst>
      <p:ext uri="{BB962C8B-B14F-4D97-AF65-F5344CB8AC3E}">
        <p14:creationId xmlns:p14="http://schemas.microsoft.com/office/powerpoint/2010/main" val="34347014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dirty="0"/>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5F85F63C-6D14-483E-894A-238F3E49CF7D}" type="datetimeFigureOut">
              <a:rPr lang="en-US" smtClean="0"/>
              <a:t>9/13/2018</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24" tIns="46662" rIns="93324" bIns="46662" rtlCol="0" anchor="ctr"/>
          <a:lstStyle/>
          <a:p>
            <a:endParaRPr lang="en-US" dirty="0"/>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F66E3525-492B-4D6F-886A-41D17071DD22}" type="slidenum">
              <a:rPr lang="en-US" smtClean="0"/>
              <a:t>‹#›</a:t>
            </a:fld>
            <a:endParaRPr lang="en-US" dirty="0"/>
          </a:p>
        </p:txBody>
      </p:sp>
    </p:spTree>
    <p:extLst>
      <p:ext uri="{BB962C8B-B14F-4D97-AF65-F5344CB8AC3E}">
        <p14:creationId xmlns:p14="http://schemas.microsoft.com/office/powerpoint/2010/main" val="2169696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Dual</a:t>
            </a:r>
            <a:r>
              <a:rPr lang="en-US" baseline="0" dirty="0"/>
              <a:t> function of city and state</a:t>
            </a:r>
          </a:p>
          <a:p>
            <a:r>
              <a:rPr lang="en-US" baseline="0" dirty="0"/>
              <a:t>Over 90% load from wastewater, which will be addressed through meeting federal Clean Water Act Permit </a:t>
            </a:r>
            <a:r>
              <a:rPr lang="en-US" baseline="0" dirty="0" err="1"/>
              <a:t>Requiements</a:t>
            </a:r>
            <a:r>
              <a:rPr lang="en-US" baseline="0" dirty="0"/>
              <a:t>, upgrades at the Blue Plains advanced wastewater treatment plant to date, and completing the Clean Rivers Project to eliminate 96% of sewage overflows</a:t>
            </a:r>
          </a:p>
          <a:p>
            <a:endParaRPr lang="en-US" baseline="0" dirty="0"/>
          </a:p>
          <a:p>
            <a:r>
              <a:rPr lang="en-US" baseline="0" dirty="0"/>
              <a:t>We are currently sending less pollution to the Bay than our pollution diet limit aka planning target. But wastewater pollution will increase as pop growth and econ development in District lead to increase in </a:t>
            </a:r>
            <a:r>
              <a:rPr lang="en-US" baseline="0" dirty="0" err="1"/>
              <a:t>waseteater</a:t>
            </a:r>
            <a:r>
              <a:rPr lang="en-US" baseline="0" dirty="0"/>
              <a:t> being sent to Blue Plains so there’s still more work to do.</a:t>
            </a:r>
          </a:p>
          <a:p>
            <a:endParaRPr lang="en-US" baseline="0" dirty="0"/>
          </a:p>
          <a:p>
            <a:r>
              <a:rPr lang="en-US" baseline="0" dirty="0"/>
              <a:t>So the main thing DC’s strategy has left to figure out is how to reduce urban runoff. Green infrastructure is key! Need to implement it and maintain it. Actions by our residents, churches, schools, businesses, community groups is key to getting this done</a:t>
            </a:r>
          </a:p>
          <a:p>
            <a:endParaRPr lang="en-US" baseline="0" dirty="0"/>
          </a:p>
        </p:txBody>
      </p:sp>
      <p:sp>
        <p:nvSpPr>
          <p:cNvPr id="4" name="Slide Number Placeholder 3"/>
          <p:cNvSpPr>
            <a:spLocks noGrp="1"/>
          </p:cNvSpPr>
          <p:nvPr>
            <p:ph type="sldNum" sz="quarter" idx="10"/>
          </p:nvPr>
        </p:nvSpPr>
        <p:spPr/>
        <p:txBody>
          <a:bodyPr/>
          <a:lstStyle/>
          <a:p>
            <a:fld id="{375A6B30-868C-194A-A4DF-573A507CE1B5}" type="slidenum">
              <a:rPr lang="en-US" smtClean="0"/>
              <a:t>2</a:t>
            </a:fld>
            <a:endParaRPr lang="en-US"/>
          </a:p>
        </p:txBody>
      </p:sp>
    </p:spTree>
    <p:extLst>
      <p:ext uri="{BB962C8B-B14F-4D97-AF65-F5344CB8AC3E}">
        <p14:creationId xmlns:p14="http://schemas.microsoft.com/office/powerpoint/2010/main" val="7495739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04750CD-FD52-4AB0-BE7C-0E188ECC66D7}" type="slidenum">
              <a:rPr lang="en-US" smtClean="0">
                <a:solidFill>
                  <a:srgbClr val="000000"/>
                </a:solidFill>
              </a:rPr>
              <a:pPr>
                <a:defRPr/>
              </a:pPr>
              <a:t>3</a:t>
            </a:fld>
            <a:endParaRPr lang="en-US">
              <a:solidFill>
                <a:srgbClr val="000000"/>
              </a:solidFill>
            </a:endParaRPr>
          </a:p>
        </p:txBody>
      </p:sp>
    </p:spTree>
    <p:extLst>
      <p:ext uri="{BB962C8B-B14F-4D97-AF65-F5344CB8AC3E}">
        <p14:creationId xmlns:p14="http://schemas.microsoft.com/office/powerpoint/2010/main" val="2857506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54037" indent="-514350">
              <a:spcBef>
                <a:spcPts val="1200"/>
              </a:spcBef>
              <a:buClr>
                <a:srgbClr val="99FF99"/>
              </a:buClr>
              <a:buSzPct val="80000"/>
              <a:buFont typeface="Wingdings" panose="05000000000000000000" pitchFamily="2" charset="2"/>
              <a:buChar char="Ø"/>
              <a:defRPr/>
            </a:pPr>
            <a:r>
              <a:rPr lang="en-US" sz="1200" kern="0" dirty="0">
                <a:solidFill>
                  <a:srgbClr val="FFFFFF"/>
                </a:solidFill>
                <a:effectLst>
                  <a:outerShdw blurRad="38100" dist="38100" dir="2700000" algn="tl">
                    <a:srgbClr val="000000">
                      <a:alpha val="43137"/>
                    </a:srgbClr>
                  </a:outerShdw>
                </a:effectLst>
                <a:latin typeface="Arial"/>
                <a:sym typeface="Gill Sans" charset="0"/>
              </a:rPr>
              <a:t>The District’s </a:t>
            </a:r>
            <a:r>
              <a:rPr lang="en-US" sz="1200" kern="0" dirty="0" err="1">
                <a:solidFill>
                  <a:srgbClr val="FFFFFF"/>
                </a:solidFill>
                <a:effectLst>
                  <a:outerShdw blurRad="38100" dist="38100" dir="2700000" algn="tl">
                    <a:srgbClr val="000000">
                      <a:alpha val="43137"/>
                    </a:srgbClr>
                  </a:outerShdw>
                </a:effectLst>
                <a:latin typeface="Arial"/>
                <a:sym typeface="Gill Sans" charset="0"/>
              </a:rPr>
              <a:t>stormwater</a:t>
            </a:r>
            <a:r>
              <a:rPr lang="en-US" sz="1200" kern="0" dirty="0">
                <a:solidFill>
                  <a:srgbClr val="FFFFFF"/>
                </a:solidFill>
                <a:effectLst>
                  <a:outerShdw blurRad="38100" dist="38100" dir="2700000" algn="tl">
                    <a:srgbClr val="000000">
                      <a:alpha val="43137"/>
                    </a:srgbClr>
                  </a:outerShdw>
                </a:effectLst>
                <a:latin typeface="Arial"/>
                <a:sym typeface="Gill Sans" charset="0"/>
              </a:rPr>
              <a:t> management regulations require large construction and redevelopment projects to install green infrastructure (GI)</a:t>
            </a:r>
          </a:p>
          <a:p>
            <a:pPr marL="554037" indent="-514350">
              <a:spcBef>
                <a:spcPts val="1200"/>
              </a:spcBef>
              <a:buClr>
                <a:srgbClr val="99FF99"/>
              </a:buClr>
              <a:buSzPct val="80000"/>
              <a:buFont typeface="Wingdings" panose="05000000000000000000" pitchFamily="2" charset="2"/>
              <a:buChar char="Ø"/>
              <a:defRPr/>
            </a:pPr>
            <a:r>
              <a:rPr lang="en-US" sz="1200" kern="0" dirty="0">
                <a:solidFill>
                  <a:srgbClr val="FFFFFF"/>
                </a:solidFill>
                <a:effectLst>
                  <a:outerShdw blurRad="38100" dist="38100" dir="2700000" algn="tl">
                    <a:srgbClr val="000000">
                      <a:alpha val="43137"/>
                    </a:srgbClr>
                  </a:outerShdw>
                </a:effectLst>
                <a:latin typeface="Arial"/>
                <a:sym typeface="Gill Sans" charset="0"/>
              </a:rPr>
              <a:t>SRC: A project can meet 50% of its requirement off-site, including through the purchase of </a:t>
            </a:r>
            <a:r>
              <a:rPr lang="en-US" sz="1200" kern="0" dirty="0" err="1">
                <a:solidFill>
                  <a:srgbClr val="FFFFFF"/>
                </a:solidFill>
                <a:effectLst>
                  <a:outerShdw blurRad="38100" dist="38100" dir="2700000" algn="tl">
                    <a:srgbClr val="000000">
                      <a:alpha val="43137"/>
                    </a:srgbClr>
                  </a:outerShdw>
                </a:effectLst>
                <a:latin typeface="Arial"/>
                <a:sym typeface="Gill Sans" charset="0"/>
              </a:rPr>
              <a:t>Stormwater</a:t>
            </a:r>
            <a:r>
              <a:rPr lang="en-US" sz="1200" kern="0" dirty="0">
                <a:solidFill>
                  <a:srgbClr val="FFFFFF"/>
                </a:solidFill>
                <a:effectLst>
                  <a:outerShdw blurRad="38100" dist="38100" dir="2700000" algn="tl">
                    <a:srgbClr val="000000">
                      <a:alpha val="43137"/>
                    </a:srgbClr>
                  </a:outerShdw>
                </a:effectLst>
                <a:latin typeface="Arial"/>
                <a:sym typeface="Gill Sans" charset="0"/>
              </a:rPr>
              <a:t> Retention Credits (SRCs) on the market</a:t>
            </a:r>
          </a:p>
          <a:p>
            <a:pPr marL="554037" indent="-514350">
              <a:spcBef>
                <a:spcPts val="1200"/>
              </a:spcBef>
              <a:buClr>
                <a:srgbClr val="99FF99"/>
              </a:buClr>
              <a:buSzPct val="80000"/>
              <a:buFont typeface="Wingdings" panose="05000000000000000000" pitchFamily="2" charset="2"/>
              <a:buChar char="Ø"/>
              <a:defRPr/>
            </a:pPr>
            <a:r>
              <a:rPr lang="en-US" sz="1200" kern="0" dirty="0">
                <a:solidFill>
                  <a:srgbClr val="FFFFFF"/>
                </a:solidFill>
                <a:effectLst>
                  <a:outerShdw blurRad="38100" dist="38100" dir="2700000" algn="tl">
                    <a:srgbClr val="000000">
                      <a:alpha val="43137"/>
                    </a:srgbClr>
                  </a:outerShdw>
                </a:effectLst>
                <a:latin typeface="Arial"/>
                <a:sym typeface="Gill Sans" charset="0"/>
              </a:rPr>
              <a:t>Incentive-Based:</a:t>
            </a:r>
            <a:r>
              <a:rPr lang="en-US" sz="1200" kern="0" baseline="0" dirty="0">
                <a:solidFill>
                  <a:srgbClr val="FFFFFF"/>
                </a:solidFill>
                <a:effectLst>
                  <a:outerShdw blurRad="38100" dist="38100" dir="2700000" algn="tl">
                    <a:srgbClr val="000000">
                      <a:alpha val="43137"/>
                    </a:srgbClr>
                  </a:outerShdw>
                </a:effectLst>
                <a:latin typeface="Arial"/>
                <a:sym typeface="Gill Sans" charset="0"/>
              </a:rPr>
              <a:t> </a:t>
            </a:r>
            <a:r>
              <a:rPr lang="en-US" sz="1200" kern="0" baseline="0" dirty="0" err="1">
                <a:solidFill>
                  <a:srgbClr val="FFFFFF"/>
                </a:solidFill>
                <a:effectLst>
                  <a:outerShdw blurRad="38100" dist="38100" dir="2700000" algn="tl">
                    <a:srgbClr val="000000">
                      <a:alpha val="43137"/>
                    </a:srgbClr>
                  </a:outerShdw>
                </a:effectLst>
                <a:latin typeface="Arial"/>
                <a:sym typeface="Gill Sans" charset="0"/>
              </a:rPr>
              <a:t>RiverSmart</a:t>
            </a:r>
            <a:r>
              <a:rPr lang="en-US" sz="1200" kern="0" baseline="0" dirty="0">
                <a:solidFill>
                  <a:srgbClr val="FFFFFF"/>
                </a:solidFill>
                <a:effectLst>
                  <a:outerShdw blurRad="38100" dist="38100" dir="2700000" algn="tl">
                    <a:srgbClr val="000000">
                      <a:alpha val="43137"/>
                    </a:srgbClr>
                  </a:outerShdw>
                </a:effectLst>
                <a:latin typeface="Arial"/>
                <a:sym typeface="Gill Sans" charset="0"/>
              </a:rPr>
              <a:t> Homes, Communities, Schools. </a:t>
            </a:r>
            <a:endParaRPr lang="en-US" sz="1200" kern="0" dirty="0">
              <a:solidFill>
                <a:srgbClr val="FFFFFF"/>
              </a:solidFill>
              <a:effectLst>
                <a:outerShdw blurRad="38100" dist="38100" dir="2700000" algn="tl">
                  <a:srgbClr val="000000">
                    <a:alpha val="43137"/>
                  </a:srgbClr>
                </a:outerShdw>
              </a:effectLst>
              <a:latin typeface="Arial"/>
              <a:sym typeface="Gill Sans" charset="0"/>
            </a:endParaRPr>
          </a:p>
          <a:p>
            <a:pPr marL="554037" indent="-514350">
              <a:spcBef>
                <a:spcPts val="1200"/>
              </a:spcBef>
              <a:buClr>
                <a:srgbClr val="99FF99"/>
              </a:buClr>
              <a:buSzPct val="80000"/>
              <a:buFont typeface="Wingdings" panose="05000000000000000000" pitchFamily="2" charset="2"/>
              <a:buChar char="Ø"/>
              <a:defRPr/>
            </a:pPr>
            <a:r>
              <a:rPr lang="en-US" sz="1200" kern="0" dirty="0">
                <a:solidFill>
                  <a:srgbClr val="FFFFFF"/>
                </a:solidFill>
                <a:effectLst>
                  <a:outerShdw blurRad="38100" dist="38100" dir="2700000" algn="tl">
                    <a:srgbClr val="000000">
                      <a:alpha val="43137"/>
                    </a:srgbClr>
                  </a:outerShdw>
                </a:effectLst>
                <a:latin typeface="Arial"/>
                <a:sym typeface="Gill Sans" charset="0"/>
              </a:rPr>
              <a:t>Tree canopy: 40% by 2032</a:t>
            </a:r>
          </a:p>
          <a:p>
            <a:endParaRPr lang="en-US" i="1" dirty="0"/>
          </a:p>
        </p:txBody>
      </p:sp>
      <p:sp>
        <p:nvSpPr>
          <p:cNvPr id="4" name="Slide Number Placeholder 3"/>
          <p:cNvSpPr>
            <a:spLocks noGrp="1"/>
          </p:cNvSpPr>
          <p:nvPr>
            <p:ph type="sldNum" sz="quarter" idx="10"/>
          </p:nvPr>
        </p:nvSpPr>
        <p:spPr/>
        <p:txBody>
          <a:bodyPr/>
          <a:lstStyle/>
          <a:p>
            <a:fld id="{375A6B30-868C-194A-A4DF-573A507CE1B5}" type="slidenum">
              <a:rPr lang="en-US" smtClean="0"/>
              <a:t>4</a:t>
            </a:fld>
            <a:endParaRPr lang="en-US"/>
          </a:p>
        </p:txBody>
      </p:sp>
    </p:spTree>
    <p:extLst>
      <p:ext uri="{BB962C8B-B14F-4D97-AF65-F5344CB8AC3E}">
        <p14:creationId xmlns:p14="http://schemas.microsoft.com/office/powerpoint/2010/main" val="749573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a:t>DDOT/UFD is the primary tree-planting and maintenance agency. We use the UFAC (Urban Forestry Advisory Council) to coordinate with UFD, other District </a:t>
            </a:r>
            <a:r>
              <a:rPr lang="en-US" dirty="0" err="1"/>
              <a:t>gov</a:t>
            </a:r>
            <a:r>
              <a:rPr lang="en-US" dirty="0"/>
              <a:t> agencies, Federal agencies (like NPS), non-profits, utilities, and District resident groups. </a:t>
            </a:r>
          </a:p>
          <a:p>
            <a:pPr>
              <a:defRPr/>
            </a:pPr>
            <a:r>
              <a:rPr lang="en-US" dirty="0"/>
              <a:t>- Topics considered by UFAC include: overlap of solar policy and tree canopy; street tree maintenance; workforce training.</a:t>
            </a:r>
          </a:p>
          <a:p>
            <a:pPr>
              <a:defRPr/>
            </a:pPr>
            <a:endParaRPr lang="en-US" dirty="0"/>
          </a:p>
        </p:txBody>
      </p:sp>
      <p:sp>
        <p:nvSpPr>
          <p:cNvPr id="4" name="Slide Number Placeholder 3"/>
          <p:cNvSpPr>
            <a:spLocks noGrp="1"/>
          </p:cNvSpPr>
          <p:nvPr>
            <p:ph type="sldNum" sz="quarter" idx="10"/>
          </p:nvPr>
        </p:nvSpPr>
        <p:spPr/>
        <p:txBody>
          <a:bodyPr/>
          <a:lstStyle/>
          <a:p>
            <a:fld id="{375A6B30-868C-194A-A4DF-573A507CE1B5}" type="slidenum">
              <a:rPr lang="en-US" smtClean="0"/>
              <a:t>5</a:t>
            </a:fld>
            <a:endParaRPr lang="en-US"/>
          </a:p>
        </p:txBody>
      </p:sp>
    </p:spTree>
    <p:extLst>
      <p:ext uri="{BB962C8B-B14F-4D97-AF65-F5344CB8AC3E}">
        <p14:creationId xmlns:p14="http://schemas.microsoft.com/office/powerpoint/2010/main" val="1634520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B04750CD-FD52-4AB0-BE7C-0E188ECC66D7}" type="slidenum">
              <a:rPr lang="en-US" smtClean="0">
                <a:solidFill>
                  <a:srgbClr val="000000"/>
                </a:solidFill>
              </a:rPr>
              <a:pPr>
                <a:defRPr/>
              </a:pPr>
              <a:t>6</a:t>
            </a:fld>
            <a:endParaRPr lang="en-US">
              <a:solidFill>
                <a:srgbClr val="000000"/>
              </a:solidFill>
            </a:endParaRPr>
          </a:p>
        </p:txBody>
      </p:sp>
    </p:spTree>
    <p:extLst>
      <p:ext uri="{BB962C8B-B14F-4D97-AF65-F5344CB8AC3E}">
        <p14:creationId xmlns:p14="http://schemas.microsoft.com/office/powerpoint/2010/main" val="28575063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a:t>DDOT/UFD is the primary tree-planting and maintenance agency. We use the UFAC (Urban Forestry Advisory Council) to coordinate with UFD, other District </a:t>
            </a:r>
            <a:r>
              <a:rPr lang="en-US" dirty="0" err="1"/>
              <a:t>gov</a:t>
            </a:r>
            <a:r>
              <a:rPr lang="en-US" dirty="0"/>
              <a:t> agencies, Federal agencies (like NPS), non-profits, utilities, and District resident groups. </a:t>
            </a:r>
          </a:p>
          <a:p>
            <a:pPr>
              <a:defRPr/>
            </a:pPr>
            <a:r>
              <a:rPr lang="en-US" dirty="0"/>
              <a:t>- Topics considered by UFAC include: overlap of solar policy and tree canopy; street tree maintenance; workforce training.</a:t>
            </a:r>
          </a:p>
          <a:p>
            <a:pPr>
              <a:defRPr/>
            </a:pPr>
            <a:endParaRPr lang="en-US" dirty="0"/>
          </a:p>
        </p:txBody>
      </p:sp>
      <p:sp>
        <p:nvSpPr>
          <p:cNvPr id="4" name="Slide Number Placeholder 3"/>
          <p:cNvSpPr>
            <a:spLocks noGrp="1"/>
          </p:cNvSpPr>
          <p:nvPr>
            <p:ph type="sldNum" sz="quarter" idx="10"/>
          </p:nvPr>
        </p:nvSpPr>
        <p:spPr/>
        <p:txBody>
          <a:bodyPr/>
          <a:lstStyle/>
          <a:p>
            <a:fld id="{375A6B30-868C-194A-A4DF-573A507CE1B5}" type="slidenum">
              <a:rPr lang="en-US" smtClean="0"/>
              <a:t>7</a:t>
            </a:fld>
            <a:endParaRPr lang="en-US"/>
          </a:p>
        </p:txBody>
      </p:sp>
    </p:spTree>
    <p:extLst>
      <p:ext uri="{BB962C8B-B14F-4D97-AF65-F5344CB8AC3E}">
        <p14:creationId xmlns:p14="http://schemas.microsoft.com/office/powerpoint/2010/main" val="16345208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a:t>DDOT/UFD is the primary tree-planting and maintenance agency. We use the UFAC (Urban Forestry Advisory Council) to coordinate with UFD, other District </a:t>
            </a:r>
            <a:r>
              <a:rPr lang="en-US" dirty="0" err="1"/>
              <a:t>gov</a:t>
            </a:r>
            <a:r>
              <a:rPr lang="en-US" dirty="0"/>
              <a:t> agencies, Federal agencies (like NPS), non-profits, utilities, and District resident groups. </a:t>
            </a:r>
          </a:p>
          <a:p>
            <a:pPr>
              <a:defRPr/>
            </a:pPr>
            <a:r>
              <a:rPr lang="en-US" dirty="0"/>
              <a:t>- Topics considered by UFAC include: overlap of solar policy and tree canopy; street tree maintenance; workforce training.</a:t>
            </a:r>
          </a:p>
          <a:p>
            <a:pPr>
              <a:defRPr/>
            </a:pPr>
            <a:endParaRPr lang="en-US" dirty="0"/>
          </a:p>
        </p:txBody>
      </p:sp>
      <p:sp>
        <p:nvSpPr>
          <p:cNvPr id="4" name="Slide Number Placeholder 3"/>
          <p:cNvSpPr>
            <a:spLocks noGrp="1"/>
          </p:cNvSpPr>
          <p:nvPr>
            <p:ph type="sldNum" sz="quarter" idx="10"/>
          </p:nvPr>
        </p:nvSpPr>
        <p:spPr/>
        <p:txBody>
          <a:bodyPr/>
          <a:lstStyle/>
          <a:p>
            <a:fld id="{375A6B30-868C-194A-A4DF-573A507CE1B5}" type="slidenum">
              <a:rPr lang="en-US" smtClean="0"/>
              <a:t>8</a:t>
            </a:fld>
            <a:endParaRPr lang="en-US"/>
          </a:p>
        </p:txBody>
      </p:sp>
    </p:spTree>
    <p:extLst>
      <p:ext uri="{BB962C8B-B14F-4D97-AF65-F5344CB8AC3E}">
        <p14:creationId xmlns:p14="http://schemas.microsoft.com/office/powerpoint/2010/main" val="2417376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B04750CD-FD52-4AB0-BE7C-0E188ECC66D7}" type="slidenum">
              <a:rPr lang="en-US" smtClean="0">
                <a:solidFill>
                  <a:srgbClr val="000000"/>
                </a:solidFill>
              </a:rPr>
              <a:pPr>
                <a:defRPr/>
              </a:pPr>
              <a:t>9</a:t>
            </a:fld>
            <a:endParaRPr lang="en-US">
              <a:solidFill>
                <a:srgbClr val="000000"/>
              </a:solidFill>
            </a:endParaRPr>
          </a:p>
        </p:txBody>
      </p:sp>
    </p:spTree>
    <p:extLst>
      <p:ext uri="{BB962C8B-B14F-4D97-AF65-F5344CB8AC3E}">
        <p14:creationId xmlns:p14="http://schemas.microsoft.com/office/powerpoint/2010/main" val="2857506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C69469A-EBEA-4FF7-AC42-4AA2D7C76D8E}" type="datetime1">
              <a:rPr lang="en-US" smtClean="0"/>
              <a:t>9/13/2018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B33AC5B-7411-4F10-ABC7-4E2E19C1F296}" type="slidenum">
              <a:rPr lang="en-US" smtClean="0"/>
              <a:t>‹#›</a:t>
            </a:fld>
            <a:endParaRPr lang="en-US" dirty="0"/>
          </a:p>
        </p:txBody>
      </p:sp>
    </p:spTree>
    <p:extLst>
      <p:ext uri="{BB962C8B-B14F-4D97-AF65-F5344CB8AC3E}">
        <p14:creationId xmlns:p14="http://schemas.microsoft.com/office/powerpoint/2010/main" val="778638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D83DA48-FA10-4362-81AD-153838721113}" type="datetime1">
              <a:rPr lang="en-US" smtClean="0"/>
              <a:t>9/13/2018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B33AC5B-7411-4F10-ABC7-4E2E19C1F296}" type="slidenum">
              <a:rPr lang="en-US" smtClean="0"/>
              <a:t>‹#›</a:t>
            </a:fld>
            <a:endParaRPr lang="en-US" dirty="0"/>
          </a:p>
        </p:txBody>
      </p:sp>
    </p:spTree>
    <p:extLst>
      <p:ext uri="{BB962C8B-B14F-4D97-AF65-F5344CB8AC3E}">
        <p14:creationId xmlns:p14="http://schemas.microsoft.com/office/powerpoint/2010/main" val="3451378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516D9E-1F00-4AB5-A2C9-13865AFB488B}" type="datetime1">
              <a:rPr lang="en-US" smtClean="0"/>
              <a:t>9/13/2018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B33AC5B-7411-4F10-ABC7-4E2E19C1F296}" type="slidenum">
              <a:rPr lang="en-US" smtClean="0"/>
              <a:t>‹#›</a:t>
            </a:fld>
            <a:endParaRPr lang="en-US" dirty="0"/>
          </a:p>
        </p:txBody>
      </p:sp>
    </p:spTree>
    <p:extLst>
      <p:ext uri="{BB962C8B-B14F-4D97-AF65-F5344CB8AC3E}">
        <p14:creationId xmlns:p14="http://schemas.microsoft.com/office/powerpoint/2010/main" val="27263358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A50CB21-ED0D-4535-8EAF-110A1B4D1CF3}" type="datetime1">
              <a:rPr lang="en-US" smtClean="0"/>
              <a:t>9/13/2018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B33AC5B-7411-4F10-ABC7-4E2E19C1F296}" type="slidenum">
              <a:rPr lang="en-US" smtClean="0"/>
              <a:t>‹#›</a:t>
            </a:fld>
            <a:endParaRPr lang="en-US" dirty="0"/>
          </a:p>
        </p:txBody>
      </p:sp>
    </p:spTree>
    <p:extLst>
      <p:ext uri="{BB962C8B-B14F-4D97-AF65-F5344CB8AC3E}">
        <p14:creationId xmlns:p14="http://schemas.microsoft.com/office/powerpoint/2010/main" val="2780084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5604F41-681A-4718-A4DE-744032596386}" type="datetime1">
              <a:rPr lang="en-US" smtClean="0"/>
              <a:t>9/13/2018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B33AC5B-7411-4F10-ABC7-4E2E19C1F296}" type="slidenum">
              <a:rPr lang="en-US" smtClean="0"/>
              <a:t>‹#›</a:t>
            </a:fld>
            <a:endParaRPr lang="en-US" dirty="0"/>
          </a:p>
        </p:txBody>
      </p:sp>
    </p:spTree>
    <p:extLst>
      <p:ext uri="{BB962C8B-B14F-4D97-AF65-F5344CB8AC3E}">
        <p14:creationId xmlns:p14="http://schemas.microsoft.com/office/powerpoint/2010/main" val="3271145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6C4D082-3661-43C0-BB88-9CD65F784464}" type="datetime1">
              <a:rPr lang="en-US" smtClean="0"/>
              <a:t>9/13/2018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B33AC5B-7411-4F10-ABC7-4E2E19C1F296}" type="slidenum">
              <a:rPr lang="en-US" smtClean="0"/>
              <a:t>‹#›</a:t>
            </a:fld>
            <a:endParaRPr lang="en-US" dirty="0"/>
          </a:p>
        </p:txBody>
      </p:sp>
    </p:spTree>
    <p:extLst>
      <p:ext uri="{BB962C8B-B14F-4D97-AF65-F5344CB8AC3E}">
        <p14:creationId xmlns:p14="http://schemas.microsoft.com/office/powerpoint/2010/main" val="1615736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FE8FEA-E98B-4971-833C-BF793A561104}" type="datetime1">
              <a:rPr lang="en-US" smtClean="0"/>
              <a:t>9/13/2018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B33AC5B-7411-4F10-ABC7-4E2E19C1F296}" type="slidenum">
              <a:rPr lang="en-US" smtClean="0"/>
              <a:t>‹#›</a:t>
            </a:fld>
            <a:endParaRPr lang="en-US" dirty="0"/>
          </a:p>
        </p:txBody>
      </p:sp>
    </p:spTree>
    <p:extLst>
      <p:ext uri="{BB962C8B-B14F-4D97-AF65-F5344CB8AC3E}">
        <p14:creationId xmlns:p14="http://schemas.microsoft.com/office/powerpoint/2010/main" val="1954900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B216A8-6AA5-4FB0-AA84-07D8A448066A}" type="datetime1">
              <a:rPr lang="en-US" smtClean="0"/>
              <a:t>9/13/2018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B33AC5B-7411-4F10-ABC7-4E2E19C1F296}" type="slidenum">
              <a:rPr lang="en-US" smtClean="0"/>
              <a:t>‹#›</a:t>
            </a:fld>
            <a:endParaRPr lang="en-US" dirty="0"/>
          </a:p>
        </p:txBody>
      </p:sp>
    </p:spTree>
    <p:extLst>
      <p:ext uri="{BB962C8B-B14F-4D97-AF65-F5344CB8AC3E}">
        <p14:creationId xmlns:p14="http://schemas.microsoft.com/office/powerpoint/2010/main" val="28993109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442C54F-FE3F-414C-8E95-C056DE9AA142}" type="datetime1">
              <a:rPr lang="en-US" smtClean="0"/>
              <a:t>9/13/2018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B33AC5B-7411-4F10-ABC7-4E2E19C1F296}" type="slidenum">
              <a:rPr lang="en-US" smtClean="0"/>
              <a:t>‹#›</a:t>
            </a:fld>
            <a:endParaRPr lang="en-US" dirty="0"/>
          </a:p>
        </p:txBody>
      </p:sp>
    </p:spTree>
    <p:extLst>
      <p:ext uri="{BB962C8B-B14F-4D97-AF65-F5344CB8AC3E}">
        <p14:creationId xmlns:p14="http://schemas.microsoft.com/office/powerpoint/2010/main" val="3692614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4BE699-8E10-41F0-BEA3-04B9BB2BBF11}" type="datetime1">
              <a:rPr lang="en-US" smtClean="0"/>
              <a:t>9/13/2018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B33AC5B-7411-4F10-ABC7-4E2E19C1F296}" type="slidenum">
              <a:rPr lang="en-US" smtClean="0"/>
              <a:t>‹#›</a:t>
            </a:fld>
            <a:endParaRPr lang="en-US" dirty="0"/>
          </a:p>
        </p:txBody>
      </p:sp>
    </p:spTree>
    <p:extLst>
      <p:ext uri="{BB962C8B-B14F-4D97-AF65-F5344CB8AC3E}">
        <p14:creationId xmlns:p14="http://schemas.microsoft.com/office/powerpoint/2010/main" val="2277394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98B8990-8A23-4CA7-ACAE-49DEBC86AF77}" type="datetime1">
              <a:rPr lang="en-US" smtClean="0"/>
              <a:t>9/13/2018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B33AC5B-7411-4F10-ABC7-4E2E19C1F296}" type="slidenum">
              <a:rPr lang="en-US" smtClean="0"/>
              <a:t>‹#›</a:t>
            </a:fld>
            <a:endParaRPr lang="en-US" dirty="0"/>
          </a:p>
        </p:txBody>
      </p:sp>
    </p:spTree>
    <p:extLst>
      <p:ext uri="{BB962C8B-B14F-4D97-AF65-F5344CB8AC3E}">
        <p14:creationId xmlns:p14="http://schemas.microsoft.com/office/powerpoint/2010/main" val="3501018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B34572-2DF4-4FAD-8E9D-F6771ECF4898}" type="datetime1">
              <a:rPr lang="en-US" smtClean="0"/>
              <a:t>9/13/2018</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33AC5B-7411-4F10-ABC7-4E2E19C1F296}" type="slidenum">
              <a:rPr lang="en-US" smtClean="0"/>
              <a:t>‹#›</a:t>
            </a:fld>
            <a:endParaRPr lang="en-US" dirty="0"/>
          </a:p>
        </p:txBody>
      </p:sp>
    </p:spTree>
    <p:extLst>
      <p:ext uri="{BB962C8B-B14F-4D97-AF65-F5344CB8AC3E}">
        <p14:creationId xmlns:p14="http://schemas.microsoft.com/office/powerpoint/2010/main" val="7282073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sharpenSoften amount="-50000"/>
                    </a14:imgEffect>
                    <a14:imgEffect>
                      <a14:saturation sat="0"/>
                    </a14:imgEffect>
                  </a14:imgLayer>
                </a14:imgProps>
              </a:ext>
              <a:ext uri="{28A0092B-C50C-407E-A947-70E740481C1C}">
                <a14:useLocalDpi xmlns:a14="http://schemas.microsoft.com/office/drawing/2010/main" val="0"/>
              </a:ext>
            </a:extLst>
          </a:blip>
          <a:stretch>
            <a:fillRect/>
          </a:stretch>
        </p:blipFill>
        <p:spPr bwMode="auto">
          <a:xfrm>
            <a:off x="7495" y="-13952"/>
            <a:ext cx="9134375" cy="6853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itle 3"/>
          <p:cNvSpPr>
            <a:spLocks noGrp="1"/>
          </p:cNvSpPr>
          <p:nvPr>
            <p:ph type="ctrTitle"/>
          </p:nvPr>
        </p:nvSpPr>
        <p:spPr>
          <a:xfrm>
            <a:off x="0" y="1600200"/>
            <a:ext cx="9144000" cy="1470025"/>
          </a:xfrm>
        </p:spPr>
        <p:txBody>
          <a:bodyPr>
            <a:noAutofit/>
          </a:bodyPr>
          <a:lstStyle/>
          <a:p>
            <a:r>
              <a:rPr lang="en-US" sz="4800" b="1" dirty="0">
                <a:solidFill>
                  <a:schemeClr val="accent1"/>
                </a:solidFill>
              </a:rPr>
              <a:t>The District’s Phase III WIP for</a:t>
            </a:r>
            <a:br>
              <a:rPr lang="en-US" sz="4800" b="1" dirty="0">
                <a:solidFill>
                  <a:schemeClr val="accent1"/>
                </a:solidFill>
              </a:rPr>
            </a:br>
            <a:r>
              <a:rPr lang="en-US" sz="4800" b="1" dirty="0">
                <a:solidFill>
                  <a:schemeClr val="accent1"/>
                </a:solidFill>
              </a:rPr>
              <a:t>Chesapeake and Local Priorities</a:t>
            </a:r>
          </a:p>
        </p:txBody>
      </p:sp>
      <p:sp>
        <p:nvSpPr>
          <p:cNvPr id="13" name="Subtitle 4"/>
          <p:cNvSpPr>
            <a:spLocks noGrp="1"/>
          </p:cNvSpPr>
          <p:nvPr>
            <p:ph type="subTitle" idx="1"/>
          </p:nvPr>
        </p:nvSpPr>
        <p:spPr>
          <a:xfrm>
            <a:off x="1371600" y="3200400"/>
            <a:ext cx="6400800" cy="2209800"/>
          </a:xfrm>
        </p:spPr>
        <p:txBody>
          <a:bodyPr>
            <a:normAutofit lnSpcReduction="10000"/>
          </a:bodyPr>
          <a:lstStyle/>
          <a:p>
            <a:r>
              <a:rPr lang="en-US" sz="2400" b="1" dirty="0">
                <a:solidFill>
                  <a:schemeClr val="tx1">
                    <a:lumMod val="90000"/>
                    <a:lumOff val="10000"/>
                  </a:schemeClr>
                </a:solidFill>
                <a:latin typeface="Trebuchet MS" panose="020B0603020202020204" pitchFamily="34" charset="0"/>
              </a:rPr>
              <a:t>Katherine Antos, Branch Chief</a:t>
            </a:r>
          </a:p>
          <a:p>
            <a:r>
              <a:rPr lang="en-US" sz="2000" dirty="0">
                <a:solidFill>
                  <a:schemeClr val="tx1">
                    <a:lumMod val="90000"/>
                    <a:lumOff val="10000"/>
                  </a:schemeClr>
                </a:solidFill>
                <a:latin typeface="Trebuchet MS" panose="020B0603020202020204" pitchFamily="34" charset="0"/>
              </a:rPr>
              <a:t>Partnering &amp; Environmental Conservation Branch</a:t>
            </a:r>
          </a:p>
          <a:p>
            <a:r>
              <a:rPr lang="en-US" sz="2000" dirty="0">
                <a:solidFill>
                  <a:schemeClr val="tx1">
                    <a:lumMod val="90000"/>
                    <a:lumOff val="10000"/>
                  </a:schemeClr>
                </a:solidFill>
                <a:latin typeface="Trebuchet MS" panose="020B0603020202020204" pitchFamily="34" charset="0"/>
              </a:rPr>
              <a:t>Department of Energy &amp; Environment</a:t>
            </a:r>
          </a:p>
          <a:p>
            <a:endParaRPr lang="en-US" sz="2000" dirty="0">
              <a:solidFill>
                <a:schemeClr val="tx1">
                  <a:lumMod val="90000"/>
                  <a:lumOff val="10000"/>
                </a:schemeClr>
              </a:solidFill>
              <a:latin typeface="Trebuchet MS" panose="020B0603020202020204" pitchFamily="34" charset="0"/>
            </a:endParaRPr>
          </a:p>
          <a:p>
            <a:r>
              <a:rPr lang="en-US" sz="2000" b="1" dirty="0">
                <a:solidFill>
                  <a:schemeClr val="tx1">
                    <a:lumMod val="90000"/>
                    <a:lumOff val="10000"/>
                  </a:schemeClr>
                </a:solidFill>
                <a:latin typeface="Trebuchet MS" panose="020B0603020202020204" pitchFamily="34" charset="0"/>
              </a:rPr>
              <a:t>MWCOG Water Resources Technical Committee</a:t>
            </a:r>
          </a:p>
          <a:p>
            <a:r>
              <a:rPr lang="en-US" sz="2000" dirty="0">
                <a:solidFill>
                  <a:schemeClr val="tx1">
                    <a:lumMod val="90000"/>
                    <a:lumOff val="10000"/>
                  </a:schemeClr>
                </a:solidFill>
                <a:latin typeface="Trebuchet MS" panose="020B0603020202020204" pitchFamily="34" charset="0"/>
              </a:rPr>
              <a:t>September 14, 2018</a:t>
            </a:r>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00230" y="5562600"/>
            <a:ext cx="2567170" cy="749071"/>
          </a:xfrm>
          <a:prstGeom prst="rect">
            <a:avLst/>
          </a:prstGeom>
        </p:spPr>
      </p:pic>
      <p:sp>
        <p:nvSpPr>
          <p:cNvPr id="16" name="Rectangle 15"/>
          <p:cNvSpPr/>
          <p:nvPr/>
        </p:nvSpPr>
        <p:spPr>
          <a:xfrm>
            <a:off x="2743200" y="6507480"/>
            <a:ext cx="3749040" cy="2743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Subtitle 4"/>
          <p:cNvSpPr txBox="1">
            <a:spLocks/>
          </p:cNvSpPr>
          <p:nvPr/>
        </p:nvSpPr>
        <p:spPr>
          <a:xfrm>
            <a:off x="-464820" y="6477000"/>
            <a:ext cx="10142220" cy="4572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1600" b="1" dirty="0">
                <a:solidFill>
                  <a:schemeClr val="bg1"/>
                </a:solidFill>
              </a:rPr>
              <a:t>@DOEE_DC</a:t>
            </a:r>
          </a:p>
        </p:txBody>
      </p:sp>
    </p:spTree>
    <p:extLst>
      <p:ext uri="{BB962C8B-B14F-4D97-AF65-F5344CB8AC3E}">
        <p14:creationId xmlns:p14="http://schemas.microsoft.com/office/powerpoint/2010/main" val="3624553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12"/>
          <p:cNvSpPr>
            <a:spLocks noGrp="1"/>
          </p:cNvSpPr>
          <p:nvPr>
            <p:ph idx="1"/>
          </p:nvPr>
        </p:nvSpPr>
        <p:spPr>
          <a:xfrm>
            <a:off x="5410200" y="533400"/>
            <a:ext cx="3733800" cy="5562600"/>
          </a:xfrm>
        </p:spPr>
        <p:txBody>
          <a:bodyPr vert="horz" lIns="91440" tIns="45720" rIns="91440" bIns="45720" rtlCol="0" anchor="t">
            <a:normAutofit fontScale="77500" lnSpcReduction="20000"/>
          </a:bodyPr>
          <a:lstStyle/>
          <a:p>
            <a:r>
              <a:rPr lang="en-US" dirty="0">
                <a:solidFill>
                  <a:schemeClr val="tx1">
                    <a:lumMod val="65000"/>
                    <a:lumOff val="35000"/>
                  </a:schemeClr>
                </a:solidFill>
              </a:rPr>
              <a:t>District planning target addresses climate change impacts</a:t>
            </a:r>
            <a:br>
              <a:rPr lang="en-US" dirty="0">
                <a:solidFill>
                  <a:schemeClr val="tx1">
                    <a:lumMod val="65000"/>
                    <a:lumOff val="35000"/>
                  </a:schemeClr>
                </a:solidFill>
              </a:rPr>
            </a:br>
            <a:endParaRPr lang="en-US" dirty="0">
              <a:solidFill>
                <a:schemeClr val="tx1">
                  <a:lumMod val="65000"/>
                  <a:lumOff val="35000"/>
                </a:schemeClr>
              </a:solidFill>
            </a:endParaRPr>
          </a:p>
          <a:p>
            <a:r>
              <a:rPr lang="en-US" dirty="0">
                <a:solidFill>
                  <a:schemeClr val="tx1">
                    <a:lumMod val="65000"/>
                    <a:lumOff val="35000"/>
                  </a:schemeClr>
                </a:solidFill>
              </a:rPr>
              <a:t>~90% pollution is from wastewater</a:t>
            </a:r>
            <a:br>
              <a:rPr lang="en-US" dirty="0">
                <a:solidFill>
                  <a:schemeClr val="tx1">
                    <a:lumMod val="65000"/>
                    <a:lumOff val="35000"/>
                  </a:schemeClr>
                </a:solidFill>
              </a:rPr>
            </a:br>
            <a:endParaRPr lang="en-US" dirty="0">
              <a:solidFill>
                <a:schemeClr val="tx1">
                  <a:lumMod val="65000"/>
                  <a:lumOff val="35000"/>
                </a:schemeClr>
              </a:solidFill>
            </a:endParaRPr>
          </a:p>
          <a:p>
            <a:r>
              <a:rPr lang="en-US" dirty="0">
                <a:solidFill>
                  <a:schemeClr val="tx1">
                    <a:lumMod val="65000"/>
                    <a:lumOff val="35000"/>
                  </a:schemeClr>
                </a:solidFill>
              </a:rPr>
              <a:t>Much progress already</a:t>
            </a:r>
            <a:br>
              <a:rPr lang="en-US" dirty="0">
                <a:solidFill>
                  <a:schemeClr val="tx1">
                    <a:lumMod val="65000"/>
                    <a:lumOff val="35000"/>
                  </a:schemeClr>
                </a:solidFill>
              </a:rPr>
            </a:br>
            <a:endParaRPr lang="en-US" dirty="0">
              <a:solidFill>
                <a:schemeClr val="tx1">
                  <a:lumMod val="65000"/>
                  <a:lumOff val="35000"/>
                </a:schemeClr>
              </a:solidFill>
            </a:endParaRPr>
          </a:p>
          <a:p>
            <a:r>
              <a:rPr lang="en-US" dirty="0">
                <a:solidFill>
                  <a:schemeClr val="tx1">
                    <a:lumMod val="65000"/>
                    <a:lumOff val="35000"/>
                  </a:schemeClr>
                </a:solidFill>
              </a:rPr>
              <a:t>Wastewater pollution will increase with growth</a:t>
            </a:r>
            <a:br>
              <a:rPr lang="en-US" dirty="0">
                <a:solidFill>
                  <a:schemeClr val="tx1">
                    <a:lumMod val="65000"/>
                    <a:lumOff val="35000"/>
                  </a:schemeClr>
                </a:solidFill>
              </a:rPr>
            </a:br>
            <a:endParaRPr lang="en-US" dirty="0">
              <a:solidFill>
                <a:schemeClr val="tx1">
                  <a:lumMod val="65000"/>
                  <a:lumOff val="35000"/>
                </a:schemeClr>
              </a:solidFill>
            </a:endParaRPr>
          </a:p>
          <a:p>
            <a:r>
              <a:rPr lang="en-US" dirty="0">
                <a:solidFill>
                  <a:schemeClr val="tx1">
                    <a:lumMod val="65000"/>
                    <a:lumOff val="35000"/>
                  </a:schemeClr>
                </a:solidFill>
              </a:rPr>
              <a:t>Still more work to be done to reduce </a:t>
            </a:r>
            <a:r>
              <a:rPr lang="en-US" dirty="0" err="1">
                <a:solidFill>
                  <a:schemeClr val="tx1">
                    <a:lumMod val="65000"/>
                    <a:lumOff val="35000"/>
                  </a:schemeClr>
                </a:solidFill>
              </a:rPr>
              <a:t>stormwater</a:t>
            </a:r>
            <a:r>
              <a:rPr lang="en-US" dirty="0">
                <a:solidFill>
                  <a:schemeClr val="tx1">
                    <a:lumMod val="65000"/>
                    <a:lumOff val="35000"/>
                  </a:schemeClr>
                </a:solidFill>
              </a:rPr>
              <a:t> pollution</a:t>
            </a:r>
          </a:p>
        </p:txBody>
      </p:sp>
      <p:sp>
        <p:nvSpPr>
          <p:cNvPr id="5" name="Slide Number Placeholder 2"/>
          <p:cNvSpPr txBox="1">
            <a:spLocks/>
          </p:cNvSpPr>
          <p:nvPr/>
        </p:nvSpPr>
        <p:spPr>
          <a:xfrm>
            <a:off x="6553200" y="6356350"/>
            <a:ext cx="2133600"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89834C0F-8F92-8145-B8D5-F4DA2371960B}" type="slidenum">
              <a:rPr lang="en-US" smtClean="0"/>
              <a:pPr algn="r"/>
              <a:t>2</a:t>
            </a:fld>
            <a:endParaRPr lang="en-US" dirty="0"/>
          </a:p>
        </p:txBody>
      </p:sp>
      <p:graphicFrame>
        <p:nvGraphicFramePr>
          <p:cNvPr id="9" name="Chart 8">
            <a:extLst>
              <a:ext uri="{FF2B5EF4-FFF2-40B4-BE49-F238E27FC236}">
                <a16:creationId xmlns:a16="http://schemas.microsoft.com/office/drawing/2014/main" id="{140842EE-5980-46D4-8380-00AB53E74AA9}"/>
              </a:ext>
            </a:extLst>
          </p:cNvPr>
          <p:cNvGraphicFramePr>
            <a:graphicFrameLocks/>
          </p:cNvGraphicFramePr>
          <p:nvPr>
            <p:extLst>
              <p:ext uri="{D42A27DB-BD31-4B8C-83A1-F6EECF244321}">
                <p14:modId xmlns:p14="http://schemas.microsoft.com/office/powerpoint/2010/main" val="587298520"/>
              </p:ext>
            </p:extLst>
          </p:nvPr>
        </p:nvGraphicFramePr>
        <p:xfrm>
          <a:off x="381000" y="381000"/>
          <a:ext cx="4714876" cy="3124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hart 9">
            <a:extLst>
              <a:ext uri="{FF2B5EF4-FFF2-40B4-BE49-F238E27FC236}">
                <a16:creationId xmlns:a16="http://schemas.microsoft.com/office/drawing/2014/main" id="{D0553CCF-52CC-445C-8A96-97B470A78172}"/>
              </a:ext>
            </a:extLst>
          </p:cNvPr>
          <p:cNvGraphicFramePr>
            <a:graphicFrameLocks/>
          </p:cNvGraphicFramePr>
          <p:nvPr>
            <p:extLst>
              <p:ext uri="{D42A27DB-BD31-4B8C-83A1-F6EECF244321}">
                <p14:modId xmlns:p14="http://schemas.microsoft.com/office/powerpoint/2010/main" val="262193490"/>
              </p:ext>
            </p:extLst>
          </p:nvPr>
        </p:nvGraphicFramePr>
        <p:xfrm>
          <a:off x="381000" y="3482974"/>
          <a:ext cx="4714875" cy="323850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6615676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8" name="Rectangle 4"/>
          <p:cNvSpPr>
            <a:spLocks noGrp="1" noChangeArrowheads="1"/>
          </p:cNvSpPr>
          <p:nvPr>
            <p:ph type="title"/>
          </p:nvPr>
        </p:nvSpPr>
        <p:spPr>
          <a:xfrm>
            <a:off x="457200" y="0"/>
            <a:ext cx="8229600" cy="1143000"/>
          </a:xfrm>
          <a:noFill/>
        </p:spPr>
        <p:txBody>
          <a:bodyPr>
            <a:noAutofit/>
          </a:bodyPr>
          <a:lstStyle/>
          <a:p>
            <a:pPr algn="ctr" eaLnBrk="1" hangingPunct="1"/>
            <a:r>
              <a:rPr lang="en-US" sz="3200" dirty="0">
                <a:solidFill>
                  <a:schemeClr val="tx1">
                    <a:lumMod val="75000"/>
                    <a:lumOff val="25000"/>
                  </a:schemeClr>
                </a:solidFill>
              </a:rPr>
              <a:t>Local Engagement: DC Water</a:t>
            </a:r>
          </a:p>
        </p:txBody>
      </p:sp>
      <p:sp>
        <p:nvSpPr>
          <p:cNvPr id="2" name="Content Placeholder 1"/>
          <p:cNvSpPr>
            <a:spLocks noGrp="1"/>
          </p:cNvSpPr>
          <p:nvPr>
            <p:ph sz="half" idx="1"/>
          </p:nvPr>
        </p:nvSpPr>
        <p:spPr>
          <a:xfrm>
            <a:off x="457200" y="1600200"/>
            <a:ext cx="8382000" cy="4525963"/>
          </a:xfrm>
        </p:spPr>
        <p:txBody>
          <a:bodyPr vert="horz" lIns="91440" tIns="45720" rIns="91440" bIns="45720" rtlCol="0" anchor="t">
            <a:normAutofit/>
          </a:bodyPr>
          <a:lstStyle/>
          <a:p>
            <a:r>
              <a:rPr lang="en-US" dirty="0">
                <a:solidFill>
                  <a:schemeClr val="tx1">
                    <a:lumMod val="65000"/>
                    <a:lumOff val="35000"/>
                  </a:schemeClr>
                </a:solidFill>
              </a:rPr>
              <a:t>Ensure Phase III WIP consistent with Bay TMDL and wastewater permits</a:t>
            </a:r>
            <a:br>
              <a:rPr lang="en-US" dirty="0">
                <a:solidFill>
                  <a:schemeClr val="tx1">
                    <a:lumMod val="65000"/>
                    <a:lumOff val="35000"/>
                  </a:schemeClr>
                </a:solidFill>
                <a:cs typeface="Calibri"/>
              </a:rPr>
            </a:br>
            <a:endParaRPr lang="en-US" dirty="0">
              <a:solidFill>
                <a:schemeClr val="tx1">
                  <a:lumMod val="65000"/>
                  <a:lumOff val="35000"/>
                </a:schemeClr>
              </a:solidFill>
              <a:cs typeface="Calibri"/>
            </a:endParaRPr>
          </a:p>
          <a:p>
            <a:r>
              <a:rPr lang="en-US" dirty="0">
                <a:solidFill>
                  <a:schemeClr val="tx1">
                    <a:lumMod val="65000"/>
                    <a:lumOff val="35000"/>
                  </a:schemeClr>
                </a:solidFill>
              </a:rPr>
              <a:t>Evaluate flow and load projections</a:t>
            </a:r>
            <a:br>
              <a:rPr lang="en-US" dirty="0">
                <a:solidFill>
                  <a:schemeClr val="tx1">
                    <a:lumMod val="65000"/>
                    <a:lumOff val="35000"/>
                  </a:schemeClr>
                </a:solidFill>
                <a:cs typeface="Calibri"/>
              </a:rPr>
            </a:br>
            <a:endParaRPr lang="en-US" dirty="0">
              <a:solidFill>
                <a:schemeClr val="tx1">
                  <a:lumMod val="65000"/>
                  <a:lumOff val="35000"/>
                </a:schemeClr>
              </a:solidFill>
              <a:cs typeface="Calibri"/>
            </a:endParaRPr>
          </a:p>
          <a:p>
            <a:r>
              <a:rPr lang="en-US" dirty="0">
                <a:solidFill>
                  <a:schemeClr val="tx1">
                    <a:lumMod val="65000"/>
                    <a:lumOff val="35000"/>
                  </a:schemeClr>
                </a:solidFill>
              </a:rPr>
              <a:t>Improve reporting process to EPA</a:t>
            </a:r>
            <a:endParaRPr lang="en-US" dirty="0">
              <a:solidFill>
                <a:schemeClr val="tx1">
                  <a:lumMod val="65000"/>
                  <a:lumOff val="35000"/>
                </a:schemeClr>
              </a:solidFill>
              <a:cs typeface="Calibri"/>
            </a:endParaRPr>
          </a:p>
          <a:p>
            <a:endParaRPr lang="en-US" dirty="0"/>
          </a:p>
        </p:txBody>
      </p:sp>
      <p:sp>
        <p:nvSpPr>
          <p:cNvPr id="6" name="Slide Number Placeholder 5"/>
          <p:cNvSpPr>
            <a:spLocks noGrp="1"/>
          </p:cNvSpPr>
          <p:nvPr>
            <p:ph type="sldNum" sz="quarter" idx="12"/>
          </p:nvPr>
        </p:nvSpPr>
        <p:spPr/>
        <p:txBody>
          <a:bodyPr/>
          <a:lstStyle/>
          <a:p>
            <a:pPr>
              <a:defRPr/>
            </a:pPr>
            <a:fld id="{A5018283-B205-4FBA-A326-CE9834C4E318}" type="slidenum">
              <a:rPr lang="en-US" smtClean="0">
                <a:solidFill>
                  <a:srgbClr val="0070C0"/>
                </a:solidFill>
              </a:rPr>
              <a:pPr>
                <a:defRPr/>
              </a:pPr>
              <a:t>3</a:t>
            </a:fld>
            <a:endParaRPr lang="en-US" dirty="0">
              <a:solidFill>
                <a:srgbClr val="0070C0"/>
              </a:solidFill>
            </a:endParaRPr>
          </a:p>
        </p:txBody>
      </p:sp>
      <p:sp>
        <p:nvSpPr>
          <p:cNvPr id="9" name="Line 14"/>
          <p:cNvSpPr>
            <a:spLocks noChangeShapeType="1"/>
          </p:cNvSpPr>
          <p:nvPr/>
        </p:nvSpPr>
        <p:spPr bwMode="auto">
          <a:xfrm flipV="1">
            <a:off x="3538540" y="2428875"/>
            <a:ext cx="391715" cy="34925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latin typeface="Calibri"/>
            </a:endParaRPr>
          </a:p>
        </p:txBody>
      </p:sp>
      <p:cxnSp>
        <p:nvCxnSpPr>
          <p:cNvPr id="24" name="Straight Connector 23"/>
          <p:cNvCxnSpPr/>
          <p:nvPr/>
        </p:nvCxnSpPr>
        <p:spPr>
          <a:xfrm>
            <a:off x="609600" y="914400"/>
            <a:ext cx="7543800"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 y="6317818"/>
            <a:ext cx="465728" cy="387781"/>
          </a:xfrm>
          <a:prstGeom prst="rect">
            <a:avLst/>
          </a:prstGeom>
        </p:spPr>
      </p:pic>
      <p:sp>
        <p:nvSpPr>
          <p:cNvPr id="11" name="TextBox 10"/>
          <p:cNvSpPr txBox="1"/>
          <p:nvPr/>
        </p:nvSpPr>
        <p:spPr>
          <a:xfrm>
            <a:off x="685800" y="6409377"/>
            <a:ext cx="1371600" cy="338554"/>
          </a:xfrm>
          <a:prstGeom prst="rect">
            <a:avLst/>
          </a:prstGeom>
          <a:noFill/>
        </p:spPr>
        <p:txBody>
          <a:bodyPr wrap="square" rtlCol="0">
            <a:spAutoFit/>
          </a:bodyPr>
          <a:lstStyle/>
          <a:p>
            <a:pPr algn="r"/>
            <a:r>
              <a:rPr lang="en-US" sz="1600" b="1" dirty="0">
                <a:solidFill>
                  <a:schemeClr val="accent1"/>
                </a:solidFill>
                <a:latin typeface="+mj-lt"/>
              </a:rPr>
              <a:t>@DOEE_DC</a:t>
            </a:r>
          </a:p>
        </p:txBody>
      </p:sp>
    </p:spTree>
    <p:extLst>
      <p:ext uri="{BB962C8B-B14F-4D97-AF65-F5344CB8AC3E}">
        <p14:creationId xmlns:p14="http://schemas.microsoft.com/office/powerpoint/2010/main" val="4023011557"/>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12"/>
          <p:cNvSpPr>
            <a:spLocks noGrp="1"/>
          </p:cNvSpPr>
          <p:nvPr>
            <p:ph idx="1"/>
          </p:nvPr>
        </p:nvSpPr>
        <p:spPr>
          <a:xfrm>
            <a:off x="4572000" y="1600200"/>
            <a:ext cx="4114800" cy="4525963"/>
          </a:xfrm>
        </p:spPr>
        <p:txBody>
          <a:bodyPr vert="horz" lIns="91440" tIns="45720" rIns="91440" bIns="45720" rtlCol="0" anchor="t">
            <a:normAutofit fontScale="77500" lnSpcReduction="20000"/>
          </a:bodyPr>
          <a:lstStyle/>
          <a:p>
            <a:r>
              <a:rPr lang="en-US" sz="2800" dirty="0">
                <a:solidFill>
                  <a:srgbClr val="595959"/>
                </a:solidFill>
              </a:rPr>
              <a:t>Requirements for acres managed, tree planting and other measures</a:t>
            </a:r>
            <a:br>
              <a:rPr lang="en-US" sz="2800" dirty="0">
                <a:solidFill>
                  <a:srgbClr val="595959"/>
                </a:solidFill>
                <a:cs typeface="Calibri"/>
              </a:rPr>
            </a:br>
            <a:endParaRPr lang="en-US" sz="2800" dirty="0">
              <a:solidFill>
                <a:srgbClr val="595959"/>
              </a:solidFill>
            </a:endParaRPr>
          </a:p>
          <a:p>
            <a:r>
              <a:rPr lang="en-US" sz="2800" dirty="0">
                <a:solidFill>
                  <a:srgbClr val="595959"/>
                </a:solidFill>
              </a:rPr>
              <a:t>Much implementation through compliance with Stormwater Management Regulations</a:t>
            </a:r>
            <a:br>
              <a:rPr lang="en-US" sz="2800" dirty="0">
                <a:solidFill>
                  <a:srgbClr val="595959"/>
                </a:solidFill>
                <a:cs typeface="Calibri"/>
              </a:rPr>
            </a:br>
            <a:endParaRPr lang="en-US" sz="2800" dirty="0">
              <a:solidFill>
                <a:srgbClr val="595959"/>
              </a:solidFill>
            </a:endParaRPr>
          </a:p>
          <a:p>
            <a:r>
              <a:rPr lang="en-US" sz="2800" dirty="0">
                <a:solidFill>
                  <a:srgbClr val="595959"/>
                </a:solidFill>
              </a:rPr>
              <a:t>Stormwater Retention Credit Program shifts areas with greater water quality benefits</a:t>
            </a:r>
            <a:br>
              <a:rPr lang="en-US" sz="2800" dirty="0">
                <a:solidFill>
                  <a:srgbClr val="595959"/>
                </a:solidFill>
                <a:cs typeface="Calibri"/>
              </a:rPr>
            </a:br>
            <a:endParaRPr lang="en-US" sz="2800" dirty="0">
              <a:solidFill>
                <a:srgbClr val="595959"/>
              </a:solidFill>
            </a:endParaRPr>
          </a:p>
          <a:p>
            <a:r>
              <a:rPr lang="en-US" sz="2800" dirty="0">
                <a:solidFill>
                  <a:srgbClr val="595959"/>
                </a:solidFill>
              </a:rPr>
              <a:t>Incentive-based programs</a:t>
            </a:r>
            <a:br>
              <a:rPr lang="en-US" sz="2800" dirty="0">
                <a:solidFill>
                  <a:srgbClr val="595959"/>
                </a:solidFill>
                <a:cs typeface="Calibri"/>
              </a:rPr>
            </a:br>
            <a:endParaRPr lang="en-US" sz="2800" dirty="0">
              <a:solidFill>
                <a:srgbClr val="595959"/>
              </a:solidFill>
            </a:endParaRPr>
          </a:p>
          <a:p>
            <a:r>
              <a:rPr lang="en-US" sz="2800" dirty="0">
                <a:solidFill>
                  <a:srgbClr val="595959"/>
                </a:solidFill>
              </a:rPr>
              <a:t>Credit for stream Restoration</a:t>
            </a:r>
          </a:p>
        </p:txBody>
      </p:sp>
      <p:sp>
        <p:nvSpPr>
          <p:cNvPr id="12" name="Title 11"/>
          <p:cNvSpPr>
            <a:spLocks noGrp="1"/>
          </p:cNvSpPr>
          <p:nvPr>
            <p:ph type="title"/>
          </p:nvPr>
        </p:nvSpPr>
        <p:spPr>
          <a:xfrm>
            <a:off x="457200" y="-76200"/>
            <a:ext cx="8229600" cy="1143000"/>
          </a:xfrm>
        </p:spPr>
        <p:txBody>
          <a:bodyPr>
            <a:normAutofit/>
          </a:bodyPr>
          <a:lstStyle/>
          <a:p>
            <a:pPr marL="0" marR="0">
              <a:spcBef>
                <a:spcPts val="400"/>
              </a:spcBef>
              <a:spcAft>
                <a:spcPts val="0"/>
              </a:spcAft>
            </a:pPr>
            <a:r>
              <a:rPr lang="en-US" sz="3200" dirty="0">
                <a:solidFill>
                  <a:schemeClr val="tx1">
                    <a:lumMod val="75000"/>
                    <a:lumOff val="25000"/>
                  </a:schemeClr>
                </a:solidFill>
              </a:rPr>
              <a:t>Meeting MS4 Requirements</a:t>
            </a:r>
          </a:p>
        </p:txBody>
      </p:sp>
      <p:sp>
        <p:nvSpPr>
          <p:cNvPr id="5" name="Slide Number Placeholder 2"/>
          <p:cNvSpPr txBox="1">
            <a:spLocks/>
          </p:cNvSpPr>
          <p:nvPr/>
        </p:nvSpPr>
        <p:spPr>
          <a:xfrm>
            <a:off x="6553200" y="6356350"/>
            <a:ext cx="2133600"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89834C0F-8F92-8145-B8D5-F4DA2371960B}" type="slidenum">
              <a:rPr lang="en-US" smtClean="0"/>
              <a:pPr algn="r"/>
              <a:t>4</a:t>
            </a:fld>
            <a:endParaRPr lang="en-US" dirty="0"/>
          </a:p>
        </p:txBody>
      </p:sp>
      <p:cxnSp>
        <p:nvCxnSpPr>
          <p:cNvPr id="6" name="Straight Connector 5"/>
          <p:cNvCxnSpPr/>
          <p:nvPr/>
        </p:nvCxnSpPr>
        <p:spPr>
          <a:xfrm>
            <a:off x="609600" y="914400"/>
            <a:ext cx="7543800"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7" name="Picture 2" descr="C:\Users\luke.cole\GIS\Chesapeake\DC watersheds.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l="10307" t="24427" r="10007" b="7815"/>
          <a:stretch/>
        </p:blipFill>
        <p:spPr bwMode="auto">
          <a:xfrm>
            <a:off x="82489" y="1600200"/>
            <a:ext cx="4362620" cy="48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5144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212080" y="1676400"/>
            <a:ext cx="3931920" cy="4572000"/>
          </a:xfrm>
        </p:spPr>
        <p:txBody>
          <a:bodyPr vert="horz" lIns="91440" tIns="45720" rIns="91440" bIns="45720" rtlCol="0" anchor="t">
            <a:normAutofit/>
          </a:bodyPr>
          <a:lstStyle/>
          <a:p>
            <a:r>
              <a:rPr lang="en-US" sz="2200" dirty="0">
                <a:solidFill>
                  <a:srgbClr val="595959"/>
                </a:solidFill>
              </a:rPr>
              <a:t>Almost 30% land federal</a:t>
            </a:r>
            <a:br>
              <a:rPr lang="en-US" sz="2200" dirty="0">
                <a:solidFill>
                  <a:srgbClr val="595959"/>
                </a:solidFill>
                <a:cs typeface="Calibri"/>
              </a:rPr>
            </a:br>
            <a:endParaRPr lang="en-US" sz="2200" dirty="0">
              <a:solidFill>
                <a:srgbClr val="595959"/>
              </a:solidFill>
            </a:endParaRPr>
          </a:p>
          <a:p>
            <a:r>
              <a:rPr lang="en-US" sz="2200" dirty="0">
                <a:solidFill>
                  <a:srgbClr val="595959"/>
                </a:solidFill>
              </a:rPr>
              <a:t>District providing federal agencies with planning goals</a:t>
            </a:r>
            <a:br>
              <a:rPr lang="en-US" sz="2200" dirty="0">
                <a:solidFill>
                  <a:srgbClr val="595959"/>
                </a:solidFill>
                <a:cs typeface="Calibri"/>
              </a:rPr>
            </a:br>
            <a:endParaRPr lang="en-US" sz="2200" dirty="0">
              <a:solidFill>
                <a:srgbClr val="595959"/>
              </a:solidFill>
            </a:endParaRPr>
          </a:p>
          <a:p>
            <a:r>
              <a:rPr lang="en-US" sz="2200" dirty="0">
                <a:solidFill>
                  <a:srgbClr val="595959"/>
                </a:solidFill>
              </a:rPr>
              <a:t>Started training federal agencies in May 2018</a:t>
            </a:r>
            <a:br>
              <a:rPr lang="en-US" sz="2200" dirty="0">
                <a:solidFill>
                  <a:srgbClr val="595959"/>
                </a:solidFill>
                <a:cs typeface="Calibri"/>
              </a:rPr>
            </a:br>
            <a:endParaRPr lang="en-US" sz="2200" dirty="0">
              <a:solidFill>
                <a:srgbClr val="595959"/>
              </a:solidFill>
            </a:endParaRPr>
          </a:p>
          <a:p>
            <a:r>
              <a:rPr lang="en-US" sz="2200" dirty="0">
                <a:solidFill>
                  <a:srgbClr val="595959"/>
                </a:solidFill>
              </a:rPr>
              <a:t>Interim deadlines for scenario development </a:t>
            </a:r>
            <a:br>
              <a:rPr lang="en-US" sz="2200" dirty="0">
                <a:solidFill>
                  <a:srgbClr val="595959"/>
                </a:solidFill>
                <a:cs typeface="Calibri"/>
              </a:rPr>
            </a:br>
            <a:endParaRPr lang="en-US" sz="2200" dirty="0">
              <a:solidFill>
                <a:srgbClr val="595959"/>
              </a:solidFill>
            </a:endParaRPr>
          </a:p>
          <a:p>
            <a:r>
              <a:rPr lang="en-US" sz="2200" dirty="0">
                <a:solidFill>
                  <a:srgbClr val="595959"/>
                </a:solidFill>
              </a:rPr>
              <a:t>EPA oversight is key</a:t>
            </a:r>
          </a:p>
        </p:txBody>
      </p:sp>
      <p:pic>
        <p:nvPicPr>
          <p:cNvPr id="5" name="Picture 2" descr="C:\Users\luke.cole\GIS\Chesapeake\DC and Fed properties.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2437" y="1249680"/>
            <a:ext cx="4965437" cy="560832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4"/>
          <p:cNvSpPr>
            <a:spLocks noGrp="1" noChangeArrowheads="1"/>
          </p:cNvSpPr>
          <p:nvPr>
            <p:ph type="title"/>
          </p:nvPr>
        </p:nvSpPr>
        <p:spPr>
          <a:xfrm>
            <a:off x="457200" y="0"/>
            <a:ext cx="8229600" cy="1143000"/>
          </a:xfrm>
          <a:noFill/>
        </p:spPr>
        <p:txBody>
          <a:bodyPr>
            <a:noAutofit/>
          </a:bodyPr>
          <a:lstStyle/>
          <a:p>
            <a:r>
              <a:rPr lang="en-US" sz="3200" dirty="0">
                <a:solidFill>
                  <a:schemeClr val="tx1">
                    <a:lumMod val="75000"/>
                    <a:lumOff val="25000"/>
                  </a:schemeClr>
                </a:solidFill>
              </a:rPr>
              <a:t>Local Engagement: Federal Facilities</a:t>
            </a:r>
          </a:p>
        </p:txBody>
      </p:sp>
      <p:cxnSp>
        <p:nvCxnSpPr>
          <p:cNvPr id="8" name="Straight Connector 7"/>
          <p:cNvCxnSpPr/>
          <p:nvPr/>
        </p:nvCxnSpPr>
        <p:spPr>
          <a:xfrm>
            <a:off x="609600" y="914400"/>
            <a:ext cx="7543800"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2599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descr="C:\Users\katherine.antos\AppData\Local\Microsoft\Windows\Temporary Internet Files\Content.Outlook\F90649EC\Targeted Subsheds 2018 upd dot.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83546" y="1051981"/>
            <a:ext cx="4495800" cy="5695950"/>
          </a:xfrm>
          <a:prstGeom prst="rect">
            <a:avLst/>
          </a:prstGeom>
          <a:noFill/>
          <a:ln>
            <a:noFill/>
          </a:ln>
        </p:spPr>
      </p:pic>
      <p:sp>
        <p:nvSpPr>
          <p:cNvPr id="129028" name="Rectangle 4"/>
          <p:cNvSpPr>
            <a:spLocks noGrp="1" noChangeArrowheads="1"/>
          </p:cNvSpPr>
          <p:nvPr>
            <p:ph type="title"/>
          </p:nvPr>
        </p:nvSpPr>
        <p:spPr>
          <a:xfrm>
            <a:off x="457200" y="0"/>
            <a:ext cx="8229600" cy="1143000"/>
          </a:xfrm>
          <a:noFill/>
        </p:spPr>
        <p:txBody>
          <a:bodyPr>
            <a:noAutofit/>
          </a:bodyPr>
          <a:lstStyle/>
          <a:p>
            <a:pPr algn="ctr" eaLnBrk="1" hangingPunct="1"/>
            <a:r>
              <a:rPr lang="en-US" sz="3200" dirty="0">
                <a:solidFill>
                  <a:schemeClr val="tx1">
                    <a:lumMod val="75000"/>
                    <a:lumOff val="25000"/>
                  </a:schemeClr>
                </a:solidFill>
              </a:rPr>
              <a:t>Target Areas for Local Benefits</a:t>
            </a:r>
          </a:p>
        </p:txBody>
      </p:sp>
      <p:sp>
        <p:nvSpPr>
          <p:cNvPr id="2" name="Content Placeholder 1"/>
          <p:cNvSpPr>
            <a:spLocks noGrp="1"/>
          </p:cNvSpPr>
          <p:nvPr>
            <p:ph sz="half" idx="1"/>
          </p:nvPr>
        </p:nvSpPr>
        <p:spPr/>
        <p:txBody>
          <a:bodyPr>
            <a:normAutofit fontScale="92500" lnSpcReduction="20000"/>
          </a:bodyPr>
          <a:lstStyle/>
          <a:p>
            <a:pPr marL="0" indent="0">
              <a:buNone/>
            </a:pPr>
            <a:r>
              <a:rPr lang="en-US" dirty="0">
                <a:solidFill>
                  <a:schemeClr val="tx1">
                    <a:lumMod val="65000"/>
                    <a:lumOff val="35000"/>
                  </a:schemeClr>
                </a:solidFill>
              </a:rPr>
              <a:t>Prioritize actions that:</a:t>
            </a:r>
          </a:p>
          <a:p>
            <a:r>
              <a:rPr lang="en-US" dirty="0">
                <a:solidFill>
                  <a:schemeClr val="tx1">
                    <a:lumMod val="65000"/>
                    <a:lumOff val="35000"/>
                  </a:schemeClr>
                </a:solidFill>
              </a:rPr>
              <a:t>Address relevant local TMDLs</a:t>
            </a:r>
            <a:br>
              <a:rPr lang="en-US" dirty="0">
                <a:solidFill>
                  <a:schemeClr val="tx1">
                    <a:lumMod val="65000"/>
                    <a:lumOff val="35000"/>
                  </a:schemeClr>
                </a:solidFill>
              </a:rPr>
            </a:br>
            <a:endParaRPr lang="en-US" dirty="0">
              <a:solidFill>
                <a:schemeClr val="tx1">
                  <a:lumMod val="65000"/>
                  <a:lumOff val="35000"/>
                </a:schemeClr>
              </a:solidFill>
            </a:endParaRPr>
          </a:p>
          <a:p>
            <a:r>
              <a:rPr lang="en-US" dirty="0">
                <a:solidFill>
                  <a:schemeClr val="tx1">
                    <a:lumMod val="65000"/>
                    <a:lumOff val="35000"/>
                  </a:schemeClr>
                </a:solidFill>
              </a:rPr>
              <a:t>Protect existing or planned stream restoration sites</a:t>
            </a:r>
            <a:br>
              <a:rPr lang="en-US" dirty="0">
                <a:solidFill>
                  <a:schemeClr val="tx1">
                    <a:lumMod val="65000"/>
                    <a:lumOff val="35000"/>
                  </a:schemeClr>
                </a:solidFill>
              </a:rPr>
            </a:br>
            <a:endParaRPr lang="en-US" dirty="0">
              <a:solidFill>
                <a:schemeClr val="tx1">
                  <a:lumMod val="65000"/>
                  <a:lumOff val="35000"/>
                </a:schemeClr>
              </a:solidFill>
            </a:endParaRPr>
          </a:p>
          <a:p>
            <a:r>
              <a:rPr lang="en-US" dirty="0">
                <a:solidFill>
                  <a:schemeClr val="tx1">
                    <a:lumMod val="65000"/>
                    <a:lumOff val="35000"/>
                  </a:schemeClr>
                </a:solidFill>
              </a:rPr>
              <a:t>Support residents and community assets vulnerable to extreme weather events</a:t>
            </a:r>
          </a:p>
          <a:p>
            <a:endParaRPr lang="en-US" dirty="0">
              <a:solidFill>
                <a:schemeClr val="tx1">
                  <a:lumMod val="65000"/>
                  <a:lumOff val="35000"/>
                </a:schemeClr>
              </a:solidFill>
            </a:endParaRPr>
          </a:p>
        </p:txBody>
      </p:sp>
      <p:sp>
        <p:nvSpPr>
          <p:cNvPr id="6" name="Slide Number Placeholder 5"/>
          <p:cNvSpPr>
            <a:spLocks noGrp="1"/>
          </p:cNvSpPr>
          <p:nvPr>
            <p:ph type="sldNum" sz="quarter" idx="12"/>
          </p:nvPr>
        </p:nvSpPr>
        <p:spPr/>
        <p:txBody>
          <a:bodyPr/>
          <a:lstStyle/>
          <a:p>
            <a:pPr>
              <a:defRPr/>
            </a:pPr>
            <a:fld id="{A5018283-B205-4FBA-A326-CE9834C4E318}" type="slidenum">
              <a:rPr lang="en-US" smtClean="0">
                <a:solidFill>
                  <a:srgbClr val="0070C0"/>
                </a:solidFill>
              </a:rPr>
              <a:pPr>
                <a:defRPr/>
              </a:pPr>
              <a:t>6</a:t>
            </a:fld>
            <a:endParaRPr lang="en-US" dirty="0">
              <a:solidFill>
                <a:srgbClr val="0070C0"/>
              </a:solidFill>
            </a:endParaRPr>
          </a:p>
        </p:txBody>
      </p:sp>
      <p:sp>
        <p:nvSpPr>
          <p:cNvPr id="9" name="Line 14"/>
          <p:cNvSpPr>
            <a:spLocks noChangeShapeType="1"/>
          </p:cNvSpPr>
          <p:nvPr/>
        </p:nvSpPr>
        <p:spPr bwMode="auto">
          <a:xfrm flipV="1">
            <a:off x="3538540" y="2428875"/>
            <a:ext cx="391715" cy="34925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latin typeface="Calibri"/>
            </a:endParaRPr>
          </a:p>
        </p:txBody>
      </p:sp>
      <p:cxnSp>
        <p:nvCxnSpPr>
          <p:cNvPr id="24" name="Straight Connector 23"/>
          <p:cNvCxnSpPr/>
          <p:nvPr/>
        </p:nvCxnSpPr>
        <p:spPr>
          <a:xfrm>
            <a:off x="609600" y="914400"/>
            <a:ext cx="7543800"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00" y="6317818"/>
            <a:ext cx="465728" cy="387781"/>
          </a:xfrm>
          <a:prstGeom prst="rect">
            <a:avLst/>
          </a:prstGeom>
        </p:spPr>
      </p:pic>
      <p:sp>
        <p:nvSpPr>
          <p:cNvPr id="11" name="TextBox 10"/>
          <p:cNvSpPr txBox="1"/>
          <p:nvPr/>
        </p:nvSpPr>
        <p:spPr>
          <a:xfrm>
            <a:off x="685800" y="6409377"/>
            <a:ext cx="1371600" cy="338554"/>
          </a:xfrm>
          <a:prstGeom prst="rect">
            <a:avLst/>
          </a:prstGeom>
          <a:noFill/>
        </p:spPr>
        <p:txBody>
          <a:bodyPr wrap="square" rtlCol="0">
            <a:spAutoFit/>
          </a:bodyPr>
          <a:lstStyle/>
          <a:p>
            <a:pPr algn="r"/>
            <a:r>
              <a:rPr lang="en-US" sz="1600" b="1" dirty="0">
                <a:solidFill>
                  <a:schemeClr val="accent1"/>
                </a:solidFill>
                <a:latin typeface="+mj-lt"/>
              </a:rPr>
              <a:t>@DOEE_DC</a:t>
            </a:r>
          </a:p>
        </p:txBody>
      </p:sp>
    </p:spTree>
    <p:extLst>
      <p:ext uri="{BB962C8B-B14F-4D97-AF65-F5344CB8AC3E}">
        <p14:creationId xmlns:p14="http://schemas.microsoft.com/office/powerpoint/2010/main" val="47655499"/>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29200" y="1676400"/>
            <a:ext cx="3931920" cy="4572000"/>
          </a:xfrm>
        </p:spPr>
        <p:txBody>
          <a:bodyPr vert="horz" lIns="91440" tIns="45720" rIns="91440" bIns="45720" rtlCol="0" anchor="t">
            <a:normAutofit/>
          </a:bodyPr>
          <a:lstStyle/>
          <a:p>
            <a:r>
              <a:rPr lang="en-US" sz="2200" dirty="0">
                <a:solidFill>
                  <a:schemeClr val="tx1">
                    <a:lumMod val="65000"/>
                    <a:lumOff val="35000"/>
                  </a:schemeClr>
                </a:solidFill>
              </a:rPr>
              <a:t>District</a:t>
            </a:r>
            <a:r>
              <a:rPr lang="en-US" sz="2200" dirty="0">
                <a:solidFill>
                  <a:schemeClr val="tx1">
                    <a:lumMod val="65000"/>
                    <a:lumOff val="35000"/>
                  </a:schemeClr>
                </a:solidFill>
                <a:cs typeface="Calibri"/>
              </a:rPr>
              <a:t> addressing climate change qualitatively </a:t>
            </a:r>
            <a:r>
              <a:rPr lang="en-US" sz="2200" b="1" i="1" u="sng" dirty="0">
                <a:solidFill>
                  <a:schemeClr val="tx1">
                    <a:lumMod val="65000"/>
                    <a:lumOff val="35000"/>
                  </a:schemeClr>
                </a:solidFill>
                <a:cs typeface="Calibri"/>
              </a:rPr>
              <a:t>and</a:t>
            </a:r>
            <a:r>
              <a:rPr lang="en-US" sz="2200" b="1" dirty="0">
                <a:solidFill>
                  <a:schemeClr val="tx1">
                    <a:lumMod val="65000"/>
                    <a:lumOff val="35000"/>
                  </a:schemeClr>
                </a:solidFill>
                <a:cs typeface="Calibri"/>
              </a:rPr>
              <a:t> </a:t>
            </a:r>
            <a:r>
              <a:rPr lang="en-US" sz="2200" b="1" i="1" u="sng" dirty="0">
                <a:solidFill>
                  <a:schemeClr val="tx1">
                    <a:lumMod val="65000"/>
                    <a:lumOff val="35000"/>
                  </a:schemeClr>
                </a:solidFill>
                <a:cs typeface="Calibri"/>
              </a:rPr>
              <a:t>quantitatively</a:t>
            </a:r>
            <a:br>
              <a:rPr lang="en-US" sz="2200" dirty="0">
                <a:solidFill>
                  <a:schemeClr val="tx1">
                    <a:lumMod val="65000"/>
                    <a:lumOff val="35000"/>
                  </a:schemeClr>
                </a:solidFill>
                <a:cs typeface="Calibri"/>
              </a:rPr>
            </a:br>
            <a:endParaRPr lang="en-US" sz="2200" dirty="0">
              <a:solidFill>
                <a:schemeClr val="tx1">
                  <a:lumMod val="65000"/>
                  <a:lumOff val="35000"/>
                </a:schemeClr>
              </a:solidFill>
              <a:cs typeface="Calibri"/>
            </a:endParaRPr>
          </a:p>
          <a:p>
            <a:r>
              <a:rPr lang="en-US" sz="2200" dirty="0">
                <a:solidFill>
                  <a:schemeClr val="tx1">
                    <a:lumMod val="65000"/>
                    <a:lumOff val="35000"/>
                  </a:schemeClr>
                </a:solidFill>
                <a:cs typeface="Calibri"/>
              </a:rPr>
              <a:t>Watershed restoration part of Resilient DC effort</a:t>
            </a:r>
            <a:br>
              <a:rPr lang="en-US" sz="2200" dirty="0">
                <a:solidFill>
                  <a:schemeClr val="tx1">
                    <a:lumMod val="65000"/>
                    <a:lumOff val="35000"/>
                  </a:schemeClr>
                </a:solidFill>
                <a:cs typeface="Calibri"/>
              </a:rPr>
            </a:br>
            <a:endParaRPr lang="en-US" sz="2200" dirty="0">
              <a:solidFill>
                <a:schemeClr val="tx1">
                  <a:lumMod val="65000"/>
                  <a:lumOff val="35000"/>
                </a:schemeClr>
              </a:solidFill>
              <a:cs typeface="Calibri"/>
            </a:endParaRPr>
          </a:p>
          <a:p>
            <a:r>
              <a:rPr lang="en-US" sz="2200" dirty="0">
                <a:solidFill>
                  <a:schemeClr val="tx1">
                    <a:lumMod val="65000"/>
                    <a:lumOff val="35000"/>
                  </a:schemeClr>
                </a:solidFill>
                <a:ea typeface="+mn-lt"/>
                <a:cs typeface="+mn-lt"/>
              </a:rPr>
              <a:t>Opportunity to integrate with other District priorities</a:t>
            </a:r>
            <a:br>
              <a:rPr lang="en-US" sz="2200" dirty="0">
                <a:solidFill>
                  <a:schemeClr val="tx1">
                    <a:lumMod val="65000"/>
                    <a:lumOff val="35000"/>
                  </a:schemeClr>
                </a:solidFill>
                <a:cs typeface="Calibri"/>
              </a:rPr>
            </a:br>
            <a:endParaRPr lang="en-US" sz="2200" dirty="0">
              <a:solidFill>
                <a:schemeClr val="tx1">
                  <a:lumMod val="65000"/>
                  <a:lumOff val="35000"/>
                </a:schemeClr>
              </a:solidFill>
              <a:cs typeface="Calibri"/>
            </a:endParaRPr>
          </a:p>
        </p:txBody>
      </p:sp>
      <p:sp>
        <p:nvSpPr>
          <p:cNvPr id="7" name="Rectangle 4"/>
          <p:cNvSpPr>
            <a:spLocks noGrp="1" noChangeArrowheads="1"/>
          </p:cNvSpPr>
          <p:nvPr>
            <p:ph type="title"/>
          </p:nvPr>
        </p:nvSpPr>
        <p:spPr>
          <a:xfrm>
            <a:off x="457200" y="0"/>
            <a:ext cx="8229600" cy="1143000"/>
          </a:xfrm>
          <a:noFill/>
        </p:spPr>
        <p:txBody>
          <a:bodyPr>
            <a:noAutofit/>
          </a:bodyPr>
          <a:lstStyle/>
          <a:p>
            <a:r>
              <a:rPr lang="en-US" sz="3200" dirty="0">
                <a:solidFill>
                  <a:schemeClr val="tx1">
                    <a:lumMod val="75000"/>
                    <a:lumOff val="25000"/>
                  </a:schemeClr>
                </a:solidFill>
              </a:rPr>
              <a:t>Climate Resilience</a:t>
            </a:r>
            <a:endParaRPr lang="en-US" dirty="0">
              <a:solidFill>
                <a:schemeClr val="tx1">
                  <a:lumMod val="75000"/>
                  <a:lumOff val="25000"/>
                </a:schemeClr>
              </a:solidFill>
            </a:endParaRPr>
          </a:p>
        </p:txBody>
      </p:sp>
      <p:cxnSp>
        <p:nvCxnSpPr>
          <p:cNvPr id="8" name="Straight Connector 7"/>
          <p:cNvCxnSpPr/>
          <p:nvPr/>
        </p:nvCxnSpPr>
        <p:spPr>
          <a:xfrm>
            <a:off x="609600" y="914400"/>
            <a:ext cx="7543800"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1026" name="Picture 2" descr="C:\Users\katherine.antos\AppData\Local\Microsoft\Windows\Temporary Internet Files\Content.Outlook\F90649EC\Aug_2018_flooding_Calla_Kessler_Wash_Pos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752600"/>
            <a:ext cx="4800600" cy="32004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6200" y="4953000"/>
            <a:ext cx="2921569" cy="307777"/>
          </a:xfrm>
          <a:prstGeom prst="rect">
            <a:avLst/>
          </a:prstGeom>
          <a:noFill/>
        </p:spPr>
        <p:txBody>
          <a:bodyPr wrap="none" rtlCol="0">
            <a:spAutoFit/>
          </a:bodyPr>
          <a:lstStyle/>
          <a:p>
            <a:r>
              <a:rPr lang="en-US" sz="1400" i="1" dirty="0">
                <a:solidFill>
                  <a:schemeClr val="tx1">
                    <a:lumMod val="50000"/>
                    <a:lumOff val="50000"/>
                  </a:schemeClr>
                </a:solidFill>
              </a:rPr>
              <a:t>Photo Credit: Washington Post (2018)</a:t>
            </a:r>
          </a:p>
        </p:txBody>
      </p:sp>
    </p:spTree>
    <p:extLst>
      <p:ext uri="{BB962C8B-B14F-4D97-AF65-F5344CB8AC3E}">
        <p14:creationId xmlns:p14="http://schemas.microsoft.com/office/powerpoint/2010/main" val="27410328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76800" y="1676400"/>
            <a:ext cx="4084320" cy="4572000"/>
          </a:xfrm>
        </p:spPr>
        <p:txBody>
          <a:bodyPr>
            <a:normAutofit/>
          </a:bodyPr>
          <a:lstStyle/>
          <a:p>
            <a:r>
              <a:rPr lang="en-US" sz="2200" dirty="0">
                <a:solidFill>
                  <a:schemeClr val="tx1">
                    <a:lumMod val="65000"/>
                    <a:lumOff val="35000"/>
                  </a:schemeClr>
                </a:solidFill>
              </a:rPr>
              <a:t>Establishing Partner Advisory Group for organizations that help administer or are major participants in DOEE programs</a:t>
            </a:r>
            <a:br>
              <a:rPr lang="en-US" sz="2200" dirty="0">
                <a:solidFill>
                  <a:schemeClr val="tx1">
                    <a:lumMod val="65000"/>
                    <a:lumOff val="35000"/>
                  </a:schemeClr>
                </a:solidFill>
              </a:rPr>
            </a:br>
            <a:endParaRPr lang="en-US" sz="2200" dirty="0">
              <a:solidFill>
                <a:schemeClr val="tx1">
                  <a:lumMod val="65000"/>
                  <a:lumOff val="35000"/>
                </a:schemeClr>
              </a:solidFill>
            </a:endParaRPr>
          </a:p>
          <a:p>
            <a:r>
              <a:rPr lang="en-US" sz="2200" dirty="0">
                <a:solidFill>
                  <a:schemeClr val="tx1">
                    <a:lumMod val="65000"/>
                    <a:lumOff val="35000"/>
                  </a:schemeClr>
                </a:solidFill>
              </a:rPr>
              <a:t>Series of roundtables to gather feedback and advise </a:t>
            </a:r>
            <a:br>
              <a:rPr lang="en-US" sz="2200" dirty="0">
                <a:solidFill>
                  <a:schemeClr val="tx1">
                    <a:lumMod val="65000"/>
                    <a:lumOff val="35000"/>
                  </a:schemeClr>
                </a:solidFill>
              </a:rPr>
            </a:br>
            <a:endParaRPr lang="en-US" sz="2200" dirty="0">
              <a:solidFill>
                <a:schemeClr val="tx1">
                  <a:lumMod val="65000"/>
                  <a:lumOff val="35000"/>
                </a:schemeClr>
              </a:solidFill>
            </a:endParaRPr>
          </a:p>
          <a:p>
            <a:r>
              <a:rPr lang="en-US" sz="2200" dirty="0">
                <a:solidFill>
                  <a:schemeClr val="tx1">
                    <a:lumMod val="65000"/>
                    <a:lumOff val="35000"/>
                  </a:schemeClr>
                </a:solidFill>
              </a:rPr>
              <a:t>Input will inform Phase III WIP and DOEE programs</a:t>
            </a:r>
            <a:br>
              <a:rPr lang="en-US" sz="2200" dirty="0">
                <a:solidFill>
                  <a:schemeClr val="tx1">
                    <a:lumMod val="65000"/>
                    <a:lumOff val="35000"/>
                  </a:schemeClr>
                </a:solidFill>
              </a:rPr>
            </a:br>
            <a:endParaRPr lang="en-US" sz="2200" dirty="0">
              <a:solidFill>
                <a:schemeClr val="tx1">
                  <a:lumMod val="65000"/>
                  <a:lumOff val="35000"/>
                </a:schemeClr>
              </a:solidFill>
            </a:endParaRPr>
          </a:p>
        </p:txBody>
      </p:sp>
      <p:sp>
        <p:nvSpPr>
          <p:cNvPr id="7" name="Rectangle 4"/>
          <p:cNvSpPr>
            <a:spLocks noGrp="1" noChangeArrowheads="1"/>
          </p:cNvSpPr>
          <p:nvPr>
            <p:ph type="title"/>
          </p:nvPr>
        </p:nvSpPr>
        <p:spPr>
          <a:xfrm>
            <a:off x="457200" y="0"/>
            <a:ext cx="8229600" cy="1143000"/>
          </a:xfrm>
          <a:noFill/>
        </p:spPr>
        <p:txBody>
          <a:bodyPr>
            <a:noAutofit/>
          </a:bodyPr>
          <a:lstStyle/>
          <a:p>
            <a:r>
              <a:rPr lang="en-US" sz="3200" dirty="0">
                <a:solidFill>
                  <a:schemeClr val="tx1">
                    <a:lumMod val="75000"/>
                    <a:lumOff val="25000"/>
                  </a:schemeClr>
                </a:solidFill>
              </a:rPr>
              <a:t>Local Engagement: Partner Organizations</a:t>
            </a:r>
          </a:p>
        </p:txBody>
      </p:sp>
      <p:cxnSp>
        <p:nvCxnSpPr>
          <p:cNvPr id="8" name="Straight Connector 7"/>
          <p:cNvCxnSpPr/>
          <p:nvPr/>
        </p:nvCxnSpPr>
        <p:spPr>
          <a:xfrm>
            <a:off x="609600" y="914400"/>
            <a:ext cx="7543800"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noChangeArrowheads="1"/>
          </p:cNvPicPr>
          <p:nvPr/>
        </p:nvPicPr>
        <p:blipFill rotWithShape="1">
          <a:blip r:embed="rId3">
            <a:extLst>
              <a:ext uri="{28A0092B-C50C-407E-A947-70E740481C1C}">
                <a14:useLocalDpi xmlns:a14="http://schemas.microsoft.com/office/drawing/2010/main" val="0"/>
              </a:ext>
            </a:extLst>
          </a:blip>
          <a:srcRect r="11456"/>
          <a:stretch/>
        </p:blipFill>
        <p:spPr bwMode="auto">
          <a:xfrm>
            <a:off x="0" y="1663420"/>
            <a:ext cx="4542990" cy="3848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0506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8" name="Rectangle 4"/>
          <p:cNvSpPr>
            <a:spLocks noGrp="1" noChangeArrowheads="1"/>
          </p:cNvSpPr>
          <p:nvPr>
            <p:ph type="title"/>
          </p:nvPr>
        </p:nvSpPr>
        <p:spPr>
          <a:xfrm>
            <a:off x="457200" y="0"/>
            <a:ext cx="8229600" cy="1143000"/>
          </a:xfrm>
          <a:noFill/>
        </p:spPr>
        <p:txBody>
          <a:bodyPr>
            <a:noAutofit/>
          </a:bodyPr>
          <a:lstStyle/>
          <a:p>
            <a:pPr algn="ctr" eaLnBrk="1" hangingPunct="1"/>
            <a:r>
              <a:rPr lang="en-US" sz="3200" dirty="0">
                <a:solidFill>
                  <a:schemeClr val="tx1">
                    <a:lumMod val="75000"/>
                    <a:lumOff val="25000"/>
                  </a:schemeClr>
                </a:solidFill>
              </a:rPr>
              <a:t>Local Engagement: Other Stakeholders</a:t>
            </a:r>
          </a:p>
        </p:txBody>
      </p:sp>
      <p:sp>
        <p:nvSpPr>
          <p:cNvPr id="2" name="Content Placeholder 1"/>
          <p:cNvSpPr>
            <a:spLocks noGrp="1"/>
          </p:cNvSpPr>
          <p:nvPr>
            <p:ph sz="half" idx="1"/>
          </p:nvPr>
        </p:nvSpPr>
        <p:spPr>
          <a:xfrm>
            <a:off x="0" y="1600201"/>
            <a:ext cx="9144000" cy="1981200"/>
          </a:xfrm>
        </p:spPr>
        <p:txBody>
          <a:bodyPr numCol="2">
            <a:normAutofit fontScale="85000" lnSpcReduction="20000"/>
          </a:bodyPr>
          <a:lstStyle/>
          <a:p>
            <a:pPr>
              <a:tabLst>
                <a:tab pos="4114800" algn="l"/>
              </a:tabLst>
            </a:pPr>
            <a:r>
              <a:rPr lang="en-US" dirty="0">
                <a:solidFill>
                  <a:schemeClr val="tx1">
                    <a:lumMod val="65000"/>
                    <a:lumOff val="35000"/>
                  </a:schemeClr>
                </a:solidFill>
              </a:rPr>
              <a:t>Grant-writing workshop series </a:t>
            </a:r>
            <a:br>
              <a:rPr lang="en-US" dirty="0">
                <a:solidFill>
                  <a:schemeClr val="tx1">
                    <a:lumMod val="65000"/>
                    <a:lumOff val="35000"/>
                  </a:schemeClr>
                </a:solidFill>
              </a:rPr>
            </a:br>
            <a:r>
              <a:rPr lang="en-US" dirty="0">
                <a:solidFill>
                  <a:schemeClr val="tx1">
                    <a:lumMod val="65000"/>
                    <a:lumOff val="35000"/>
                  </a:schemeClr>
                </a:solidFill>
              </a:rPr>
              <a:t>to engage new partners</a:t>
            </a:r>
            <a:br>
              <a:rPr lang="en-US" dirty="0">
                <a:solidFill>
                  <a:schemeClr val="tx1">
                    <a:lumMod val="65000"/>
                    <a:lumOff val="35000"/>
                  </a:schemeClr>
                </a:solidFill>
              </a:rPr>
            </a:br>
            <a:endParaRPr lang="en-US" dirty="0">
              <a:solidFill>
                <a:schemeClr val="tx1">
                  <a:lumMod val="65000"/>
                  <a:lumOff val="35000"/>
                </a:schemeClr>
              </a:solidFill>
            </a:endParaRPr>
          </a:p>
          <a:p>
            <a:r>
              <a:rPr lang="en-US" dirty="0">
                <a:solidFill>
                  <a:schemeClr val="tx1">
                    <a:lumMod val="65000"/>
                    <a:lumOff val="35000"/>
                  </a:schemeClr>
                </a:solidFill>
              </a:rPr>
              <a:t>Focus groups through new outreach contract</a:t>
            </a:r>
            <a:br>
              <a:rPr lang="en-US" dirty="0">
                <a:solidFill>
                  <a:schemeClr val="tx1">
                    <a:lumMod val="65000"/>
                    <a:lumOff val="35000"/>
                  </a:schemeClr>
                </a:solidFill>
              </a:rPr>
            </a:br>
            <a:endParaRPr lang="en-US" dirty="0">
              <a:solidFill>
                <a:schemeClr val="tx1">
                  <a:lumMod val="65000"/>
                  <a:lumOff val="35000"/>
                </a:schemeClr>
              </a:solidFill>
            </a:endParaRPr>
          </a:p>
          <a:p>
            <a:r>
              <a:rPr lang="en-US" dirty="0">
                <a:solidFill>
                  <a:schemeClr val="tx1">
                    <a:lumMod val="65000"/>
                    <a:lumOff val="35000"/>
                  </a:schemeClr>
                </a:solidFill>
              </a:rPr>
              <a:t>Present during existing forums and select stakeholder events  </a:t>
            </a:r>
            <a:br>
              <a:rPr lang="en-US" dirty="0">
                <a:solidFill>
                  <a:schemeClr val="tx1">
                    <a:lumMod val="65000"/>
                    <a:lumOff val="35000"/>
                  </a:schemeClr>
                </a:solidFill>
              </a:rPr>
            </a:br>
            <a:endParaRPr lang="en-US" dirty="0">
              <a:solidFill>
                <a:schemeClr val="tx1">
                  <a:lumMod val="65000"/>
                  <a:lumOff val="35000"/>
                </a:schemeClr>
              </a:solidFill>
            </a:endParaRPr>
          </a:p>
          <a:p>
            <a:r>
              <a:rPr lang="en-US" dirty="0">
                <a:solidFill>
                  <a:schemeClr val="tx1">
                    <a:lumMod val="65000"/>
                    <a:lumOff val="35000"/>
                  </a:schemeClr>
                </a:solidFill>
              </a:rPr>
              <a:t>Public meetings in spring</a:t>
            </a:r>
          </a:p>
          <a:p>
            <a:endParaRPr lang="en-US" dirty="0">
              <a:solidFill>
                <a:schemeClr val="tx1">
                  <a:lumMod val="65000"/>
                  <a:lumOff val="35000"/>
                </a:schemeClr>
              </a:solidFill>
            </a:endParaRPr>
          </a:p>
        </p:txBody>
      </p:sp>
      <p:sp>
        <p:nvSpPr>
          <p:cNvPr id="6" name="Slide Number Placeholder 5"/>
          <p:cNvSpPr>
            <a:spLocks noGrp="1"/>
          </p:cNvSpPr>
          <p:nvPr>
            <p:ph type="sldNum" sz="quarter" idx="12"/>
          </p:nvPr>
        </p:nvSpPr>
        <p:spPr/>
        <p:txBody>
          <a:bodyPr/>
          <a:lstStyle/>
          <a:p>
            <a:pPr>
              <a:defRPr/>
            </a:pPr>
            <a:fld id="{A5018283-B205-4FBA-A326-CE9834C4E318}" type="slidenum">
              <a:rPr lang="en-US" smtClean="0">
                <a:solidFill>
                  <a:srgbClr val="0070C0"/>
                </a:solidFill>
              </a:rPr>
              <a:pPr>
                <a:defRPr/>
              </a:pPr>
              <a:t>9</a:t>
            </a:fld>
            <a:endParaRPr lang="en-US" dirty="0">
              <a:solidFill>
                <a:srgbClr val="0070C0"/>
              </a:solidFill>
            </a:endParaRPr>
          </a:p>
        </p:txBody>
      </p:sp>
      <p:sp>
        <p:nvSpPr>
          <p:cNvPr id="9" name="Line 14"/>
          <p:cNvSpPr>
            <a:spLocks noChangeShapeType="1"/>
          </p:cNvSpPr>
          <p:nvPr/>
        </p:nvSpPr>
        <p:spPr bwMode="auto">
          <a:xfrm flipV="1">
            <a:off x="3538540" y="2428875"/>
            <a:ext cx="391715" cy="34925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latin typeface="Calibri"/>
            </a:endParaRPr>
          </a:p>
        </p:txBody>
      </p:sp>
      <p:cxnSp>
        <p:nvCxnSpPr>
          <p:cNvPr id="24" name="Straight Connector 23"/>
          <p:cNvCxnSpPr/>
          <p:nvPr/>
        </p:nvCxnSpPr>
        <p:spPr>
          <a:xfrm>
            <a:off x="609600" y="914400"/>
            <a:ext cx="7543800"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2050" name="Picture 2" descr="W:\PEC Branch\Grants\Community Stormwater Solutions Grants\Granting Writing Workshop Series\Outreach\Flyers\GrantHeader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3276601"/>
            <a:ext cx="678636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2833071"/>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sharpenSoften amount="-50000"/>
                    </a14:imgEffect>
                    <a14:imgEffect>
                      <a14:saturation sat="0"/>
                    </a14:imgEffect>
                  </a14:imgLayer>
                </a14:imgProps>
              </a:ext>
              <a:ext uri="{28A0092B-C50C-407E-A947-70E740481C1C}">
                <a14:useLocalDpi xmlns:a14="http://schemas.microsoft.com/office/drawing/2010/main" val="0"/>
              </a:ext>
            </a:extLst>
          </a:blip>
          <a:stretch>
            <a:fillRect/>
          </a:stretch>
        </p:blipFill>
        <p:spPr bwMode="auto">
          <a:xfrm>
            <a:off x="7495" y="-13952"/>
            <a:ext cx="9134375" cy="6853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Subtitle 4"/>
          <p:cNvSpPr>
            <a:spLocks noGrp="1"/>
          </p:cNvSpPr>
          <p:nvPr>
            <p:ph type="subTitle" idx="1"/>
          </p:nvPr>
        </p:nvSpPr>
        <p:spPr>
          <a:xfrm>
            <a:off x="1711075" y="838200"/>
            <a:ext cx="5745480" cy="3429000"/>
          </a:xfrm>
        </p:spPr>
        <p:txBody>
          <a:bodyPr>
            <a:normAutofit/>
          </a:bodyPr>
          <a:lstStyle/>
          <a:p>
            <a:endParaRPr lang="en-US" sz="2400" dirty="0">
              <a:solidFill>
                <a:schemeClr val="tx1">
                  <a:lumMod val="90000"/>
                  <a:lumOff val="10000"/>
                </a:schemeClr>
              </a:solidFill>
              <a:latin typeface="Trebuchet MS" panose="020B0603020202020204" pitchFamily="34" charset="0"/>
            </a:endParaRPr>
          </a:p>
          <a:p>
            <a:r>
              <a:rPr lang="en-US" sz="2800" b="1" dirty="0">
                <a:solidFill>
                  <a:schemeClr val="tx1">
                    <a:lumMod val="90000"/>
                    <a:lumOff val="10000"/>
                  </a:schemeClr>
                </a:solidFill>
                <a:latin typeface="Trebuchet MS" panose="020B0603020202020204" pitchFamily="34" charset="0"/>
              </a:rPr>
              <a:t>Katherine Antos</a:t>
            </a:r>
          </a:p>
          <a:p>
            <a:r>
              <a:rPr lang="en-US" sz="2000" dirty="0">
                <a:solidFill>
                  <a:schemeClr val="tx1">
                    <a:lumMod val="90000"/>
                    <a:lumOff val="10000"/>
                  </a:schemeClr>
                </a:solidFill>
                <a:latin typeface="Trebuchet MS" panose="020B0603020202020204" pitchFamily="34" charset="0"/>
              </a:rPr>
              <a:t>Branch Chief</a:t>
            </a:r>
          </a:p>
          <a:p>
            <a:endParaRPr lang="en-US" sz="2000" dirty="0">
              <a:solidFill>
                <a:schemeClr val="tx1">
                  <a:lumMod val="90000"/>
                  <a:lumOff val="10000"/>
                </a:schemeClr>
              </a:solidFill>
              <a:latin typeface="Trebuchet MS" panose="020B0603020202020204" pitchFamily="34" charset="0"/>
            </a:endParaRPr>
          </a:p>
          <a:p>
            <a:r>
              <a:rPr lang="en-US" sz="2000" dirty="0">
                <a:solidFill>
                  <a:schemeClr val="tx1">
                    <a:lumMod val="90000"/>
                    <a:lumOff val="10000"/>
                  </a:schemeClr>
                </a:solidFill>
                <a:latin typeface="Trebuchet MS" panose="020B0603020202020204" pitchFamily="34" charset="0"/>
              </a:rPr>
              <a:t>Partnering &amp; Environmental Conservation Branch</a:t>
            </a:r>
          </a:p>
          <a:p>
            <a:r>
              <a:rPr lang="en-US" sz="2000" dirty="0">
                <a:solidFill>
                  <a:schemeClr val="tx1">
                    <a:lumMod val="90000"/>
                    <a:lumOff val="10000"/>
                  </a:schemeClr>
                </a:solidFill>
                <a:latin typeface="Trebuchet MS" panose="020B0603020202020204" pitchFamily="34" charset="0"/>
              </a:rPr>
              <a:t>Department of Energy &amp; Environment</a:t>
            </a:r>
          </a:p>
          <a:p>
            <a:r>
              <a:rPr lang="en-US" sz="2000" dirty="0">
                <a:solidFill>
                  <a:schemeClr val="tx1">
                    <a:lumMod val="90000"/>
                    <a:lumOff val="10000"/>
                  </a:schemeClr>
                </a:solidFill>
                <a:latin typeface="Trebuchet MS" panose="020B0603020202020204" pitchFamily="34" charset="0"/>
              </a:rPr>
              <a:t>katherine.antos@dc.gov</a:t>
            </a:r>
          </a:p>
          <a:p>
            <a:r>
              <a:rPr lang="en-US" sz="2000" dirty="0">
                <a:solidFill>
                  <a:schemeClr val="tx1">
                    <a:lumMod val="90000"/>
                    <a:lumOff val="10000"/>
                  </a:schemeClr>
                </a:solidFill>
                <a:latin typeface="Trebuchet MS" panose="020B0603020202020204" pitchFamily="34" charset="0"/>
              </a:rPr>
              <a:t>(202) 574-7606</a:t>
            </a:r>
          </a:p>
          <a:p>
            <a:endParaRPr lang="en-US" sz="2000" dirty="0">
              <a:solidFill>
                <a:schemeClr val="tx1">
                  <a:lumMod val="90000"/>
                  <a:lumOff val="10000"/>
                </a:schemeClr>
              </a:solidFill>
              <a:latin typeface="Trebuchet MS" panose="020B0603020202020204" pitchFamily="34" charset="0"/>
            </a:endParaRPr>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00230" y="5257800"/>
            <a:ext cx="2567170" cy="749071"/>
          </a:xfrm>
          <a:prstGeom prst="rect">
            <a:avLst/>
          </a:prstGeom>
        </p:spPr>
      </p:pic>
    </p:spTree>
    <p:extLst>
      <p:ext uri="{BB962C8B-B14F-4D97-AF65-F5344CB8AC3E}">
        <p14:creationId xmlns:p14="http://schemas.microsoft.com/office/powerpoint/2010/main" val="36731477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1350</TotalTime>
  <Words>596</Words>
  <Application>Microsoft Office PowerPoint</Application>
  <PresentationFormat>On-screen Show (4:3)</PresentationFormat>
  <Paragraphs>89</Paragraphs>
  <Slides>10</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Gill Sans</vt:lpstr>
      <vt:lpstr>Trebuchet MS</vt:lpstr>
      <vt:lpstr>Wingdings</vt:lpstr>
      <vt:lpstr>Office Theme</vt:lpstr>
      <vt:lpstr>The District’s Phase III WIP for Chesapeake and Local Priorities</vt:lpstr>
      <vt:lpstr>PowerPoint Presentation</vt:lpstr>
      <vt:lpstr>Local Engagement: DC Water</vt:lpstr>
      <vt:lpstr>Meeting MS4 Requirements</vt:lpstr>
      <vt:lpstr>Local Engagement: Federal Facilities</vt:lpstr>
      <vt:lpstr>Target Areas for Local Benefits</vt:lpstr>
      <vt:lpstr>Climate Resilience</vt:lpstr>
      <vt:lpstr>Local Engagement: Partner Organizations</vt:lpstr>
      <vt:lpstr>Local Engagement: Other Stakeholders</vt:lpstr>
      <vt:lpstr>PowerPoint Presentation</vt:lpstr>
    </vt:vector>
  </TitlesOfParts>
  <Company>DC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ServUS</dc:creator>
  <cp:lastModifiedBy>Nasser Ameen</cp:lastModifiedBy>
  <cp:revision>117</cp:revision>
  <cp:lastPrinted>2018-04-09T20:58:23Z</cp:lastPrinted>
  <dcterms:created xsi:type="dcterms:W3CDTF">2018-01-29T16:12:54Z</dcterms:created>
  <dcterms:modified xsi:type="dcterms:W3CDTF">2018-09-13T17:37:20Z</dcterms:modified>
</cp:coreProperties>
</file>