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1"/>
  </p:sldMasterIdLst>
  <p:notesMasterIdLst>
    <p:notesMasterId r:id="rId13"/>
  </p:notesMasterIdLst>
  <p:handoutMasterIdLst>
    <p:handoutMasterId r:id="rId14"/>
  </p:handoutMasterIdLst>
  <p:sldIdLst>
    <p:sldId id="276" r:id="rId2"/>
    <p:sldId id="261" r:id="rId3"/>
    <p:sldId id="264" r:id="rId4"/>
    <p:sldId id="265" r:id="rId5"/>
    <p:sldId id="285" r:id="rId6"/>
    <p:sldId id="284" r:id="rId7"/>
    <p:sldId id="286" r:id="rId8"/>
    <p:sldId id="280" r:id="rId9"/>
    <p:sldId id="281" r:id="rId10"/>
    <p:sldId id="287" r:id="rId11"/>
    <p:sldId id="277" r:id="rId1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 frameSlides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7" autoAdjust="0"/>
    <p:restoredTop sz="99535" autoAdjust="0"/>
  </p:normalViewPr>
  <p:slideViewPr>
    <p:cSldViewPr snapToGrid="0" snapToObjects="1">
      <p:cViewPr varScale="1">
        <p:scale>
          <a:sx n="133" d="100"/>
          <a:sy n="133" d="100"/>
        </p:scale>
        <p:origin x="728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623175-169F-3846-BA4D-E652445F38E3}" type="datetimeFigureOut">
              <a:rPr lang="en-US" smtClean="0"/>
              <a:t>6/7/2018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66097F-446C-1B4D-939C-DE6109EA7CA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892819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8B3D8F-114B-A443-AC93-AB6267D4A736}" type="datetimeFigureOut">
              <a:rPr lang="en-US" smtClean="0"/>
              <a:t>6/7/2018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36F691-95C7-1B40-B9ED-37CC98F20D1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528075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PB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1"/>
            <a:ext cx="2072639" cy="6857999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7514" y="6252462"/>
            <a:ext cx="2282870" cy="479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63707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PB - Header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457200" cy="686681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8461552" y="6353741"/>
            <a:ext cx="0" cy="276999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" y="6252462"/>
            <a:ext cx="2282870" cy="479555"/>
          </a:xfrm>
          <a:prstGeom prst="rect">
            <a:avLst/>
          </a:prstGeom>
        </p:spPr>
      </p:pic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59367" y="6419088"/>
            <a:ext cx="258017" cy="15544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000">
                <a:solidFill>
                  <a:schemeClr val="bg1">
                    <a:lumMod val="50000"/>
                  </a:schemeClr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68018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PB Photo - Full Pag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 userDrawn="1"/>
        </p:nvCxnSpPr>
        <p:spPr>
          <a:xfrm>
            <a:off x="8461552" y="6353741"/>
            <a:ext cx="0" cy="276999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" y="6252462"/>
            <a:ext cx="2282870" cy="479555"/>
          </a:xfrm>
          <a:prstGeom prst="rect">
            <a:avLst/>
          </a:prstGeom>
        </p:spPr>
      </p:pic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59367" y="6419088"/>
            <a:ext cx="258017" cy="15544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000">
                <a:solidFill>
                  <a:schemeClr val="bg1">
                    <a:lumMod val="50000"/>
                  </a:schemeClr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47078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PB Photo - Full Pag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2"/>
            <a:ext cx="9144000" cy="612648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>
                <a:effectLst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8461552" y="6353741"/>
            <a:ext cx="0" cy="276999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" y="6252462"/>
            <a:ext cx="2282870" cy="479555"/>
          </a:xfrm>
          <a:prstGeom prst="rect">
            <a:avLst/>
          </a:prstGeom>
        </p:spPr>
      </p:pic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59367" y="6419088"/>
            <a:ext cx="258017" cy="15544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000">
                <a:solidFill>
                  <a:schemeClr val="bg1">
                    <a:lumMod val="50000"/>
                  </a:schemeClr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73030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PB - Las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0"/>
            <a:ext cx="457200" cy="686681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" y="6252462"/>
            <a:ext cx="2282870" cy="479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38668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PB Photo - Full Page 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2"/>
            <a:ext cx="9144000" cy="6126480"/>
          </a:xfrm>
          <a:prstGeom prst="rect">
            <a:avLst/>
          </a:prstGeom>
          <a:effectLst/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8461552" y="6353741"/>
            <a:ext cx="0" cy="276999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59367" y="6419088"/>
            <a:ext cx="258017" cy="15544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000">
                <a:solidFill>
                  <a:schemeClr val="bg1">
                    <a:lumMod val="50000"/>
                  </a:schemeClr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920" y="6256682"/>
            <a:ext cx="2282870" cy="479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77374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27749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5" r:id="rId3"/>
    <p:sldLayoutId id="2147483657" r:id="rId4"/>
    <p:sldLayoutId id="2147483651" r:id="rId5"/>
    <p:sldLayoutId id="2147483659" r:id="rId6"/>
  </p:sldLayoutIdLst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0344738"/>
              </p:ext>
            </p:extLst>
          </p:nvPr>
        </p:nvGraphicFramePr>
        <p:xfrm>
          <a:off x="2491153" y="1481172"/>
          <a:ext cx="6652847" cy="2841822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665284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08887">
                <a:tc>
                  <a:txBody>
                    <a:bodyPr/>
                    <a:lstStyle/>
                    <a:p>
                      <a:pPr algn="l">
                        <a:lnSpc>
                          <a:spcPct val="70000"/>
                        </a:lnSpc>
                      </a:pPr>
                      <a:r>
                        <a:rPr lang="en-US" sz="4000" b="0" i="0" cap="all" spc="0" dirty="0">
                          <a:solidFill>
                            <a:schemeClr val="accent1"/>
                          </a:solidFill>
                          <a:latin typeface="+mn-lt"/>
                          <a:ea typeface="Ebrima" panose="02000000000000000000" pitchFamily="2" charset="0"/>
                          <a:cs typeface="Franklin Gothic Book"/>
                        </a:rPr>
                        <a:t>2018 signal surveys</a:t>
                      </a:r>
                    </a:p>
                  </a:txBody>
                  <a:tcPr marL="0" marR="457200" marT="0" marB="13716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89502">
                <a:tc>
                  <a:txBody>
                    <a:bodyPr/>
                    <a:lstStyle/>
                    <a:p>
                      <a:pPr algn="l">
                        <a:lnSpc>
                          <a:spcPts val="2760"/>
                        </a:lnSpc>
                      </a:pPr>
                      <a:r>
                        <a:rPr lang="en-US" sz="28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Power Backup and Signal Optimization</a:t>
                      </a:r>
                    </a:p>
                  </a:txBody>
                  <a:tcPr marL="0" marR="457200" marT="137160" marB="137160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39461">
                <a:tc>
                  <a:txBody>
                    <a:bodyPr/>
                    <a:lstStyle/>
                    <a:p>
                      <a:pPr algn="l">
                        <a:spcBef>
                          <a:spcPts val="0"/>
                        </a:spcBef>
                      </a:pPr>
                      <a:r>
                        <a:rPr lang="en-US" sz="14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Andrew Burke</a:t>
                      </a:r>
                    </a:p>
                    <a:p>
                      <a:pPr algn="l">
                        <a:spcBef>
                          <a:spcPts val="0"/>
                        </a:spcBef>
                      </a:pPr>
                      <a:r>
                        <a:rPr lang="en-US" sz="14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Transportation Engineer</a:t>
                      </a:r>
                    </a:p>
                    <a:p>
                      <a:pPr algn="l">
                        <a:spcBef>
                          <a:spcPts val="0"/>
                        </a:spcBef>
                      </a:pPr>
                      <a:endParaRPr lang="en-US" sz="14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  <a:p>
                      <a:pPr algn="l">
                        <a:spcBef>
                          <a:spcPts val="0"/>
                        </a:spcBef>
                      </a:pPr>
                      <a:r>
                        <a:rPr lang="en-US" sz="14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Systems Performance, Operations, and  Technology Subcommittee (SPOTS)</a:t>
                      </a:r>
                    </a:p>
                    <a:p>
                      <a:pPr algn="l">
                        <a:spcBef>
                          <a:spcPts val="0"/>
                        </a:spcBef>
                      </a:pPr>
                      <a:r>
                        <a:rPr lang="en-US" sz="14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June 7, 2018</a:t>
                      </a:r>
                    </a:p>
                    <a:p>
                      <a:pPr algn="l">
                        <a:spcBef>
                          <a:spcPts val="0"/>
                        </a:spcBef>
                      </a:pPr>
                      <a:endParaRPr lang="en-US" sz="1200" dirty="0">
                        <a:solidFill>
                          <a:srgbClr val="82B1C9"/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</a:txBody>
                  <a:tcPr marL="0" marR="457200" marT="228600" marB="0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299719" y="6384951"/>
            <a:ext cx="1473200" cy="214576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ctr"/>
            <a:r>
              <a:rPr lang="en-US" sz="1400" dirty="0">
                <a:solidFill>
                  <a:schemeClr val="bg1"/>
                </a:solidFill>
                <a:latin typeface="Franklin Gothic Medium"/>
                <a:cs typeface="Franklin Gothic Medium"/>
              </a:rPr>
              <a:t>Agenda Item #3</a:t>
            </a:r>
          </a:p>
          <a:p>
            <a:pPr algn="ctr"/>
            <a:endParaRPr lang="en-US" sz="1400" dirty="0">
              <a:solidFill>
                <a:schemeClr val="bg1"/>
              </a:solidFill>
              <a:latin typeface="Franklin Gothic Medium"/>
              <a:cs typeface="Franklin Gothic Medium"/>
            </a:endParaRPr>
          </a:p>
        </p:txBody>
      </p:sp>
    </p:spTree>
    <p:extLst>
      <p:ext uri="{BB962C8B-B14F-4D97-AF65-F5344CB8AC3E}">
        <p14:creationId xmlns:p14="http://schemas.microsoft.com/office/powerpoint/2010/main" val="41153159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8659368" y="6419088"/>
            <a:ext cx="91440" cy="155448"/>
          </a:xfrm>
          <a:prstGeom prst="rect">
            <a:avLst/>
          </a:prstGeom>
        </p:spPr>
        <p:txBody>
          <a:bodyPr/>
          <a:lstStyle/>
          <a:p>
            <a:fld id="{7CB1CFCA-EE77-9F4A-8FAE-3286F1D37F0D}" type="slidenum">
              <a:rPr lang="en-US" smtClean="0"/>
              <a:pPr/>
              <a:t>2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0406549"/>
              </p:ext>
            </p:extLst>
          </p:nvPr>
        </p:nvGraphicFramePr>
        <p:xfrm>
          <a:off x="775405" y="465181"/>
          <a:ext cx="8368596" cy="647700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accent1"/>
                          </a:solidFill>
                          <a:latin typeface="Franklin Gothic Medium"/>
                          <a:cs typeface="Franklin Gothic Medium"/>
                        </a:rPr>
                        <a:t>TPB Power Back-Up Survey Background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777241" y="1377089"/>
            <a:ext cx="7882128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000" dirty="0"/>
              <a:t>2011 Incident and Management and Response (IMR) action plan recommendation:</a:t>
            </a:r>
          </a:p>
          <a:p>
            <a:pPr>
              <a:spcBef>
                <a:spcPts val="1200"/>
              </a:spcBef>
            </a:pPr>
            <a:r>
              <a:rPr lang="en-US" sz="2000" i="1" dirty="0"/>
              <a:t>		Conduct an assessment of and expeditiously install back-up 		power for major traffic signals</a:t>
            </a:r>
            <a:endParaRPr lang="en-US" sz="2000" dirty="0"/>
          </a:p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000" dirty="0"/>
              <a:t>TPB staff have conducted 6 power back-up surveys – 2011, 2012,  2012 (post Derecho), 2013, 2014, and 2015.</a:t>
            </a:r>
          </a:p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000" dirty="0"/>
              <a:t>The results of the survey were requested to be as of  December 31, 2017.</a:t>
            </a:r>
          </a:p>
          <a:p>
            <a:pPr>
              <a:spcBef>
                <a:spcPts val="1200"/>
              </a:spcBef>
              <a:spcAft>
                <a:spcPts val="0"/>
              </a:spcAft>
              <a:buClrTx/>
            </a:pPr>
            <a:endParaRPr lang="en-US" sz="2000" dirty="0"/>
          </a:p>
          <a:p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Agenda Item #3</a:t>
            </a:r>
          </a:p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June 7, 2018</a:t>
            </a:r>
            <a:endParaRPr lang="en-US" sz="1000" dirty="0">
              <a:solidFill>
                <a:schemeClr val="bg1">
                  <a:lumMod val="50000"/>
                </a:schemeClr>
              </a:solidFill>
              <a:latin typeface="Franklin Gothic Medium"/>
              <a:cs typeface="Franklin Gothic Medium"/>
            </a:endParaRPr>
          </a:p>
        </p:txBody>
      </p:sp>
    </p:spTree>
    <p:extLst>
      <p:ext uri="{BB962C8B-B14F-4D97-AF65-F5344CB8AC3E}">
        <p14:creationId xmlns:p14="http://schemas.microsoft.com/office/powerpoint/2010/main" val="24043460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35E9F77-12E3-4DF8-B794-EF1E99F955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4768" y="3865513"/>
            <a:ext cx="2917662" cy="2184916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925993" y="1249412"/>
            <a:ext cx="4868186" cy="261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400" dirty="0"/>
              <a:t>Battery Based Systems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r>
              <a:rPr lang="en-US" sz="1600" dirty="0"/>
              <a:t>Pre-installed batteries on site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r>
              <a:rPr lang="en-US" sz="1600" dirty="0"/>
              <a:t>Instant-on, but limited life before battery depletion (often about 8 hours of operations)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r>
              <a:rPr lang="en-US" sz="1600" dirty="0"/>
              <a:t>Batteries need to be stored and periodically swapped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endParaRPr lang="en-US" sz="2000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5691655"/>
              </p:ext>
            </p:extLst>
          </p:nvPr>
        </p:nvGraphicFramePr>
        <p:xfrm>
          <a:off x="775405" y="465181"/>
          <a:ext cx="8368596" cy="647700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accent1"/>
                          </a:solidFill>
                          <a:latin typeface="Franklin Gothic Medium"/>
                          <a:cs typeface="Franklin Gothic Medium"/>
                        </a:rPr>
                        <a:t>Traffic Signals Power Back-Up Systems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9" name="Rectangle 8"/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Agenda Item #3</a:t>
            </a:r>
          </a:p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June 7, 2018</a:t>
            </a:r>
            <a:endParaRPr lang="en-US" sz="1000" dirty="0">
              <a:solidFill>
                <a:schemeClr val="bg1">
                  <a:lumMod val="50000"/>
                </a:schemeClr>
              </a:solidFill>
              <a:latin typeface="Franklin Gothic Medium"/>
              <a:cs typeface="Franklin Gothic Medium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D401AD8-3BD0-4806-89AE-512EA1FF5D8C}"/>
              </a:ext>
            </a:extLst>
          </p:cNvPr>
          <p:cNvSpPr txBox="1"/>
          <p:nvPr/>
        </p:nvSpPr>
        <p:spPr>
          <a:xfrm>
            <a:off x="4578789" y="3629846"/>
            <a:ext cx="4071205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400" dirty="0"/>
              <a:t>Generator-Based Systems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r>
              <a:rPr lang="en-US" sz="1600" dirty="0"/>
              <a:t>Either generators pre-installed on site or portable generators delivered to sites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r>
              <a:rPr lang="en-US" sz="1600" dirty="0"/>
              <a:t>Time lag and logistics to deliver portables on site, but theoretically unlimited operation so long as someone refuels them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60DEE4E-60B8-4AF6-AE31-634D22128B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53876" y="1156829"/>
            <a:ext cx="2002617" cy="24730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89909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777240" y="2225945"/>
            <a:ext cx="3701995" cy="3447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  <a:spcAft>
                <a:spcPts val="600"/>
              </a:spcAft>
            </a:pPr>
            <a:r>
              <a:rPr lang="en-US" dirty="0"/>
              <a:t>Access considerations</a:t>
            </a:r>
          </a:p>
          <a:p>
            <a:pPr marL="742950" lvl="1" indent="-285750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1400" dirty="0"/>
              <a:t>Airport access/entrance roads</a:t>
            </a:r>
          </a:p>
          <a:p>
            <a:pPr marL="742950" lvl="1" indent="-285750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1400" dirty="0"/>
              <a:t>Military base access/entrance roads</a:t>
            </a:r>
          </a:p>
          <a:p>
            <a:pPr marL="742950" lvl="1" indent="-285750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1400" dirty="0"/>
              <a:t>Signals at ramps to/from freeways</a:t>
            </a:r>
          </a:p>
          <a:p>
            <a:pPr marL="742950" lvl="1" indent="-285750"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US" sz="1400" dirty="0"/>
          </a:p>
          <a:p>
            <a:pPr>
              <a:spcBef>
                <a:spcPct val="0"/>
              </a:spcBef>
              <a:spcAft>
                <a:spcPts val="600"/>
              </a:spcAft>
            </a:pPr>
            <a:r>
              <a:rPr lang="en-US" dirty="0"/>
              <a:t>Design/traffic engineering considerations</a:t>
            </a:r>
          </a:p>
          <a:p>
            <a:pPr marL="742950" lvl="1" indent="-285750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1400" dirty="0"/>
              <a:t>Unusual intersection geometrics</a:t>
            </a:r>
          </a:p>
          <a:p>
            <a:pPr marL="742950" lvl="1" indent="-285750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1400" dirty="0"/>
              <a:t>Multiple left turn lanes</a:t>
            </a:r>
          </a:p>
          <a:p>
            <a:pPr marL="742950" lvl="1" indent="-285750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1400" dirty="0"/>
              <a:t>Signals tied in with railroad crossing signals/railroad preemption</a:t>
            </a:r>
          </a:p>
          <a:p>
            <a:pPr marL="742950" lvl="1" indent="-285750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1400" dirty="0"/>
              <a:t>Locations with advance warning (red light ahead) beacons</a:t>
            </a:r>
          </a:p>
          <a:p>
            <a:pPr marL="742950" lvl="1" indent="-285750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1400" dirty="0"/>
              <a:t>Traffic circles with signalization (DC)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0331391"/>
              </p:ext>
            </p:extLst>
          </p:nvPr>
        </p:nvGraphicFramePr>
        <p:xfrm>
          <a:off x="868170" y="133880"/>
          <a:ext cx="7842925" cy="1905000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7842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690504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accent1"/>
                          </a:solidFill>
                          <a:latin typeface="Franklin Gothic Medium"/>
                          <a:cs typeface="Franklin Gothic Medium"/>
                        </a:rPr>
                        <a:t>List of Criteria for Installing Back-Up Systems Compiled in Response to IMR Request</a:t>
                      </a:r>
                    </a:p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2400" b="0" dirty="0">
                          <a:solidFill>
                            <a:schemeClr val="accent1"/>
                          </a:solidFill>
                          <a:latin typeface="Franklin Gothic Medium"/>
                          <a:cs typeface="Franklin Gothic Medium"/>
                        </a:rPr>
                        <a:t>Factors Discussed by the Signals Subcommittee*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9" name="Rectangle 8"/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Agenda Item #3</a:t>
            </a:r>
          </a:p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June 7, 2018</a:t>
            </a:r>
            <a:endParaRPr lang="en-US" sz="1000" dirty="0">
              <a:solidFill>
                <a:schemeClr val="bg1">
                  <a:lumMod val="50000"/>
                </a:schemeClr>
              </a:solidFill>
              <a:latin typeface="Franklin Gothic Medium"/>
              <a:cs typeface="Franklin Gothic Medium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6C74B37-21D4-4B58-A507-4C70025CF239}"/>
              </a:ext>
            </a:extLst>
          </p:cNvPr>
          <p:cNvSpPr/>
          <p:nvPr/>
        </p:nvSpPr>
        <p:spPr>
          <a:xfrm>
            <a:off x="4536660" y="2238674"/>
            <a:ext cx="4122707" cy="301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Public safety considerations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/>
              <a:t>High crash frequencies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/>
              <a:t>Locations with a history of power failures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/>
              <a:t>Identified evacuation routes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/>
              <a:t>Identified by police as critical</a:t>
            </a:r>
          </a:p>
          <a:p>
            <a:pPr lvl="1"/>
            <a:endParaRPr lang="en-US" sz="1400" dirty="0"/>
          </a:p>
          <a:p>
            <a:r>
              <a:rPr lang="en-US" dirty="0"/>
              <a:t>Signal network considerations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/>
              <a:t>Locations with multiple signals controlled by a single controller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/>
              <a:t>Locations serving as communication hubs within a network of traffic signals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/>
              <a:t>Locations within a coordinated (interconnected) signal system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603C7A0-69BD-4E42-BECB-3E3EF1337D65}"/>
              </a:ext>
            </a:extLst>
          </p:cNvPr>
          <p:cNvSpPr/>
          <p:nvPr/>
        </p:nvSpPr>
        <p:spPr>
          <a:xfrm>
            <a:off x="6377784" y="5796153"/>
            <a:ext cx="233331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00" i="1" dirty="0">
                <a:solidFill>
                  <a:schemeClr val="accent1">
                    <a:lumMod val="75000"/>
                  </a:schemeClr>
                </a:solidFill>
              </a:rPr>
              <a:t>*Subcommittee meeting of 9/11/2012</a:t>
            </a:r>
          </a:p>
          <a:p>
            <a:r>
              <a:rPr lang="en-US" sz="1000" i="1" dirty="0">
                <a:solidFill>
                  <a:schemeClr val="accent1">
                    <a:lumMod val="75000"/>
                  </a:schemeClr>
                </a:solidFill>
              </a:rPr>
              <a:t>Note: Not an official or adopted list.</a:t>
            </a:r>
          </a:p>
        </p:txBody>
      </p:sp>
    </p:spTree>
    <p:extLst>
      <p:ext uri="{BB962C8B-B14F-4D97-AF65-F5344CB8AC3E}">
        <p14:creationId xmlns:p14="http://schemas.microsoft.com/office/powerpoint/2010/main" val="39922614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CB1CFCA-EE77-9F4A-8FAE-3286F1D37F0D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Franklin Gothic Medium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Franklin Gothic Medium"/>
              <a:ea typeface="+mn-ea"/>
              <a:cs typeface="+mn-cs"/>
            </a:endParaRP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/>
          </p:nvPr>
        </p:nvGraphicFramePr>
        <p:xfrm>
          <a:off x="775405" y="465181"/>
          <a:ext cx="8368596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accent1"/>
                          </a:solidFill>
                          <a:latin typeface="Franklin Gothic Medium"/>
                          <a:cs typeface="Franklin Gothic Medium"/>
                        </a:rPr>
                        <a:t>Results of Current Survey (2017)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8" name="Rectangle 7"/>
          <p:cNvSpPr/>
          <p:nvPr/>
        </p:nvSpPr>
        <p:spPr>
          <a:xfrm>
            <a:off x="4578789" y="6333313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Franklin Gothic Medium"/>
                <a:ea typeface="+mn-ea"/>
                <a:cs typeface="Franklin Gothic Medium"/>
              </a:rPr>
              <a:t>Agenda Item #3</a:t>
            </a:r>
          </a:p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Franklin Gothic Medium"/>
                <a:ea typeface="+mn-ea"/>
                <a:cs typeface="Franklin Gothic Medium"/>
              </a:rPr>
              <a:t>June 7, 2018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Franklin Gothic Medium"/>
              <a:ea typeface="+mn-ea"/>
              <a:cs typeface="Franklin Gothic Medium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AC380BB-2086-4040-8B80-92E75FD164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5405" y="1251012"/>
            <a:ext cx="7679204" cy="485775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1FA2D61-BC59-44E2-9882-15C15D74F87E}"/>
              </a:ext>
            </a:extLst>
          </p:cNvPr>
          <p:cNvSpPr txBox="1"/>
          <p:nvPr/>
        </p:nvSpPr>
        <p:spPr>
          <a:xfrm rot="19772854">
            <a:off x="5990376" y="528423"/>
            <a:ext cx="2686954" cy="1169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000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DRAFT</a:t>
            </a:r>
          </a:p>
        </p:txBody>
      </p:sp>
    </p:spTree>
    <p:extLst>
      <p:ext uri="{BB962C8B-B14F-4D97-AF65-F5344CB8AC3E}">
        <p14:creationId xmlns:p14="http://schemas.microsoft.com/office/powerpoint/2010/main" val="32781538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CB1CFCA-EE77-9F4A-8FAE-3286F1D37F0D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Franklin Gothic Medium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Franklin Gothic Medium"/>
              <a:ea typeface="+mn-ea"/>
              <a:cs typeface="+mn-cs"/>
            </a:endParaRP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/>
          </p:nvPr>
        </p:nvGraphicFramePr>
        <p:xfrm>
          <a:off x="775405" y="465181"/>
          <a:ext cx="8368596" cy="647700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accent1"/>
                          </a:solidFill>
                          <a:latin typeface="Franklin Gothic Medium"/>
                          <a:cs typeface="Franklin Gothic Medium"/>
                        </a:rPr>
                        <a:t>Results of Current Survey (2017)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8" name="Rectangle 7"/>
          <p:cNvSpPr/>
          <p:nvPr/>
        </p:nvSpPr>
        <p:spPr>
          <a:xfrm>
            <a:off x="4578789" y="6333313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Franklin Gothic Medium"/>
                <a:ea typeface="+mn-ea"/>
                <a:cs typeface="Franklin Gothic Medium"/>
              </a:rPr>
              <a:t>Agenda Item #3</a:t>
            </a:r>
          </a:p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Franklin Gothic Medium"/>
                <a:ea typeface="+mn-ea"/>
                <a:cs typeface="Franklin Gothic Medium"/>
              </a:rPr>
              <a:t>June 7, 2018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Franklin Gothic Medium"/>
              <a:ea typeface="+mn-ea"/>
              <a:cs typeface="Franklin Gothic Medium"/>
            </a:endParaRP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E8A99AC5-7AFA-4CE8-AB25-9F33C40D003E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666747" y="2746375"/>
          <a:ext cx="8128912" cy="27044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611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1611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1611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1611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1611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1611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16114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016114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849313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Type of</a:t>
                      </a:r>
                    </a:p>
                    <a:p>
                      <a:pPr algn="ctr"/>
                      <a:r>
                        <a:rPr lang="en-US" sz="1600" dirty="0"/>
                        <a:t>Back-up</a:t>
                      </a:r>
                    </a:p>
                  </a:txBody>
                  <a:tcPr marL="91425" marR="91425" marT="45725" marB="457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12/31/2011</a:t>
                      </a:r>
                    </a:p>
                  </a:txBody>
                  <a:tcPr marL="91425" marR="91425" marT="45725" marB="457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6/30/2012</a:t>
                      </a:r>
                    </a:p>
                  </a:txBody>
                  <a:tcPr marL="91425" marR="91425" marT="45725" marB="457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/>
                        <a:t>12/31/2012</a:t>
                      </a:r>
                    </a:p>
                  </a:txBody>
                  <a:tcPr marL="91425" marR="91425" marT="45725" marB="457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/>
                        <a:t>6/30/2013</a:t>
                      </a:r>
                    </a:p>
                  </a:txBody>
                  <a:tcPr marL="91425" marR="91425" marT="45725" marB="457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/>
                        <a:t>6/30/2014</a:t>
                      </a:r>
                    </a:p>
                  </a:txBody>
                  <a:tcPr marL="91425" marR="91425" marT="45725" marB="457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/>
                        <a:t>6/30/2015</a:t>
                      </a:r>
                    </a:p>
                  </a:txBody>
                  <a:tcPr marL="91425" marR="91425" marT="45725" marB="457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/>
                        <a:t>12/21/2017</a:t>
                      </a:r>
                    </a:p>
                  </a:txBody>
                  <a:tcPr marL="91425" marR="91425" marT="45725" marB="45725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49313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Battery-based</a:t>
                      </a:r>
                    </a:p>
                  </a:txBody>
                  <a:tcPr marL="91425" marR="91425" marT="45725" marB="457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15%</a:t>
                      </a:r>
                    </a:p>
                  </a:txBody>
                  <a:tcPr marL="91425" marR="91425" marT="45725" marB="457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22%</a:t>
                      </a:r>
                    </a:p>
                  </a:txBody>
                  <a:tcPr marL="91425" marR="91425" marT="45725" marB="457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0" dirty="0"/>
                        <a:t>26%</a:t>
                      </a:r>
                    </a:p>
                  </a:txBody>
                  <a:tcPr marL="91425" marR="91425" marT="45725" marB="457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0" dirty="0"/>
                        <a:t>26%</a:t>
                      </a:r>
                    </a:p>
                  </a:txBody>
                  <a:tcPr marL="91425" marR="91425" marT="45725" marB="457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0" dirty="0"/>
                        <a:t>27%</a:t>
                      </a:r>
                    </a:p>
                  </a:txBody>
                  <a:tcPr marL="91425" marR="91425" marT="45725" marB="457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0" dirty="0"/>
                        <a:t>27%</a:t>
                      </a:r>
                    </a:p>
                  </a:txBody>
                  <a:tcPr marL="91425" marR="91425" marT="45725" marB="457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0" dirty="0"/>
                        <a:t>33%</a:t>
                      </a:r>
                    </a:p>
                  </a:txBody>
                  <a:tcPr marL="91425" marR="91425" marT="45725" marB="45725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49313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Generator-ready</a:t>
                      </a:r>
                    </a:p>
                  </a:txBody>
                  <a:tcPr marL="91425" marR="91425" marT="45725" marB="457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N/A</a:t>
                      </a:r>
                    </a:p>
                  </a:txBody>
                  <a:tcPr marL="91425" marR="91425" marT="45725" marB="457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42%</a:t>
                      </a:r>
                    </a:p>
                  </a:txBody>
                  <a:tcPr marL="91425" marR="91425" marT="45725" marB="457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0" dirty="0"/>
                        <a:t>50%</a:t>
                      </a:r>
                    </a:p>
                  </a:txBody>
                  <a:tcPr marL="91425" marR="91425" marT="45725" marB="457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0" dirty="0"/>
                        <a:t>56%</a:t>
                      </a:r>
                    </a:p>
                  </a:txBody>
                  <a:tcPr marL="91425" marR="91425" marT="45725" marB="457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0" dirty="0"/>
                        <a:t>57%</a:t>
                      </a:r>
                    </a:p>
                  </a:txBody>
                  <a:tcPr marL="91425" marR="91425" marT="45725" marB="457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0" dirty="0"/>
                        <a:t>58%</a:t>
                      </a:r>
                    </a:p>
                  </a:txBody>
                  <a:tcPr marL="91425" marR="91425" marT="45725" marB="457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0" dirty="0"/>
                        <a:t>70%</a:t>
                      </a:r>
                    </a:p>
                  </a:txBody>
                  <a:tcPr marL="91425" marR="91425" marT="45725" marB="45725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187B2673-D8EA-4197-B66D-FBD5FAAFE152}"/>
              </a:ext>
            </a:extLst>
          </p:cNvPr>
          <p:cNvSpPr txBox="1"/>
          <p:nvPr/>
        </p:nvSpPr>
        <p:spPr>
          <a:xfrm rot="19772854">
            <a:off x="3146640" y="2122638"/>
            <a:ext cx="2686954" cy="1169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000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DRAFT</a:t>
            </a:r>
          </a:p>
        </p:txBody>
      </p:sp>
    </p:spTree>
    <p:extLst>
      <p:ext uri="{BB962C8B-B14F-4D97-AF65-F5344CB8AC3E}">
        <p14:creationId xmlns:p14="http://schemas.microsoft.com/office/powerpoint/2010/main" val="4202009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8659368" y="6419088"/>
            <a:ext cx="91440" cy="155448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CB1CFCA-EE77-9F4A-8FAE-3286F1D37F0D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Franklin Gothic Medium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Franklin Gothic Medium"/>
              <a:ea typeface="+mn-ea"/>
              <a:cs typeface="+mn-cs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/>
          </p:nvPr>
        </p:nvGraphicFramePr>
        <p:xfrm>
          <a:off x="775405" y="465181"/>
          <a:ext cx="8368596" cy="647700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accent1"/>
                          </a:solidFill>
                          <a:latin typeface="Franklin Gothic Medium"/>
                          <a:cs typeface="Franklin Gothic Medium"/>
                        </a:rPr>
                        <a:t>Power Backup Survey Findings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777241" y="1377089"/>
            <a:ext cx="7882128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6032" marR="0" lvl="0" indent="-256032" algn="l" defTabSz="4572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Number of Signals in the region increased by 2% since last survey, to 5613 from 5515.</a:t>
            </a:r>
          </a:p>
          <a:p>
            <a:pPr marL="256032" marR="0" lvl="0" indent="-256032" algn="l" defTabSz="4572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en-US" sz="2000" dirty="0">
                <a:solidFill>
                  <a:prstClr val="black"/>
                </a:solidFill>
                <a:latin typeface="Franklin Gothic Book"/>
              </a:rPr>
              <a:t>Overall 33% of signals are battery based backup.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  <a:p>
            <a:pPr marL="256032" marR="0" lvl="0" indent="-256032" algn="l" defTabSz="4572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Battery Backed-up signals increased 22% from last survey from 1507 to 1839.</a:t>
            </a:r>
          </a:p>
          <a:p>
            <a:pPr marL="256032" marR="0" lvl="0" indent="-256032" algn="l" defTabSz="4572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Generator ready is over 70% compared to 58% in last survey.</a:t>
            </a:r>
          </a:p>
          <a:p>
            <a:pPr marL="256032" marR="0" lvl="0" indent="-256032" algn="l" defTabSz="4572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Most agencies have their own generators, about 80% of respondents.</a:t>
            </a:r>
          </a:p>
          <a:p>
            <a:pPr marL="256032" marR="0" lvl="0" indent="-256032" algn="l" defTabSz="4572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90% of signals maintain coordination under backup power.</a:t>
            </a:r>
          </a:p>
          <a:p>
            <a:pPr marL="256032" marR="0" lvl="0" indent="-256032" algn="l" defTabSz="4572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Emergency Vehicle Preemption (EVP) and Transit Signal Priority (TSP) work on 40% of surveyed signals when under backup power.</a:t>
            </a:r>
          </a:p>
        </p:txBody>
      </p:sp>
      <p:sp>
        <p:nvSpPr>
          <p:cNvPr id="9" name="Rectangle 8"/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Franklin Gothic Medium"/>
                <a:ea typeface="+mn-ea"/>
                <a:cs typeface="Franklin Gothic Medium"/>
              </a:rPr>
              <a:t>Agenda Item #3</a:t>
            </a:r>
          </a:p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Franklin Gothic Medium"/>
                <a:ea typeface="+mn-ea"/>
                <a:cs typeface="Franklin Gothic Medium"/>
              </a:rPr>
              <a:t>June 7, 2018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Franklin Gothic Medium"/>
              <a:ea typeface="+mn-ea"/>
              <a:cs typeface="Franklin Gothic Medium"/>
            </a:endParaRPr>
          </a:p>
        </p:txBody>
      </p:sp>
    </p:spTree>
    <p:extLst>
      <p:ext uri="{BB962C8B-B14F-4D97-AF65-F5344CB8AC3E}">
        <p14:creationId xmlns:p14="http://schemas.microsoft.com/office/powerpoint/2010/main" val="26641875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8659368" y="6419088"/>
            <a:ext cx="91440" cy="155448"/>
          </a:xfrm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8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726755"/>
              </p:ext>
            </p:extLst>
          </p:nvPr>
        </p:nvGraphicFramePr>
        <p:xfrm>
          <a:off x="775405" y="465181"/>
          <a:ext cx="8368596" cy="1066800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accent1"/>
                          </a:solidFill>
                          <a:latin typeface="Franklin Gothic Medium"/>
                          <a:cs typeface="Franklin Gothic Medium"/>
                        </a:rPr>
                        <a:t>TPB Signal Optimization Survey Background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777240" y="1759702"/>
            <a:ext cx="7882128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000" dirty="0"/>
              <a:t>Signal optimization is a traffic engineering concept whereby traffic signals (often groups of signals in corridors and/or isolated systems) are (re-)timed to reduce delay for vehicles on the roadway system while ensuring safety. </a:t>
            </a:r>
          </a:p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000" dirty="0"/>
              <a:t>TPB staff have conducted 3 previous optimization surveys in 2005, 2009 and 2013</a:t>
            </a:r>
          </a:p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000" dirty="0"/>
              <a:t>Originally conceived as a TERM in 2005.</a:t>
            </a:r>
          </a:p>
          <a:p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Agenda Item #3</a:t>
            </a:r>
          </a:p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June 7, 2018</a:t>
            </a:r>
            <a:endParaRPr lang="en-US" sz="1000" dirty="0">
              <a:solidFill>
                <a:schemeClr val="bg1">
                  <a:lumMod val="50000"/>
                </a:schemeClr>
              </a:solidFill>
              <a:latin typeface="Franklin Gothic Medium"/>
              <a:cs typeface="Franklin Gothic Medium"/>
            </a:endParaRPr>
          </a:p>
        </p:txBody>
      </p:sp>
    </p:spTree>
    <p:extLst>
      <p:ext uri="{BB962C8B-B14F-4D97-AF65-F5344CB8AC3E}">
        <p14:creationId xmlns:p14="http://schemas.microsoft.com/office/powerpoint/2010/main" val="36734696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8659368" y="6419088"/>
            <a:ext cx="91440" cy="155448"/>
          </a:xfrm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9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7268057"/>
              </p:ext>
            </p:extLst>
          </p:nvPr>
        </p:nvGraphicFramePr>
        <p:xfrm>
          <a:off x="775405" y="465181"/>
          <a:ext cx="8368596" cy="647700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accent1"/>
                          </a:solidFill>
                          <a:latin typeface="Franklin Gothic Medium"/>
                          <a:cs typeface="Franklin Gothic Medium"/>
                        </a:rPr>
                        <a:t>TPB Signal Optimization Survey Findings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824014" y="2444424"/>
            <a:ext cx="7835354" cy="4216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dirty="0"/>
              <a:t>There was a 4% increase in the number of optimized intersections versus the 2013 survey and a 19% increase in the number of optimized intersections.</a:t>
            </a:r>
          </a:p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dirty="0"/>
              <a:t>In 2013 66% of signals were reported as optimized, that number increased 10% for 2017.</a:t>
            </a:r>
          </a:p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dirty="0"/>
              <a:t>According to the survey, many respondents pursue a 3-year cycle for optimization, though nationally the norm may be evolving to 5-year cycles.</a:t>
            </a:r>
          </a:p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dirty="0"/>
              <a:t>While multiple techniques are used for optimization, Computer based optimization is by far the most used technique by respondents.</a:t>
            </a:r>
          </a:p>
          <a:p>
            <a:pPr marL="256032" indent="-256032">
              <a:spcBef>
                <a:spcPts val="1200"/>
              </a:spcBef>
              <a:buFont typeface="Arial"/>
              <a:buChar char="•"/>
            </a:pPr>
            <a:r>
              <a:rPr lang="en-US" dirty="0"/>
              <a:t>Lack of funding mentioned more than once as impediment to more frequent optimization.</a:t>
            </a:r>
          </a:p>
          <a:p>
            <a:pPr>
              <a:spcBef>
                <a:spcPts val="1200"/>
              </a:spcBef>
              <a:spcAft>
                <a:spcPts val="0"/>
              </a:spcAft>
              <a:buClrTx/>
            </a:pPr>
            <a:endParaRPr lang="en-US" sz="2000" dirty="0"/>
          </a:p>
        </p:txBody>
      </p:sp>
      <p:sp>
        <p:nvSpPr>
          <p:cNvPr id="9" name="Rectangle 8"/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Agenda Item #3</a:t>
            </a:r>
          </a:p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June 7, 2018</a:t>
            </a:r>
            <a:endParaRPr lang="en-US" sz="1000" dirty="0">
              <a:solidFill>
                <a:schemeClr val="bg1">
                  <a:lumMod val="50000"/>
                </a:schemeClr>
              </a:solidFill>
              <a:latin typeface="Franklin Gothic Medium"/>
              <a:cs typeface="Franklin Gothic Medium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AA3325D2-E802-4D66-9D13-831FA41389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5405" y="1259094"/>
            <a:ext cx="7602090" cy="1039115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4933C87B-B4B9-4BDD-B48C-EEA15D21A7BC}"/>
              </a:ext>
            </a:extLst>
          </p:cNvPr>
          <p:cNvSpPr txBox="1"/>
          <p:nvPr/>
        </p:nvSpPr>
        <p:spPr>
          <a:xfrm rot="19772854">
            <a:off x="5990376" y="528423"/>
            <a:ext cx="2686954" cy="1169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000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DRAFT</a:t>
            </a:r>
          </a:p>
        </p:txBody>
      </p:sp>
    </p:spTree>
    <p:extLst>
      <p:ext uri="{BB962C8B-B14F-4D97-AF65-F5344CB8AC3E}">
        <p14:creationId xmlns:p14="http://schemas.microsoft.com/office/powerpoint/2010/main" val="24200650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8659368" y="6419088"/>
            <a:ext cx="91440" cy="155448"/>
          </a:xfrm>
          <a:prstGeom prst="rect">
            <a:avLst/>
          </a:prstGeom>
        </p:spPr>
        <p:txBody>
          <a:bodyPr>
            <a:noAutofit/>
          </a:bodyPr>
          <a:lstStyle/>
          <a:p>
            <a:fld id="{7CB1CFCA-EE77-9F4A-8FAE-3286F1D37F0D}" type="slidenum">
              <a:rPr lang="en-US" smtClean="0"/>
              <a:pPr/>
              <a:t>10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391085"/>
              </p:ext>
            </p:extLst>
          </p:nvPr>
        </p:nvGraphicFramePr>
        <p:xfrm>
          <a:off x="775405" y="465181"/>
          <a:ext cx="8368596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accent1"/>
                          </a:solidFill>
                          <a:latin typeface="Franklin Gothic Medium"/>
                          <a:cs typeface="Franklin Gothic Medium"/>
                        </a:rPr>
                        <a:t>Next Steps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775405" y="1628309"/>
            <a:ext cx="783535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000" dirty="0"/>
              <a:t>Survey results will be presented to the TPB Technical Committee on July 6 and to the TPB on July 18, as per specific request of the TPB. </a:t>
            </a:r>
          </a:p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000" dirty="0"/>
              <a:t>Review and comments appreciated by June 25</a:t>
            </a:r>
            <a:r>
              <a:rPr lang="en-US" sz="2000" baseline="30000" dirty="0"/>
              <a:t>th</a:t>
            </a:r>
            <a:r>
              <a:rPr lang="en-US" sz="2000" dirty="0"/>
              <a:t> so that they can be incorporated into July 6</a:t>
            </a:r>
            <a:r>
              <a:rPr lang="en-US" sz="2000" baseline="30000" dirty="0"/>
              <a:t>th</a:t>
            </a:r>
            <a:r>
              <a:rPr lang="en-US" sz="2000" dirty="0"/>
              <a:t> presentation.</a:t>
            </a:r>
          </a:p>
          <a:p>
            <a:pPr>
              <a:spcBef>
                <a:spcPts val="1200"/>
              </a:spcBef>
              <a:spcAft>
                <a:spcPts val="0"/>
              </a:spcAft>
              <a:buClrTx/>
            </a:pPr>
            <a:endParaRPr lang="en-US" sz="2000" dirty="0"/>
          </a:p>
        </p:txBody>
      </p:sp>
      <p:sp>
        <p:nvSpPr>
          <p:cNvPr id="9" name="Rectangle 8"/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Agenda Item #3</a:t>
            </a:r>
          </a:p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June 7, 2018</a:t>
            </a:r>
            <a:endParaRPr lang="en-US" sz="1000" dirty="0">
              <a:solidFill>
                <a:schemeClr val="bg1">
                  <a:lumMod val="50000"/>
                </a:schemeClr>
              </a:solidFill>
              <a:latin typeface="Franklin Gothic Medium"/>
              <a:cs typeface="Franklin Gothic Medium"/>
            </a:endParaRPr>
          </a:p>
        </p:txBody>
      </p:sp>
    </p:spTree>
    <p:extLst>
      <p:ext uri="{BB962C8B-B14F-4D97-AF65-F5344CB8AC3E}">
        <p14:creationId xmlns:p14="http://schemas.microsoft.com/office/powerpoint/2010/main" val="125781597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8635082"/>
              </p:ext>
            </p:extLst>
          </p:nvPr>
        </p:nvGraphicFramePr>
        <p:xfrm>
          <a:off x="708380" y="1732869"/>
          <a:ext cx="8368596" cy="4435847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45984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77019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01865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326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0" cap="none" dirty="0">
                          <a:solidFill>
                            <a:srgbClr val="000000"/>
                          </a:solidFill>
                          <a:latin typeface="Franklin Gothic Medium"/>
                          <a:cs typeface="Franklin Gothic Medium"/>
                        </a:rPr>
                        <a:t>Andrew Burke</a:t>
                      </a:r>
                    </a:p>
                    <a:p>
                      <a:pPr marL="0" indent="0">
                        <a:spcBef>
                          <a:spcPts val="19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dirty="0">
                          <a:solidFill>
                            <a:srgbClr val="000000"/>
                          </a:solidFill>
                          <a:latin typeface="+mn-lt"/>
                          <a:cs typeface="Franklin Gothic Book"/>
                        </a:rPr>
                        <a:t>Transportation Engineer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>
                          <a:solidFill>
                            <a:srgbClr val="000000"/>
                          </a:solidFill>
                          <a:latin typeface="+mn-lt"/>
                          <a:cs typeface="Franklin Gothic Book"/>
                        </a:rPr>
                        <a:t>(202) 962-3778</a:t>
                      </a:r>
                      <a:endParaRPr lang="en-US" sz="1400" b="0" dirty="0">
                        <a:latin typeface="+mn-lt"/>
                        <a:cs typeface="Franklin Gothic Book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>
                          <a:solidFill>
                            <a:srgbClr val="000000"/>
                          </a:solidFill>
                          <a:latin typeface="+mn-lt"/>
                          <a:cs typeface="Franklin Gothic Book"/>
                        </a:rPr>
                        <a:t>aburke@mwcog.org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0" baseline="0" dirty="0">
                          <a:solidFill>
                            <a:schemeClr val="tx2"/>
                          </a:solidFill>
                          <a:latin typeface="+mj-lt"/>
                          <a:cs typeface="Franklin Gothic Medium"/>
                        </a:rPr>
                        <a:t>                          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0" baseline="0" dirty="0">
                          <a:solidFill>
                            <a:schemeClr val="accent1"/>
                          </a:solidFill>
                          <a:latin typeface="+mj-lt"/>
                          <a:cs typeface="Franklin Gothic Medium"/>
                        </a:rPr>
                        <a:t>           </a:t>
                      </a:r>
                      <a:r>
                        <a:rPr lang="en-US" sz="2800" b="0" dirty="0">
                          <a:solidFill>
                            <a:schemeClr val="accent1"/>
                          </a:solidFill>
                          <a:latin typeface="+mj-lt"/>
                          <a:cs typeface="Franklin Gothic Medium"/>
                        </a:rPr>
                        <a:t>mwcog.org/tpb</a:t>
                      </a:r>
                    </a:p>
                  </a:txBody>
                  <a:tcPr marL="0" marR="457200" marT="0" marB="22860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71867">
                <a:tc>
                  <a:txBody>
                    <a:bodyPr/>
                    <a:lstStyle/>
                    <a:p>
                      <a:pPr marL="0" indent="0">
                        <a:spcBef>
                          <a:spcPts val="300"/>
                        </a:spcBef>
                        <a:buNone/>
                      </a:pPr>
                      <a:r>
                        <a:rPr lang="en-US" sz="1400" dirty="0">
                          <a:latin typeface="Franklin Gothic Book"/>
                          <a:cs typeface="Franklin Gothic Book"/>
                        </a:rPr>
                        <a:t>Metropolitan</a:t>
                      </a:r>
                      <a:r>
                        <a:rPr lang="en-US" sz="1400" baseline="0" dirty="0">
                          <a:latin typeface="Franklin Gothic Book"/>
                          <a:cs typeface="Franklin Gothic Book"/>
                        </a:rPr>
                        <a:t> Washington Council of Governments</a:t>
                      </a:r>
                      <a:endParaRPr lang="en-US" sz="1400" dirty="0">
                        <a:latin typeface="Franklin Gothic Book"/>
                        <a:cs typeface="Franklin Gothic Book"/>
                      </a:endParaRPr>
                    </a:p>
                    <a:p>
                      <a:pPr marL="0" indent="0">
                        <a:spcBef>
                          <a:spcPts val="300"/>
                        </a:spcBef>
                        <a:buNone/>
                      </a:pPr>
                      <a:r>
                        <a:rPr lang="en-US" sz="1400" dirty="0">
                          <a:latin typeface="Franklin Gothic Book"/>
                          <a:cs typeface="Franklin Gothic Book"/>
                        </a:rPr>
                        <a:t>777 North Capitol Street NE, </a:t>
                      </a:r>
                      <a:r>
                        <a:rPr lang="fr-FR" sz="1400" dirty="0">
                          <a:latin typeface="Franklin Gothic Book"/>
                          <a:cs typeface="Franklin Gothic Book"/>
                        </a:rPr>
                        <a:t>Suite 300</a:t>
                      </a:r>
                      <a:endParaRPr lang="en-US" sz="1400" dirty="0">
                        <a:latin typeface="Franklin Gothic Book"/>
                        <a:cs typeface="Franklin Gothic Book"/>
                      </a:endParaRPr>
                    </a:p>
                    <a:p>
                      <a:pPr marL="0" indent="0">
                        <a:spcBef>
                          <a:spcPts val="300"/>
                        </a:spcBef>
                        <a:buFont typeface="Arial" pitchFamily="34" charset="0"/>
                        <a:buNone/>
                      </a:pPr>
                      <a:r>
                        <a:rPr lang="en-US" sz="1400" dirty="0">
                          <a:latin typeface="Franklin Gothic Book"/>
                          <a:cs typeface="Franklin Gothic Book"/>
                        </a:rPr>
                        <a:t>Washington, DC 20002</a:t>
                      </a:r>
                    </a:p>
                  </a:txBody>
                  <a:tcPr marL="0" marR="0" marT="210312" marB="0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300"/>
                        </a:spcBef>
                        <a:buFont typeface="Arial" pitchFamily="34" charset="0"/>
                        <a:buNone/>
                      </a:pPr>
                      <a:endParaRPr lang="en-US" sz="1200" dirty="0">
                        <a:latin typeface="Franklin Gothic Book"/>
                        <a:cs typeface="Franklin Gothic Book"/>
                      </a:endParaRPr>
                    </a:p>
                  </a:txBody>
                  <a:tcPr marL="0" marR="0" marT="210312" marB="0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3" name="Rectangle 2">
            <a:extLst>
              <a:ext uri="{FF2B5EF4-FFF2-40B4-BE49-F238E27FC236}">
                <a16:creationId xmlns:a16="http://schemas.microsoft.com/office/drawing/2014/main" id="{A00588E3-ACEB-4080-9251-18B1118C45B7}"/>
              </a:ext>
            </a:extLst>
          </p:cNvPr>
          <p:cNvSpPr/>
          <p:nvPr/>
        </p:nvSpPr>
        <p:spPr>
          <a:xfrm>
            <a:off x="851384" y="518998"/>
            <a:ext cx="4940776" cy="51584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ts val="3260"/>
              </a:lnSpc>
            </a:pPr>
            <a:r>
              <a:rPr lang="en-US" sz="3600" dirty="0">
                <a:solidFill>
                  <a:schemeClr val="accent1"/>
                </a:solidFill>
                <a:latin typeface="Franklin Gothic Medium"/>
                <a:cs typeface="Franklin Gothic Medium"/>
              </a:rPr>
              <a:t>Questions or Comments</a:t>
            </a:r>
          </a:p>
        </p:txBody>
      </p:sp>
    </p:spTree>
    <p:extLst>
      <p:ext uri="{BB962C8B-B14F-4D97-AF65-F5344CB8AC3E}">
        <p14:creationId xmlns:p14="http://schemas.microsoft.com/office/powerpoint/2010/main" val="22333387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36">
      <a:dk1>
        <a:sysClr val="windowText" lastClr="000000"/>
      </a:dk1>
      <a:lt1>
        <a:sysClr val="window" lastClr="FFFFFF"/>
      </a:lt1>
      <a:dk2>
        <a:srgbClr val="004F7C"/>
      </a:dk2>
      <a:lt2>
        <a:srgbClr val="CECAAB"/>
      </a:lt2>
      <a:accent1>
        <a:srgbClr val="5093B5"/>
      </a:accent1>
      <a:accent2>
        <a:srgbClr val="39AA81"/>
      </a:accent2>
      <a:accent3>
        <a:srgbClr val="8AC75A"/>
      </a:accent3>
      <a:accent4>
        <a:srgbClr val="F58345"/>
      </a:accent4>
      <a:accent5>
        <a:srgbClr val="871568"/>
      </a:accent5>
      <a:accent6>
        <a:srgbClr val="647883"/>
      </a:accent6>
      <a:hlink>
        <a:srgbClr val="000000"/>
      </a:hlink>
      <a:folHlink>
        <a:srgbClr val="000000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华文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TPB A - Teal" id="{CED0EC1D-401B-41F5-8A80-5D72FE073A87}" vid="{FF470CB5-796B-4423-B79E-F194457C479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TPB A - Teal</Template>
  <TotalTime>469</TotalTime>
  <Words>781</Words>
  <Application>Microsoft Office PowerPoint</Application>
  <PresentationFormat>On-screen Show (4:3)</PresentationFormat>
  <Paragraphs>134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Arial</vt:lpstr>
      <vt:lpstr>Calibri</vt:lpstr>
      <vt:lpstr>Ebrima</vt:lpstr>
      <vt:lpstr>Franklin Gothic Book</vt:lpstr>
      <vt:lpstr>Franklin Gothic 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Lloyd Greenberg Design LLC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Andrew Burke</dc:creator>
  <cp:lastModifiedBy>Andrew Burke</cp:lastModifiedBy>
  <cp:revision>31</cp:revision>
  <cp:lastPrinted>2015-11-17T20:47:12Z</cp:lastPrinted>
  <dcterms:created xsi:type="dcterms:W3CDTF">2018-06-04T14:32:12Z</dcterms:created>
  <dcterms:modified xsi:type="dcterms:W3CDTF">2018-06-07T15:53:45Z</dcterms:modified>
</cp:coreProperties>
</file>