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bookmarkIdSeed="3">
  <p:sldMasterIdLst>
    <p:sldMasterId id="2147483648" r:id="rId4"/>
  </p:sldMasterIdLst>
  <p:notesMasterIdLst>
    <p:notesMasterId r:id="rId110"/>
  </p:notesMasterIdLst>
  <p:handoutMasterIdLst>
    <p:handoutMasterId r:id="rId111"/>
  </p:handoutMasterIdLst>
  <p:sldIdLst>
    <p:sldId id="276" r:id="rId5"/>
    <p:sldId id="282" r:id="rId6"/>
    <p:sldId id="287" r:id="rId7"/>
    <p:sldId id="357" r:id="rId8"/>
    <p:sldId id="274" r:id="rId9"/>
    <p:sldId id="408" r:id="rId10"/>
    <p:sldId id="338" r:id="rId11"/>
    <p:sldId id="296" r:id="rId12"/>
    <p:sldId id="281" r:id="rId13"/>
    <p:sldId id="328" r:id="rId14"/>
    <p:sldId id="380" r:id="rId15"/>
    <p:sldId id="420" r:id="rId16"/>
    <p:sldId id="288" r:id="rId17"/>
    <p:sldId id="363" r:id="rId18"/>
    <p:sldId id="358" r:id="rId19"/>
    <p:sldId id="283" r:id="rId20"/>
    <p:sldId id="284" r:id="rId21"/>
    <p:sldId id="416" r:id="rId22"/>
    <p:sldId id="401" r:id="rId23"/>
    <p:sldId id="417" r:id="rId24"/>
    <p:sldId id="289" r:id="rId25"/>
    <p:sldId id="394" r:id="rId26"/>
    <p:sldId id="406" r:id="rId27"/>
    <p:sldId id="411" r:id="rId28"/>
    <p:sldId id="412" r:id="rId29"/>
    <p:sldId id="415" r:id="rId30"/>
    <p:sldId id="413" r:id="rId31"/>
    <p:sldId id="414" r:id="rId32"/>
    <p:sldId id="378" r:id="rId33"/>
    <p:sldId id="325" r:id="rId34"/>
    <p:sldId id="356" r:id="rId35"/>
    <p:sldId id="319" r:id="rId36"/>
    <p:sldId id="376" r:id="rId37"/>
    <p:sldId id="355" r:id="rId38"/>
    <p:sldId id="404" r:id="rId39"/>
    <p:sldId id="405" r:id="rId40"/>
    <p:sldId id="290" r:id="rId41"/>
    <p:sldId id="418" r:id="rId42"/>
    <p:sldId id="360" r:id="rId43"/>
    <p:sldId id="400" r:id="rId44"/>
    <p:sldId id="396" r:id="rId45"/>
    <p:sldId id="398" r:id="rId46"/>
    <p:sldId id="399" r:id="rId47"/>
    <p:sldId id="419" r:id="rId48"/>
    <p:sldId id="291" r:id="rId49"/>
    <p:sldId id="348" r:id="rId50"/>
    <p:sldId id="336" r:id="rId51"/>
    <p:sldId id="351" r:id="rId52"/>
    <p:sldId id="421" r:id="rId53"/>
    <p:sldId id="393" r:id="rId54"/>
    <p:sldId id="333" r:id="rId55"/>
    <p:sldId id="332" r:id="rId56"/>
    <p:sldId id="353" r:id="rId57"/>
    <p:sldId id="292" r:id="rId58"/>
    <p:sldId id="318" r:id="rId59"/>
    <p:sldId id="308" r:id="rId60"/>
    <p:sldId id="309" r:id="rId61"/>
    <p:sldId id="311" r:id="rId62"/>
    <p:sldId id="310" r:id="rId63"/>
    <p:sldId id="312" r:id="rId64"/>
    <p:sldId id="313" r:id="rId65"/>
    <p:sldId id="314" r:id="rId66"/>
    <p:sldId id="315" r:id="rId67"/>
    <p:sldId id="316" r:id="rId68"/>
    <p:sldId id="317" r:id="rId69"/>
    <p:sldId id="374" r:id="rId70"/>
    <p:sldId id="395" r:id="rId71"/>
    <p:sldId id="375" r:id="rId72"/>
    <p:sldId id="409" r:id="rId73"/>
    <p:sldId id="320" r:id="rId74"/>
    <p:sldId id="340" r:id="rId75"/>
    <p:sldId id="341" r:id="rId76"/>
    <p:sldId id="326" r:id="rId77"/>
    <p:sldId id="347" r:id="rId78"/>
    <p:sldId id="410" r:id="rId79"/>
    <p:sldId id="329" r:id="rId80"/>
    <p:sldId id="342" r:id="rId81"/>
    <p:sldId id="322" r:id="rId82"/>
    <p:sldId id="343" r:id="rId83"/>
    <p:sldId id="402" r:id="rId84"/>
    <p:sldId id="403" r:id="rId85"/>
    <p:sldId id="350" r:id="rId86"/>
    <p:sldId id="277" r:id="rId87"/>
    <p:sldId id="267" r:id="rId88"/>
    <p:sldId id="364" r:id="rId89"/>
    <p:sldId id="371" r:id="rId90"/>
    <p:sldId id="373" r:id="rId91"/>
    <p:sldId id="379" r:id="rId92"/>
    <p:sldId id="381" r:id="rId93"/>
    <p:sldId id="365" r:id="rId94"/>
    <p:sldId id="382" r:id="rId95"/>
    <p:sldId id="383" r:id="rId96"/>
    <p:sldId id="366" r:id="rId97"/>
    <p:sldId id="384" r:id="rId98"/>
    <p:sldId id="367" r:id="rId99"/>
    <p:sldId id="385" r:id="rId100"/>
    <p:sldId id="387" r:id="rId101"/>
    <p:sldId id="368" r:id="rId102"/>
    <p:sldId id="388" r:id="rId103"/>
    <p:sldId id="391" r:id="rId104"/>
    <p:sldId id="392" r:id="rId105"/>
    <p:sldId id="369" r:id="rId106"/>
    <p:sldId id="389" r:id="rId107"/>
    <p:sldId id="370" r:id="rId108"/>
    <p:sldId id="390" r:id="rId10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Content" id="{3A47ADF0-C6BD-495C-8215-7CB1E1584F12}">
          <p14:sldIdLst>
            <p14:sldId id="276"/>
            <p14:sldId id="282"/>
          </p14:sldIdLst>
        </p14:section>
        <p14:section name="Introduction" id="{E9A592B5-1CC3-46B7-9413-8BB8413E0729}">
          <p14:sldIdLst>
            <p14:sldId id="287"/>
            <p14:sldId id="357"/>
            <p14:sldId id="274"/>
            <p14:sldId id="408"/>
            <p14:sldId id="338"/>
            <p14:sldId id="296"/>
            <p14:sldId id="281"/>
            <p14:sldId id="328"/>
            <p14:sldId id="380"/>
            <p14:sldId id="420"/>
          </p14:sldIdLst>
        </p14:section>
        <p14:section name="TIGER Results" id="{053F65EC-1A1F-4548-B42B-E41F5CF63D28}">
          <p14:sldIdLst>
            <p14:sldId id="288"/>
            <p14:sldId id="363"/>
            <p14:sldId id="358"/>
            <p14:sldId id="283"/>
            <p14:sldId id="284"/>
            <p14:sldId id="416"/>
            <p14:sldId id="401"/>
            <p14:sldId id="417"/>
          </p14:sldIdLst>
        </p14:section>
        <p14:section name="Results of Other Projects" id="{A8C57D85-A988-4F9B-9D84-D941D7005A28}">
          <p14:sldIdLst>
            <p14:sldId id="289"/>
            <p14:sldId id="394"/>
            <p14:sldId id="406"/>
            <p14:sldId id="411"/>
            <p14:sldId id="412"/>
            <p14:sldId id="415"/>
            <p14:sldId id="413"/>
            <p14:sldId id="414"/>
            <p14:sldId id="378"/>
            <p14:sldId id="325"/>
            <p14:sldId id="356"/>
            <p14:sldId id="319"/>
            <p14:sldId id="376"/>
            <p14:sldId id="355"/>
            <p14:sldId id="404"/>
            <p14:sldId id="405"/>
          </p14:sldIdLst>
        </p14:section>
        <p14:section name="BTP Recommendations" id="{A4B82B70-687E-4D8D-ACD9-9EEE2BDC4870}">
          <p14:sldIdLst>
            <p14:sldId id="290"/>
            <p14:sldId id="418"/>
            <p14:sldId id="360"/>
            <p14:sldId id="400"/>
            <p14:sldId id="396"/>
            <p14:sldId id="398"/>
            <p14:sldId id="399"/>
            <p14:sldId id="419"/>
          </p14:sldIdLst>
        </p14:section>
        <p14:section name="Key Information from Literature" id="{B8DE1065-4E90-4B7C-A461-8B090BC0E302}">
          <p14:sldIdLst>
            <p14:sldId id="291"/>
            <p14:sldId id="348"/>
            <p14:sldId id="336"/>
            <p14:sldId id="351"/>
            <p14:sldId id="421"/>
            <p14:sldId id="393"/>
            <p14:sldId id="333"/>
            <p14:sldId id="332"/>
            <p14:sldId id="353"/>
          </p14:sldIdLst>
        </p14:section>
        <p14:section name="Key Information from Peers" id="{1E0CBD3D-C22F-4EDE-BC03-0E0E3F71C97B}">
          <p14:sldIdLst>
            <p14:sldId id="292"/>
            <p14:sldId id="318"/>
            <p14:sldId id="308"/>
            <p14:sldId id="309"/>
            <p14:sldId id="311"/>
            <p14:sldId id="310"/>
            <p14:sldId id="312"/>
            <p14:sldId id="313"/>
            <p14:sldId id="314"/>
            <p14:sldId id="315"/>
            <p14:sldId id="316"/>
            <p14:sldId id="317"/>
          </p14:sldIdLst>
        </p14:section>
        <p14:section name="Summary of Benefits and Costs" id="{030A329F-27D2-413C-9187-4C8027A61BAD}">
          <p14:sldIdLst/>
        </p14:section>
        <p14:section name="Future Projects" id="{B757A1A0-E5C1-4A42-8694-891A32737C23}">
          <p14:sldIdLst>
            <p14:sldId id="374"/>
            <p14:sldId id="395"/>
            <p14:sldId id="375"/>
            <p14:sldId id="409"/>
            <p14:sldId id="320"/>
            <p14:sldId id="340"/>
            <p14:sldId id="341"/>
            <p14:sldId id="326"/>
            <p14:sldId id="347"/>
            <p14:sldId id="410"/>
            <p14:sldId id="329"/>
            <p14:sldId id="342"/>
            <p14:sldId id="322"/>
            <p14:sldId id="343"/>
            <p14:sldId id="402"/>
            <p14:sldId id="403"/>
            <p14:sldId id="350"/>
          </p14:sldIdLst>
        </p14:section>
        <p14:section name="Final Slide" id="{9D0808A2-C2DF-444B-920F-725C1E631911}">
          <p14:sldIdLst>
            <p14:sldId id="277"/>
          </p14:sldIdLst>
        </p14:section>
        <p14:section name="Appendices" id="{5E697A84-42D6-49E4-8708-F4FDAD009E89}">
          <p14:sldIdLst>
            <p14:sldId id="267"/>
            <p14:sldId id="364"/>
            <p14:sldId id="371"/>
            <p14:sldId id="373"/>
            <p14:sldId id="379"/>
            <p14:sldId id="381"/>
            <p14:sldId id="365"/>
            <p14:sldId id="382"/>
            <p14:sldId id="383"/>
            <p14:sldId id="366"/>
            <p14:sldId id="384"/>
            <p14:sldId id="367"/>
            <p14:sldId id="385"/>
            <p14:sldId id="387"/>
            <p14:sldId id="368"/>
            <p14:sldId id="388"/>
            <p14:sldId id="391"/>
            <p14:sldId id="392"/>
            <p14:sldId id="369"/>
            <p14:sldId id="389"/>
            <p14:sldId id="370"/>
            <p14:sldId id="39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inaldo Germano" initials="RG" lastIdx="51" clrIdx="0">
    <p:extLst>
      <p:ext uri="{19B8F6BF-5375-455C-9EA6-DF929625EA0E}">
        <p15:presenceInfo xmlns:p15="http://schemas.microsoft.com/office/powerpoint/2012/main" userId="S::rgermano@foursquareitp.com::99d60eb1-258f-4fa9-867e-c2ee50f6df02" providerId="AD"/>
      </p:ext>
    </p:extLst>
  </p:cmAuthor>
  <p:cmAuthor id="2" name="Laura Culp" initials="LC" lastIdx="9" clrIdx="1">
    <p:extLst>
      <p:ext uri="{19B8F6BF-5375-455C-9EA6-DF929625EA0E}">
        <p15:presenceInfo xmlns:p15="http://schemas.microsoft.com/office/powerpoint/2012/main" userId="S::LCulp@foursquareitp.com::81ea7363-85f6-4070-84a9-1ef2a0e0b520" providerId="AD"/>
      </p:ext>
    </p:extLst>
  </p:cmAuthor>
  <p:cmAuthor id="3" name="David Miller" initials="DM" lastIdx="33" clrIdx="2">
    <p:extLst>
      <p:ext uri="{19B8F6BF-5375-455C-9EA6-DF929625EA0E}">
        <p15:presenceInfo xmlns:p15="http://schemas.microsoft.com/office/powerpoint/2012/main" userId="S::dmiller@foursquareitp.com::2ae614d3-b9b7-44ae-83fa-0cc5f4737ccc" providerId="AD"/>
      </p:ext>
    </p:extLst>
  </p:cmAuthor>
  <p:cmAuthor id="4" name="Jessica Klion" initials="JK" lastIdx="26" clrIdx="3">
    <p:extLst>
      <p:ext uri="{19B8F6BF-5375-455C-9EA6-DF929625EA0E}">
        <p15:presenceInfo xmlns:p15="http://schemas.microsoft.com/office/powerpoint/2012/main" userId="S::JKlion@foursquareitp.com::49f46170-5304-4dac-bd3c-f19291202ca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6C512"/>
    <a:srgbClr val="03518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59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commentAuthors" Target="commentAuthor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notesMaster" Target="notesMasters/notesMaster1.xml"/><Relationship Id="rId115"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2.%20DDOT%2016th%20Street/2_2ndAfterReport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2.%20DDOT%2016th%20Street/2_2ndAfterReport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3.%20DDOT%20Georgia%20Avenue/3_2ndAfterReportData.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3.%20DDOT%20Georgia%20Avenue/3_2ndAfterReportData.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5.%20DDOT%20Wisconsin%20Avenue/Data/WisconsinAveData2ndAR.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10.%20US-1%20Transitway/After_2nd_Calculations.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11.%20WMATA%20Leesburg%20Pike/11_Leesburg%20Pike_2nd%20Report.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12.%20Alexandria%20Van%20Dorn-Pentagon/12_2nd%20After%20Report%20Data.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1" Type="http://schemas.openxmlformats.org/officeDocument/2006/relationships/oleObject" Target="https://foursquareitp.sharepoint.com/Shared%20Documents/TIGER%20Performance%20Monitoring/After%20Reports/2nd%20Round%20After%20Reports/13.%20DDOT%20TR%20Bridge%20to%20K/Data/TRBridge_2ndAfterReportData.xlsx" TargetMode="External"/></Relationships>
</file>

<file path=ppt/charts/_rels/chart10.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13.%20DDOT%20TR%20Bridge%20to%20K/Data/TRBridge_2ndAfterReportData.xlsx" TargetMode="External"/><Relationship Id="rId2" Type="http://schemas.microsoft.com/office/2011/relationships/chartColorStyle" Target="colors9.xml"/><Relationship Id="rId1" Type="http://schemas.microsoft.com/office/2011/relationships/chartStyle" Target="style9.xml"/></Relationships>
</file>

<file path=ppt/charts/_rels/chart11.xml.rels><?xml version="1.0" encoding="UTF-8" standalone="yes"?>
<Relationships xmlns="http://schemas.openxmlformats.org/package/2006/relationships"><Relationship Id="rId3" Type="http://schemas.openxmlformats.org/officeDocument/2006/relationships/oleObject" Target="https://foursquareitp.sharepoint.com/Shared%20Documents/TIGER%20Performance%20Monitoring/After%20Reports/2nd%20Round%20After%20Reports/13.%20DDOT%20TR%20Bridge%20to%20K/Data/TRBridge_2ndAfterReportData.xlsx" TargetMode="External"/><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a:effectLst/>
              </a:rPr>
              <a:t>Average Monthly Weekday Metrobus Ridership</a:t>
            </a:r>
            <a:br>
              <a:rPr lang="en-US" sz="1400" b="0" i="0" u="none" strike="noStrike" baseline="0">
                <a:effectLst/>
              </a:rPr>
            </a:br>
            <a:r>
              <a:rPr lang="en-US" sz="1400" b="0" i="0" u="none" strike="noStrike" baseline="0">
                <a:effectLst/>
              </a:rPr>
              <a:t>(2011 to 2018)</a:t>
            </a:r>
            <a:endParaRPr lang="en-US"/>
          </a:p>
        </c:rich>
      </c:tx>
      <c:layout>
        <c:manualLayout>
          <c:xMode val="edge"/>
          <c:yMode val="edge"/>
          <c:x val="0.19999458306989279"/>
          <c:y val="1.54268265833375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'Ridership Trend Graph'!$C$2</c:f>
              <c:strCache>
                <c:ptCount val="1"/>
                <c:pt idx="0">
                  <c:v>S1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7"/>
              <c:layout>
                <c:manualLayout>
                  <c:x val="-0.13059234459253352"/>
                  <c:y val="4.5478028773235868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0-960F-40B8-9135-72F5EAA10CB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Graph'!$C$3:$C$10</c:f>
              <c:numCache>
                <c:formatCode>#,##0</c:formatCode>
                <c:ptCount val="8"/>
                <c:pt idx="0">
                  <c:v>40707.916666666664</c:v>
                </c:pt>
                <c:pt idx="1">
                  <c:v>42336.333333333336</c:v>
                </c:pt>
                <c:pt idx="2">
                  <c:v>44696.083333333336</c:v>
                </c:pt>
                <c:pt idx="3">
                  <c:v>41524.583333333336</c:v>
                </c:pt>
                <c:pt idx="4">
                  <c:v>42925</c:v>
                </c:pt>
                <c:pt idx="5">
                  <c:v>40840.666666666664</c:v>
                </c:pt>
                <c:pt idx="6">
                  <c:v>42228.916666666664</c:v>
                </c:pt>
                <c:pt idx="7">
                  <c:v>41202.333333333336</c:v>
                </c:pt>
              </c:numCache>
            </c:numRef>
          </c:val>
          <c:smooth val="0"/>
          <c:extLst>
            <c:ext xmlns:c16="http://schemas.microsoft.com/office/drawing/2014/chart" uri="{C3380CC4-5D6E-409C-BE32-E72D297353CC}">
              <c16:uniqueId val="{00000001-960F-40B8-9135-72F5EAA10CBA}"/>
            </c:ext>
          </c:extLst>
        </c:ser>
        <c:ser>
          <c:idx val="1"/>
          <c:order val="1"/>
          <c:tx>
            <c:strRef>
              <c:f>'Ridership Trend Graph'!$D$2</c:f>
              <c:strCache>
                <c:ptCount val="1"/>
                <c:pt idx="0">
                  <c:v>S2, S4</c:v>
                </c:pt>
              </c:strCache>
            </c:strRef>
          </c:tx>
          <c:spPr>
            <a:ln w="28575" cap="rnd">
              <a:solidFill>
                <a:schemeClr val="accent1">
                  <a:lumMod val="75000"/>
                </a:schemeClr>
              </a:solidFill>
              <a:round/>
            </a:ln>
            <a:effectLst/>
          </c:spPr>
          <c:marker>
            <c:symbol val="circle"/>
            <c:size val="5"/>
            <c:spPr>
              <a:solidFill>
                <a:schemeClr val="accent1">
                  <a:lumMod val="75000"/>
                </a:schemeClr>
              </a:solidFill>
              <a:ln w="9525">
                <a:solidFill>
                  <a:schemeClr val="accent1">
                    <a:lumMod val="75000"/>
                  </a:schemeClr>
                </a:solidFill>
              </a:ln>
              <a:effectLst/>
            </c:spPr>
          </c:marker>
          <c:dLbls>
            <c:dLbl>
              <c:idx val="7"/>
              <c:layout>
                <c:manualLayout>
                  <c:x val="-0.16451690716989964"/>
                  <c:y val="-0.20259092070799398"/>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2-960F-40B8-9135-72F5EAA10CB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Graph'!$D$3:$D$10</c:f>
              <c:numCache>
                <c:formatCode>#,##0</c:formatCode>
                <c:ptCount val="8"/>
                <c:pt idx="0">
                  <c:v>300615.08333333331</c:v>
                </c:pt>
                <c:pt idx="1">
                  <c:v>309857.91666666669</c:v>
                </c:pt>
                <c:pt idx="2">
                  <c:v>301911.25</c:v>
                </c:pt>
                <c:pt idx="3">
                  <c:v>295422.75</c:v>
                </c:pt>
                <c:pt idx="4">
                  <c:v>277763.75</c:v>
                </c:pt>
                <c:pt idx="5">
                  <c:v>264308</c:v>
                </c:pt>
                <c:pt idx="6">
                  <c:v>220232.5</c:v>
                </c:pt>
                <c:pt idx="7">
                  <c:v>173135.58333333334</c:v>
                </c:pt>
              </c:numCache>
            </c:numRef>
          </c:val>
          <c:smooth val="0"/>
          <c:extLst>
            <c:ext xmlns:c16="http://schemas.microsoft.com/office/drawing/2014/chart" uri="{C3380CC4-5D6E-409C-BE32-E72D297353CC}">
              <c16:uniqueId val="{00000003-960F-40B8-9135-72F5EAA10CBA}"/>
            </c:ext>
          </c:extLst>
        </c:ser>
        <c:ser>
          <c:idx val="2"/>
          <c:order val="2"/>
          <c:tx>
            <c:strRef>
              <c:f>'Ridership Trend Graph'!$E$2</c:f>
              <c:strCache>
                <c:ptCount val="1"/>
                <c:pt idx="0">
                  <c:v>S9</c:v>
                </c:pt>
              </c:strCache>
            </c:strRef>
          </c:tx>
          <c:spPr>
            <a:ln w="28575" cap="rnd">
              <a:solidFill>
                <a:schemeClr val="accent1">
                  <a:lumMod val="60000"/>
                  <a:lumOff val="40000"/>
                </a:schemeClr>
              </a:solidFill>
              <a:round/>
            </a:ln>
            <a:effectLst/>
          </c:spPr>
          <c:marker>
            <c:symbol val="circle"/>
            <c:size val="5"/>
            <c:spPr>
              <a:solidFill>
                <a:schemeClr val="accent1">
                  <a:lumMod val="60000"/>
                  <a:lumOff val="40000"/>
                </a:schemeClr>
              </a:solidFill>
              <a:ln w="9525">
                <a:solidFill>
                  <a:schemeClr val="accent1">
                    <a:lumMod val="60000"/>
                    <a:lumOff val="40000"/>
                  </a:schemeClr>
                </a:solidFill>
              </a:ln>
              <a:effectLst/>
            </c:spPr>
          </c:marker>
          <c:dLbls>
            <c:dLbl>
              <c:idx val="7"/>
              <c:layout>
                <c:manualLayout>
                  <c:x val="-0.24196495754057831"/>
                  <c:y val="-4.5496411356684613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4-960F-40B8-9135-72F5EAA10CB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Graph'!$E$3:$E$10</c:f>
              <c:numCache>
                <c:formatCode>#,##0</c:formatCode>
                <c:ptCount val="8"/>
                <c:pt idx="0">
                  <c:v>56651.5</c:v>
                </c:pt>
                <c:pt idx="1">
                  <c:v>61537.916666666664</c:v>
                </c:pt>
                <c:pt idx="2">
                  <c:v>79437.25</c:v>
                </c:pt>
                <c:pt idx="3">
                  <c:v>77788.833333333328</c:v>
                </c:pt>
                <c:pt idx="4">
                  <c:v>75648.916666666672</c:v>
                </c:pt>
                <c:pt idx="5">
                  <c:v>76373.583333333328</c:v>
                </c:pt>
                <c:pt idx="6">
                  <c:v>96069.416666666672</c:v>
                </c:pt>
                <c:pt idx="7">
                  <c:v>121050.08333333333</c:v>
                </c:pt>
              </c:numCache>
            </c:numRef>
          </c:val>
          <c:smooth val="0"/>
          <c:extLst>
            <c:ext xmlns:c16="http://schemas.microsoft.com/office/drawing/2014/chart" uri="{C3380CC4-5D6E-409C-BE32-E72D297353CC}">
              <c16:uniqueId val="{00000005-960F-40B8-9135-72F5EAA10CBA}"/>
            </c:ext>
          </c:extLst>
        </c:ser>
        <c:dLbls>
          <c:showLegendKey val="0"/>
          <c:showVal val="0"/>
          <c:showCatName val="0"/>
          <c:showSerName val="0"/>
          <c:showPercent val="0"/>
          <c:showBubbleSize val="0"/>
        </c:dLbls>
        <c:marker val="1"/>
        <c:smooth val="0"/>
        <c:axId val="1842446288"/>
        <c:axId val="1584299264"/>
      </c:lineChart>
      <c:lineChart>
        <c:grouping val="standard"/>
        <c:varyColors val="0"/>
        <c:ser>
          <c:idx val="3"/>
          <c:order val="3"/>
          <c:tx>
            <c:strRef>
              <c:f>'Ridership Trend Graph'!$F$2</c:f>
              <c:strCache>
                <c:ptCount val="1"/>
                <c:pt idx="0">
                  <c:v>Central DC</c:v>
                </c:pt>
              </c:strCache>
            </c:strRef>
          </c:tx>
          <c:spPr>
            <a:ln w="28575" cap="rnd">
              <a:solidFill>
                <a:schemeClr val="tx1">
                  <a:lumMod val="50000"/>
                  <a:lumOff val="50000"/>
                </a:schemeClr>
              </a:solidFill>
              <a:prstDash val="sysDash"/>
              <a:round/>
            </a:ln>
            <a:effectLst/>
          </c:spPr>
          <c:marker>
            <c:symbol val="circle"/>
            <c:size val="5"/>
            <c:spPr>
              <a:solidFill>
                <a:schemeClr val="tx1">
                  <a:lumMod val="50000"/>
                  <a:lumOff val="50000"/>
                </a:schemeClr>
              </a:solidFill>
              <a:ln w="9525">
                <a:solidFill>
                  <a:schemeClr val="tx1">
                    <a:lumMod val="50000"/>
                    <a:lumOff val="50000"/>
                  </a:schemeClr>
                </a:solidFill>
                <a:prstDash val="dash"/>
              </a:ln>
              <a:effectLst/>
            </c:spPr>
          </c:marker>
          <c:dLbls>
            <c:dLbl>
              <c:idx val="7"/>
              <c:layout>
                <c:manualLayout>
                  <c:x val="-0.2758788334302455"/>
                  <c:y val="-2.4803230999887751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6-960F-40B8-9135-72F5EAA10CB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Graph'!$F$3:$F$10</c:f>
              <c:numCache>
                <c:formatCode>#,##0</c:formatCode>
                <c:ptCount val="8"/>
                <c:pt idx="0">
                  <c:v>1666753.5833333333</c:v>
                </c:pt>
                <c:pt idx="1">
                  <c:v>1705182.6666666667</c:v>
                </c:pt>
                <c:pt idx="2">
                  <c:v>1752089.8333333333</c:v>
                </c:pt>
                <c:pt idx="3">
                  <c:v>1744354.25</c:v>
                </c:pt>
                <c:pt idx="4">
                  <c:v>1713629.8333333333</c:v>
                </c:pt>
                <c:pt idx="5">
                  <c:v>1638459.9166666667</c:v>
                </c:pt>
                <c:pt idx="6">
                  <c:v>1544997.9166666667</c:v>
                </c:pt>
                <c:pt idx="7">
                  <c:v>1482135.25</c:v>
                </c:pt>
              </c:numCache>
            </c:numRef>
          </c:val>
          <c:smooth val="0"/>
          <c:extLst>
            <c:ext xmlns:c16="http://schemas.microsoft.com/office/drawing/2014/chart" uri="{C3380CC4-5D6E-409C-BE32-E72D297353CC}">
              <c16:uniqueId val="{00000007-960F-40B8-9135-72F5EAA10CBA}"/>
            </c:ext>
          </c:extLst>
        </c:ser>
        <c:dLbls>
          <c:showLegendKey val="0"/>
          <c:showVal val="0"/>
          <c:showCatName val="0"/>
          <c:showSerName val="0"/>
          <c:showPercent val="0"/>
          <c:showBubbleSize val="0"/>
        </c:dLbls>
        <c:marker val="1"/>
        <c:smooth val="0"/>
        <c:axId val="1971182480"/>
        <c:axId val="1808726240"/>
      </c:lineChart>
      <c:catAx>
        <c:axId val="18424462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84299264"/>
        <c:crosses val="autoZero"/>
        <c:auto val="1"/>
        <c:lblAlgn val="ctr"/>
        <c:lblOffset val="100"/>
        <c:noMultiLvlLbl val="0"/>
      </c:catAx>
      <c:valAx>
        <c:axId val="15842992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Corridor Route Ridership</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2446288"/>
        <c:crosses val="autoZero"/>
        <c:crossBetween val="between"/>
      </c:valAx>
      <c:valAx>
        <c:axId val="1808726240"/>
        <c:scaling>
          <c:orientation val="minMax"/>
          <c:max val="1900000"/>
          <c:min val="1300000"/>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Sector</a:t>
                </a:r>
                <a:r>
                  <a:rPr lang="en-US" baseline="0"/>
                  <a:t> Ridership</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1182480"/>
        <c:crosses val="max"/>
        <c:crossBetween val="between"/>
        <c:majorUnit val="100000"/>
      </c:valAx>
      <c:catAx>
        <c:axId val="1971182480"/>
        <c:scaling>
          <c:orientation val="minMax"/>
        </c:scaling>
        <c:delete val="1"/>
        <c:axPos val="b"/>
        <c:numFmt formatCode="General" sourceLinked="1"/>
        <c:majorTickMark val="out"/>
        <c:minorTickMark val="none"/>
        <c:tickLblPos val="nextTo"/>
        <c:crossAx val="1808726240"/>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a:effectLst/>
              </a:rPr>
              <a:t>WMATA Route S9 Annual Weekday OTP</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'Ann. Wkdy OTP'!$B$2</c:f>
              <c:strCache>
                <c:ptCount val="1"/>
                <c:pt idx="0">
                  <c:v>Before</c:v>
                </c:pt>
              </c:strCache>
            </c:strRef>
          </c:tx>
          <c:spPr>
            <a:solidFill>
              <a:schemeClr val="accent1">
                <a:lumMod val="40000"/>
                <a:lumOff val="60000"/>
              </a:schemeClr>
            </a:solidFill>
            <a:ln>
              <a:noFill/>
            </a:ln>
            <a:effectLst/>
          </c:spPr>
          <c:invertIfNegative val="0"/>
          <c:dLbls>
            <c:dLbl>
              <c:idx val="3"/>
              <c:delete val="1"/>
              <c:extLst>
                <c:ext xmlns:c15="http://schemas.microsoft.com/office/drawing/2012/chart" uri="{CE6537A1-D6FC-4f65-9D91-7224C49458BB}"/>
                <c:ext xmlns:c16="http://schemas.microsoft.com/office/drawing/2014/chart" uri="{C3380CC4-5D6E-409C-BE32-E72D297353CC}">
                  <c16:uniqueId val="{00000000-A1ED-482A-AE3B-5A2296716E2B}"/>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'Ann. Wkdy OTP'!$A$3:$A$6</c:f>
              <c:strCache>
                <c:ptCount val="4"/>
                <c:pt idx="0">
                  <c:v>6:00 AM - 9:00 AM</c:v>
                </c:pt>
                <c:pt idx="1">
                  <c:v>9:00 AM - 3:00 PM</c:v>
                </c:pt>
                <c:pt idx="2">
                  <c:v>3:00 PM - 7:00 PM</c:v>
                </c:pt>
                <c:pt idx="3">
                  <c:v>7:00 PM - 11:00 PM </c:v>
                </c:pt>
              </c:strCache>
            </c:strRef>
          </c:cat>
          <c:val>
            <c:numRef>
              <c:f>'Ann. Wkdy OTP'!$B$3:$B$6</c:f>
              <c:numCache>
                <c:formatCode>0%</c:formatCode>
                <c:ptCount val="4"/>
                <c:pt idx="0">
                  <c:v>0.88949999999999985</c:v>
                </c:pt>
                <c:pt idx="1">
                  <c:v>0.83316666666666661</c:v>
                </c:pt>
                <c:pt idx="2">
                  <c:v>0.81333333333333324</c:v>
                </c:pt>
                <c:pt idx="3">
                  <c:v>0</c:v>
                </c:pt>
              </c:numCache>
            </c:numRef>
          </c:val>
          <c:extLst>
            <c:ext xmlns:c16="http://schemas.microsoft.com/office/drawing/2014/chart" uri="{C3380CC4-5D6E-409C-BE32-E72D297353CC}">
              <c16:uniqueId val="{00000001-A1ED-482A-AE3B-5A2296716E2B}"/>
            </c:ext>
          </c:extLst>
        </c:ser>
        <c:ser>
          <c:idx val="1"/>
          <c:order val="1"/>
          <c:tx>
            <c:strRef>
              <c:f>'Ann. Wkdy OTP'!$C$2</c:f>
              <c:strCache>
                <c:ptCount val="1"/>
                <c:pt idx="0">
                  <c:v>2nd After Report</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'Ann. Wkdy OTP'!$A$3:$A$6</c:f>
              <c:strCache>
                <c:ptCount val="4"/>
                <c:pt idx="0">
                  <c:v>6:00 AM - 9:00 AM</c:v>
                </c:pt>
                <c:pt idx="1">
                  <c:v>9:00 AM - 3:00 PM</c:v>
                </c:pt>
                <c:pt idx="2">
                  <c:v>3:00 PM - 7:00 PM</c:v>
                </c:pt>
                <c:pt idx="3">
                  <c:v>7:00 PM - 11:00 PM </c:v>
                </c:pt>
              </c:strCache>
            </c:strRef>
          </c:cat>
          <c:val>
            <c:numRef>
              <c:f>'Ann. Wkdy OTP'!$C$3:$C$6</c:f>
              <c:numCache>
                <c:formatCode>0%</c:formatCode>
                <c:ptCount val="4"/>
                <c:pt idx="0">
                  <c:v>0.79469999999999996</c:v>
                </c:pt>
                <c:pt idx="1">
                  <c:v>0.86159999999999992</c:v>
                </c:pt>
                <c:pt idx="2">
                  <c:v>0.76430000000000009</c:v>
                </c:pt>
                <c:pt idx="3">
                  <c:v>0.85950000000000004</c:v>
                </c:pt>
              </c:numCache>
            </c:numRef>
          </c:val>
          <c:extLst>
            <c:ext xmlns:c16="http://schemas.microsoft.com/office/drawing/2014/chart" uri="{C3380CC4-5D6E-409C-BE32-E72D297353CC}">
              <c16:uniqueId val="{00000002-A1ED-482A-AE3B-5A2296716E2B}"/>
            </c:ext>
          </c:extLst>
        </c:ser>
        <c:dLbls>
          <c:dLblPos val="outEnd"/>
          <c:showLegendKey val="0"/>
          <c:showVal val="1"/>
          <c:showCatName val="0"/>
          <c:showSerName val="0"/>
          <c:showPercent val="0"/>
          <c:showBubbleSize val="0"/>
        </c:dLbls>
        <c:gapWidth val="219"/>
        <c:overlap val="-27"/>
        <c:axId val="1977396752"/>
        <c:axId val="1445274448"/>
      </c:barChart>
      <c:catAx>
        <c:axId val="19773967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45274448"/>
        <c:crosses val="autoZero"/>
        <c:auto val="1"/>
        <c:lblAlgn val="ctr"/>
        <c:lblOffset val="100"/>
        <c:noMultiLvlLbl val="0"/>
      </c:catAx>
      <c:valAx>
        <c:axId val="14452744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7396752"/>
        <c:crosses val="autoZero"/>
        <c:crossBetween val="between"/>
        <c:majorUnit val="0.2"/>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baseline="0">
                <a:effectLst/>
              </a:rPr>
              <a:t>Average Monthly Weekday Metrobus Ridership</a:t>
            </a:r>
            <a:br>
              <a:rPr lang="en-US" sz="1400" b="0" i="0" baseline="0">
                <a:effectLst/>
              </a:rPr>
            </a:br>
            <a:r>
              <a:rPr lang="en-US" sz="1400" b="0" i="0" baseline="0">
                <a:effectLst/>
              </a:rPr>
              <a:t>(2011 to 2018)</a:t>
            </a:r>
            <a:endParaRPr lang="en-US" sz="14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'Ridership Trend Graph'!$C$2</c:f>
              <c:strCache>
                <c:ptCount val="1"/>
                <c:pt idx="0">
                  <c:v>70</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7"/>
              <c:layout>
                <c:manualLayout>
                  <c:x val="-0.13059234459253352"/>
                  <c:y val="3.323427012762311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0-5CE3-45FF-AA46-6372EF1229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Graph'!$C$3:$C$10</c:f>
              <c:numCache>
                <c:formatCode>#,##0</c:formatCode>
                <c:ptCount val="8"/>
                <c:pt idx="0">
                  <c:v>206816.33333333334</c:v>
                </c:pt>
                <c:pt idx="1">
                  <c:v>234641.41666666666</c:v>
                </c:pt>
                <c:pt idx="2">
                  <c:v>236929.91666666666</c:v>
                </c:pt>
                <c:pt idx="3">
                  <c:v>243191.33333333334</c:v>
                </c:pt>
                <c:pt idx="4">
                  <c:v>242818</c:v>
                </c:pt>
                <c:pt idx="5">
                  <c:v>236633.91666666666</c:v>
                </c:pt>
                <c:pt idx="6">
                  <c:v>231778.25</c:v>
                </c:pt>
                <c:pt idx="7">
                  <c:v>223348.16666666666</c:v>
                </c:pt>
              </c:numCache>
            </c:numRef>
          </c:val>
          <c:smooth val="0"/>
          <c:extLst>
            <c:ext xmlns:c16="http://schemas.microsoft.com/office/drawing/2014/chart" uri="{C3380CC4-5D6E-409C-BE32-E72D297353CC}">
              <c16:uniqueId val="{00000001-5CE3-45FF-AA46-6372EF12294C}"/>
            </c:ext>
          </c:extLst>
        </c:ser>
        <c:ser>
          <c:idx val="1"/>
          <c:order val="1"/>
          <c:tx>
            <c:strRef>
              <c:f>'Ridership Trend Graph'!$D$2</c:f>
              <c:strCache>
                <c:ptCount val="1"/>
                <c:pt idx="0">
                  <c:v>74</c:v>
                </c:pt>
              </c:strCache>
            </c:strRef>
          </c:tx>
          <c:spPr>
            <a:ln w="28575" cap="rnd">
              <a:solidFill>
                <a:schemeClr val="accent1">
                  <a:lumMod val="75000"/>
                </a:schemeClr>
              </a:solidFill>
              <a:round/>
            </a:ln>
            <a:effectLst/>
          </c:spPr>
          <c:marker>
            <c:symbol val="circle"/>
            <c:size val="5"/>
            <c:spPr>
              <a:solidFill>
                <a:schemeClr val="accent1">
                  <a:lumMod val="75000"/>
                </a:schemeClr>
              </a:solidFill>
              <a:ln w="9525">
                <a:solidFill>
                  <a:schemeClr val="accent1">
                    <a:lumMod val="75000"/>
                  </a:schemeClr>
                </a:solidFill>
              </a:ln>
              <a:effectLst/>
            </c:spPr>
          </c:marker>
          <c:dLbls>
            <c:dLbl>
              <c:idx val="7"/>
              <c:layout>
                <c:manualLayout>
                  <c:x val="-0.1279695351902341"/>
                  <c:y val="-5.0728545178413388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2-5CE3-45FF-AA46-6372EF1229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Graph'!$D$3:$D$10</c:f>
              <c:numCache>
                <c:formatCode>#,##0</c:formatCode>
                <c:ptCount val="8"/>
                <c:pt idx="0">
                  <c:v>22588.75</c:v>
                </c:pt>
                <c:pt idx="1">
                  <c:v>30726</c:v>
                </c:pt>
                <c:pt idx="2">
                  <c:v>32446.166666666668</c:v>
                </c:pt>
                <c:pt idx="3">
                  <c:v>35459.416666666664</c:v>
                </c:pt>
                <c:pt idx="4">
                  <c:v>32641.333333333332</c:v>
                </c:pt>
                <c:pt idx="5">
                  <c:v>29062.5</c:v>
                </c:pt>
                <c:pt idx="6">
                  <c:v>26249.916666666668</c:v>
                </c:pt>
                <c:pt idx="7">
                  <c:v>22947.833333333332</c:v>
                </c:pt>
              </c:numCache>
            </c:numRef>
          </c:val>
          <c:smooth val="0"/>
          <c:extLst>
            <c:ext xmlns:c16="http://schemas.microsoft.com/office/drawing/2014/chart" uri="{C3380CC4-5D6E-409C-BE32-E72D297353CC}">
              <c16:uniqueId val="{00000003-5CE3-45FF-AA46-6372EF12294C}"/>
            </c:ext>
          </c:extLst>
        </c:ser>
        <c:ser>
          <c:idx val="2"/>
          <c:order val="2"/>
          <c:tx>
            <c:strRef>
              <c:f>'Ridership Trend Graph'!$E$2</c:f>
              <c:strCache>
                <c:ptCount val="1"/>
                <c:pt idx="0">
                  <c:v>79</c:v>
                </c:pt>
              </c:strCache>
            </c:strRef>
          </c:tx>
          <c:spPr>
            <a:ln w="28575" cap="rnd">
              <a:solidFill>
                <a:schemeClr val="accent1">
                  <a:lumMod val="60000"/>
                  <a:lumOff val="40000"/>
                </a:schemeClr>
              </a:solidFill>
              <a:round/>
            </a:ln>
            <a:effectLst/>
          </c:spPr>
          <c:marker>
            <c:symbol val="circle"/>
            <c:size val="5"/>
            <c:spPr>
              <a:solidFill>
                <a:schemeClr val="accent1">
                  <a:lumMod val="60000"/>
                  <a:lumOff val="40000"/>
                </a:schemeClr>
              </a:solidFill>
              <a:ln w="9525">
                <a:solidFill>
                  <a:schemeClr val="accent1">
                    <a:lumMod val="60000"/>
                    <a:lumOff val="40000"/>
                  </a:schemeClr>
                </a:solidFill>
              </a:ln>
              <a:effectLst/>
            </c:spPr>
          </c:marker>
          <c:dLbls>
            <c:dLbl>
              <c:idx val="7"/>
              <c:layout>
                <c:manualLayout>
                  <c:x val="-0.13232288418977814"/>
                  <c:y val="-8.8085807074835432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4-5CE3-45FF-AA46-6372EF1229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Graph'!$E$3:$E$10</c:f>
              <c:numCache>
                <c:formatCode>#,##0</c:formatCode>
                <c:ptCount val="8"/>
                <c:pt idx="0">
                  <c:v>134638.33333333334</c:v>
                </c:pt>
                <c:pt idx="1">
                  <c:v>144291.66666666666</c:v>
                </c:pt>
                <c:pt idx="2">
                  <c:v>148838.91666666666</c:v>
                </c:pt>
                <c:pt idx="3">
                  <c:v>158749.75</c:v>
                </c:pt>
                <c:pt idx="4">
                  <c:v>154150.41666666666</c:v>
                </c:pt>
                <c:pt idx="5">
                  <c:v>144832.33333333334</c:v>
                </c:pt>
                <c:pt idx="6">
                  <c:v>134503.66666666666</c:v>
                </c:pt>
                <c:pt idx="7">
                  <c:v>124884.91666666667</c:v>
                </c:pt>
              </c:numCache>
            </c:numRef>
          </c:val>
          <c:smooth val="0"/>
          <c:extLst>
            <c:ext xmlns:c16="http://schemas.microsoft.com/office/drawing/2014/chart" uri="{C3380CC4-5D6E-409C-BE32-E72D297353CC}">
              <c16:uniqueId val="{00000005-5CE3-45FF-AA46-6372EF12294C}"/>
            </c:ext>
          </c:extLst>
        </c:ser>
        <c:dLbls>
          <c:showLegendKey val="0"/>
          <c:showVal val="0"/>
          <c:showCatName val="0"/>
          <c:showSerName val="0"/>
          <c:showPercent val="0"/>
          <c:showBubbleSize val="0"/>
        </c:dLbls>
        <c:marker val="1"/>
        <c:smooth val="0"/>
        <c:axId val="1842446288"/>
        <c:axId val="1584299264"/>
      </c:lineChart>
      <c:lineChart>
        <c:grouping val="standard"/>
        <c:varyColors val="0"/>
        <c:ser>
          <c:idx val="3"/>
          <c:order val="3"/>
          <c:tx>
            <c:strRef>
              <c:f>'Ridership Trend Graph'!$F$2</c:f>
              <c:strCache>
                <c:ptCount val="1"/>
                <c:pt idx="0">
                  <c:v>Central DC</c:v>
                </c:pt>
              </c:strCache>
            </c:strRef>
          </c:tx>
          <c:spPr>
            <a:ln w="28575" cap="rnd">
              <a:solidFill>
                <a:schemeClr val="tx1">
                  <a:lumMod val="50000"/>
                  <a:lumOff val="50000"/>
                </a:schemeClr>
              </a:solidFill>
              <a:prstDash val="sysDash"/>
              <a:round/>
            </a:ln>
            <a:effectLst/>
          </c:spPr>
          <c:marker>
            <c:symbol val="circle"/>
            <c:size val="5"/>
            <c:spPr>
              <a:solidFill>
                <a:schemeClr val="tx1">
                  <a:lumMod val="50000"/>
                  <a:lumOff val="50000"/>
                </a:schemeClr>
              </a:solidFill>
              <a:ln w="9525">
                <a:solidFill>
                  <a:schemeClr val="tx1">
                    <a:lumMod val="50000"/>
                    <a:lumOff val="50000"/>
                  </a:schemeClr>
                </a:solidFill>
                <a:prstDash val="dash"/>
              </a:ln>
              <a:effectLst/>
            </c:spPr>
          </c:marker>
          <c:dLbls>
            <c:dLbl>
              <c:idx val="7"/>
              <c:layout>
                <c:manualLayout>
                  <c:x val="-0.21138350934124206"/>
                  <c:y val="-9.8653382612887697E-2"/>
                </c:manualLayout>
              </c:layout>
              <c:dLblPos val="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6-5CE3-45FF-AA46-6372EF1229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 Trend Graph'!$B$3:$B$10</c:f>
              <c:numCache>
                <c:formatCode>General</c:formatCode>
                <c:ptCount val="8"/>
                <c:pt idx="0">
                  <c:v>2011</c:v>
                </c:pt>
                <c:pt idx="1">
                  <c:v>2012</c:v>
                </c:pt>
                <c:pt idx="2">
                  <c:v>2013</c:v>
                </c:pt>
                <c:pt idx="3">
                  <c:v>2014</c:v>
                </c:pt>
                <c:pt idx="4">
                  <c:v>2015</c:v>
                </c:pt>
                <c:pt idx="5">
                  <c:v>2016</c:v>
                </c:pt>
                <c:pt idx="6">
                  <c:v>2017</c:v>
                </c:pt>
                <c:pt idx="7">
                  <c:v>2018</c:v>
                </c:pt>
              </c:numCache>
            </c:numRef>
          </c:cat>
          <c:val>
            <c:numRef>
              <c:f>'Ridership Trend Graph'!$F$3:$F$10</c:f>
              <c:numCache>
                <c:formatCode>#,##0</c:formatCode>
                <c:ptCount val="8"/>
                <c:pt idx="0">
                  <c:v>1666753.5833333333</c:v>
                </c:pt>
                <c:pt idx="1">
                  <c:v>1705182.6666666667</c:v>
                </c:pt>
                <c:pt idx="2">
                  <c:v>1752089.8333333333</c:v>
                </c:pt>
                <c:pt idx="3">
                  <c:v>1744354.25</c:v>
                </c:pt>
                <c:pt idx="4">
                  <c:v>1713629.8333333333</c:v>
                </c:pt>
                <c:pt idx="5">
                  <c:v>1638459.9166666667</c:v>
                </c:pt>
                <c:pt idx="6">
                  <c:v>1544997.9166666667</c:v>
                </c:pt>
                <c:pt idx="7">
                  <c:v>1482135.25</c:v>
                </c:pt>
              </c:numCache>
            </c:numRef>
          </c:val>
          <c:smooth val="0"/>
          <c:extLst>
            <c:ext xmlns:c16="http://schemas.microsoft.com/office/drawing/2014/chart" uri="{C3380CC4-5D6E-409C-BE32-E72D297353CC}">
              <c16:uniqueId val="{00000007-5CE3-45FF-AA46-6372EF12294C}"/>
            </c:ext>
          </c:extLst>
        </c:ser>
        <c:dLbls>
          <c:showLegendKey val="0"/>
          <c:showVal val="0"/>
          <c:showCatName val="0"/>
          <c:showSerName val="0"/>
          <c:showPercent val="0"/>
          <c:showBubbleSize val="0"/>
        </c:dLbls>
        <c:marker val="1"/>
        <c:smooth val="0"/>
        <c:axId val="1971182480"/>
        <c:axId val="1808726240"/>
      </c:lineChart>
      <c:catAx>
        <c:axId val="18424462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84299264"/>
        <c:crosses val="autoZero"/>
        <c:auto val="1"/>
        <c:lblAlgn val="ctr"/>
        <c:lblOffset val="100"/>
        <c:noMultiLvlLbl val="0"/>
      </c:catAx>
      <c:valAx>
        <c:axId val="15842992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Corridor Route Ridership</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2446288"/>
        <c:crosses val="autoZero"/>
        <c:crossBetween val="between"/>
      </c:valAx>
      <c:valAx>
        <c:axId val="1808726240"/>
        <c:scaling>
          <c:orientation val="minMax"/>
          <c:max val="1800000"/>
          <c:min val="0"/>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Sector</a:t>
                </a:r>
                <a:r>
                  <a:rPr lang="en-US" baseline="0"/>
                  <a:t> Ridership</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1182480"/>
        <c:crosses val="max"/>
        <c:crossBetween val="between"/>
        <c:majorUnit val="300000"/>
      </c:valAx>
      <c:catAx>
        <c:axId val="1971182480"/>
        <c:scaling>
          <c:orientation val="minMax"/>
        </c:scaling>
        <c:delete val="1"/>
        <c:axPos val="b"/>
        <c:numFmt formatCode="General" sourceLinked="1"/>
        <c:majorTickMark val="out"/>
        <c:minorTickMark val="none"/>
        <c:tickLblPos val="nextTo"/>
        <c:crossAx val="1808726240"/>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baseline="0">
                <a:effectLst/>
              </a:rPr>
              <a:t>WMATA Route 79 Annual Weekday OTP</a:t>
            </a:r>
            <a:endParaRPr lang="en-US" sz="11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'Ann. Wkdy OTP'!$B$2</c:f>
              <c:strCache>
                <c:ptCount val="1"/>
                <c:pt idx="0">
                  <c:v>Before</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'Ann. Wkdy OTP'!$A$3:$A$8</c:f>
              <c:strCache>
                <c:ptCount val="6"/>
                <c:pt idx="0">
                  <c:v>4:00 AM - 6:00 AM</c:v>
                </c:pt>
                <c:pt idx="1">
                  <c:v>6:00 AM - 9:00 AM</c:v>
                </c:pt>
                <c:pt idx="2">
                  <c:v>9:00 AM - 3:00 PM</c:v>
                </c:pt>
                <c:pt idx="3">
                  <c:v>3:00 PM - 7:00 PM</c:v>
                </c:pt>
                <c:pt idx="4">
                  <c:v>7:00 PM - 11:00 PM </c:v>
                </c:pt>
                <c:pt idx="5">
                  <c:v>11:00 PM - 4:00 AM</c:v>
                </c:pt>
              </c:strCache>
            </c:strRef>
          </c:cat>
          <c:val>
            <c:numRef>
              <c:f>'Ann. Wkdy OTP'!$B$3:$B$8</c:f>
              <c:numCache>
                <c:formatCode>0%</c:formatCode>
                <c:ptCount val="6"/>
                <c:pt idx="0">
                  <c:v>0.8175</c:v>
                </c:pt>
                <c:pt idx="1">
                  <c:v>0.78090000000000004</c:v>
                </c:pt>
                <c:pt idx="2">
                  <c:v>0.68959999999999999</c:v>
                </c:pt>
                <c:pt idx="3">
                  <c:v>0.6321</c:v>
                </c:pt>
                <c:pt idx="4">
                  <c:v>0.66759999999999997</c:v>
                </c:pt>
                <c:pt idx="5">
                  <c:v>0.65859999999999996</c:v>
                </c:pt>
              </c:numCache>
            </c:numRef>
          </c:val>
          <c:extLst>
            <c:ext xmlns:c16="http://schemas.microsoft.com/office/drawing/2014/chart" uri="{C3380CC4-5D6E-409C-BE32-E72D297353CC}">
              <c16:uniqueId val="{00000000-453B-47CB-A7C5-99131BD2E34F}"/>
            </c:ext>
          </c:extLst>
        </c:ser>
        <c:ser>
          <c:idx val="1"/>
          <c:order val="1"/>
          <c:tx>
            <c:strRef>
              <c:f>'Ann. Wkdy OTP'!$C$2</c:f>
              <c:strCache>
                <c:ptCount val="1"/>
                <c:pt idx="0">
                  <c:v>2nd After Report</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'Ann. Wkdy OTP'!$A$3:$A$8</c:f>
              <c:strCache>
                <c:ptCount val="6"/>
                <c:pt idx="0">
                  <c:v>4:00 AM - 6:00 AM</c:v>
                </c:pt>
                <c:pt idx="1">
                  <c:v>6:00 AM - 9:00 AM</c:v>
                </c:pt>
                <c:pt idx="2">
                  <c:v>9:00 AM - 3:00 PM</c:v>
                </c:pt>
                <c:pt idx="3">
                  <c:v>3:00 PM - 7:00 PM</c:v>
                </c:pt>
                <c:pt idx="4">
                  <c:v>7:00 PM - 11:00 PM </c:v>
                </c:pt>
                <c:pt idx="5">
                  <c:v>11:00 PM - 4:00 AM</c:v>
                </c:pt>
              </c:strCache>
            </c:strRef>
          </c:cat>
          <c:val>
            <c:numRef>
              <c:f>'Ann. Wkdy OTP'!$C$3:$C$8</c:f>
              <c:numCache>
                <c:formatCode>0%</c:formatCode>
                <c:ptCount val="6"/>
                <c:pt idx="0">
                  <c:v>0.60609999999999997</c:v>
                </c:pt>
                <c:pt idx="1">
                  <c:v>0.76480000000000004</c:v>
                </c:pt>
                <c:pt idx="2">
                  <c:v>0.76729999999999998</c:v>
                </c:pt>
                <c:pt idx="3">
                  <c:v>0.57079999999999997</c:v>
                </c:pt>
                <c:pt idx="4">
                  <c:v>0.69059999999999999</c:v>
                </c:pt>
              </c:numCache>
            </c:numRef>
          </c:val>
          <c:extLst>
            <c:ext xmlns:c16="http://schemas.microsoft.com/office/drawing/2014/chart" uri="{C3380CC4-5D6E-409C-BE32-E72D297353CC}">
              <c16:uniqueId val="{00000001-453B-47CB-A7C5-99131BD2E34F}"/>
            </c:ext>
          </c:extLst>
        </c:ser>
        <c:dLbls>
          <c:dLblPos val="outEnd"/>
          <c:showLegendKey val="0"/>
          <c:showVal val="1"/>
          <c:showCatName val="0"/>
          <c:showSerName val="0"/>
          <c:showPercent val="0"/>
          <c:showBubbleSize val="0"/>
        </c:dLbls>
        <c:gapWidth val="219"/>
        <c:overlap val="-27"/>
        <c:axId val="1977396752"/>
        <c:axId val="1445274448"/>
      </c:barChart>
      <c:catAx>
        <c:axId val="19773967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45274448"/>
        <c:crosses val="autoZero"/>
        <c:auto val="1"/>
        <c:lblAlgn val="ctr"/>
        <c:lblOffset val="100"/>
        <c:noMultiLvlLbl val="0"/>
      </c:catAx>
      <c:valAx>
        <c:axId val="14452744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7396752"/>
        <c:crosses val="autoZero"/>
        <c:crossBetween val="between"/>
        <c:majorUnit val="0.2"/>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baseline="0">
                <a:effectLst/>
              </a:rPr>
              <a:t>WMATA Routes 37 and 39</a:t>
            </a:r>
          </a:p>
          <a:p>
            <a:pPr>
              <a:defRPr/>
            </a:pPr>
            <a:r>
              <a:rPr lang="en-US" sz="1400" b="0" i="0" baseline="0">
                <a:effectLst/>
              </a:rPr>
              <a:t>Annual Weekday OTP</a:t>
            </a:r>
            <a:endParaRPr lang="en-US" sz="1400">
              <a:effectLst/>
            </a:endParaRPr>
          </a:p>
        </c:rich>
      </c:tx>
      <c:layout>
        <c:manualLayout>
          <c:xMode val="edge"/>
          <c:yMode val="edge"/>
          <c:x val="0.29920173781171377"/>
          <c:y val="8.0024418513966692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3039429754593709"/>
          <c:y val="0.1681650022101186"/>
          <c:w val="0.83983171409298574"/>
          <c:h val="0.61778913221004372"/>
        </c:manualLayout>
      </c:layout>
      <c:barChart>
        <c:barDir val="col"/>
        <c:grouping val="clustered"/>
        <c:varyColors val="0"/>
        <c:ser>
          <c:idx val="0"/>
          <c:order val="0"/>
          <c:tx>
            <c:strRef>
              <c:f>OTP_2ndAfter!$B$37</c:f>
              <c:strCache>
                <c:ptCount val="1"/>
                <c:pt idx="0">
                  <c:v>Before Report (2010)</c:v>
                </c:pt>
              </c:strCache>
            </c:strRef>
          </c:tx>
          <c:spPr>
            <a:solidFill>
              <a:schemeClr val="accent1">
                <a:shade val="65000"/>
              </a:schemeClr>
            </a:solidFill>
            <a:ln>
              <a:noFill/>
            </a:ln>
            <a:effectLst/>
          </c:spPr>
          <c:invertIfNegative val="0"/>
          <c:dLbls>
            <c:dLbl>
              <c:idx val="0"/>
              <c:tx>
                <c:rich>
                  <a:bodyPr/>
                  <a:lstStyle/>
                  <a:p>
                    <a:r>
                      <a:rPr lang="en-US"/>
                      <a:t>72%</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D8A-4B63-AD43-3E67A1F494C9}"/>
                </c:ext>
              </c:extLst>
            </c:dLbl>
            <c:dLbl>
              <c:idx val="1"/>
              <c:tx>
                <c:rich>
                  <a:bodyPr/>
                  <a:lstStyle/>
                  <a:p>
                    <a:r>
                      <a:rPr lang="en-US"/>
                      <a:t>47%</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D8A-4B63-AD43-3E67A1F494C9}"/>
                </c:ext>
              </c:extLst>
            </c:dLbl>
            <c:dLbl>
              <c:idx val="2"/>
              <c:tx>
                <c:rich>
                  <a:bodyPr/>
                  <a:lstStyle/>
                  <a:p>
                    <a:r>
                      <a:rPr lang="en-US"/>
                      <a:t>65%</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D8A-4B63-AD43-3E67A1F494C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OTP_2ndAfter!$A$38:$A$41</c:f>
              <c:strCache>
                <c:ptCount val="4"/>
                <c:pt idx="0">
                  <c:v>6:00a-9:00a</c:v>
                </c:pt>
                <c:pt idx="1">
                  <c:v>9:00a-3:00p</c:v>
                </c:pt>
                <c:pt idx="2">
                  <c:v>3:00-7:00p</c:v>
                </c:pt>
                <c:pt idx="3">
                  <c:v>7:00p-11:00p</c:v>
                </c:pt>
              </c:strCache>
            </c:strRef>
          </c:cat>
          <c:val>
            <c:numRef>
              <c:f>OTP_2ndAfter!$B$38:$B$41</c:f>
              <c:numCache>
                <c:formatCode>General</c:formatCode>
                <c:ptCount val="4"/>
                <c:pt idx="0">
                  <c:v>72.6875</c:v>
                </c:pt>
                <c:pt idx="1">
                  <c:v>47.087499999999999</c:v>
                </c:pt>
                <c:pt idx="2">
                  <c:v>65.125</c:v>
                </c:pt>
                <c:pt idx="3">
                  <c:v>0</c:v>
                </c:pt>
              </c:numCache>
            </c:numRef>
          </c:val>
          <c:extLst>
            <c:ext xmlns:c16="http://schemas.microsoft.com/office/drawing/2014/chart" uri="{C3380CC4-5D6E-409C-BE32-E72D297353CC}">
              <c16:uniqueId val="{00000000-DD8A-4B63-AD43-3E67A1F494C9}"/>
            </c:ext>
          </c:extLst>
        </c:ser>
        <c:ser>
          <c:idx val="1"/>
          <c:order val="1"/>
          <c:tx>
            <c:strRef>
              <c:f>OTP_2ndAfter!$C$37</c:f>
              <c:strCache>
                <c:ptCount val="1"/>
                <c:pt idx="0">
                  <c:v>1st After Report (2016)</c:v>
                </c:pt>
              </c:strCache>
            </c:strRef>
          </c:tx>
          <c:spPr>
            <a:solidFill>
              <a:schemeClr val="accent1"/>
            </a:solidFill>
            <a:ln>
              <a:noFill/>
            </a:ln>
            <a:effectLst/>
          </c:spPr>
          <c:invertIfNegative val="0"/>
          <c:dLbls>
            <c:dLbl>
              <c:idx val="0"/>
              <c:tx>
                <c:rich>
                  <a:bodyPr/>
                  <a:lstStyle/>
                  <a:p>
                    <a:r>
                      <a:rPr lang="en-US"/>
                      <a:t>77%</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D8A-4B63-AD43-3E67A1F494C9}"/>
                </c:ext>
              </c:extLst>
            </c:dLbl>
            <c:dLbl>
              <c:idx val="1"/>
              <c:tx>
                <c:rich>
                  <a:bodyPr/>
                  <a:lstStyle/>
                  <a:p>
                    <a:r>
                      <a:rPr lang="en-US"/>
                      <a:t>72%</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D8A-4B63-AD43-3E67A1F494C9}"/>
                </c:ext>
              </c:extLst>
            </c:dLbl>
            <c:dLbl>
              <c:idx val="2"/>
              <c:tx>
                <c:rich>
                  <a:bodyPr/>
                  <a:lstStyle/>
                  <a:p>
                    <a:r>
                      <a:rPr lang="en-US"/>
                      <a:t>56%</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DD8A-4B63-AD43-3E67A1F494C9}"/>
                </c:ext>
              </c:extLst>
            </c:dLbl>
            <c:dLbl>
              <c:idx val="3"/>
              <c:tx>
                <c:rich>
                  <a:bodyPr/>
                  <a:lstStyle/>
                  <a:p>
                    <a:r>
                      <a:rPr lang="en-US"/>
                      <a:t>71%</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DD8A-4B63-AD43-3E67A1F494C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OTP_2ndAfter!$A$38:$A$41</c:f>
              <c:strCache>
                <c:ptCount val="4"/>
                <c:pt idx="0">
                  <c:v>6:00a-9:00a</c:v>
                </c:pt>
                <c:pt idx="1">
                  <c:v>9:00a-3:00p</c:v>
                </c:pt>
                <c:pt idx="2">
                  <c:v>3:00-7:00p</c:v>
                </c:pt>
                <c:pt idx="3">
                  <c:v>7:00p-11:00p</c:v>
                </c:pt>
              </c:strCache>
            </c:strRef>
          </c:cat>
          <c:val>
            <c:numRef>
              <c:f>OTP_2ndAfter!$C$38:$C$41</c:f>
              <c:numCache>
                <c:formatCode>General</c:formatCode>
                <c:ptCount val="4"/>
                <c:pt idx="0">
                  <c:v>77.34</c:v>
                </c:pt>
                <c:pt idx="1">
                  <c:v>72.42</c:v>
                </c:pt>
                <c:pt idx="2">
                  <c:v>55.54</c:v>
                </c:pt>
                <c:pt idx="3">
                  <c:v>71.55</c:v>
                </c:pt>
              </c:numCache>
            </c:numRef>
          </c:val>
          <c:extLst>
            <c:ext xmlns:c16="http://schemas.microsoft.com/office/drawing/2014/chart" uri="{C3380CC4-5D6E-409C-BE32-E72D297353CC}">
              <c16:uniqueId val="{00000001-DD8A-4B63-AD43-3E67A1F494C9}"/>
            </c:ext>
          </c:extLst>
        </c:ser>
        <c:ser>
          <c:idx val="2"/>
          <c:order val="2"/>
          <c:tx>
            <c:strRef>
              <c:f>OTP_2ndAfter!$D$37</c:f>
              <c:strCache>
                <c:ptCount val="1"/>
                <c:pt idx="0">
                  <c:v>2nd After Report (2018)</c:v>
                </c:pt>
              </c:strCache>
            </c:strRef>
          </c:tx>
          <c:spPr>
            <a:solidFill>
              <a:schemeClr val="accent1">
                <a:tint val="65000"/>
              </a:schemeClr>
            </a:solidFill>
            <a:ln>
              <a:noFill/>
            </a:ln>
            <a:effectLst/>
          </c:spPr>
          <c:invertIfNegative val="0"/>
          <c:dLbls>
            <c:dLbl>
              <c:idx val="0"/>
              <c:tx>
                <c:rich>
                  <a:bodyPr/>
                  <a:lstStyle/>
                  <a:p>
                    <a:r>
                      <a:rPr lang="en-US"/>
                      <a:t>73%</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DD8A-4B63-AD43-3E67A1F494C9}"/>
                </c:ext>
              </c:extLst>
            </c:dLbl>
            <c:dLbl>
              <c:idx val="1"/>
              <c:tx>
                <c:rich>
                  <a:bodyPr/>
                  <a:lstStyle/>
                  <a:p>
                    <a:r>
                      <a:rPr lang="en-US"/>
                      <a:t>69%</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DD8A-4B63-AD43-3E67A1F494C9}"/>
                </c:ext>
              </c:extLst>
            </c:dLbl>
            <c:dLbl>
              <c:idx val="2"/>
              <c:layout>
                <c:manualLayout>
                  <c:x val="8.5854027872138347E-3"/>
                  <c:y val="-6.9774011598663334E-17"/>
                </c:manualLayout>
              </c:layout>
              <c:tx>
                <c:rich>
                  <a:bodyPr/>
                  <a:lstStyle/>
                  <a:p>
                    <a:r>
                      <a:rPr lang="en-US"/>
                      <a:t>57%</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DD8A-4B63-AD43-3E67A1F494C9}"/>
                </c:ext>
              </c:extLst>
            </c:dLbl>
            <c:dLbl>
              <c:idx val="3"/>
              <c:tx>
                <c:rich>
                  <a:bodyPr/>
                  <a:lstStyle/>
                  <a:p>
                    <a:r>
                      <a:rPr lang="en-US"/>
                      <a:t>72%</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DD8A-4B63-AD43-3E67A1F494C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OTP_2ndAfter!$A$38:$A$41</c:f>
              <c:strCache>
                <c:ptCount val="4"/>
                <c:pt idx="0">
                  <c:v>6:00a-9:00a</c:v>
                </c:pt>
                <c:pt idx="1">
                  <c:v>9:00a-3:00p</c:v>
                </c:pt>
                <c:pt idx="2">
                  <c:v>3:00-7:00p</c:v>
                </c:pt>
                <c:pt idx="3">
                  <c:v>7:00p-11:00p</c:v>
                </c:pt>
              </c:strCache>
            </c:strRef>
          </c:cat>
          <c:val>
            <c:numRef>
              <c:f>OTP_2ndAfter!$D$38:$D$41</c:f>
              <c:numCache>
                <c:formatCode>General</c:formatCode>
                <c:ptCount val="4"/>
                <c:pt idx="0">
                  <c:v>72.739999999999995</c:v>
                </c:pt>
                <c:pt idx="1">
                  <c:v>68.790000000000006</c:v>
                </c:pt>
                <c:pt idx="2">
                  <c:v>56.51</c:v>
                </c:pt>
                <c:pt idx="3">
                  <c:v>72.260000000000005</c:v>
                </c:pt>
              </c:numCache>
            </c:numRef>
          </c:val>
          <c:extLst>
            <c:ext xmlns:c16="http://schemas.microsoft.com/office/drawing/2014/chart" uri="{C3380CC4-5D6E-409C-BE32-E72D297353CC}">
              <c16:uniqueId val="{00000002-DD8A-4B63-AD43-3E67A1F494C9}"/>
            </c:ext>
          </c:extLst>
        </c:ser>
        <c:dLbls>
          <c:dLblPos val="outEnd"/>
          <c:showLegendKey val="0"/>
          <c:showVal val="1"/>
          <c:showCatName val="0"/>
          <c:showSerName val="0"/>
          <c:showPercent val="0"/>
          <c:showBubbleSize val="0"/>
        </c:dLbls>
        <c:gapWidth val="219"/>
        <c:overlap val="-27"/>
        <c:axId val="1945765919"/>
        <c:axId val="2042334399"/>
      </c:barChart>
      <c:catAx>
        <c:axId val="19457659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42334399"/>
        <c:crosses val="autoZero"/>
        <c:auto val="1"/>
        <c:lblAlgn val="ctr"/>
        <c:lblOffset val="100"/>
        <c:noMultiLvlLbl val="0"/>
      </c:catAx>
      <c:valAx>
        <c:axId val="204233439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Percent On-Time</a:t>
                </a:r>
              </a:p>
            </c:rich>
          </c:tx>
          <c:layout>
            <c:manualLayout>
              <c:xMode val="edge"/>
              <c:yMode val="edge"/>
              <c:x val="2.9773988361077277E-2"/>
              <c:y val="0.30546242695272841"/>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4576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baseline="0">
                <a:effectLst/>
              </a:rPr>
              <a:t>Average Annual Weekday OTP</a:t>
            </a:r>
            <a:endParaRPr lang="en-US" sz="1400">
              <a:effectLst/>
            </a:endParaRPr>
          </a:p>
        </c:rich>
      </c:tx>
      <c:layout>
        <c:manualLayout>
          <c:xMode val="edge"/>
          <c:yMode val="edge"/>
          <c:x val="0.28880255461887833"/>
          <c:y val="2.4416773169619189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718063121694194"/>
          <c:y val="0.17672937323392954"/>
          <c:w val="0.86067031130045124"/>
          <c:h val="0.52380346996953187"/>
        </c:manualLayout>
      </c:layout>
      <c:barChart>
        <c:barDir val="col"/>
        <c:grouping val="clustered"/>
        <c:varyColors val="0"/>
        <c:ser>
          <c:idx val="0"/>
          <c:order val="0"/>
          <c:tx>
            <c:strRef>
              <c:f>[After_2nd_Calculations.xlsx]OTP!$S$97</c:f>
              <c:strCache>
                <c:ptCount val="1"/>
                <c:pt idx="0">
                  <c:v>Before Report</c:v>
                </c:pt>
              </c:strCache>
            </c:strRef>
          </c:tx>
          <c:spPr>
            <a:solidFill>
              <a:schemeClr val="accent1">
                <a:tint val="65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[After_2nd_Calculations.xlsx]OTP!$R$98:$R$103</c:f>
              <c:strCache>
                <c:ptCount val="6"/>
                <c:pt idx="0">
                  <c:v>4:00a-6:00a</c:v>
                </c:pt>
                <c:pt idx="1">
                  <c:v>6:00a-9:00a</c:v>
                </c:pt>
                <c:pt idx="2">
                  <c:v>9:00a-3:00p</c:v>
                </c:pt>
                <c:pt idx="3">
                  <c:v>3:00p-7:00p</c:v>
                </c:pt>
                <c:pt idx="4">
                  <c:v>7:00p-11:00p</c:v>
                </c:pt>
                <c:pt idx="5">
                  <c:v>11:00p-4:00a</c:v>
                </c:pt>
              </c:strCache>
            </c:strRef>
          </c:cat>
          <c:val>
            <c:numRef>
              <c:f>[After_2nd_Calculations.xlsx]OTP!$S$98:$S$103</c:f>
              <c:numCache>
                <c:formatCode>0.0%</c:formatCode>
                <c:ptCount val="6"/>
                <c:pt idx="0">
                  <c:v>0.91500000000000004</c:v>
                </c:pt>
                <c:pt idx="1">
                  <c:v>0.872</c:v>
                </c:pt>
                <c:pt idx="2">
                  <c:v>0.84799999999999998</c:v>
                </c:pt>
                <c:pt idx="3">
                  <c:v>0.77500000000000002</c:v>
                </c:pt>
                <c:pt idx="4">
                  <c:v>0.86</c:v>
                </c:pt>
                <c:pt idx="5">
                  <c:v>0.84</c:v>
                </c:pt>
              </c:numCache>
            </c:numRef>
          </c:val>
          <c:extLst>
            <c:ext xmlns:c16="http://schemas.microsoft.com/office/drawing/2014/chart" uri="{C3380CC4-5D6E-409C-BE32-E72D297353CC}">
              <c16:uniqueId val="{00000000-2CEB-4329-9EAA-1EEECFD377E7}"/>
            </c:ext>
          </c:extLst>
        </c:ser>
        <c:ser>
          <c:idx val="1"/>
          <c:order val="1"/>
          <c:tx>
            <c:strRef>
              <c:f>[After_2nd_Calculations.xlsx]OTP!$T$97</c:f>
              <c:strCache>
                <c:ptCount val="1"/>
                <c:pt idx="0">
                  <c:v>1st After Report</c:v>
                </c:pt>
              </c:strCache>
            </c:strRef>
          </c:tx>
          <c:spPr>
            <a:solidFill>
              <a:schemeClr val="accent1"/>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[After_2nd_Calculations.xlsx]OTP!$R$98:$R$103</c:f>
              <c:strCache>
                <c:ptCount val="6"/>
                <c:pt idx="0">
                  <c:v>4:00a-6:00a</c:v>
                </c:pt>
                <c:pt idx="1">
                  <c:v>6:00a-9:00a</c:v>
                </c:pt>
                <c:pt idx="2">
                  <c:v>9:00a-3:00p</c:v>
                </c:pt>
                <c:pt idx="3">
                  <c:v>3:00p-7:00p</c:v>
                </c:pt>
                <c:pt idx="4">
                  <c:v>7:00p-11:00p</c:v>
                </c:pt>
                <c:pt idx="5">
                  <c:v>11:00p-4:00a</c:v>
                </c:pt>
              </c:strCache>
            </c:strRef>
          </c:cat>
          <c:val>
            <c:numRef>
              <c:f>[After_2nd_Calculations.xlsx]OTP!$T$98:$T$103</c:f>
              <c:numCache>
                <c:formatCode>0.0%</c:formatCode>
                <c:ptCount val="6"/>
                <c:pt idx="0">
                  <c:v>0.96551724137931039</c:v>
                </c:pt>
                <c:pt idx="1">
                  <c:v>0.92039800995024879</c:v>
                </c:pt>
                <c:pt idx="2">
                  <c:v>0.92408846383741783</c:v>
                </c:pt>
                <c:pt idx="3">
                  <c:v>0.87664370695053229</c:v>
                </c:pt>
                <c:pt idx="4">
                  <c:v>0.91738712776176756</c:v>
                </c:pt>
                <c:pt idx="5">
                  <c:v>0.92537313432835822</c:v>
                </c:pt>
              </c:numCache>
            </c:numRef>
          </c:val>
          <c:extLst>
            <c:ext xmlns:c16="http://schemas.microsoft.com/office/drawing/2014/chart" uri="{C3380CC4-5D6E-409C-BE32-E72D297353CC}">
              <c16:uniqueId val="{00000001-2CEB-4329-9EAA-1EEECFD377E7}"/>
            </c:ext>
          </c:extLst>
        </c:ser>
        <c:ser>
          <c:idx val="2"/>
          <c:order val="2"/>
          <c:tx>
            <c:strRef>
              <c:f>[After_2nd_Calculations.xlsx]OTP!$U$97</c:f>
              <c:strCache>
                <c:ptCount val="1"/>
                <c:pt idx="0">
                  <c:v>2nd After Report</c:v>
                </c:pt>
              </c:strCache>
            </c:strRef>
          </c:tx>
          <c:spPr>
            <a:solidFill>
              <a:schemeClr val="accent1">
                <a:shade val="65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[After_2nd_Calculations.xlsx]OTP!$R$98:$R$103</c:f>
              <c:strCache>
                <c:ptCount val="6"/>
                <c:pt idx="0">
                  <c:v>4:00a-6:00a</c:v>
                </c:pt>
                <c:pt idx="1">
                  <c:v>6:00a-9:00a</c:v>
                </c:pt>
                <c:pt idx="2">
                  <c:v>9:00a-3:00p</c:v>
                </c:pt>
                <c:pt idx="3">
                  <c:v>3:00p-7:00p</c:v>
                </c:pt>
                <c:pt idx="4">
                  <c:v>7:00p-11:00p</c:v>
                </c:pt>
                <c:pt idx="5">
                  <c:v>11:00p-4:00a</c:v>
                </c:pt>
              </c:strCache>
            </c:strRef>
          </c:cat>
          <c:val>
            <c:numRef>
              <c:f>[After_2nd_Calculations.xlsx]OTP!$U$98:$U$103</c:f>
              <c:numCache>
                <c:formatCode>0%</c:formatCode>
                <c:ptCount val="6"/>
                <c:pt idx="0">
                  <c:v>0.94810000000000005</c:v>
                </c:pt>
                <c:pt idx="1">
                  <c:v>0.90920000000000001</c:v>
                </c:pt>
                <c:pt idx="2">
                  <c:v>0.90400000000000003</c:v>
                </c:pt>
                <c:pt idx="3">
                  <c:v>0.8367</c:v>
                </c:pt>
                <c:pt idx="4">
                  <c:v>0.8891</c:v>
                </c:pt>
                <c:pt idx="5">
                  <c:v>0.85659999999999992</c:v>
                </c:pt>
              </c:numCache>
            </c:numRef>
          </c:val>
          <c:extLst>
            <c:ext xmlns:c16="http://schemas.microsoft.com/office/drawing/2014/chart" uri="{C3380CC4-5D6E-409C-BE32-E72D297353CC}">
              <c16:uniqueId val="{00000002-2CEB-4329-9EAA-1EEECFD377E7}"/>
            </c:ext>
          </c:extLst>
        </c:ser>
        <c:dLbls>
          <c:dLblPos val="outEnd"/>
          <c:showLegendKey val="0"/>
          <c:showVal val="1"/>
          <c:showCatName val="0"/>
          <c:showSerName val="0"/>
          <c:showPercent val="0"/>
          <c:showBubbleSize val="0"/>
        </c:dLbls>
        <c:gapWidth val="219"/>
        <c:overlap val="-27"/>
        <c:axId val="2102381680"/>
        <c:axId val="2102380016"/>
      </c:barChart>
      <c:catAx>
        <c:axId val="21023816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02380016"/>
        <c:crosses val="autoZero"/>
        <c:auto val="0"/>
        <c:lblAlgn val="ctr"/>
        <c:lblOffset val="100"/>
        <c:noMultiLvlLbl val="0"/>
      </c:catAx>
      <c:valAx>
        <c:axId val="2102380016"/>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02381680"/>
        <c:crosses val="autoZero"/>
        <c:crossBetween val="between"/>
        <c:majorUnit val="0.2"/>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baseline="0">
                <a:effectLst/>
              </a:rPr>
              <a:t>Average Annual Weekday OTP</a:t>
            </a:r>
            <a:endParaRPr lang="en-US" sz="1400">
              <a:effectLst/>
            </a:endParaRPr>
          </a:p>
        </c:rich>
      </c:tx>
      <c:layout>
        <c:manualLayout>
          <c:xMode val="edge"/>
          <c:yMode val="edge"/>
          <c:x val="0.29725383447867337"/>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6688789804072515"/>
          <c:y val="0.13742690058479531"/>
          <c:w val="0.80091273787942874"/>
          <c:h val="0.53668738776074043"/>
        </c:manualLayout>
      </c:layout>
      <c:barChart>
        <c:barDir val="col"/>
        <c:grouping val="clustered"/>
        <c:varyColors val="0"/>
        <c:ser>
          <c:idx val="0"/>
          <c:order val="0"/>
          <c:tx>
            <c:strRef>
              <c:f>OTP!$B$44</c:f>
              <c:strCache>
                <c:ptCount val="1"/>
                <c:pt idx="0">
                  <c:v>Before Report</c:v>
                </c:pt>
              </c:strCache>
            </c:strRef>
          </c:tx>
          <c:spPr>
            <a:solidFill>
              <a:schemeClr val="accent1">
                <a:tint val="65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OTP!$A$45:$A$50</c:f>
              <c:strCache>
                <c:ptCount val="6"/>
                <c:pt idx="0">
                  <c:v>4:00 AM - 6:00 AM</c:v>
                </c:pt>
                <c:pt idx="1">
                  <c:v>6:00 AM - 9:00 AM</c:v>
                </c:pt>
                <c:pt idx="2">
                  <c:v>9:00 AM - 3:00 PM</c:v>
                </c:pt>
                <c:pt idx="3">
                  <c:v>3:00 PM - 7:00 PM</c:v>
                </c:pt>
                <c:pt idx="4">
                  <c:v>7:00 PM - 11:00 PM</c:v>
                </c:pt>
                <c:pt idx="5">
                  <c:v>11:00 PM - 4:00 AM</c:v>
                </c:pt>
              </c:strCache>
            </c:strRef>
          </c:cat>
          <c:val>
            <c:numRef>
              <c:f>OTP!$B$45:$B$50</c:f>
              <c:numCache>
                <c:formatCode>0%</c:formatCode>
                <c:ptCount val="6"/>
                <c:pt idx="1">
                  <c:v>0.63329999999999997</c:v>
                </c:pt>
                <c:pt idx="3">
                  <c:v>0.878</c:v>
                </c:pt>
              </c:numCache>
            </c:numRef>
          </c:val>
          <c:extLst>
            <c:ext xmlns:c16="http://schemas.microsoft.com/office/drawing/2014/chart" uri="{C3380CC4-5D6E-409C-BE32-E72D297353CC}">
              <c16:uniqueId val="{00000000-D05F-4071-9673-52E84D6FEA02}"/>
            </c:ext>
          </c:extLst>
        </c:ser>
        <c:ser>
          <c:idx val="1"/>
          <c:order val="1"/>
          <c:tx>
            <c:strRef>
              <c:f>OTP!$C$44</c:f>
              <c:strCache>
                <c:ptCount val="1"/>
                <c:pt idx="0">
                  <c:v>1st After Report</c:v>
                </c:pt>
              </c:strCache>
            </c:strRef>
          </c:tx>
          <c:spPr>
            <a:solidFill>
              <a:schemeClr val="accent1"/>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OTP!$A$45:$A$50</c:f>
              <c:strCache>
                <c:ptCount val="6"/>
                <c:pt idx="0">
                  <c:v>4:00 AM - 6:00 AM</c:v>
                </c:pt>
                <c:pt idx="1">
                  <c:v>6:00 AM - 9:00 AM</c:v>
                </c:pt>
                <c:pt idx="2">
                  <c:v>9:00 AM - 3:00 PM</c:v>
                </c:pt>
                <c:pt idx="3">
                  <c:v>3:00 PM - 7:00 PM</c:v>
                </c:pt>
                <c:pt idx="4">
                  <c:v>7:00 PM - 11:00 PM</c:v>
                </c:pt>
                <c:pt idx="5">
                  <c:v>11:00 PM - 4:00 AM</c:v>
                </c:pt>
              </c:strCache>
            </c:strRef>
          </c:cat>
          <c:val>
            <c:numRef>
              <c:f>OTP!$C$45:$C$50</c:f>
              <c:numCache>
                <c:formatCode>0%</c:formatCode>
                <c:ptCount val="6"/>
                <c:pt idx="0">
                  <c:v>0.92726249999999988</c:v>
                </c:pt>
                <c:pt idx="1">
                  <c:v>0.90778124999999998</c:v>
                </c:pt>
                <c:pt idx="2">
                  <c:v>0.86727499999999991</c:v>
                </c:pt>
                <c:pt idx="3">
                  <c:v>0.83175625000000009</c:v>
                </c:pt>
                <c:pt idx="4">
                  <c:v>0.71481250000000007</c:v>
                </c:pt>
                <c:pt idx="5">
                  <c:v>0.82907500000000001</c:v>
                </c:pt>
              </c:numCache>
            </c:numRef>
          </c:val>
          <c:extLst>
            <c:ext xmlns:c16="http://schemas.microsoft.com/office/drawing/2014/chart" uri="{C3380CC4-5D6E-409C-BE32-E72D297353CC}">
              <c16:uniqueId val="{00000001-D05F-4071-9673-52E84D6FEA02}"/>
            </c:ext>
          </c:extLst>
        </c:ser>
        <c:ser>
          <c:idx val="2"/>
          <c:order val="2"/>
          <c:tx>
            <c:strRef>
              <c:f>OTP!$D$44</c:f>
              <c:strCache>
                <c:ptCount val="1"/>
                <c:pt idx="0">
                  <c:v>2nd After Report </c:v>
                </c:pt>
              </c:strCache>
            </c:strRef>
          </c:tx>
          <c:spPr>
            <a:solidFill>
              <a:schemeClr val="accent1">
                <a:shade val="65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OTP!$A$45:$A$50</c:f>
              <c:strCache>
                <c:ptCount val="6"/>
                <c:pt idx="0">
                  <c:v>4:00 AM - 6:00 AM</c:v>
                </c:pt>
                <c:pt idx="1">
                  <c:v>6:00 AM - 9:00 AM</c:v>
                </c:pt>
                <c:pt idx="2">
                  <c:v>9:00 AM - 3:00 PM</c:v>
                </c:pt>
                <c:pt idx="3">
                  <c:v>3:00 PM - 7:00 PM</c:v>
                </c:pt>
                <c:pt idx="4">
                  <c:v>7:00 PM - 11:00 PM</c:v>
                </c:pt>
                <c:pt idx="5">
                  <c:v>11:00 PM - 4:00 AM</c:v>
                </c:pt>
              </c:strCache>
            </c:strRef>
          </c:cat>
          <c:val>
            <c:numRef>
              <c:f>OTP!$D$45:$D$50</c:f>
              <c:numCache>
                <c:formatCode>0%</c:formatCode>
                <c:ptCount val="6"/>
                <c:pt idx="0">
                  <c:v>0.93066397921228461</c:v>
                </c:pt>
                <c:pt idx="1">
                  <c:v>0.85992181033056314</c:v>
                </c:pt>
                <c:pt idx="2">
                  <c:v>0.85191189933440759</c:v>
                </c:pt>
                <c:pt idx="3">
                  <c:v>0.65840687660394503</c:v>
                </c:pt>
                <c:pt idx="4">
                  <c:v>0.82214320600454693</c:v>
                </c:pt>
                <c:pt idx="5">
                  <c:v>0.83007042470898229</c:v>
                </c:pt>
              </c:numCache>
            </c:numRef>
          </c:val>
          <c:extLst>
            <c:ext xmlns:c16="http://schemas.microsoft.com/office/drawing/2014/chart" uri="{C3380CC4-5D6E-409C-BE32-E72D297353CC}">
              <c16:uniqueId val="{00000002-D05F-4071-9673-52E84D6FEA02}"/>
            </c:ext>
          </c:extLst>
        </c:ser>
        <c:dLbls>
          <c:dLblPos val="outEnd"/>
          <c:showLegendKey val="0"/>
          <c:showVal val="1"/>
          <c:showCatName val="0"/>
          <c:showSerName val="0"/>
          <c:showPercent val="0"/>
          <c:showBubbleSize val="0"/>
        </c:dLbls>
        <c:gapWidth val="219"/>
        <c:overlap val="-27"/>
        <c:axId val="441741776"/>
        <c:axId val="443018896"/>
      </c:barChart>
      <c:catAx>
        <c:axId val="441741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3018896"/>
        <c:crosses val="autoZero"/>
        <c:auto val="1"/>
        <c:lblAlgn val="ctr"/>
        <c:lblOffset val="100"/>
        <c:noMultiLvlLbl val="0"/>
      </c:catAx>
      <c:valAx>
        <c:axId val="443018896"/>
        <c:scaling>
          <c:orientation val="minMax"/>
          <c:max val="1"/>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Percent</a:t>
                </a:r>
                <a:r>
                  <a:rPr lang="en-US" baseline="0"/>
                  <a:t> On-Time</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1741776"/>
        <c:crosses val="autoZero"/>
        <c:crossBetween val="between"/>
        <c:majorUnit val="0.2"/>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en-US" sz="1200" b="0" i="0" u="none" strike="noStrike" baseline="0">
                <a:effectLst/>
              </a:rPr>
              <a:t>Average Monthly Ridership </a:t>
            </a:r>
            <a:endParaRPr lang="en-US"/>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9266272773258203"/>
          <c:y val="0.12335612236467264"/>
          <c:w val="0.5891947558174172"/>
          <c:h val="0.62856941199940508"/>
        </c:manualLayout>
      </c:layout>
      <c:lineChart>
        <c:grouping val="standard"/>
        <c:varyColors val="0"/>
        <c:ser>
          <c:idx val="0"/>
          <c:order val="0"/>
          <c:tx>
            <c:strRef>
              <c:f>'Monthly Ridership Graph'!$B$4</c:f>
              <c:strCache>
                <c:ptCount val="1"/>
                <c:pt idx="0">
                  <c:v>25B</c:v>
                </c:pt>
              </c:strCache>
            </c:strRef>
          </c:tx>
          <c:spPr>
            <a:ln w="28575" cap="rnd">
              <a:solidFill>
                <a:schemeClr val="accent1">
                  <a:lumMod val="50000"/>
                </a:schemeClr>
              </a:solidFill>
              <a:round/>
            </a:ln>
            <a:effectLst/>
          </c:spPr>
          <c:marker>
            <c:symbol val="none"/>
          </c:marker>
          <c:dLbls>
            <c:dLbl>
              <c:idx val="7"/>
              <c:layout>
                <c:manualLayout>
                  <c:x val="-0.13151340041845172"/>
                  <c:y val="2.1909238576328312E-2"/>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0-1D10-49F9-B002-C2C3C2B8CB9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'Monthly Ridership Graph'!$A$5:$A$12</c:f>
              <c:strCache>
                <c:ptCount val="8"/>
                <c:pt idx="0">
                  <c:v>2011</c:v>
                </c:pt>
                <c:pt idx="1">
                  <c:v>2012</c:v>
                </c:pt>
                <c:pt idx="2">
                  <c:v>2013</c:v>
                </c:pt>
                <c:pt idx="3">
                  <c:v>2014</c:v>
                </c:pt>
                <c:pt idx="4">
                  <c:v>2015</c:v>
                </c:pt>
                <c:pt idx="5">
                  <c:v>2016</c:v>
                </c:pt>
                <c:pt idx="6">
                  <c:v>2017</c:v>
                </c:pt>
                <c:pt idx="7">
                  <c:v>2018</c:v>
                </c:pt>
              </c:strCache>
            </c:strRef>
          </c:cat>
          <c:val>
            <c:numRef>
              <c:f>'Monthly Ridership Graph'!$B$5:$B$12</c:f>
              <c:numCache>
                <c:formatCode>General</c:formatCode>
                <c:ptCount val="8"/>
                <c:pt idx="0">
                  <c:v>31991.166666666668</c:v>
                </c:pt>
                <c:pt idx="1">
                  <c:v>31903.333333333332</c:v>
                </c:pt>
                <c:pt idx="2">
                  <c:v>28938.666666666668</c:v>
                </c:pt>
                <c:pt idx="3">
                  <c:v>29787.416666666668</c:v>
                </c:pt>
                <c:pt idx="4">
                  <c:v>38248</c:v>
                </c:pt>
                <c:pt idx="5">
                  <c:v>42319.583333333336</c:v>
                </c:pt>
                <c:pt idx="6">
                  <c:v>40645.833333333336</c:v>
                </c:pt>
                <c:pt idx="7">
                  <c:v>37626.833333333336</c:v>
                </c:pt>
              </c:numCache>
            </c:numRef>
          </c:val>
          <c:smooth val="0"/>
          <c:extLst>
            <c:ext xmlns:c16="http://schemas.microsoft.com/office/drawing/2014/chart" uri="{C3380CC4-5D6E-409C-BE32-E72D297353CC}">
              <c16:uniqueId val="{00000001-1D10-49F9-B002-C2C3C2B8CB9D}"/>
            </c:ext>
          </c:extLst>
        </c:ser>
        <c:ser>
          <c:idx val="1"/>
          <c:order val="1"/>
          <c:tx>
            <c:strRef>
              <c:f>'Monthly Ridership Graph'!$C$4</c:f>
              <c:strCache>
                <c:ptCount val="1"/>
                <c:pt idx="0">
                  <c:v>7A</c:v>
                </c:pt>
              </c:strCache>
            </c:strRef>
          </c:tx>
          <c:spPr>
            <a:ln w="28575" cap="rnd">
              <a:solidFill>
                <a:schemeClr val="accent1">
                  <a:lumMod val="75000"/>
                </a:schemeClr>
              </a:solidFill>
              <a:round/>
            </a:ln>
            <a:effectLst/>
          </c:spPr>
          <c:marker>
            <c:symbol val="none"/>
          </c:marker>
          <c:dLbls>
            <c:dLbl>
              <c:idx val="7"/>
              <c:layout>
                <c:manualLayout>
                  <c:x val="-0.12354289130218192"/>
                  <c:y val="-5.6338042053415603E-2"/>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2-1D10-49F9-B002-C2C3C2B8CB9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'Monthly Ridership Graph'!$A$5:$A$12</c:f>
              <c:strCache>
                <c:ptCount val="8"/>
                <c:pt idx="0">
                  <c:v>2011</c:v>
                </c:pt>
                <c:pt idx="1">
                  <c:v>2012</c:v>
                </c:pt>
                <c:pt idx="2">
                  <c:v>2013</c:v>
                </c:pt>
                <c:pt idx="3">
                  <c:v>2014</c:v>
                </c:pt>
                <c:pt idx="4">
                  <c:v>2015</c:v>
                </c:pt>
                <c:pt idx="5">
                  <c:v>2016</c:v>
                </c:pt>
                <c:pt idx="6">
                  <c:v>2017</c:v>
                </c:pt>
                <c:pt idx="7">
                  <c:v>2018</c:v>
                </c:pt>
              </c:strCache>
            </c:strRef>
          </c:cat>
          <c:val>
            <c:numRef>
              <c:f>'Monthly Ridership Graph'!$C$5:$C$12</c:f>
              <c:numCache>
                <c:formatCode>General</c:formatCode>
                <c:ptCount val="8"/>
                <c:pt idx="0">
                  <c:v>29521.583333333332</c:v>
                </c:pt>
                <c:pt idx="1">
                  <c:v>30459.583333333332</c:v>
                </c:pt>
                <c:pt idx="2">
                  <c:v>31210.333333333332</c:v>
                </c:pt>
                <c:pt idx="3">
                  <c:v>33663.166666666664</c:v>
                </c:pt>
                <c:pt idx="4">
                  <c:v>32383.75</c:v>
                </c:pt>
                <c:pt idx="5">
                  <c:v>29652.666666666668</c:v>
                </c:pt>
                <c:pt idx="6">
                  <c:v>26749.166666666668</c:v>
                </c:pt>
                <c:pt idx="7">
                  <c:v>24601.166666666668</c:v>
                </c:pt>
              </c:numCache>
            </c:numRef>
          </c:val>
          <c:smooth val="0"/>
          <c:extLst>
            <c:ext xmlns:c16="http://schemas.microsoft.com/office/drawing/2014/chart" uri="{C3380CC4-5D6E-409C-BE32-E72D297353CC}">
              <c16:uniqueId val="{00000003-1D10-49F9-B002-C2C3C2B8CB9D}"/>
            </c:ext>
          </c:extLst>
        </c:ser>
        <c:ser>
          <c:idx val="2"/>
          <c:order val="2"/>
          <c:tx>
            <c:strRef>
              <c:f>'Monthly Ridership Graph'!$D$4</c:f>
              <c:strCache>
                <c:ptCount val="1"/>
                <c:pt idx="0">
                  <c:v>7F</c:v>
                </c:pt>
              </c:strCache>
            </c:strRef>
          </c:tx>
          <c:spPr>
            <a:ln w="28575" cap="rnd">
              <a:solidFill>
                <a:schemeClr val="accent1">
                  <a:lumMod val="60000"/>
                  <a:lumOff val="40000"/>
                </a:schemeClr>
              </a:solidFill>
              <a:round/>
            </a:ln>
            <a:effectLst/>
          </c:spPr>
          <c:marker>
            <c:symbol val="none"/>
          </c:marker>
          <c:dLbls>
            <c:dLbl>
              <c:idx val="7"/>
              <c:layout>
                <c:manualLayout>
                  <c:x val="-0.11955763674404703"/>
                  <c:y val="-5.9467933278605417E-2"/>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4-1D10-49F9-B002-C2C3C2B8CB9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'Monthly Ridership Graph'!$A$5:$A$12</c:f>
              <c:strCache>
                <c:ptCount val="8"/>
                <c:pt idx="0">
                  <c:v>2011</c:v>
                </c:pt>
                <c:pt idx="1">
                  <c:v>2012</c:v>
                </c:pt>
                <c:pt idx="2">
                  <c:v>2013</c:v>
                </c:pt>
                <c:pt idx="3">
                  <c:v>2014</c:v>
                </c:pt>
                <c:pt idx="4">
                  <c:v>2015</c:v>
                </c:pt>
                <c:pt idx="5">
                  <c:v>2016</c:v>
                </c:pt>
                <c:pt idx="6">
                  <c:v>2017</c:v>
                </c:pt>
                <c:pt idx="7">
                  <c:v>2018</c:v>
                </c:pt>
              </c:strCache>
            </c:strRef>
          </c:cat>
          <c:val>
            <c:numRef>
              <c:f>'Monthly Ridership Graph'!$D$5:$D$12</c:f>
              <c:numCache>
                <c:formatCode>General</c:formatCode>
                <c:ptCount val="8"/>
                <c:pt idx="0">
                  <c:v>21593.666666666668</c:v>
                </c:pt>
                <c:pt idx="1">
                  <c:v>21962.916666666668</c:v>
                </c:pt>
                <c:pt idx="2">
                  <c:v>21176.916666666668</c:v>
                </c:pt>
                <c:pt idx="3">
                  <c:v>20445.083333333332</c:v>
                </c:pt>
                <c:pt idx="4">
                  <c:v>18959</c:v>
                </c:pt>
                <c:pt idx="5">
                  <c:v>17154.333333333332</c:v>
                </c:pt>
                <c:pt idx="6">
                  <c:v>16821.333333333332</c:v>
                </c:pt>
                <c:pt idx="7">
                  <c:v>14477.916666666666</c:v>
                </c:pt>
              </c:numCache>
            </c:numRef>
          </c:val>
          <c:smooth val="0"/>
          <c:extLst>
            <c:ext xmlns:c16="http://schemas.microsoft.com/office/drawing/2014/chart" uri="{C3380CC4-5D6E-409C-BE32-E72D297353CC}">
              <c16:uniqueId val="{00000005-1D10-49F9-B002-C2C3C2B8CB9D}"/>
            </c:ext>
          </c:extLst>
        </c:ser>
        <c:ser>
          <c:idx val="3"/>
          <c:order val="3"/>
          <c:tx>
            <c:strRef>
              <c:f>'Monthly Ridership Graph'!$E$4</c:f>
              <c:strCache>
                <c:ptCount val="1"/>
                <c:pt idx="0">
                  <c:v>7W</c:v>
                </c:pt>
              </c:strCache>
            </c:strRef>
          </c:tx>
          <c:spPr>
            <a:ln w="28575" cap="rnd">
              <a:solidFill>
                <a:schemeClr val="accent1">
                  <a:lumMod val="40000"/>
                  <a:lumOff val="60000"/>
                </a:schemeClr>
              </a:solidFill>
              <a:round/>
            </a:ln>
            <a:effectLst/>
          </c:spPr>
          <c:marker>
            <c:symbol val="none"/>
          </c:marker>
          <c:dLbls>
            <c:dLbl>
              <c:idx val="7"/>
              <c:layout>
                <c:manualLayout>
                  <c:x val="-7.372720932549566E-2"/>
                  <c:y val="6.2597824503795182E-2"/>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1"/>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6-1D10-49F9-B002-C2C3C2B8CB9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'Monthly Ridership Graph'!$A$5:$A$12</c:f>
              <c:strCache>
                <c:ptCount val="8"/>
                <c:pt idx="0">
                  <c:v>2011</c:v>
                </c:pt>
                <c:pt idx="1">
                  <c:v>2012</c:v>
                </c:pt>
                <c:pt idx="2">
                  <c:v>2013</c:v>
                </c:pt>
                <c:pt idx="3">
                  <c:v>2014</c:v>
                </c:pt>
                <c:pt idx="4">
                  <c:v>2015</c:v>
                </c:pt>
                <c:pt idx="5">
                  <c:v>2016</c:v>
                </c:pt>
                <c:pt idx="6">
                  <c:v>2017</c:v>
                </c:pt>
                <c:pt idx="7">
                  <c:v>2018</c:v>
                </c:pt>
              </c:strCache>
            </c:strRef>
          </c:cat>
          <c:val>
            <c:numRef>
              <c:f>'Monthly Ridership Graph'!$E$5:$E$12</c:f>
              <c:numCache>
                <c:formatCode>General</c:formatCode>
                <c:ptCount val="8"/>
                <c:pt idx="0">
                  <c:v>13199.833333333334</c:v>
                </c:pt>
                <c:pt idx="1">
                  <c:v>12069.666666666666</c:v>
                </c:pt>
                <c:pt idx="2">
                  <c:v>11937.583333333334</c:v>
                </c:pt>
                <c:pt idx="3">
                  <c:v>11408.916666666666</c:v>
                </c:pt>
                <c:pt idx="4">
                  <c:v>11294.916666666666</c:v>
                </c:pt>
                <c:pt idx="5">
                  <c:v>10408.333333333334</c:v>
                </c:pt>
                <c:pt idx="6">
                  <c:v>10092</c:v>
                </c:pt>
                <c:pt idx="7">
                  <c:v>12206.916666666666</c:v>
                </c:pt>
              </c:numCache>
            </c:numRef>
          </c:val>
          <c:smooth val="0"/>
          <c:extLst>
            <c:ext xmlns:c16="http://schemas.microsoft.com/office/drawing/2014/chart" uri="{C3380CC4-5D6E-409C-BE32-E72D297353CC}">
              <c16:uniqueId val="{00000007-1D10-49F9-B002-C2C3C2B8CB9D}"/>
            </c:ext>
          </c:extLst>
        </c:ser>
        <c:ser>
          <c:idx val="4"/>
          <c:order val="4"/>
          <c:tx>
            <c:strRef>
              <c:f>'Monthly Ridership Graph'!$F$4</c:f>
              <c:strCache>
                <c:ptCount val="1"/>
                <c:pt idx="0">
                  <c:v>7X</c:v>
                </c:pt>
              </c:strCache>
            </c:strRef>
          </c:tx>
          <c:spPr>
            <a:ln w="28575" cap="rnd">
              <a:solidFill>
                <a:schemeClr val="accent1">
                  <a:lumMod val="20000"/>
                  <a:lumOff val="80000"/>
                </a:schemeClr>
              </a:solidFill>
              <a:round/>
            </a:ln>
            <a:effectLst/>
          </c:spPr>
          <c:marker>
            <c:symbol val="none"/>
          </c:marker>
          <c:dLbls>
            <c:dLbl>
              <c:idx val="6"/>
              <c:layout>
                <c:manualLayout>
                  <c:x val="-0.16538806416259838"/>
                  <c:y val="4.6948368377846383E-2"/>
                </c:manualLayout>
              </c:layout>
              <c:tx>
                <c:rich>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fld id="{88E67634-8086-43BE-8255-8D5B1986B08E}" type="SERIESNAME">
                      <a:rPr lang="en-US"/>
                      <a:pPr>
                        <a:defRPr/>
                      </a:pPr>
                      <a:t>[SERIES NAME]</a:t>
                    </a:fld>
                    <a:r>
                      <a:rPr lang="en-US" baseline="0"/>
                      <a:t> (</a:t>
                    </a:r>
                    <a:fld id="{29039972-8BAC-4CAB-82EB-69078CBB517F}" type="CATEGORYNAME">
                      <a:rPr lang="en-US" baseline="0"/>
                      <a:pPr>
                        <a:defRPr/>
                      </a:pPr>
                      <a:t>[CATEGORY NAME]</a:t>
                    </a:fld>
                    <a:r>
                      <a:rPr lang="en-US" baseline="0"/>
                      <a:t>): </a:t>
                    </a:r>
                    <a:fld id="{EB2D2628-72C1-4399-A8F1-3A66BC60E3BD}" type="VALUE">
                      <a:rPr lang="en-US" baseline="0"/>
                      <a:pPr>
                        <a:defRPr/>
                      </a:pPr>
                      <a:t>[VALUE]</a:t>
                    </a:fld>
                    <a:endParaRPr lang="en-US" baseline="0"/>
                  </a:p>
                </c:rich>
              </c:tx>
              <c:numFmt formatCode="#,##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1"/>
              <c:showSerName val="1"/>
              <c:showPercent val="0"/>
              <c:showBubbleSize val="0"/>
              <c:separator>: </c:separator>
              <c:extLst>
                <c:ext xmlns:c15="http://schemas.microsoft.com/office/drawing/2012/chart" uri="{CE6537A1-D6FC-4f65-9D91-7224C49458BB}">
                  <c15:dlblFieldTable/>
                  <c15:showDataLabelsRange val="0"/>
                </c:ext>
                <c:ext xmlns:c16="http://schemas.microsoft.com/office/drawing/2014/chart" uri="{C3380CC4-5D6E-409C-BE32-E72D297353CC}">
                  <c16:uniqueId val="{00000008-1D10-49F9-B002-C2C3C2B8CB9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 </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'Monthly Ridership Graph'!$A$5:$A$12</c:f>
              <c:strCache>
                <c:ptCount val="8"/>
                <c:pt idx="0">
                  <c:v>2011</c:v>
                </c:pt>
                <c:pt idx="1">
                  <c:v>2012</c:v>
                </c:pt>
                <c:pt idx="2">
                  <c:v>2013</c:v>
                </c:pt>
                <c:pt idx="3">
                  <c:v>2014</c:v>
                </c:pt>
                <c:pt idx="4">
                  <c:v>2015</c:v>
                </c:pt>
                <c:pt idx="5">
                  <c:v>2016</c:v>
                </c:pt>
                <c:pt idx="6">
                  <c:v>2017</c:v>
                </c:pt>
                <c:pt idx="7">
                  <c:v>2018</c:v>
                </c:pt>
              </c:strCache>
            </c:strRef>
          </c:cat>
          <c:val>
            <c:numRef>
              <c:f>'Monthly Ridership Graph'!$F$5:$F$12</c:f>
              <c:numCache>
                <c:formatCode>General</c:formatCode>
                <c:ptCount val="8"/>
                <c:pt idx="0">
                  <c:v>8148.916666666667</c:v>
                </c:pt>
                <c:pt idx="1">
                  <c:v>7387.916666666667</c:v>
                </c:pt>
                <c:pt idx="2">
                  <c:v>7023.25</c:v>
                </c:pt>
                <c:pt idx="3">
                  <c:v>7411.416666666667</c:v>
                </c:pt>
                <c:pt idx="4">
                  <c:v>7137.75</c:v>
                </c:pt>
                <c:pt idx="5">
                  <c:v>6753.75</c:v>
                </c:pt>
                <c:pt idx="6">
                  <c:v>6932</c:v>
                </c:pt>
              </c:numCache>
            </c:numRef>
          </c:val>
          <c:smooth val="0"/>
          <c:extLst>
            <c:ext xmlns:c16="http://schemas.microsoft.com/office/drawing/2014/chart" uri="{C3380CC4-5D6E-409C-BE32-E72D297353CC}">
              <c16:uniqueId val="{00000009-1D10-49F9-B002-C2C3C2B8CB9D}"/>
            </c:ext>
          </c:extLst>
        </c:ser>
        <c:dLbls>
          <c:showLegendKey val="0"/>
          <c:showVal val="0"/>
          <c:showCatName val="0"/>
          <c:showSerName val="0"/>
          <c:showPercent val="0"/>
          <c:showBubbleSize val="0"/>
        </c:dLbls>
        <c:marker val="1"/>
        <c:smooth val="0"/>
        <c:axId val="1843537263"/>
        <c:axId val="1922103359"/>
      </c:lineChart>
      <c:lineChart>
        <c:grouping val="standard"/>
        <c:varyColors val="0"/>
        <c:ser>
          <c:idx val="5"/>
          <c:order val="5"/>
          <c:tx>
            <c:strRef>
              <c:f>'Monthly Ridership Graph'!$G$4</c:f>
              <c:strCache>
                <c:ptCount val="1"/>
                <c:pt idx="0">
                  <c:v>Central &amp; Eastern NOVA</c:v>
                </c:pt>
              </c:strCache>
            </c:strRef>
          </c:tx>
          <c:spPr>
            <a:ln w="28575" cap="rnd">
              <a:solidFill>
                <a:schemeClr val="tx1">
                  <a:lumMod val="50000"/>
                  <a:lumOff val="50000"/>
                </a:schemeClr>
              </a:solidFill>
              <a:prstDash val="dash"/>
              <a:round/>
            </a:ln>
            <a:effectLst/>
          </c:spPr>
          <c:marker>
            <c:symbol val="none"/>
          </c:marker>
          <c:dLbls>
            <c:dLbl>
              <c:idx val="7"/>
              <c:layout>
                <c:manualLayout>
                  <c:x val="-0.17335857327886819"/>
                  <c:y val="1.8779347351138554E-2"/>
                </c:manualLayout>
              </c:layout>
              <c:tx>
                <c:rich>
                  <a:bodyPr/>
                  <a:lstStyle/>
                  <a:p>
                    <a:r>
                      <a:rPr lang="en-US"/>
                      <a:t>Sectors:</a:t>
                    </a:r>
                    <a:r>
                      <a:rPr lang="en-US" baseline="0"/>
                      <a:t> </a:t>
                    </a:r>
                    <a:fld id="{E99529D4-C855-4CD4-B002-5CA8AD59DC65}" type="VALUE">
                      <a:rPr lang="en-US" baseline="0"/>
                      <a:pPr/>
                      <a:t>[VALUE]</a:t>
                    </a:fld>
                    <a:endParaRPr lang="en-US" baseline="0"/>
                  </a:p>
                </c:rich>
              </c:tx>
              <c:showLegendKey val="0"/>
              <c:showVal val="1"/>
              <c:showCatName val="0"/>
              <c:showSerName val="1"/>
              <c:showPercent val="0"/>
              <c:showBubbleSize val="0"/>
              <c:separator>:</c:separator>
              <c:extLst>
                <c:ext xmlns:c15="http://schemas.microsoft.com/office/drawing/2012/chart" uri="{CE6537A1-D6FC-4f65-9D91-7224C49458BB}">
                  <c15:dlblFieldTable/>
                  <c15:showDataLabelsRange val="0"/>
                </c:ext>
                <c:ext xmlns:c16="http://schemas.microsoft.com/office/drawing/2014/chart" uri="{C3380CC4-5D6E-409C-BE32-E72D297353CC}">
                  <c16:uniqueId val="{0000000A-1D10-49F9-B002-C2C3C2B8CB9D}"/>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eparator>:</c:separator>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'Monthly Ridership Graph'!$A$5:$A$12</c:f>
              <c:strCache>
                <c:ptCount val="8"/>
                <c:pt idx="0">
                  <c:v>2011</c:v>
                </c:pt>
                <c:pt idx="1">
                  <c:v>2012</c:v>
                </c:pt>
                <c:pt idx="2">
                  <c:v>2013</c:v>
                </c:pt>
                <c:pt idx="3">
                  <c:v>2014</c:v>
                </c:pt>
                <c:pt idx="4">
                  <c:v>2015</c:v>
                </c:pt>
                <c:pt idx="5">
                  <c:v>2016</c:v>
                </c:pt>
                <c:pt idx="6">
                  <c:v>2017</c:v>
                </c:pt>
                <c:pt idx="7">
                  <c:v>2018</c:v>
                </c:pt>
              </c:strCache>
            </c:strRef>
          </c:cat>
          <c:val>
            <c:numRef>
              <c:f>'Monthly Ridership Graph'!$G$5:$G$12</c:f>
              <c:numCache>
                <c:formatCode>General</c:formatCode>
                <c:ptCount val="8"/>
                <c:pt idx="0">
                  <c:v>1169264.0833333333</c:v>
                </c:pt>
                <c:pt idx="1">
                  <c:v>1191507.4166666667</c:v>
                </c:pt>
                <c:pt idx="2">
                  <c:v>1180797</c:v>
                </c:pt>
                <c:pt idx="3">
                  <c:v>1188170.4166666667</c:v>
                </c:pt>
                <c:pt idx="4">
                  <c:v>1166144.5</c:v>
                </c:pt>
                <c:pt idx="5">
                  <c:v>1119775.4166666667</c:v>
                </c:pt>
                <c:pt idx="6">
                  <c:v>1070239.3333333333</c:v>
                </c:pt>
                <c:pt idx="7" formatCode="0">
                  <c:v>991957.83333333337</c:v>
                </c:pt>
              </c:numCache>
            </c:numRef>
          </c:val>
          <c:smooth val="0"/>
          <c:extLst>
            <c:ext xmlns:c16="http://schemas.microsoft.com/office/drawing/2014/chart" uri="{C3380CC4-5D6E-409C-BE32-E72D297353CC}">
              <c16:uniqueId val="{0000000B-1D10-49F9-B002-C2C3C2B8CB9D}"/>
            </c:ext>
          </c:extLst>
        </c:ser>
        <c:dLbls>
          <c:showLegendKey val="0"/>
          <c:showVal val="0"/>
          <c:showCatName val="0"/>
          <c:showSerName val="0"/>
          <c:showPercent val="0"/>
          <c:showBubbleSize val="0"/>
        </c:dLbls>
        <c:marker val="1"/>
        <c:smooth val="0"/>
        <c:axId val="1989765903"/>
        <c:axId val="1965595343"/>
      </c:lineChart>
      <c:catAx>
        <c:axId val="18435372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1922103359"/>
        <c:crosses val="autoZero"/>
        <c:auto val="1"/>
        <c:lblAlgn val="ctr"/>
        <c:lblOffset val="100"/>
        <c:noMultiLvlLbl val="0"/>
      </c:catAx>
      <c:valAx>
        <c:axId val="1922103359"/>
        <c:scaling>
          <c:orientation val="minMax"/>
          <c:max val="600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solidFill>
                      <a:schemeClr val="tx1">
                        <a:lumMod val="65000"/>
                        <a:lumOff val="35000"/>
                      </a:schemeClr>
                    </a:solidFill>
                  </a:rPr>
                  <a:t>26B and 7-Family </a:t>
                </a:r>
                <a:br>
                  <a:rPr lang="en-US">
                    <a:solidFill>
                      <a:schemeClr val="tx1">
                        <a:lumMod val="65000"/>
                        <a:lumOff val="35000"/>
                      </a:schemeClr>
                    </a:solidFill>
                  </a:rPr>
                </a:br>
                <a:r>
                  <a:rPr lang="en-US">
                    <a:solidFill>
                      <a:schemeClr val="tx1">
                        <a:lumMod val="65000"/>
                        <a:lumOff val="35000"/>
                      </a:schemeClr>
                    </a:solidFill>
                  </a:rPr>
                  <a:t>Monthly</a:t>
                </a:r>
                <a:r>
                  <a:rPr lang="en-US" baseline="0">
                    <a:solidFill>
                      <a:schemeClr val="tx1">
                        <a:lumMod val="65000"/>
                        <a:lumOff val="35000"/>
                      </a:schemeClr>
                    </a:solidFill>
                  </a:rPr>
                  <a:t> Average</a:t>
                </a:r>
                <a:r>
                  <a:rPr lang="en-US">
                    <a:solidFill>
                      <a:schemeClr val="tx1">
                        <a:lumMod val="65000"/>
                        <a:lumOff val="35000"/>
                      </a:schemeClr>
                    </a:solidFill>
                  </a:rPr>
                  <a:t> Boardings</a:t>
                </a:r>
              </a:p>
            </c:rich>
          </c:tx>
          <c:layout>
            <c:manualLayout>
              <c:xMode val="edge"/>
              <c:yMode val="edge"/>
              <c:x val="1.1815024566583954E-2"/>
              <c:y val="0.2017116032353836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1843537263"/>
        <c:crosses val="autoZero"/>
        <c:crossBetween val="between"/>
      </c:valAx>
      <c:valAx>
        <c:axId val="1965595343"/>
        <c:scaling>
          <c:orientation val="minMax"/>
          <c:max val="1200000"/>
          <c:min val="0"/>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Central</a:t>
                </a:r>
                <a:r>
                  <a:rPr lang="en-US" baseline="0"/>
                  <a:t> &amp; Eastern NOVA</a:t>
                </a:r>
                <a:br>
                  <a:rPr lang="en-US" baseline="0"/>
                </a:br>
                <a:r>
                  <a:rPr lang="en-US" baseline="0"/>
                  <a:t>Monthly Average Boardings</a:t>
                </a:r>
                <a:endParaRPr lang="en-US"/>
              </a:p>
            </c:rich>
          </c:tx>
          <c:layout>
            <c:manualLayout>
              <c:xMode val="edge"/>
              <c:yMode val="edge"/>
              <c:x val="0.94047619047619047"/>
              <c:y val="0.17899976399407844"/>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1989765903"/>
        <c:crosses val="max"/>
        <c:crossBetween val="between"/>
      </c:valAx>
      <c:catAx>
        <c:axId val="1989765903"/>
        <c:scaling>
          <c:orientation val="minMax"/>
        </c:scaling>
        <c:delete val="1"/>
        <c:axPos val="b"/>
        <c:numFmt formatCode="General" sourceLinked="1"/>
        <c:majorTickMark val="out"/>
        <c:minorTickMark val="none"/>
        <c:tickLblPos val="nextTo"/>
        <c:crossAx val="1965595343"/>
        <c:crosses val="autoZero"/>
        <c:auto val="1"/>
        <c:lblAlgn val="ctr"/>
        <c:lblOffset val="100"/>
        <c:noMultiLvlLbl val="0"/>
      </c:catAx>
      <c:spPr>
        <a:noFill/>
        <a:ln>
          <a:noFill/>
        </a:ln>
        <a:effectLst/>
      </c:spPr>
    </c:plotArea>
    <c:legend>
      <c:legendPos val="b"/>
      <c:layout>
        <c:manualLayout>
          <c:xMode val="edge"/>
          <c:yMode val="edge"/>
          <c:x val="0.15658047946148101"/>
          <c:y val="0.87149991900558366"/>
          <c:w val="0.6971945951555556"/>
          <c:h val="0.11830703244187279"/>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1000"/>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sz="1400" b="0" i="0" u="none" strike="noStrike" kern="1200" spc="0" baseline="0">
                <a:solidFill>
                  <a:prstClr val="black">
                    <a:lumMod val="65000"/>
                    <a:lumOff val="35000"/>
                  </a:prstClr>
                </a:solidFill>
                <a:latin typeface="+mn-lt"/>
                <a:ea typeface="+mn-ea"/>
                <a:cs typeface="+mn-cs"/>
              </a:defRPr>
            </a:pPr>
            <a:r>
              <a:rPr lang="en-US" sz="1400" b="0" i="0" u="none" strike="noStrike" baseline="0">
                <a:effectLst/>
              </a:rPr>
              <a:t>Average Monthly Weekday Ridership</a:t>
            </a:r>
            <a:endParaRPr lang="en-US" sz="1400" b="0" i="0" u="none" strike="noStrike" kern="1200" spc="0" baseline="0">
              <a:solidFill>
                <a:prstClr val="black">
                  <a:lumMod val="65000"/>
                  <a:lumOff val="35000"/>
                </a:prstClr>
              </a:solidFill>
              <a:latin typeface="+mn-lt"/>
              <a:ea typeface="+mn-ea"/>
              <a:cs typeface="+mn-cs"/>
            </a:endParaRPr>
          </a:p>
        </c:rich>
      </c:tx>
      <c:overlay val="0"/>
    </c:title>
    <c:autoTitleDeleted val="0"/>
    <c:plotArea>
      <c:layout/>
      <c:lineChart>
        <c:grouping val="standard"/>
        <c:varyColors val="0"/>
        <c:ser>
          <c:idx val="2"/>
          <c:order val="0"/>
          <c:tx>
            <c:strRef>
              <c:f>RidershipTrendGraphs!$R$6</c:f>
              <c:strCache>
                <c:ptCount val="1"/>
                <c:pt idx="0">
                  <c:v>3Y</c:v>
                </c:pt>
              </c:strCache>
            </c:strRef>
          </c:tx>
          <c:spPr>
            <a:ln w="28575">
              <a:solidFill>
                <a:schemeClr val="accent1"/>
              </a:solidFill>
            </a:ln>
          </c:spPr>
          <c:marker>
            <c:symbol val="none"/>
          </c:marker>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BD6-4EBB-971D-D5674A788D82}"/>
                </c:ext>
              </c:extLst>
            </c:dLbl>
            <c:dLbl>
              <c:idx val="7"/>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BD6-4EBB-971D-D5674A788D82}"/>
                </c:ext>
              </c:extLst>
            </c:dLbl>
            <c:spPr>
              <a:noFill/>
              <a:ln>
                <a:noFill/>
              </a:ln>
              <a:effectLst/>
            </c:spPr>
            <c:txPr>
              <a:bodyPr wrap="square" lIns="38100" tIns="19050" rIns="38100" bIns="19050" anchor="ctr">
                <a:spAutoFit/>
              </a:bodyPr>
              <a:lstStyle/>
              <a:p>
                <a:pPr>
                  <a:defRPr>
                    <a:solidFill>
                      <a:srgbClr val="595959"/>
                    </a:solidFill>
                  </a:defRPr>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numRef>
              <c:f>RidershipTrendGraphs!$Q$7:$Q$14</c:f>
              <c:numCache>
                <c:formatCode>0</c:formatCode>
                <c:ptCount val="8"/>
                <c:pt idx="0">
                  <c:v>2011</c:v>
                </c:pt>
                <c:pt idx="1">
                  <c:v>2012</c:v>
                </c:pt>
                <c:pt idx="2">
                  <c:v>2013</c:v>
                </c:pt>
                <c:pt idx="3">
                  <c:v>2014</c:v>
                </c:pt>
                <c:pt idx="4">
                  <c:v>2015</c:v>
                </c:pt>
                <c:pt idx="5">
                  <c:v>2016</c:v>
                </c:pt>
                <c:pt idx="6">
                  <c:v>2017</c:v>
                </c:pt>
                <c:pt idx="7">
                  <c:v>2018</c:v>
                </c:pt>
              </c:numCache>
            </c:numRef>
          </c:cat>
          <c:val>
            <c:numRef>
              <c:f>RidershipTrendGraphs!$R$7:$R$14</c:f>
              <c:numCache>
                <c:formatCode>#,##0</c:formatCode>
                <c:ptCount val="8"/>
                <c:pt idx="0">
                  <c:v>7546.416666666667</c:v>
                </c:pt>
                <c:pt idx="1">
                  <c:v>8806.9166666666661</c:v>
                </c:pt>
                <c:pt idx="2">
                  <c:v>9174.8333333333339</c:v>
                </c:pt>
                <c:pt idx="3">
                  <c:v>8929.8333333333339</c:v>
                </c:pt>
                <c:pt idx="4">
                  <c:v>8984.3333333333339</c:v>
                </c:pt>
                <c:pt idx="5">
                  <c:v>11267.083333333334</c:v>
                </c:pt>
                <c:pt idx="6">
                  <c:v>10258.333333333334</c:v>
                </c:pt>
                <c:pt idx="7">
                  <c:v>9346.5</c:v>
                </c:pt>
              </c:numCache>
            </c:numRef>
          </c:val>
          <c:smooth val="0"/>
          <c:extLst>
            <c:ext xmlns:c16="http://schemas.microsoft.com/office/drawing/2014/chart" uri="{C3380CC4-5D6E-409C-BE32-E72D297353CC}">
              <c16:uniqueId val="{00000002-ABD6-4EBB-971D-D5674A788D82}"/>
            </c:ext>
          </c:extLst>
        </c:ser>
        <c:ser>
          <c:idx val="3"/>
          <c:order val="1"/>
          <c:tx>
            <c:strRef>
              <c:f>RidershipTrendGraphs!$S$6</c:f>
              <c:strCache>
                <c:ptCount val="1"/>
                <c:pt idx="0">
                  <c:v>Western NOVA Sector</c:v>
                </c:pt>
              </c:strCache>
            </c:strRef>
          </c:tx>
          <c:spPr>
            <a:ln w="28575">
              <a:solidFill>
                <a:schemeClr val="accent1"/>
              </a:solidFill>
              <a:prstDash val="sysDash"/>
            </a:ln>
          </c:spPr>
          <c:marker>
            <c:symbol val="none"/>
          </c:marker>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BD6-4EBB-971D-D5674A788D82}"/>
                </c:ext>
              </c:extLst>
            </c:dLbl>
            <c:dLbl>
              <c:idx val="7"/>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BD6-4EBB-971D-D5674A788D82}"/>
                </c:ext>
              </c:extLst>
            </c:dLbl>
            <c:spPr>
              <a:noFill/>
              <a:ln>
                <a:noFill/>
              </a:ln>
              <a:effectLst/>
            </c:spPr>
            <c:txPr>
              <a:bodyPr wrap="square" lIns="38100" tIns="19050" rIns="38100" bIns="19050" anchor="ctr">
                <a:spAutoFit/>
              </a:bodyPr>
              <a:lstStyle/>
              <a:p>
                <a:pPr>
                  <a:defRPr>
                    <a:solidFill>
                      <a:srgbClr val="595959"/>
                    </a:solidFill>
                  </a:defRPr>
                </a:pPr>
                <a:endParaRPr lang="en-US"/>
              </a:p>
            </c:txPr>
            <c:dLblPos val="b"/>
            <c:showLegendKey val="0"/>
            <c:showVal val="0"/>
            <c:showCatName val="0"/>
            <c:showSerName val="0"/>
            <c:showPercent val="0"/>
            <c:showBubbleSize val="0"/>
            <c:extLst>
              <c:ext xmlns:c15="http://schemas.microsoft.com/office/drawing/2012/chart" uri="{CE6537A1-D6FC-4f65-9D91-7224C49458BB}">
                <c15:showLeaderLines val="1"/>
              </c:ext>
            </c:extLst>
          </c:dLbls>
          <c:cat>
            <c:numRef>
              <c:f>RidershipTrendGraphs!$Q$7:$Q$14</c:f>
              <c:numCache>
                <c:formatCode>0</c:formatCode>
                <c:ptCount val="8"/>
                <c:pt idx="0">
                  <c:v>2011</c:v>
                </c:pt>
                <c:pt idx="1">
                  <c:v>2012</c:v>
                </c:pt>
                <c:pt idx="2">
                  <c:v>2013</c:v>
                </c:pt>
                <c:pt idx="3">
                  <c:v>2014</c:v>
                </c:pt>
                <c:pt idx="4">
                  <c:v>2015</c:v>
                </c:pt>
                <c:pt idx="5">
                  <c:v>2016</c:v>
                </c:pt>
                <c:pt idx="6">
                  <c:v>2017</c:v>
                </c:pt>
                <c:pt idx="7">
                  <c:v>2018</c:v>
                </c:pt>
              </c:numCache>
            </c:numRef>
          </c:cat>
          <c:val>
            <c:numRef>
              <c:f>RidershipTrendGraphs!$S$7:$S$14</c:f>
              <c:numCache>
                <c:formatCode>#,##0</c:formatCode>
                <c:ptCount val="8"/>
                <c:pt idx="0">
                  <c:v>17571.270655270655</c:v>
                </c:pt>
                <c:pt idx="1">
                  <c:v>17738.780626780626</c:v>
                </c:pt>
                <c:pt idx="2">
                  <c:v>17903.19540229885</c:v>
                </c:pt>
                <c:pt idx="3">
                  <c:v>21388.700729927008</c:v>
                </c:pt>
                <c:pt idx="4">
                  <c:v>22094.904761904763</c:v>
                </c:pt>
                <c:pt idx="5">
                  <c:v>20558.211618257261</c:v>
                </c:pt>
                <c:pt idx="6">
                  <c:v>19471.973684210527</c:v>
                </c:pt>
                <c:pt idx="7">
                  <c:v>19650</c:v>
                </c:pt>
              </c:numCache>
            </c:numRef>
          </c:val>
          <c:smooth val="0"/>
          <c:extLst>
            <c:ext xmlns:c16="http://schemas.microsoft.com/office/drawing/2014/chart" uri="{C3380CC4-5D6E-409C-BE32-E72D297353CC}">
              <c16:uniqueId val="{00000005-ABD6-4EBB-971D-D5674A788D82}"/>
            </c:ext>
          </c:extLst>
        </c:ser>
        <c:dLbls>
          <c:showLegendKey val="0"/>
          <c:showVal val="0"/>
          <c:showCatName val="0"/>
          <c:showSerName val="0"/>
          <c:showPercent val="0"/>
          <c:showBubbleSize val="0"/>
        </c:dLbls>
        <c:smooth val="0"/>
        <c:axId val="1438438335"/>
        <c:axId val="1526763823"/>
      </c:lineChart>
      <c:catAx>
        <c:axId val="1438438335"/>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26763823"/>
        <c:crosses val="autoZero"/>
        <c:auto val="1"/>
        <c:lblAlgn val="ctr"/>
        <c:lblOffset val="100"/>
        <c:noMultiLvlLbl val="0"/>
      </c:catAx>
      <c:valAx>
        <c:axId val="152676382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Average Weekday</a:t>
                </a:r>
                <a:r>
                  <a:rPr lang="en-US" baseline="0"/>
                  <a:t> Ridership</a:t>
                </a:r>
                <a:endParaRPr lang="en-US"/>
              </a:p>
            </c:rich>
          </c:tx>
          <c:overlay val="0"/>
          <c:spPr>
            <a:noFill/>
            <a:ln>
              <a:noFill/>
            </a:ln>
            <a:effectLst/>
          </c:sp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38438335"/>
        <c:crosses val="autoZero"/>
        <c:crossBetween val="between"/>
      </c:valAx>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chart>
  <c:spPr>
    <a:ln>
      <a:noFill/>
    </a:ln>
  </c:spPr>
  <c:txPr>
    <a:bodyPr/>
    <a:lstStyle/>
    <a:p>
      <a:pPr>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a:effectLst/>
              </a:rPr>
              <a:t>Average Monthly Weekday Ridership</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RidershipTrendGraphs!$R$21</c:f>
              <c:strCache>
                <c:ptCount val="1"/>
                <c:pt idx="0">
                  <c:v>7Y</c:v>
                </c:pt>
              </c:strCache>
            </c:strRef>
          </c:tx>
          <c:spPr>
            <a:ln w="28575" cap="rnd">
              <a:solidFill>
                <a:schemeClr val="accent1"/>
              </a:solidFill>
              <a:round/>
            </a:ln>
            <a:effectLst/>
          </c:spPr>
          <c:marker>
            <c:symbol val="none"/>
          </c:marker>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A6C-43A0-9DDE-00DD817A093D}"/>
                </c:ext>
              </c:extLst>
            </c:dLbl>
            <c:dLbl>
              <c:idx val="7"/>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A6C-43A0-9DDE-00DD817A093D}"/>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595959"/>
                    </a:solidFill>
                    <a:latin typeface="+mn-lt"/>
                    <a:ea typeface="+mn-ea"/>
                    <a:cs typeface="+mn-cs"/>
                  </a:defRPr>
                </a:pPr>
                <a:endParaRPr lang="en-US"/>
              </a:p>
            </c:txPr>
            <c:dLblPos val="b"/>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RidershipTrendGraphs!$Q$22:$Q$29</c:f>
              <c:numCache>
                <c:formatCode>0</c:formatCode>
                <c:ptCount val="8"/>
                <c:pt idx="0">
                  <c:v>2011</c:v>
                </c:pt>
                <c:pt idx="1">
                  <c:v>2012</c:v>
                </c:pt>
                <c:pt idx="2">
                  <c:v>2013</c:v>
                </c:pt>
                <c:pt idx="3">
                  <c:v>2014</c:v>
                </c:pt>
                <c:pt idx="4">
                  <c:v>2015</c:v>
                </c:pt>
                <c:pt idx="5">
                  <c:v>2016</c:v>
                </c:pt>
                <c:pt idx="6">
                  <c:v>2017</c:v>
                </c:pt>
                <c:pt idx="7">
                  <c:v>2018</c:v>
                </c:pt>
              </c:numCache>
            </c:numRef>
          </c:cat>
          <c:val>
            <c:numRef>
              <c:f>RidershipTrendGraphs!$R$22:$R$29</c:f>
              <c:numCache>
                <c:formatCode>#,##0</c:formatCode>
                <c:ptCount val="8"/>
                <c:pt idx="0">
                  <c:v>23215.166666666668</c:v>
                </c:pt>
                <c:pt idx="1">
                  <c:v>25400.333333333332</c:v>
                </c:pt>
                <c:pt idx="2">
                  <c:v>26658.666666666668</c:v>
                </c:pt>
                <c:pt idx="3">
                  <c:v>26383.666666666668</c:v>
                </c:pt>
                <c:pt idx="4">
                  <c:v>28524.5</c:v>
                </c:pt>
                <c:pt idx="5">
                  <c:v>27261.75</c:v>
                </c:pt>
                <c:pt idx="6">
                  <c:v>24853.75</c:v>
                </c:pt>
                <c:pt idx="7">
                  <c:v>24097.75</c:v>
                </c:pt>
              </c:numCache>
            </c:numRef>
          </c:val>
          <c:smooth val="0"/>
          <c:extLst>
            <c:ext xmlns:c16="http://schemas.microsoft.com/office/drawing/2014/chart" uri="{C3380CC4-5D6E-409C-BE32-E72D297353CC}">
              <c16:uniqueId val="{00000002-FA6C-43A0-9DDE-00DD817A093D}"/>
            </c:ext>
          </c:extLst>
        </c:ser>
        <c:ser>
          <c:idx val="1"/>
          <c:order val="1"/>
          <c:tx>
            <c:strRef>
              <c:f>RidershipTrendGraphs!$S$21</c:f>
              <c:strCache>
                <c:ptCount val="1"/>
                <c:pt idx="0">
                  <c:v>Eastern NOVA Sector</c:v>
                </c:pt>
              </c:strCache>
            </c:strRef>
          </c:tx>
          <c:spPr>
            <a:ln w="28575" cap="rnd">
              <a:solidFill>
                <a:schemeClr val="accent1"/>
              </a:solidFill>
              <a:prstDash val="sysDash"/>
              <a:round/>
            </a:ln>
            <a:effectLst/>
          </c:spPr>
          <c:marker>
            <c:symbol val="none"/>
          </c:marker>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A6C-43A0-9DDE-00DD817A093D}"/>
                </c:ext>
              </c:extLst>
            </c:dLbl>
            <c:dLbl>
              <c:idx val="7"/>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A6C-43A0-9DDE-00DD817A093D}"/>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595959"/>
                    </a:solidFill>
                    <a:latin typeface="+mn-lt"/>
                    <a:ea typeface="+mn-ea"/>
                    <a:cs typeface="+mn-cs"/>
                  </a:defRPr>
                </a:pPr>
                <a:endParaRPr lang="en-US"/>
              </a:p>
            </c:txPr>
            <c:dLblPos val="b"/>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RidershipTrendGraphs!$Q$22:$Q$29</c:f>
              <c:numCache>
                <c:formatCode>0</c:formatCode>
                <c:ptCount val="8"/>
                <c:pt idx="0">
                  <c:v>2011</c:v>
                </c:pt>
                <c:pt idx="1">
                  <c:v>2012</c:v>
                </c:pt>
                <c:pt idx="2">
                  <c:v>2013</c:v>
                </c:pt>
                <c:pt idx="3">
                  <c:v>2014</c:v>
                </c:pt>
                <c:pt idx="4">
                  <c:v>2015</c:v>
                </c:pt>
                <c:pt idx="5">
                  <c:v>2016</c:v>
                </c:pt>
                <c:pt idx="6">
                  <c:v>2017</c:v>
                </c:pt>
                <c:pt idx="7">
                  <c:v>2018</c:v>
                </c:pt>
              </c:numCache>
            </c:numRef>
          </c:cat>
          <c:val>
            <c:numRef>
              <c:f>RidershipTrendGraphs!$S$22:$S$29</c:f>
              <c:numCache>
                <c:formatCode>#,##0</c:formatCode>
                <c:ptCount val="8"/>
                <c:pt idx="0">
                  <c:v>10780.98731884058</c:v>
                </c:pt>
                <c:pt idx="1">
                  <c:v>11363.877777777778</c:v>
                </c:pt>
                <c:pt idx="2">
                  <c:v>11222.089552238805</c:v>
                </c:pt>
                <c:pt idx="3">
                  <c:v>10782.00936329588</c:v>
                </c:pt>
                <c:pt idx="4">
                  <c:v>10766.015355086372</c:v>
                </c:pt>
                <c:pt idx="5">
                  <c:v>11106.084536082475</c:v>
                </c:pt>
                <c:pt idx="6">
                  <c:v>11520.632516703787</c:v>
                </c:pt>
                <c:pt idx="7">
                  <c:v>12017</c:v>
                </c:pt>
              </c:numCache>
            </c:numRef>
          </c:val>
          <c:smooth val="0"/>
          <c:extLst>
            <c:ext xmlns:c16="http://schemas.microsoft.com/office/drawing/2014/chart" uri="{C3380CC4-5D6E-409C-BE32-E72D297353CC}">
              <c16:uniqueId val="{00000005-FA6C-43A0-9DDE-00DD817A093D}"/>
            </c:ext>
          </c:extLst>
        </c:ser>
        <c:dLbls>
          <c:showLegendKey val="0"/>
          <c:showVal val="0"/>
          <c:showCatName val="0"/>
          <c:showSerName val="0"/>
          <c:showPercent val="0"/>
          <c:showBubbleSize val="0"/>
        </c:dLbls>
        <c:smooth val="0"/>
        <c:axId val="2052121360"/>
        <c:axId val="2058711184"/>
      </c:lineChart>
      <c:catAx>
        <c:axId val="2052121360"/>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58711184"/>
        <c:crosses val="autoZero"/>
        <c:auto val="1"/>
        <c:lblAlgn val="ctr"/>
        <c:lblOffset val="100"/>
        <c:noMultiLvlLbl val="0"/>
      </c:catAx>
      <c:valAx>
        <c:axId val="205871118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Average Weekday Ridership</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521213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a:effectLst/>
              </a:rPr>
              <a:t>Average Monthly Weekday Ridership</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RidershipTrendGraphs!$R$36</c:f>
              <c:strCache>
                <c:ptCount val="1"/>
                <c:pt idx="0">
                  <c:v>16Y</c:v>
                </c:pt>
              </c:strCache>
            </c:strRef>
          </c:tx>
          <c:spPr>
            <a:ln w="28575" cap="rnd">
              <a:solidFill>
                <a:schemeClr val="accent1"/>
              </a:solidFill>
              <a:round/>
            </a:ln>
            <a:effectLst/>
          </c:spPr>
          <c:marker>
            <c:symbol val="none"/>
          </c:marker>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52A-42BC-A347-8A0959438793}"/>
                </c:ext>
              </c:extLst>
            </c:dLbl>
            <c:dLbl>
              <c:idx val="7"/>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52A-42BC-A347-8A0959438793}"/>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595959"/>
                    </a:solidFill>
                    <a:latin typeface="+mn-lt"/>
                    <a:ea typeface="+mn-ea"/>
                    <a:cs typeface="+mn-cs"/>
                  </a:defRPr>
                </a:pPr>
                <a:endParaRPr lang="en-US"/>
              </a:p>
            </c:txPr>
            <c:dLblPos val="b"/>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RidershipTrendGraphs!$Q$37:$Q$44</c:f>
              <c:numCache>
                <c:formatCode>0</c:formatCode>
                <c:ptCount val="8"/>
                <c:pt idx="0">
                  <c:v>2011</c:v>
                </c:pt>
                <c:pt idx="1">
                  <c:v>2012</c:v>
                </c:pt>
                <c:pt idx="2">
                  <c:v>2013</c:v>
                </c:pt>
                <c:pt idx="3">
                  <c:v>2014</c:v>
                </c:pt>
                <c:pt idx="4">
                  <c:v>2015</c:v>
                </c:pt>
                <c:pt idx="5">
                  <c:v>2016</c:v>
                </c:pt>
                <c:pt idx="6">
                  <c:v>2017</c:v>
                </c:pt>
                <c:pt idx="7">
                  <c:v>2018</c:v>
                </c:pt>
              </c:numCache>
            </c:numRef>
          </c:cat>
          <c:val>
            <c:numRef>
              <c:f>RidershipTrendGraphs!$R$37:$R$44</c:f>
              <c:numCache>
                <c:formatCode>#,##0</c:formatCode>
                <c:ptCount val="8"/>
                <c:pt idx="0">
                  <c:v>27714.416666666668</c:v>
                </c:pt>
                <c:pt idx="1">
                  <c:v>29757.833333333332</c:v>
                </c:pt>
                <c:pt idx="2">
                  <c:v>34300.75</c:v>
                </c:pt>
                <c:pt idx="3">
                  <c:v>35296.333333333336</c:v>
                </c:pt>
                <c:pt idx="4">
                  <c:v>36249.083333333336</c:v>
                </c:pt>
                <c:pt idx="5">
                  <c:v>37659.916666666664</c:v>
                </c:pt>
                <c:pt idx="6">
                  <c:v>37405.833333333336</c:v>
                </c:pt>
                <c:pt idx="7">
                  <c:v>32905.666666666664</c:v>
                </c:pt>
              </c:numCache>
            </c:numRef>
          </c:val>
          <c:smooth val="0"/>
          <c:extLst>
            <c:ext xmlns:c16="http://schemas.microsoft.com/office/drawing/2014/chart" uri="{C3380CC4-5D6E-409C-BE32-E72D297353CC}">
              <c16:uniqueId val="{00000002-752A-42BC-A347-8A0959438793}"/>
            </c:ext>
          </c:extLst>
        </c:ser>
        <c:ser>
          <c:idx val="1"/>
          <c:order val="1"/>
          <c:tx>
            <c:strRef>
              <c:f>RidershipTrendGraphs!$S$36</c:f>
              <c:strCache>
                <c:ptCount val="1"/>
                <c:pt idx="0">
                  <c:v>Central NOVA Sector</c:v>
                </c:pt>
              </c:strCache>
            </c:strRef>
          </c:tx>
          <c:spPr>
            <a:ln w="28575" cap="rnd">
              <a:solidFill>
                <a:schemeClr val="accent1"/>
              </a:solidFill>
              <a:prstDash val="sysDash"/>
              <a:round/>
            </a:ln>
            <a:effectLst/>
          </c:spPr>
          <c:marker>
            <c:symbol val="none"/>
          </c:marker>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52A-42BC-A347-8A0959438793}"/>
                </c:ext>
              </c:extLst>
            </c:dLbl>
            <c:dLbl>
              <c:idx val="7"/>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52A-42BC-A347-8A0959438793}"/>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595959"/>
                    </a:solidFill>
                    <a:latin typeface="+mn-lt"/>
                    <a:ea typeface="+mn-ea"/>
                    <a:cs typeface="+mn-cs"/>
                  </a:defRPr>
                </a:pPr>
                <a:endParaRPr lang="en-US"/>
              </a:p>
            </c:txPr>
            <c:dLblPos val="b"/>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RidershipTrendGraphs!$Q$37:$Q$44</c:f>
              <c:numCache>
                <c:formatCode>0</c:formatCode>
                <c:ptCount val="8"/>
                <c:pt idx="0">
                  <c:v>2011</c:v>
                </c:pt>
                <c:pt idx="1">
                  <c:v>2012</c:v>
                </c:pt>
                <c:pt idx="2">
                  <c:v>2013</c:v>
                </c:pt>
                <c:pt idx="3">
                  <c:v>2014</c:v>
                </c:pt>
                <c:pt idx="4">
                  <c:v>2015</c:v>
                </c:pt>
                <c:pt idx="5">
                  <c:v>2016</c:v>
                </c:pt>
                <c:pt idx="6">
                  <c:v>2017</c:v>
                </c:pt>
                <c:pt idx="7">
                  <c:v>2018</c:v>
                </c:pt>
              </c:numCache>
            </c:numRef>
          </c:cat>
          <c:val>
            <c:numRef>
              <c:f>RidershipTrendGraphs!$S$37:$S$44</c:f>
              <c:numCache>
                <c:formatCode>#,##0</c:formatCode>
                <c:ptCount val="8"/>
                <c:pt idx="0">
                  <c:v>18129.589080459769</c:v>
                </c:pt>
                <c:pt idx="1">
                  <c:v>17853.395543175488</c:v>
                </c:pt>
                <c:pt idx="2">
                  <c:v>17135.072580645163</c:v>
                </c:pt>
                <c:pt idx="3">
                  <c:v>17602.410052910054</c:v>
                </c:pt>
                <c:pt idx="4">
                  <c:v>19616.320474777447</c:v>
                </c:pt>
                <c:pt idx="5">
                  <c:v>20495.272435897437</c:v>
                </c:pt>
                <c:pt idx="6">
                  <c:v>19232.857594936708</c:v>
                </c:pt>
                <c:pt idx="7">
                  <c:v>21311</c:v>
                </c:pt>
              </c:numCache>
            </c:numRef>
          </c:val>
          <c:smooth val="0"/>
          <c:extLst>
            <c:ext xmlns:c16="http://schemas.microsoft.com/office/drawing/2014/chart" uri="{C3380CC4-5D6E-409C-BE32-E72D297353CC}">
              <c16:uniqueId val="{00000005-752A-42BC-A347-8A0959438793}"/>
            </c:ext>
          </c:extLst>
        </c:ser>
        <c:dLbls>
          <c:showLegendKey val="0"/>
          <c:showVal val="0"/>
          <c:showCatName val="0"/>
          <c:showSerName val="0"/>
          <c:showPercent val="0"/>
          <c:showBubbleSize val="0"/>
        </c:dLbls>
        <c:smooth val="0"/>
        <c:axId val="94973792"/>
        <c:axId val="99390944"/>
      </c:lineChart>
      <c:catAx>
        <c:axId val="94973792"/>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9390944"/>
        <c:crosses val="autoZero"/>
        <c:auto val="1"/>
        <c:lblAlgn val="ctr"/>
        <c:lblOffset val="100"/>
        <c:noMultiLvlLbl val="0"/>
      </c:catAx>
      <c:valAx>
        <c:axId val="993909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Average</a:t>
                </a:r>
                <a:r>
                  <a:rPr lang="en-US" baseline="0"/>
                  <a:t> Weekday Ridership</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49737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withinLinear" id="14">
  <a:schemeClr val="accent1"/>
</cs:colorStyle>
</file>

<file path=ppt/charts/colors6.xml><?xml version="1.0" encoding="utf-8"?>
<cs:colorStyle xmlns:cs="http://schemas.microsoft.com/office/drawing/2012/chartStyle" xmlns:a="http://schemas.openxmlformats.org/drawingml/2006/main" meth="withinLinearReversed" id="21">
  <a:schemeClr val="accent1"/>
</cs:colorStyle>
</file>

<file path=ppt/charts/colors7.xml><?xml version="1.0" encoding="utf-8"?>
<cs:colorStyle xmlns:cs="http://schemas.microsoft.com/office/drawing/2012/chartStyle" xmlns:a="http://schemas.openxmlformats.org/drawingml/2006/main" meth="withinLinearReversed" id="21">
  <a:schemeClr val="accent1"/>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image" Target="../media/image4.png"/><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image" Target="../media/image4.png"/><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E8DDEE-A85B-453E-B4B8-ACE7308D8B3A}" type="doc">
      <dgm:prSet loTypeId="urn:microsoft.com/office/officeart/2018/5/layout/IconCircleLabelList" loCatId="icon" qsTypeId="urn:microsoft.com/office/officeart/2005/8/quickstyle/simple4" qsCatId="simple" csTypeId="urn:microsoft.com/office/officeart/2005/8/colors/accent2_5" csCatId="accent2" phldr="1"/>
      <dgm:spPr/>
      <dgm:t>
        <a:bodyPr/>
        <a:lstStyle/>
        <a:p>
          <a:endParaRPr lang="en-US"/>
        </a:p>
      </dgm:t>
    </dgm:pt>
    <dgm:pt modelId="{DE08C55C-13EB-4B94-A78E-6D3C661C7A6B}">
      <dgm:prSet/>
      <dgm:spPr/>
      <dgm:t>
        <a:bodyPr/>
        <a:lstStyle/>
        <a:p>
          <a:pPr>
            <a:lnSpc>
              <a:spcPct val="100000"/>
            </a:lnSpc>
            <a:defRPr cap="all"/>
          </a:pPr>
          <a:r>
            <a:rPr lang="en-US" b="0">
              <a:latin typeface="Franklin Gothic Medium"/>
            </a:rPr>
            <a:t>Reduced</a:t>
          </a:r>
          <a:r>
            <a:rPr lang="en-US" b="0" i="0" u="none" strike="noStrike" cap="all" baseline="0" noProof="0">
              <a:latin typeface="Franklin Gothic Medium"/>
            </a:rPr>
            <a:t> congestion</a:t>
          </a:r>
          <a:endParaRPr lang="en-US" b="0"/>
        </a:p>
      </dgm:t>
    </dgm:pt>
    <dgm:pt modelId="{AC9EF2AC-D427-49D7-9D28-0D6B8513A2CE}" type="parTrans" cxnId="{D532AB09-F6E2-412B-86DE-93F0A1382ECF}">
      <dgm:prSet/>
      <dgm:spPr/>
      <dgm:t>
        <a:bodyPr/>
        <a:lstStyle/>
        <a:p>
          <a:endParaRPr lang="en-US"/>
        </a:p>
      </dgm:t>
    </dgm:pt>
    <dgm:pt modelId="{85314D30-4EAE-4458-8FC9-39F772990845}" type="sibTrans" cxnId="{D532AB09-F6E2-412B-86DE-93F0A1382ECF}">
      <dgm:prSet/>
      <dgm:spPr/>
      <dgm:t>
        <a:bodyPr/>
        <a:lstStyle/>
        <a:p>
          <a:endParaRPr lang="en-US"/>
        </a:p>
      </dgm:t>
    </dgm:pt>
    <dgm:pt modelId="{31D3724B-001D-419F-A2A0-C4EB8C1C534F}">
      <dgm:prSet phldr="0"/>
      <dgm:spPr/>
      <dgm:t>
        <a:bodyPr/>
        <a:lstStyle/>
        <a:p>
          <a:pPr>
            <a:lnSpc>
              <a:spcPct val="100000"/>
            </a:lnSpc>
            <a:defRPr cap="all"/>
          </a:pPr>
          <a:r>
            <a:rPr lang="en-US" b="0" i="0" u="none" strike="noStrike" cap="all" baseline="0" noProof="0">
              <a:latin typeface="Franklin Gothic Medium"/>
            </a:rPr>
            <a:t>Improved air quality</a:t>
          </a:r>
        </a:p>
      </dgm:t>
    </dgm:pt>
    <dgm:pt modelId="{BB4AA513-A88D-4F9A-ACB7-8A6E356E9F8B}" type="parTrans" cxnId="{186F6EB9-AE85-4676-AD62-29BBA44BD01E}">
      <dgm:prSet/>
      <dgm:spPr/>
      <dgm:t>
        <a:bodyPr/>
        <a:lstStyle/>
        <a:p>
          <a:endParaRPr lang="en-US"/>
        </a:p>
      </dgm:t>
    </dgm:pt>
    <dgm:pt modelId="{F74691F7-43BE-440D-A01C-AFD389768306}" type="sibTrans" cxnId="{186F6EB9-AE85-4676-AD62-29BBA44BD01E}">
      <dgm:prSet/>
      <dgm:spPr/>
      <dgm:t>
        <a:bodyPr/>
        <a:lstStyle/>
        <a:p>
          <a:endParaRPr lang="en-US"/>
        </a:p>
      </dgm:t>
    </dgm:pt>
    <dgm:pt modelId="{AB5AD7FE-9506-4992-8EEA-DB5E7AAF7DBE}">
      <dgm:prSet phldr="0"/>
      <dgm:spPr/>
      <dgm:t>
        <a:bodyPr/>
        <a:lstStyle/>
        <a:p>
          <a:pPr>
            <a:lnSpc>
              <a:spcPct val="100000"/>
            </a:lnSpc>
            <a:defRPr cap="all"/>
          </a:pPr>
          <a:r>
            <a:rPr lang="en-US" b="0" i="0" u="none" strike="noStrike" cap="all" baseline="0" noProof="0">
              <a:latin typeface="Franklin Gothic Medium"/>
            </a:rPr>
            <a:t>Increased revenue from increased ridership</a:t>
          </a:r>
        </a:p>
      </dgm:t>
    </dgm:pt>
    <dgm:pt modelId="{2D8DAAAC-3F7E-4E2E-927C-EF0FBBFD833B}" type="parTrans" cxnId="{09DDA401-35CC-431E-BA57-39047971B7B3}">
      <dgm:prSet/>
      <dgm:spPr/>
      <dgm:t>
        <a:bodyPr/>
        <a:lstStyle/>
        <a:p>
          <a:endParaRPr lang="en-US"/>
        </a:p>
      </dgm:t>
    </dgm:pt>
    <dgm:pt modelId="{B11FDD88-5A5F-4160-B826-B00F92BFEC92}" type="sibTrans" cxnId="{09DDA401-35CC-431E-BA57-39047971B7B3}">
      <dgm:prSet/>
      <dgm:spPr/>
      <dgm:t>
        <a:bodyPr/>
        <a:lstStyle/>
        <a:p>
          <a:endParaRPr lang="en-US"/>
        </a:p>
      </dgm:t>
    </dgm:pt>
    <dgm:pt modelId="{9C6242EB-5FA0-4CCA-B012-3C048388544E}">
      <dgm:prSet phldr="0"/>
      <dgm:spPr/>
      <dgm:t>
        <a:bodyPr/>
        <a:lstStyle/>
        <a:p>
          <a:pPr>
            <a:lnSpc>
              <a:spcPct val="100000"/>
            </a:lnSpc>
            <a:defRPr cap="all"/>
          </a:pPr>
          <a:r>
            <a:rPr lang="en-US">
              <a:latin typeface="Franklin Gothic Medium"/>
            </a:rPr>
            <a:t>Reduced fuel cost from reduced delay</a:t>
          </a:r>
          <a:endParaRPr lang="en-US"/>
        </a:p>
      </dgm:t>
    </dgm:pt>
    <dgm:pt modelId="{210E95DF-6EEF-4245-9882-29541FE0FCA5}" type="parTrans" cxnId="{54721272-C737-4EC7-A1C4-F4800DE8A641}">
      <dgm:prSet/>
      <dgm:spPr/>
      <dgm:t>
        <a:bodyPr/>
        <a:lstStyle/>
        <a:p>
          <a:endParaRPr lang="en-US"/>
        </a:p>
      </dgm:t>
    </dgm:pt>
    <dgm:pt modelId="{F0FD4A36-5FD5-439B-851F-CCC26CD9D3AA}" type="sibTrans" cxnId="{54721272-C737-4EC7-A1C4-F4800DE8A641}">
      <dgm:prSet/>
      <dgm:spPr/>
      <dgm:t>
        <a:bodyPr/>
        <a:lstStyle/>
        <a:p>
          <a:endParaRPr lang="en-US"/>
        </a:p>
      </dgm:t>
    </dgm:pt>
    <dgm:pt modelId="{457426FF-1D33-4AEB-8889-0EA0BC91A0B4}" type="pres">
      <dgm:prSet presAssocID="{DFE8DDEE-A85B-453E-B4B8-ACE7308D8B3A}" presName="root" presStyleCnt="0">
        <dgm:presLayoutVars>
          <dgm:dir/>
          <dgm:resizeHandles val="exact"/>
        </dgm:presLayoutVars>
      </dgm:prSet>
      <dgm:spPr/>
    </dgm:pt>
    <dgm:pt modelId="{BC6F6CD8-9686-4D49-9C08-5E30160BD272}" type="pres">
      <dgm:prSet presAssocID="{DE08C55C-13EB-4B94-A78E-6D3C661C7A6B}" presName="compNode" presStyleCnt="0"/>
      <dgm:spPr/>
    </dgm:pt>
    <dgm:pt modelId="{38F4E6C6-67B9-4865-A2C2-1B6ADACDE9F7}" type="pres">
      <dgm:prSet presAssocID="{DE08C55C-13EB-4B94-A78E-6D3C661C7A6B}" presName="iconBgRect" presStyleLbl="bgShp" presStyleIdx="0" presStyleCnt="4"/>
      <dgm:spPr/>
    </dgm:pt>
    <dgm:pt modelId="{611CE409-4ED2-46D4-AE30-8057E4B92B22}" type="pres">
      <dgm:prSet presAssocID="{DE08C55C-13EB-4B94-A78E-6D3C661C7A6B}" presName="iconRect" presStyleLbl="node1" presStyleIdx="0" presStyleCnt="4" custLinFactNeighborY="-4939"/>
      <dgm:spPr>
        <a:blipFill>
          <a:blip xmlns:r="http://schemas.openxmlformats.org/officeDocument/2006/relationships" r:embed="rId1"/>
          <a:srcRect/>
          <a:stretch>
            <a:fillRect l="-6000" r="-6000"/>
          </a:stretch>
        </a:blipFill>
        <a:effectLst>
          <a:outerShdw blurRad="40000" dist="23000" dir="5400000" rotWithShape="0">
            <a:srgbClr val="000000">
              <a:alpha val="0"/>
            </a:srgbClr>
          </a:outerShdw>
        </a:effectLst>
      </dgm:spPr>
    </dgm:pt>
    <dgm:pt modelId="{FF62A7A1-1232-45DB-8049-C88B1736DCFD}" type="pres">
      <dgm:prSet presAssocID="{DE08C55C-13EB-4B94-A78E-6D3C661C7A6B}" presName="spaceRect" presStyleCnt="0"/>
      <dgm:spPr/>
    </dgm:pt>
    <dgm:pt modelId="{A062A8F8-9899-473B-8A94-75E0168C1C17}" type="pres">
      <dgm:prSet presAssocID="{DE08C55C-13EB-4B94-A78E-6D3C661C7A6B}" presName="textRect" presStyleLbl="revTx" presStyleIdx="0" presStyleCnt="4">
        <dgm:presLayoutVars>
          <dgm:chMax val="1"/>
          <dgm:chPref val="1"/>
        </dgm:presLayoutVars>
      </dgm:prSet>
      <dgm:spPr/>
    </dgm:pt>
    <dgm:pt modelId="{70A52162-BF05-4696-952D-32688AB17B80}" type="pres">
      <dgm:prSet presAssocID="{85314D30-4EAE-4458-8FC9-39F772990845}" presName="sibTrans" presStyleCnt="0"/>
      <dgm:spPr/>
    </dgm:pt>
    <dgm:pt modelId="{ACE2641D-DA60-4E93-B53A-F4A2DFED3016}" type="pres">
      <dgm:prSet presAssocID="{31D3724B-001D-419F-A2A0-C4EB8C1C534F}" presName="compNode" presStyleCnt="0"/>
      <dgm:spPr/>
    </dgm:pt>
    <dgm:pt modelId="{6CB50776-B8DB-48B3-86AC-88270A9210B3}" type="pres">
      <dgm:prSet presAssocID="{31D3724B-001D-419F-A2A0-C4EB8C1C534F}" presName="iconBgRect" presStyleLbl="bgShp" presStyleIdx="1" presStyleCnt="4"/>
      <dgm:spPr/>
    </dgm:pt>
    <dgm:pt modelId="{DE847D93-912A-477D-AC2C-0FA1439FF683}" type="pres">
      <dgm:prSet presAssocID="{31D3724B-001D-419F-A2A0-C4EB8C1C534F}" presName="iconRect" presStyleLbl="node1" presStyleIdx="1" presStyleCnt="4"/>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effectLst>
          <a:outerShdw blurRad="40000" dist="23000" dir="5400000" rotWithShape="0">
            <a:srgbClr val="000000">
              <a:alpha val="0"/>
            </a:srgbClr>
          </a:outerShdw>
        </a:effectLst>
      </dgm:spPr>
      <dgm:extLst>
        <a:ext uri="{E40237B7-FDA0-4F09-8148-C483321AD2D9}">
          <dgm14:cNvPr xmlns:dgm14="http://schemas.microsoft.com/office/drawing/2010/diagram" id="0" name="" descr="Lungs"/>
        </a:ext>
      </dgm:extLst>
    </dgm:pt>
    <dgm:pt modelId="{D27906DB-ED84-476B-8913-207BA97C087C}" type="pres">
      <dgm:prSet presAssocID="{31D3724B-001D-419F-A2A0-C4EB8C1C534F}" presName="spaceRect" presStyleCnt="0"/>
      <dgm:spPr/>
    </dgm:pt>
    <dgm:pt modelId="{5E68E362-8F27-4B5C-8C05-9F032774AF90}" type="pres">
      <dgm:prSet presAssocID="{31D3724B-001D-419F-A2A0-C4EB8C1C534F}" presName="textRect" presStyleLbl="revTx" presStyleIdx="1" presStyleCnt="4">
        <dgm:presLayoutVars>
          <dgm:chMax val="1"/>
          <dgm:chPref val="1"/>
        </dgm:presLayoutVars>
      </dgm:prSet>
      <dgm:spPr/>
    </dgm:pt>
    <dgm:pt modelId="{91235FB2-230C-4F3B-8B92-A54B741D907D}" type="pres">
      <dgm:prSet presAssocID="{F74691F7-43BE-440D-A01C-AFD389768306}" presName="sibTrans" presStyleCnt="0"/>
      <dgm:spPr/>
    </dgm:pt>
    <dgm:pt modelId="{EA3ADB62-6E74-4BAC-9017-03B5C2DE7BAD}" type="pres">
      <dgm:prSet presAssocID="{AB5AD7FE-9506-4992-8EEA-DB5E7AAF7DBE}" presName="compNode" presStyleCnt="0"/>
      <dgm:spPr/>
    </dgm:pt>
    <dgm:pt modelId="{4FE013CC-F720-406B-9795-C28E6A9D62F8}" type="pres">
      <dgm:prSet presAssocID="{AB5AD7FE-9506-4992-8EEA-DB5E7AAF7DBE}" presName="iconBgRect" presStyleLbl="bgShp" presStyleIdx="2" presStyleCnt="4"/>
      <dgm:spPr/>
    </dgm:pt>
    <dgm:pt modelId="{9D3895AE-9FB7-416C-8F6C-6F8DE913B438}" type="pres">
      <dgm:prSet presAssocID="{AB5AD7FE-9506-4992-8EEA-DB5E7AAF7DBE}" presName="iconRect" presStyleLbl="node1" presStyleIdx="2" presStyleCnt="4"/>
      <dgm:spPr>
        <a:blipFill>
          <a:blip xmlns:r="http://schemas.openxmlformats.org/officeDocument/2006/relationships" r:embed="rId4">
            <a:extLst>
              <a:ext uri="{96DAC541-7B7A-43D3-8B79-37D633B846F1}">
                <asvg:svgBlip xmlns:asvg="http://schemas.microsoft.com/office/drawing/2016/SVG/main" r:embed="rId5"/>
              </a:ext>
            </a:extLst>
          </a:blip>
          <a:srcRect/>
          <a:stretch>
            <a:fillRect/>
          </a:stretch>
        </a:blipFill>
        <a:effectLst>
          <a:outerShdw blurRad="40000" dist="23000" dir="5400000" rotWithShape="0">
            <a:srgbClr val="000000">
              <a:alpha val="0"/>
            </a:srgbClr>
          </a:outerShdw>
        </a:effectLst>
      </dgm:spPr>
      <dgm:extLst>
        <a:ext uri="{E40237B7-FDA0-4F09-8148-C483321AD2D9}">
          <dgm14:cNvPr xmlns:dgm14="http://schemas.microsoft.com/office/drawing/2010/diagram" id="0" name="" descr="Upward trend"/>
        </a:ext>
      </dgm:extLst>
    </dgm:pt>
    <dgm:pt modelId="{3C6F6B7D-D704-4AD9-A1F2-24F11A1C78BD}" type="pres">
      <dgm:prSet presAssocID="{AB5AD7FE-9506-4992-8EEA-DB5E7AAF7DBE}" presName="spaceRect" presStyleCnt="0"/>
      <dgm:spPr/>
    </dgm:pt>
    <dgm:pt modelId="{C43165C1-B12A-44D1-AAC0-C2DA952787C3}" type="pres">
      <dgm:prSet presAssocID="{AB5AD7FE-9506-4992-8EEA-DB5E7AAF7DBE}" presName="textRect" presStyleLbl="revTx" presStyleIdx="2" presStyleCnt="4">
        <dgm:presLayoutVars>
          <dgm:chMax val="1"/>
          <dgm:chPref val="1"/>
        </dgm:presLayoutVars>
      </dgm:prSet>
      <dgm:spPr/>
    </dgm:pt>
    <dgm:pt modelId="{F212C5E5-D7C4-4AF1-8A70-AAB52BC0462A}" type="pres">
      <dgm:prSet presAssocID="{B11FDD88-5A5F-4160-B826-B00F92BFEC92}" presName="sibTrans" presStyleCnt="0"/>
      <dgm:spPr/>
    </dgm:pt>
    <dgm:pt modelId="{161D860E-A893-43BE-A803-C875A2C875CD}" type="pres">
      <dgm:prSet presAssocID="{9C6242EB-5FA0-4CCA-B012-3C048388544E}" presName="compNode" presStyleCnt="0"/>
      <dgm:spPr/>
    </dgm:pt>
    <dgm:pt modelId="{0AB4EB1C-0B48-4130-ACAB-9A645BC3B059}" type="pres">
      <dgm:prSet presAssocID="{9C6242EB-5FA0-4CCA-B012-3C048388544E}" presName="iconBgRect" presStyleLbl="bgShp" presStyleIdx="3" presStyleCnt="4"/>
      <dgm:spPr/>
    </dgm:pt>
    <dgm:pt modelId="{C8B32262-2092-476F-AC13-BDA4AACC9408}" type="pres">
      <dgm:prSet presAssocID="{9C6242EB-5FA0-4CCA-B012-3C048388544E}" presName="iconRect" presStyleLbl="node1" presStyleIdx="3" presStyleCnt="4"/>
      <dgm:spPr>
        <a:blipFill>
          <a:blip xmlns:r="http://schemas.openxmlformats.org/officeDocument/2006/relationships" r:embed="rId6">
            <a:extLst>
              <a:ext uri="{96DAC541-7B7A-43D3-8B79-37D633B846F1}">
                <asvg:svgBlip xmlns:asvg="http://schemas.microsoft.com/office/drawing/2016/SVG/main" r:embed="rId7"/>
              </a:ext>
            </a:extLst>
          </a:blip>
          <a:srcRect/>
          <a:stretch>
            <a:fillRect/>
          </a:stretch>
        </a:blipFill>
        <a:effectLst>
          <a:outerShdw blurRad="40000" dist="23000" dir="5400000" rotWithShape="0">
            <a:srgbClr val="000000">
              <a:alpha val="0"/>
            </a:srgbClr>
          </a:outerShdw>
        </a:effectLst>
      </dgm:spPr>
      <dgm:extLst>
        <a:ext uri="{E40237B7-FDA0-4F09-8148-C483321AD2D9}">
          <dgm14:cNvPr xmlns:dgm14="http://schemas.microsoft.com/office/drawing/2010/diagram" id="0" name="" descr="Dollar"/>
        </a:ext>
      </dgm:extLst>
    </dgm:pt>
    <dgm:pt modelId="{488AB8EF-06E2-433B-A92F-A6E03E133703}" type="pres">
      <dgm:prSet presAssocID="{9C6242EB-5FA0-4CCA-B012-3C048388544E}" presName="spaceRect" presStyleCnt="0"/>
      <dgm:spPr/>
    </dgm:pt>
    <dgm:pt modelId="{F29EC940-A3A3-4634-BFB3-4292959CB28E}" type="pres">
      <dgm:prSet presAssocID="{9C6242EB-5FA0-4CCA-B012-3C048388544E}" presName="textRect" presStyleLbl="revTx" presStyleIdx="3" presStyleCnt="4">
        <dgm:presLayoutVars>
          <dgm:chMax val="1"/>
          <dgm:chPref val="1"/>
        </dgm:presLayoutVars>
      </dgm:prSet>
      <dgm:spPr/>
    </dgm:pt>
  </dgm:ptLst>
  <dgm:cxnLst>
    <dgm:cxn modelId="{09DDA401-35CC-431E-BA57-39047971B7B3}" srcId="{DFE8DDEE-A85B-453E-B4B8-ACE7308D8B3A}" destId="{AB5AD7FE-9506-4992-8EEA-DB5E7AAF7DBE}" srcOrd="2" destOrd="0" parTransId="{2D8DAAAC-3F7E-4E2E-927C-EF0FBBFD833B}" sibTransId="{B11FDD88-5A5F-4160-B826-B00F92BFEC92}"/>
    <dgm:cxn modelId="{D532AB09-F6E2-412B-86DE-93F0A1382ECF}" srcId="{DFE8DDEE-A85B-453E-B4B8-ACE7308D8B3A}" destId="{DE08C55C-13EB-4B94-A78E-6D3C661C7A6B}" srcOrd="0" destOrd="0" parTransId="{AC9EF2AC-D427-49D7-9D28-0D6B8513A2CE}" sibTransId="{85314D30-4EAE-4458-8FC9-39F772990845}"/>
    <dgm:cxn modelId="{D22BC32E-E1C2-4205-BE15-DAF243FD401B}" type="presOf" srcId="{AB5AD7FE-9506-4992-8EEA-DB5E7AAF7DBE}" destId="{C43165C1-B12A-44D1-AAC0-C2DA952787C3}" srcOrd="0" destOrd="0" presId="urn:microsoft.com/office/officeart/2018/5/layout/IconCircleLabelList"/>
    <dgm:cxn modelId="{54721272-C737-4EC7-A1C4-F4800DE8A641}" srcId="{DFE8DDEE-A85B-453E-B4B8-ACE7308D8B3A}" destId="{9C6242EB-5FA0-4CCA-B012-3C048388544E}" srcOrd="3" destOrd="0" parTransId="{210E95DF-6EEF-4245-9882-29541FE0FCA5}" sibTransId="{F0FD4A36-5FD5-439B-851F-CCC26CD9D3AA}"/>
    <dgm:cxn modelId="{C93B7B82-984D-4D27-8737-AFEACC7373B2}" type="presOf" srcId="{9C6242EB-5FA0-4CCA-B012-3C048388544E}" destId="{F29EC940-A3A3-4634-BFB3-4292959CB28E}" srcOrd="0" destOrd="0" presId="urn:microsoft.com/office/officeart/2018/5/layout/IconCircleLabelList"/>
    <dgm:cxn modelId="{4C8E0286-6C20-4CB4-9EB5-3260D7E9B502}" type="presOf" srcId="{DFE8DDEE-A85B-453E-B4B8-ACE7308D8B3A}" destId="{457426FF-1D33-4AEB-8889-0EA0BC91A0B4}" srcOrd="0" destOrd="0" presId="urn:microsoft.com/office/officeart/2018/5/layout/IconCircleLabelList"/>
    <dgm:cxn modelId="{186F6EB9-AE85-4676-AD62-29BBA44BD01E}" srcId="{DFE8DDEE-A85B-453E-B4B8-ACE7308D8B3A}" destId="{31D3724B-001D-419F-A2A0-C4EB8C1C534F}" srcOrd="1" destOrd="0" parTransId="{BB4AA513-A88D-4F9A-ACB7-8A6E356E9F8B}" sibTransId="{F74691F7-43BE-440D-A01C-AFD389768306}"/>
    <dgm:cxn modelId="{D156E5CE-79F9-409B-A9B1-49DA2919B754}" type="presOf" srcId="{31D3724B-001D-419F-A2A0-C4EB8C1C534F}" destId="{5E68E362-8F27-4B5C-8C05-9F032774AF90}" srcOrd="0" destOrd="0" presId="urn:microsoft.com/office/officeart/2018/5/layout/IconCircleLabelList"/>
    <dgm:cxn modelId="{62F468E2-9A48-459A-B3E2-33480D0AC3E7}" type="presOf" srcId="{DE08C55C-13EB-4B94-A78E-6D3C661C7A6B}" destId="{A062A8F8-9899-473B-8A94-75E0168C1C17}" srcOrd="0" destOrd="0" presId="urn:microsoft.com/office/officeart/2018/5/layout/IconCircleLabelList"/>
    <dgm:cxn modelId="{9B9C24D1-704B-4664-B58E-3EC30C97E136}" type="presParOf" srcId="{457426FF-1D33-4AEB-8889-0EA0BC91A0B4}" destId="{BC6F6CD8-9686-4D49-9C08-5E30160BD272}" srcOrd="0" destOrd="0" presId="urn:microsoft.com/office/officeart/2018/5/layout/IconCircleLabelList"/>
    <dgm:cxn modelId="{35E09E7C-F339-44C4-8EED-2217E7D12442}" type="presParOf" srcId="{BC6F6CD8-9686-4D49-9C08-5E30160BD272}" destId="{38F4E6C6-67B9-4865-A2C2-1B6ADACDE9F7}" srcOrd="0" destOrd="0" presId="urn:microsoft.com/office/officeart/2018/5/layout/IconCircleLabelList"/>
    <dgm:cxn modelId="{B9C5D1FB-7C44-479B-BDD7-DCC404F2AFCB}" type="presParOf" srcId="{BC6F6CD8-9686-4D49-9C08-5E30160BD272}" destId="{611CE409-4ED2-46D4-AE30-8057E4B92B22}" srcOrd="1" destOrd="0" presId="urn:microsoft.com/office/officeart/2018/5/layout/IconCircleLabelList"/>
    <dgm:cxn modelId="{4DB269D8-D46F-4BA7-9F27-AD452766FE5D}" type="presParOf" srcId="{BC6F6CD8-9686-4D49-9C08-5E30160BD272}" destId="{FF62A7A1-1232-45DB-8049-C88B1736DCFD}" srcOrd="2" destOrd="0" presId="urn:microsoft.com/office/officeart/2018/5/layout/IconCircleLabelList"/>
    <dgm:cxn modelId="{2B5455AA-72C6-41E1-ADE7-EE3B33702A42}" type="presParOf" srcId="{BC6F6CD8-9686-4D49-9C08-5E30160BD272}" destId="{A062A8F8-9899-473B-8A94-75E0168C1C17}" srcOrd="3" destOrd="0" presId="urn:microsoft.com/office/officeart/2018/5/layout/IconCircleLabelList"/>
    <dgm:cxn modelId="{7686AD09-2968-43A9-B080-7578BE9FF17A}" type="presParOf" srcId="{457426FF-1D33-4AEB-8889-0EA0BC91A0B4}" destId="{70A52162-BF05-4696-952D-32688AB17B80}" srcOrd="1" destOrd="0" presId="urn:microsoft.com/office/officeart/2018/5/layout/IconCircleLabelList"/>
    <dgm:cxn modelId="{25CD01DE-A375-4666-A576-056588A79ACA}" type="presParOf" srcId="{457426FF-1D33-4AEB-8889-0EA0BC91A0B4}" destId="{ACE2641D-DA60-4E93-B53A-F4A2DFED3016}" srcOrd="2" destOrd="0" presId="urn:microsoft.com/office/officeart/2018/5/layout/IconCircleLabelList"/>
    <dgm:cxn modelId="{8E9926F0-4A65-4CEE-9929-2BA21A47D127}" type="presParOf" srcId="{ACE2641D-DA60-4E93-B53A-F4A2DFED3016}" destId="{6CB50776-B8DB-48B3-86AC-88270A9210B3}" srcOrd="0" destOrd="0" presId="urn:microsoft.com/office/officeart/2018/5/layout/IconCircleLabelList"/>
    <dgm:cxn modelId="{614F878C-F0C5-43B9-861A-F53A73E49A63}" type="presParOf" srcId="{ACE2641D-DA60-4E93-B53A-F4A2DFED3016}" destId="{DE847D93-912A-477D-AC2C-0FA1439FF683}" srcOrd="1" destOrd="0" presId="urn:microsoft.com/office/officeart/2018/5/layout/IconCircleLabelList"/>
    <dgm:cxn modelId="{B5007B93-C578-4A71-A3C0-AA98E7B4897F}" type="presParOf" srcId="{ACE2641D-DA60-4E93-B53A-F4A2DFED3016}" destId="{D27906DB-ED84-476B-8913-207BA97C087C}" srcOrd="2" destOrd="0" presId="urn:microsoft.com/office/officeart/2018/5/layout/IconCircleLabelList"/>
    <dgm:cxn modelId="{66350A45-DFFA-47BD-B522-DF173DFDDB75}" type="presParOf" srcId="{ACE2641D-DA60-4E93-B53A-F4A2DFED3016}" destId="{5E68E362-8F27-4B5C-8C05-9F032774AF90}" srcOrd="3" destOrd="0" presId="urn:microsoft.com/office/officeart/2018/5/layout/IconCircleLabelList"/>
    <dgm:cxn modelId="{45FBB597-2D4A-49ED-8E99-7FDE9F99BABF}" type="presParOf" srcId="{457426FF-1D33-4AEB-8889-0EA0BC91A0B4}" destId="{91235FB2-230C-4F3B-8B92-A54B741D907D}" srcOrd="3" destOrd="0" presId="urn:microsoft.com/office/officeart/2018/5/layout/IconCircleLabelList"/>
    <dgm:cxn modelId="{AEBED7FF-4D41-4670-BD86-3F4EA6F8A77A}" type="presParOf" srcId="{457426FF-1D33-4AEB-8889-0EA0BC91A0B4}" destId="{EA3ADB62-6E74-4BAC-9017-03B5C2DE7BAD}" srcOrd="4" destOrd="0" presId="urn:microsoft.com/office/officeart/2018/5/layout/IconCircleLabelList"/>
    <dgm:cxn modelId="{953F24DA-0FD7-4D48-8785-C62A0F5493B3}" type="presParOf" srcId="{EA3ADB62-6E74-4BAC-9017-03B5C2DE7BAD}" destId="{4FE013CC-F720-406B-9795-C28E6A9D62F8}" srcOrd="0" destOrd="0" presId="urn:microsoft.com/office/officeart/2018/5/layout/IconCircleLabelList"/>
    <dgm:cxn modelId="{7A92DA50-D2D4-46A5-B746-8BC54735B8AC}" type="presParOf" srcId="{EA3ADB62-6E74-4BAC-9017-03B5C2DE7BAD}" destId="{9D3895AE-9FB7-416C-8F6C-6F8DE913B438}" srcOrd="1" destOrd="0" presId="urn:microsoft.com/office/officeart/2018/5/layout/IconCircleLabelList"/>
    <dgm:cxn modelId="{E7FA1943-4A06-46AF-A3B0-62A400A86DBA}" type="presParOf" srcId="{EA3ADB62-6E74-4BAC-9017-03B5C2DE7BAD}" destId="{3C6F6B7D-D704-4AD9-A1F2-24F11A1C78BD}" srcOrd="2" destOrd="0" presId="urn:microsoft.com/office/officeart/2018/5/layout/IconCircleLabelList"/>
    <dgm:cxn modelId="{22486113-AA85-455D-B5A8-2134280454B0}" type="presParOf" srcId="{EA3ADB62-6E74-4BAC-9017-03B5C2DE7BAD}" destId="{C43165C1-B12A-44D1-AAC0-C2DA952787C3}" srcOrd="3" destOrd="0" presId="urn:microsoft.com/office/officeart/2018/5/layout/IconCircleLabelList"/>
    <dgm:cxn modelId="{AC6D8B77-6E3F-4027-9E25-381B6876D06D}" type="presParOf" srcId="{457426FF-1D33-4AEB-8889-0EA0BC91A0B4}" destId="{F212C5E5-D7C4-4AF1-8A70-AAB52BC0462A}" srcOrd="5" destOrd="0" presId="urn:microsoft.com/office/officeart/2018/5/layout/IconCircleLabelList"/>
    <dgm:cxn modelId="{2B0535F1-9EC6-4146-B6FB-44B08BB8584F}" type="presParOf" srcId="{457426FF-1D33-4AEB-8889-0EA0BC91A0B4}" destId="{161D860E-A893-43BE-A803-C875A2C875CD}" srcOrd="6" destOrd="0" presId="urn:microsoft.com/office/officeart/2018/5/layout/IconCircleLabelList"/>
    <dgm:cxn modelId="{197959FC-C011-4AA8-8046-BD6CB4EACB5F}" type="presParOf" srcId="{161D860E-A893-43BE-A803-C875A2C875CD}" destId="{0AB4EB1C-0B48-4130-ACAB-9A645BC3B059}" srcOrd="0" destOrd="0" presId="urn:microsoft.com/office/officeart/2018/5/layout/IconCircleLabelList"/>
    <dgm:cxn modelId="{F4144B02-2091-43DB-AE6C-8CCC9A8E048E}" type="presParOf" srcId="{161D860E-A893-43BE-A803-C875A2C875CD}" destId="{C8B32262-2092-476F-AC13-BDA4AACC9408}" srcOrd="1" destOrd="0" presId="urn:microsoft.com/office/officeart/2018/5/layout/IconCircleLabelList"/>
    <dgm:cxn modelId="{7ABD54A8-EFA3-4A6D-8621-3CF67579C9A3}" type="presParOf" srcId="{161D860E-A893-43BE-A803-C875A2C875CD}" destId="{488AB8EF-06E2-433B-A92F-A6E03E133703}" srcOrd="2" destOrd="0" presId="urn:microsoft.com/office/officeart/2018/5/layout/IconCircleLabelList"/>
    <dgm:cxn modelId="{0A58F33E-98D4-45CC-89B9-779200A24E12}" type="presParOf" srcId="{161D860E-A893-43BE-A803-C875A2C875CD}" destId="{F29EC940-A3A3-4634-BFB3-4292959CB28E}"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F4E6C6-67B9-4865-A2C2-1B6ADACDE9F7}">
      <dsp:nvSpPr>
        <dsp:cNvPr id="0" name=""/>
        <dsp:cNvSpPr/>
      </dsp:nvSpPr>
      <dsp:spPr>
        <a:xfrm>
          <a:off x="590938" y="821443"/>
          <a:ext cx="1098000" cy="1098000"/>
        </a:xfrm>
        <a:prstGeom prst="ellipse">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611CE409-4ED2-46D4-AE30-8057E4B92B22}">
      <dsp:nvSpPr>
        <dsp:cNvPr id="0" name=""/>
        <dsp:cNvSpPr/>
      </dsp:nvSpPr>
      <dsp:spPr>
        <a:xfrm>
          <a:off x="824938" y="1024327"/>
          <a:ext cx="630000" cy="630000"/>
        </a:xfrm>
        <a:prstGeom prst="rect">
          <a:avLst/>
        </a:prstGeom>
        <a:blipFill>
          <a:blip xmlns:r="http://schemas.openxmlformats.org/officeDocument/2006/relationships" r:embed="rId1"/>
          <a:srcRect/>
          <a:stretch>
            <a:fillRect l="-6000" r="-6000"/>
          </a:stretch>
        </a:blipFill>
        <a:ln>
          <a:noFill/>
        </a:ln>
        <a:effectLst>
          <a:outerShdw blurRad="40000" dist="23000" dir="5400000" rotWithShape="0">
            <a:srgbClr val="000000">
              <a:alpha val="0"/>
            </a:srgbClr>
          </a:outerShdw>
        </a:effectLst>
      </dsp:spPr>
      <dsp:style>
        <a:lnRef idx="0">
          <a:scrgbClr r="0" g="0" b="0"/>
        </a:lnRef>
        <a:fillRef idx="3">
          <a:scrgbClr r="0" g="0" b="0"/>
        </a:fillRef>
        <a:effectRef idx="2">
          <a:scrgbClr r="0" g="0" b="0"/>
        </a:effectRef>
        <a:fontRef idx="minor">
          <a:schemeClr val="lt1"/>
        </a:fontRef>
      </dsp:style>
    </dsp:sp>
    <dsp:sp modelId="{A062A8F8-9899-473B-8A94-75E0168C1C17}">
      <dsp:nvSpPr>
        <dsp:cNvPr id="0" name=""/>
        <dsp:cNvSpPr/>
      </dsp:nvSpPr>
      <dsp:spPr>
        <a:xfrm>
          <a:off x="239938" y="226144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b="0" kern="1200">
              <a:latin typeface="Franklin Gothic Medium"/>
            </a:rPr>
            <a:t>Reduced</a:t>
          </a:r>
          <a:r>
            <a:rPr lang="en-US" sz="1500" b="0" i="0" u="none" strike="noStrike" kern="1200" cap="all" baseline="0" noProof="0">
              <a:latin typeface="Franklin Gothic Medium"/>
            </a:rPr>
            <a:t> congestion</a:t>
          </a:r>
          <a:endParaRPr lang="en-US" sz="1500" b="0" kern="1200"/>
        </a:p>
      </dsp:txBody>
      <dsp:txXfrm>
        <a:off x="239938" y="2261443"/>
        <a:ext cx="1800000" cy="720000"/>
      </dsp:txXfrm>
    </dsp:sp>
    <dsp:sp modelId="{6CB50776-B8DB-48B3-86AC-88270A9210B3}">
      <dsp:nvSpPr>
        <dsp:cNvPr id="0" name=""/>
        <dsp:cNvSpPr/>
      </dsp:nvSpPr>
      <dsp:spPr>
        <a:xfrm>
          <a:off x="2705939" y="821443"/>
          <a:ext cx="1098000" cy="1098000"/>
        </a:xfrm>
        <a:prstGeom prst="ellipse">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DE847D93-912A-477D-AC2C-0FA1439FF683}">
      <dsp:nvSpPr>
        <dsp:cNvPr id="0" name=""/>
        <dsp:cNvSpPr/>
      </dsp:nvSpPr>
      <dsp:spPr>
        <a:xfrm>
          <a:off x="2939939" y="1055443"/>
          <a:ext cx="630000" cy="630000"/>
        </a:xfrm>
        <a:prstGeom prst="rect">
          <a:avLst/>
        </a:prstGeom>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a:effectLst>
          <a:outerShdw blurRad="40000" dist="23000" dir="5400000" rotWithShape="0">
            <a:srgbClr val="000000">
              <a:alpha val="0"/>
            </a:srgbClr>
          </a:outerShdw>
        </a:effectLst>
      </dsp:spPr>
      <dsp:style>
        <a:lnRef idx="0">
          <a:scrgbClr r="0" g="0" b="0"/>
        </a:lnRef>
        <a:fillRef idx="3">
          <a:scrgbClr r="0" g="0" b="0"/>
        </a:fillRef>
        <a:effectRef idx="2">
          <a:scrgbClr r="0" g="0" b="0"/>
        </a:effectRef>
        <a:fontRef idx="minor">
          <a:schemeClr val="lt1"/>
        </a:fontRef>
      </dsp:style>
    </dsp:sp>
    <dsp:sp modelId="{5E68E362-8F27-4B5C-8C05-9F032774AF90}">
      <dsp:nvSpPr>
        <dsp:cNvPr id="0" name=""/>
        <dsp:cNvSpPr/>
      </dsp:nvSpPr>
      <dsp:spPr>
        <a:xfrm>
          <a:off x="2354939" y="226144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b="0" i="0" u="none" strike="noStrike" kern="1200" cap="all" baseline="0" noProof="0">
              <a:latin typeface="Franklin Gothic Medium"/>
            </a:rPr>
            <a:t>Improved air quality</a:t>
          </a:r>
        </a:p>
      </dsp:txBody>
      <dsp:txXfrm>
        <a:off x="2354939" y="2261443"/>
        <a:ext cx="1800000" cy="720000"/>
      </dsp:txXfrm>
    </dsp:sp>
    <dsp:sp modelId="{4FE013CC-F720-406B-9795-C28E6A9D62F8}">
      <dsp:nvSpPr>
        <dsp:cNvPr id="0" name=""/>
        <dsp:cNvSpPr/>
      </dsp:nvSpPr>
      <dsp:spPr>
        <a:xfrm>
          <a:off x="4820939" y="821443"/>
          <a:ext cx="1098000" cy="1098000"/>
        </a:xfrm>
        <a:prstGeom prst="ellipse">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D3895AE-9FB7-416C-8F6C-6F8DE913B438}">
      <dsp:nvSpPr>
        <dsp:cNvPr id="0" name=""/>
        <dsp:cNvSpPr/>
      </dsp:nvSpPr>
      <dsp:spPr>
        <a:xfrm>
          <a:off x="5054939" y="1055443"/>
          <a:ext cx="630000" cy="630000"/>
        </a:xfrm>
        <a:prstGeom prst="rect">
          <a:avLst/>
        </a:prstGeom>
        <a:blipFill>
          <a:blip xmlns:r="http://schemas.openxmlformats.org/officeDocument/2006/relationships" r:embed="rId4">
            <a:extLst>
              <a:ext uri="{96DAC541-7B7A-43D3-8B79-37D633B846F1}">
                <asvg:svgBlip xmlns:asvg="http://schemas.microsoft.com/office/drawing/2016/SVG/main" r:embed="rId5"/>
              </a:ext>
            </a:extLst>
          </a:blip>
          <a:srcRect/>
          <a:stretch>
            <a:fillRect/>
          </a:stretch>
        </a:blipFill>
        <a:ln>
          <a:noFill/>
        </a:ln>
        <a:effectLst>
          <a:outerShdw blurRad="40000" dist="23000" dir="5400000" rotWithShape="0">
            <a:srgbClr val="000000">
              <a:alpha val="0"/>
            </a:srgbClr>
          </a:outerShdw>
        </a:effectLst>
      </dsp:spPr>
      <dsp:style>
        <a:lnRef idx="0">
          <a:scrgbClr r="0" g="0" b="0"/>
        </a:lnRef>
        <a:fillRef idx="3">
          <a:scrgbClr r="0" g="0" b="0"/>
        </a:fillRef>
        <a:effectRef idx="2">
          <a:scrgbClr r="0" g="0" b="0"/>
        </a:effectRef>
        <a:fontRef idx="minor">
          <a:schemeClr val="lt1"/>
        </a:fontRef>
      </dsp:style>
    </dsp:sp>
    <dsp:sp modelId="{C43165C1-B12A-44D1-AAC0-C2DA952787C3}">
      <dsp:nvSpPr>
        <dsp:cNvPr id="0" name=""/>
        <dsp:cNvSpPr/>
      </dsp:nvSpPr>
      <dsp:spPr>
        <a:xfrm>
          <a:off x="4469939" y="226144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b="0" i="0" u="none" strike="noStrike" kern="1200" cap="all" baseline="0" noProof="0">
              <a:latin typeface="Franklin Gothic Medium"/>
            </a:rPr>
            <a:t>Increased revenue from increased ridership</a:t>
          </a:r>
        </a:p>
      </dsp:txBody>
      <dsp:txXfrm>
        <a:off x="4469939" y="2261443"/>
        <a:ext cx="1800000" cy="720000"/>
      </dsp:txXfrm>
    </dsp:sp>
    <dsp:sp modelId="{0AB4EB1C-0B48-4130-ACAB-9A645BC3B059}">
      <dsp:nvSpPr>
        <dsp:cNvPr id="0" name=""/>
        <dsp:cNvSpPr/>
      </dsp:nvSpPr>
      <dsp:spPr>
        <a:xfrm>
          <a:off x="6935939" y="821443"/>
          <a:ext cx="1098000" cy="1098000"/>
        </a:xfrm>
        <a:prstGeom prst="ellipse">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8B32262-2092-476F-AC13-BDA4AACC9408}">
      <dsp:nvSpPr>
        <dsp:cNvPr id="0" name=""/>
        <dsp:cNvSpPr/>
      </dsp:nvSpPr>
      <dsp:spPr>
        <a:xfrm>
          <a:off x="7169939" y="1055443"/>
          <a:ext cx="630000" cy="630000"/>
        </a:xfrm>
        <a:prstGeom prst="rect">
          <a:avLst/>
        </a:prstGeom>
        <a:blipFill>
          <a:blip xmlns:r="http://schemas.openxmlformats.org/officeDocument/2006/relationships" r:embed="rId6">
            <a:extLst>
              <a:ext uri="{96DAC541-7B7A-43D3-8B79-37D633B846F1}">
                <asvg:svgBlip xmlns:asvg="http://schemas.microsoft.com/office/drawing/2016/SVG/main" r:embed="rId7"/>
              </a:ext>
            </a:extLst>
          </a:blip>
          <a:srcRect/>
          <a:stretch>
            <a:fillRect/>
          </a:stretch>
        </a:blipFill>
        <a:ln>
          <a:noFill/>
        </a:ln>
        <a:effectLst>
          <a:outerShdw blurRad="40000" dist="23000" dir="5400000" rotWithShape="0">
            <a:srgbClr val="000000">
              <a:alpha val="0"/>
            </a:srgbClr>
          </a:outerShdw>
        </a:effectLst>
      </dsp:spPr>
      <dsp:style>
        <a:lnRef idx="0">
          <a:scrgbClr r="0" g="0" b="0"/>
        </a:lnRef>
        <a:fillRef idx="3">
          <a:scrgbClr r="0" g="0" b="0"/>
        </a:fillRef>
        <a:effectRef idx="2">
          <a:scrgbClr r="0" g="0" b="0"/>
        </a:effectRef>
        <a:fontRef idx="minor">
          <a:schemeClr val="lt1"/>
        </a:fontRef>
      </dsp:style>
    </dsp:sp>
    <dsp:sp modelId="{F29EC940-A3A3-4634-BFB3-4292959CB28E}">
      <dsp:nvSpPr>
        <dsp:cNvPr id="0" name=""/>
        <dsp:cNvSpPr/>
      </dsp:nvSpPr>
      <dsp:spPr>
        <a:xfrm>
          <a:off x="6584939" y="226144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latin typeface="Franklin Gothic Medium"/>
            </a:rPr>
            <a:t>Reduced fuel cost from reduced delay</a:t>
          </a:r>
          <a:endParaRPr lang="en-US" sz="1500" kern="1200"/>
        </a:p>
      </dsp:txBody>
      <dsp:txXfrm>
        <a:off x="6584939" y="2261443"/>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11/20/2020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11/20/2020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seattletimes.com/seattle-news/transportation/buses-are-moving-out-of-the-downtown-transit-tunnel-what-do-you-want-to-know-about-the-changes/" TargetMode="External"/><Relationship Id="rId7" Type="http://schemas.openxmlformats.org/officeDocument/2006/relationships/hyperlink" Target="https://ggwash.org/view/74870/there-are-mixed-signals-on-prioritizing-richmonds-bus-rapid-transit" TargetMode="External"/><Relationship Id="rId2" Type="http://schemas.openxmlformats.org/officeDocument/2006/relationships/slide" Target="../slides/slide49.xml"/><Relationship Id="rId1" Type="http://schemas.openxmlformats.org/officeDocument/2006/relationships/notesMaster" Target="../notesMasters/notesMaster1.xml"/><Relationship Id="rId6" Type="http://schemas.openxmlformats.org/officeDocument/2006/relationships/hyperlink" Target="https://www.urbantransportnews.com/blog/page/74/" TargetMode="External"/><Relationship Id="rId5" Type="http://schemas.openxmlformats.org/officeDocument/2006/relationships/hyperlink" Target="https://link.springer.com/referenceworkentry/10.1007%2F978-1-4419-0851-3_668" TargetMode="External"/><Relationship Id="rId4" Type="http://schemas.openxmlformats.org/officeDocument/2006/relationships/hyperlink" Target="http://www.hwlochner.com/portfolio/ctfastrak-bus-rapid-transit-corridor/"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1106331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Examples of the bus priority types discussed in the syntheses. This is not a comprehensive list of all bus priority types, but provides an overview of those commonly used or discussed for potential use in the NCR. </a:t>
            </a:r>
          </a:p>
        </p:txBody>
      </p:sp>
      <p:sp>
        <p:nvSpPr>
          <p:cNvPr id="4" name="Slide Number Placeholder 3"/>
          <p:cNvSpPr>
            <a:spLocks noGrp="1"/>
          </p:cNvSpPr>
          <p:nvPr>
            <p:ph type="sldNum" sz="quarter" idx="5"/>
          </p:nvPr>
        </p:nvSpPr>
        <p:spPr/>
        <p:txBody>
          <a:bodyPr/>
          <a:lstStyle/>
          <a:p>
            <a:fld id="{1436F691-95C7-1B40-B9ED-37CC98F20D13}" type="slidenum">
              <a:rPr lang="en-US" smtClean="0"/>
              <a:t>9</a:t>
            </a:fld>
            <a:endParaRPr lang="en-US"/>
          </a:p>
        </p:txBody>
      </p:sp>
    </p:spTree>
    <p:extLst>
      <p:ext uri="{BB962C8B-B14F-4D97-AF65-F5344CB8AC3E}">
        <p14:creationId xmlns:p14="http://schemas.microsoft.com/office/powerpoint/2010/main" val="2552873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12</a:t>
            </a:fld>
            <a:endParaRPr lang="en-US"/>
          </a:p>
        </p:txBody>
      </p:sp>
    </p:spTree>
    <p:extLst>
      <p:ext uri="{BB962C8B-B14F-4D97-AF65-F5344CB8AC3E}">
        <p14:creationId xmlns:p14="http://schemas.microsoft.com/office/powerpoint/2010/main" val="566275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13</a:t>
            </a:fld>
            <a:endParaRPr lang="en-US"/>
          </a:p>
        </p:txBody>
      </p:sp>
    </p:spTree>
    <p:extLst>
      <p:ext uri="{BB962C8B-B14F-4D97-AF65-F5344CB8AC3E}">
        <p14:creationId xmlns:p14="http://schemas.microsoft.com/office/powerpoint/2010/main" val="3753668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16</a:t>
            </a:r>
            <a:r>
              <a:rPr lang="en-US" baseline="30000"/>
              <a:t>th</a:t>
            </a:r>
            <a:r>
              <a:rPr lang="en-US"/>
              <a:t> Street NW: OTP decreased on both AM and PM Peaks; Number of trips on the corridor remained stable but ridership on the corridor decreased overall – S1 ridership increased</a:t>
            </a:r>
          </a:p>
          <a:p>
            <a:r>
              <a:rPr lang="en-US"/>
              <a:t>Georgia Ave: OTP decreased on both AM and PM Peaks; Number of trips on the corridor increased but ridership on the corridor decreased overall</a:t>
            </a:r>
          </a:p>
          <a:p>
            <a:r>
              <a:rPr lang="en-US"/>
              <a:t>Wisconsin Ave: OTP increased on the AM Peak, but not PM Peak; Number of trips and ridership increase </a:t>
            </a:r>
          </a:p>
          <a:p>
            <a:r>
              <a:rPr lang="en-US"/>
              <a:t>US 1 – Transitway: OTP and ridership increased</a:t>
            </a:r>
          </a:p>
          <a:p>
            <a:r>
              <a:rPr lang="en-US"/>
              <a:t>VA 7 Leesburg: OPT increased in the AM Peak, but decreased in the PM Peak; ridership decreased despite increase in number of trips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a:t>Van Dorn – Pentagon: OTP increased in all time periods; ridership decreased despite increase in number of trips</a:t>
            </a:r>
          </a:p>
          <a:p>
            <a:r>
              <a:rPr lang="en-US"/>
              <a:t>TR and 14</a:t>
            </a:r>
            <a:r>
              <a:rPr lang="en-US" baseline="30000"/>
              <a:t>th</a:t>
            </a:r>
            <a:r>
              <a:rPr lang="en-US"/>
              <a:t> St. Bridges to K St. NW: OTP not tracked; number of trips crossing TR Bridge increased, but number of trips and overall ridership on both corridors decreased</a:t>
            </a:r>
          </a:p>
        </p:txBody>
      </p:sp>
      <p:sp>
        <p:nvSpPr>
          <p:cNvPr id="4" name="Slide Number Placeholder 3"/>
          <p:cNvSpPr>
            <a:spLocks noGrp="1"/>
          </p:cNvSpPr>
          <p:nvPr>
            <p:ph type="sldNum" sz="quarter" idx="5"/>
          </p:nvPr>
        </p:nvSpPr>
        <p:spPr/>
        <p:txBody>
          <a:bodyPr/>
          <a:lstStyle/>
          <a:p>
            <a:fld id="{1436F691-95C7-1B40-B9ED-37CC98F20D13}" type="slidenum">
              <a:rPr lang="en-US" smtClean="0"/>
              <a:t>20</a:t>
            </a:fld>
            <a:endParaRPr lang="en-US"/>
          </a:p>
        </p:txBody>
      </p:sp>
    </p:spTree>
    <p:extLst>
      <p:ext uri="{BB962C8B-B14F-4D97-AF65-F5344CB8AC3E}">
        <p14:creationId xmlns:p14="http://schemas.microsoft.com/office/powerpoint/2010/main" val="1307888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21</a:t>
            </a:fld>
            <a:endParaRPr lang="en-US"/>
          </a:p>
        </p:txBody>
      </p:sp>
    </p:spTree>
    <p:extLst>
      <p:ext uri="{BB962C8B-B14F-4D97-AF65-F5344CB8AC3E}">
        <p14:creationId xmlns:p14="http://schemas.microsoft.com/office/powerpoint/2010/main" val="992090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29</a:t>
            </a:fld>
            <a:endParaRPr lang="en-US"/>
          </a:p>
        </p:txBody>
      </p:sp>
    </p:spTree>
    <p:extLst>
      <p:ext uri="{BB962C8B-B14F-4D97-AF65-F5344CB8AC3E}">
        <p14:creationId xmlns:p14="http://schemas.microsoft.com/office/powerpoint/2010/main" val="2814928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31</a:t>
            </a:fld>
            <a:endParaRPr lang="en-US"/>
          </a:p>
        </p:txBody>
      </p:sp>
    </p:spTree>
    <p:extLst>
      <p:ext uri="{BB962C8B-B14F-4D97-AF65-F5344CB8AC3E}">
        <p14:creationId xmlns:p14="http://schemas.microsoft.com/office/powerpoint/2010/main" val="2830368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a:p>
          <a:p>
            <a:pPr marL="171450" indent="-171450">
              <a:buFontTx/>
              <a:buChar char="-"/>
            </a:pPr>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35</a:t>
            </a:fld>
            <a:endParaRPr lang="en-US"/>
          </a:p>
        </p:txBody>
      </p:sp>
    </p:spTree>
    <p:extLst>
      <p:ext uri="{BB962C8B-B14F-4D97-AF65-F5344CB8AC3E}">
        <p14:creationId xmlns:p14="http://schemas.microsoft.com/office/powerpoint/2010/main" val="3950807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37</a:t>
            </a:fld>
            <a:endParaRPr lang="en-US"/>
          </a:p>
        </p:txBody>
      </p:sp>
    </p:spTree>
    <p:extLst>
      <p:ext uri="{BB962C8B-B14F-4D97-AF65-F5344CB8AC3E}">
        <p14:creationId xmlns:p14="http://schemas.microsoft.com/office/powerpoint/2010/main" val="4035126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40</a:t>
            </a:fld>
            <a:endParaRPr lang="en-US"/>
          </a:p>
        </p:txBody>
      </p:sp>
    </p:spTree>
    <p:extLst>
      <p:ext uri="{BB962C8B-B14F-4D97-AF65-F5344CB8AC3E}">
        <p14:creationId xmlns:p14="http://schemas.microsoft.com/office/powerpoint/2010/main" val="3649678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56032" lvl="0" indent="-256032">
              <a:spcBef>
                <a:spcPts val="1200"/>
              </a:spcBef>
              <a:buFont typeface="Arial"/>
              <a:buChar char="•"/>
            </a:pPr>
            <a:r>
              <a:rPr lang="en-US" dirty="0"/>
              <a:t>Between 2018 and 2019, input from stakeholders, riders, and the public and extensive research and analysis formed the basis of the Bus Transformation Strategy.</a:t>
            </a:r>
          </a:p>
          <a:p>
            <a:pPr marL="256032" lvl="0" indent="-256032">
              <a:spcBef>
                <a:spcPts val="1200"/>
              </a:spcBef>
              <a:buFont typeface="Arial"/>
              <a:buChar char="•"/>
            </a:pPr>
            <a:r>
              <a:rPr lang="en-US" dirty="0"/>
              <a:t>The Action Plan factor in existing work of operators and jurisdiction and guide how to make the recommendations a reality over the next 10 years.</a:t>
            </a: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41</a:t>
            </a:fld>
            <a:endParaRPr lang="en-US"/>
          </a:p>
        </p:txBody>
      </p:sp>
    </p:spTree>
    <p:extLst>
      <p:ext uri="{BB962C8B-B14F-4D97-AF65-F5344CB8AC3E}">
        <p14:creationId xmlns:p14="http://schemas.microsoft.com/office/powerpoint/2010/main" val="2044413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45</a:t>
            </a:fld>
            <a:endParaRPr lang="en-US"/>
          </a:p>
        </p:txBody>
      </p:sp>
    </p:spTree>
    <p:extLst>
      <p:ext uri="{BB962C8B-B14F-4D97-AF65-F5344CB8AC3E}">
        <p14:creationId xmlns:p14="http://schemas.microsoft.com/office/powerpoint/2010/main" val="2978669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a:t>
            </a:r>
          </a:p>
          <a:p>
            <a:r>
              <a:rPr lang="en-US" dirty="0"/>
              <a:t>Bus Tunnel: </a:t>
            </a:r>
            <a:r>
              <a:rPr lang="en-US" sz="1200" dirty="0">
                <a:ea typeface="Ebrima" pitchFamily="2" charset="0"/>
                <a:cs typeface="Franklin Gothic Book"/>
              </a:rPr>
              <a:t>Photo Credit: Downtown Seattle Transit Tunnel (Heidi Groover/ </a:t>
            </a:r>
            <a:r>
              <a:rPr lang="en-US" sz="1200" dirty="0">
                <a:ea typeface="Ebrima" pitchFamily="2" charset="0"/>
                <a:cs typeface="Franklin Gothic Book"/>
                <a:hlinkClick r:id="rId3"/>
              </a:rPr>
              <a:t>Seattle Times</a:t>
            </a:r>
            <a:r>
              <a:rPr lang="en-US" sz="1200" dirty="0">
                <a:ea typeface="Ebrima" pitchFamily="2" charset="0"/>
                <a:cs typeface="Franklin Gothic Book"/>
              </a:rPr>
              <a:t>)</a:t>
            </a:r>
            <a:endParaRPr lang="en-US" dirty="0"/>
          </a:p>
          <a:p>
            <a:r>
              <a:rPr lang="en-US" dirty="0"/>
              <a:t>Busway: </a:t>
            </a:r>
            <a:r>
              <a:rPr lang="en-US" sz="1200" dirty="0">
                <a:ea typeface="Ebrima" pitchFamily="2" charset="0"/>
                <a:cs typeface="Franklin Gothic Book"/>
              </a:rPr>
              <a:t>Photo Credit: </a:t>
            </a:r>
            <a:r>
              <a:rPr lang="en-US" sz="1200" dirty="0" err="1">
                <a:ea typeface="Ebrima" pitchFamily="2" charset="0"/>
                <a:cs typeface="Franklin Gothic Book"/>
              </a:rPr>
              <a:t>Ct</a:t>
            </a:r>
            <a:r>
              <a:rPr lang="en-US" sz="1200" i="1" dirty="0" err="1">
                <a:ea typeface="Ebrima" pitchFamily="2" charset="0"/>
                <a:cs typeface="Franklin Gothic Book"/>
              </a:rPr>
              <a:t>fastrak</a:t>
            </a:r>
            <a:r>
              <a:rPr lang="en-US" sz="1200" i="1" dirty="0">
                <a:ea typeface="Ebrima" pitchFamily="2" charset="0"/>
                <a:cs typeface="Franklin Gothic Book"/>
              </a:rPr>
              <a:t> buses </a:t>
            </a:r>
            <a:r>
              <a:rPr lang="en-US" sz="1200" dirty="0">
                <a:ea typeface="Ebrima" pitchFamily="2" charset="0"/>
                <a:cs typeface="Franklin Gothic Book"/>
              </a:rPr>
              <a:t>(</a:t>
            </a:r>
            <a:r>
              <a:rPr lang="en-US" sz="1200" dirty="0">
                <a:ea typeface="Ebrima" pitchFamily="2" charset="0"/>
                <a:cs typeface="Franklin Gothic Book"/>
                <a:hlinkClick r:id="rId4"/>
              </a:rPr>
              <a:t>Lochner</a:t>
            </a:r>
            <a:r>
              <a:rPr lang="en-US" sz="1200" dirty="0">
                <a:ea typeface="Ebrima" pitchFamily="2" charset="0"/>
                <a:cs typeface="Franklin Gothic Book"/>
              </a:rPr>
              <a:t>)</a:t>
            </a:r>
            <a:endParaRPr lang="en-US" dirty="0"/>
          </a:p>
          <a:p>
            <a:r>
              <a:rPr lang="en-US" dirty="0"/>
              <a:t>Median Busways: </a:t>
            </a:r>
            <a:r>
              <a:rPr lang="en-US" sz="1200" dirty="0">
                <a:ea typeface="Ebrima" pitchFamily="2" charset="0"/>
                <a:cs typeface="Franklin Gothic Book"/>
              </a:rPr>
              <a:t>Photo Credit: Dedicated median busways (D. Hidalgo/ </a:t>
            </a:r>
            <a:r>
              <a:rPr lang="en-US" sz="1200" dirty="0">
                <a:ea typeface="Ebrima" pitchFamily="2" charset="0"/>
                <a:cs typeface="Franklin Gothic Book"/>
                <a:hlinkClick r:id="rId5"/>
              </a:rPr>
              <a:t>EMBARQ</a:t>
            </a:r>
            <a:r>
              <a:rPr lang="en-US" sz="1200" dirty="0">
                <a:ea typeface="Ebrima" pitchFamily="2" charset="0"/>
                <a:cs typeface="Franklin Gothic Book"/>
              </a:rPr>
              <a:t>)</a:t>
            </a:r>
            <a:endParaRPr lang="en-US" dirty="0"/>
          </a:p>
          <a:p>
            <a:r>
              <a:rPr lang="en-US" dirty="0"/>
              <a:t>Guided Busway: </a:t>
            </a:r>
            <a:r>
              <a:rPr lang="en-US" sz="1200" dirty="0">
                <a:ea typeface="Ebrima" pitchFamily="2" charset="0"/>
                <a:cs typeface="Franklin Gothic Book"/>
              </a:rPr>
              <a:t>Photo Credit: Elevated bus guideway (</a:t>
            </a:r>
            <a:r>
              <a:rPr lang="en-US" sz="1200" dirty="0">
                <a:ea typeface="Ebrima" pitchFamily="2" charset="0"/>
                <a:cs typeface="Franklin Gothic Book"/>
                <a:hlinkClick r:id="rId6"/>
              </a:rPr>
              <a:t>Urban Transport News</a:t>
            </a:r>
            <a:r>
              <a:rPr lang="en-US" sz="1200" dirty="0">
                <a:ea typeface="Ebrima" pitchFamily="2" charset="0"/>
                <a:cs typeface="Franklin Gothic Book"/>
              </a:rPr>
              <a:t>)</a:t>
            </a:r>
            <a:endParaRPr lang="en-US" dirty="0"/>
          </a:p>
          <a:p>
            <a:r>
              <a:rPr lang="en-US" dirty="0"/>
              <a:t>Mixed Traffic: </a:t>
            </a:r>
            <a:r>
              <a:rPr lang="en-US" sz="1200" dirty="0">
                <a:ea typeface="Ebrima" pitchFamily="2" charset="0"/>
                <a:cs typeface="Franklin Gothic Book"/>
              </a:rPr>
              <a:t>Photo Credit: Richmond Pulse Dedicated Bus Lane (Wyatt Gordon/ </a:t>
            </a:r>
            <a:r>
              <a:rPr lang="en-US" sz="1200" dirty="0">
                <a:ea typeface="Ebrima" pitchFamily="2" charset="0"/>
                <a:cs typeface="Franklin Gothic Book"/>
                <a:hlinkClick r:id="rId7"/>
              </a:rPr>
              <a:t>Greater </a:t>
            </a:r>
            <a:r>
              <a:rPr lang="en-US" sz="1200" dirty="0" err="1">
                <a:ea typeface="Ebrima" pitchFamily="2" charset="0"/>
                <a:cs typeface="Franklin Gothic Book"/>
                <a:hlinkClick r:id="rId7"/>
              </a:rPr>
              <a:t>Greater</a:t>
            </a:r>
            <a:r>
              <a:rPr lang="en-US" sz="1200" dirty="0">
                <a:ea typeface="Ebrima" pitchFamily="2" charset="0"/>
                <a:cs typeface="Franklin Gothic Book"/>
                <a:hlinkClick r:id="rId7"/>
              </a:rPr>
              <a:t> Washington</a:t>
            </a:r>
            <a:r>
              <a:rPr lang="en-US" sz="1200" dirty="0">
                <a:ea typeface="Ebrima" pitchFamily="2" charset="0"/>
                <a:cs typeface="Franklin Gothic Book"/>
              </a:rPr>
              <a:t>)</a:t>
            </a: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49</a:t>
            </a:fld>
            <a:endParaRPr lang="en-US"/>
          </a:p>
        </p:txBody>
      </p:sp>
    </p:spTree>
    <p:extLst>
      <p:ext uri="{BB962C8B-B14F-4D97-AF65-F5344CB8AC3E}">
        <p14:creationId xmlns:p14="http://schemas.microsoft.com/office/powerpoint/2010/main" val="2059219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51</a:t>
            </a:fld>
            <a:endParaRPr lang="en-US"/>
          </a:p>
        </p:txBody>
      </p:sp>
    </p:spTree>
    <p:extLst>
      <p:ext uri="{BB962C8B-B14F-4D97-AF65-F5344CB8AC3E}">
        <p14:creationId xmlns:p14="http://schemas.microsoft.com/office/powerpoint/2010/main" val="25739181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54</a:t>
            </a:fld>
            <a:endParaRPr lang="en-US"/>
          </a:p>
        </p:txBody>
      </p:sp>
    </p:spTree>
    <p:extLst>
      <p:ext uri="{BB962C8B-B14F-4D97-AF65-F5344CB8AC3E}">
        <p14:creationId xmlns:p14="http://schemas.microsoft.com/office/powerpoint/2010/main" val="20050213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56</a:t>
            </a:fld>
            <a:endParaRPr lang="en-US"/>
          </a:p>
        </p:txBody>
      </p:sp>
    </p:spTree>
    <p:extLst>
      <p:ext uri="{BB962C8B-B14F-4D97-AF65-F5344CB8AC3E}">
        <p14:creationId xmlns:p14="http://schemas.microsoft.com/office/powerpoint/2010/main" val="36884711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57</a:t>
            </a:fld>
            <a:endParaRPr lang="en-US"/>
          </a:p>
        </p:txBody>
      </p:sp>
    </p:spTree>
    <p:extLst>
      <p:ext uri="{BB962C8B-B14F-4D97-AF65-F5344CB8AC3E}">
        <p14:creationId xmlns:p14="http://schemas.microsoft.com/office/powerpoint/2010/main" val="9897872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58</a:t>
            </a:fld>
            <a:endParaRPr lang="en-US"/>
          </a:p>
        </p:txBody>
      </p:sp>
    </p:spTree>
    <p:extLst>
      <p:ext uri="{BB962C8B-B14F-4D97-AF65-F5344CB8AC3E}">
        <p14:creationId xmlns:p14="http://schemas.microsoft.com/office/powerpoint/2010/main" val="20330554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59</a:t>
            </a:fld>
            <a:endParaRPr lang="en-US"/>
          </a:p>
        </p:txBody>
      </p:sp>
    </p:spTree>
    <p:extLst>
      <p:ext uri="{BB962C8B-B14F-4D97-AF65-F5344CB8AC3E}">
        <p14:creationId xmlns:p14="http://schemas.microsoft.com/office/powerpoint/2010/main" val="16465232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60</a:t>
            </a:fld>
            <a:endParaRPr lang="en-US"/>
          </a:p>
        </p:txBody>
      </p:sp>
    </p:spTree>
    <p:extLst>
      <p:ext uri="{BB962C8B-B14F-4D97-AF65-F5344CB8AC3E}">
        <p14:creationId xmlns:p14="http://schemas.microsoft.com/office/powerpoint/2010/main" val="4236104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61</a:t>
            </a:fld>
            <a:endParaRPr lang="en-US"/>
          </a:p>
        </p:txBody>
      </p:sp>
    </p:spTree>
    <p:extLst>
      <p:ext uri="{BB962C8B-B14F-4D97-AF65-F5344CB8AC3E}">
        <p14:creationId xmlns:p14="http://schemas.microsoft.com/office/powerpoint/2010/main" val="17091627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62</a:t>
            </a:fld>
            <a:endParaRPr lang="en-US"/>
          </a:p>
        </p:txBody>
      </p:sp>
    </p:spTree>
    <p:extLst>
      <p:ext uri="{BB962C8B-B14F-4D97-AF65-F5344CB8AC3E}">
        <p14:creationId xmlns:p14="http://schemas.microsoft.com/office/powerpoint/2010/main" val="39005558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63</a:t>
            </a:fld>
            <a:endParaRPr lang="en-US"/>
          </a:p>
        </p:txBody>
      </p:sp>
    </p:spTree>
    <p:extLst>
      <p:ext uri="{BB962C8B-B14F-4D97-AF65-F5344CB8AC3E}">
        <p14:creationId xmlns:p14="http://schemas.microsoft.com/office/powerpoint/2010/main" val="25555376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64</a:t>
            </a:fld>
            <a:endParaRPr lang="en-US"/>
          </a:p>
        </p:txBody>
      </p:sp>
    </p:spTree>
    <p:extLst>
      <p:ext uri="{BB962C8B-B14F-4D97-AF65-F5344CB8AC3E}">
        <p14:creationId xmlns:p14="http://schemas.microsoft.com/office/powerpoint/2010/main" val="2174550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65</a:t>
            </a:fld>
            <a:endParaRPr lang="en-US"/>
          </a:p>
        </p:txBody>
      </p:sp>
    </p:spTree>
    <p:extLst>
      <p:ext uri="{BB962C8B-B14F-4D97-AF65-F5344CB8AC3E}">
        <p14:creationId xmlns:p14="http://schemas.microsoft.com/office/powerpoint/2010/main" val="30071256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66</a:t>
            </a:fld>
            <a:endParaRPr lang="en-US"/>
          </a:p>
        </p:txBody>
      </p:sp>
    </p:spTree>
    <p:extLst>
      <p:ext uri="{BB962C8B-B14F-4D97-AF65-F5344CB8AC3E}">
        <p14:creationId xmlns:p14="http://schemas.microsoft.com/office/powerpoint/2010/main" val="4785302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73</a:t>
            </a:fld>
            <a:endParaRPr lang="en-US"/>
          </a:p>
        </p:txBody>
      </p:sp>
    </p:spTree>
    <p:extLst>
      <p:ext uri="{BB962C8B-B14F-4D97-AF65-F5344CB8AC3E}">
        <p14:creationId xmlns:p14="http://schemas.microsoft.com/office/powerpoint/2010/main" val="26693022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DDOT developed alternatives for the corridor which aim to improve multimodal mobility on the corridor</a:t>
            </a:r>
          </a:p>
        </p:txBody>
      </p:sp>
      <p:sp>
        <p:nvSpPr>
          <p:cNvPr id="4" name="Slide Number Placeholder 3"/>
          <p:cNvSpPr>
            <a:spLocks noGrp="1"/>
          </p:cNvSpPr>
          <p:nvPr>
            <p:ph type="sldNum" sz="quarter" idx="5"/>
          </p:nvPr>
        </p:nvSpPr>
        <p:spPr/>
        <p:txBody>
          <a:bodyPr/>
          <a:lstStyle/>
          <a:p>
            <a:fld id="{1436F691-95C7-1B40-B9ED-37CC98F20D13}" type="slidenum">
              <a:rPr lang="en-US" smtClean="0"/>
              <a:t>79</a:t>
            </a:fld>
            <a:endParaRPr lang="en-US"/>
          </a:p>
        </p:txBody>
      </p:sp>
    </p:spTree>
    <p:extLst>
      <p:ext uri="{BB962C8B-B14F-4D97-AF65-F5344CB8AC3E}">
        <p14:creationId xmlns:p14="http://schemas.microsoft.com/office/powerpoint/2010/main" val="7591623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PB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77514" y="6252462"/>
            <a:ext cx="2282870" cy="479555"/>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TPB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5"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PB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7"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Photo - Full Page ALT">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1"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2920" y="6256682"/>
            <a:ext cx="2282870" cy="479555"/>
          </a:xfrm>
          <a:prstGeom prst="rect">
            <a:avLst/>
          </a:prstGeom>
        </p:spPr>
      </p:pic>
    </p:spTree>
    <p:extLst>
      <p:ext uri="{BB962C8B-B14F-4D97-AF65-F5344CB8AC3E}">
        <p14:creationId xmlns:p14="http://schemas.microsoft.com/office/powerpoint/2010/main" val="28777374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9" r:id="rId6"/>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beyonddc/49128819608/in/album-72157711953025102/" TargetMode="External"/><Relationship Id="rId2" Type="http://schemas.openxmlformats.org/officeDocument/2006/relationships/image" Target="../media/image2.jpeg"/><Relationship Id="rId1" Type="http://schemas.openxmlformats.org/officeDocument/2006/relationships/slideLayout" Target="../slideLayouts/slideLayout3.xml"/><Relationship Id="rId4" Type="http://schemas.openxmlformats.org/officeDocument/2006/relationships/hyperlink" Target="https://www.transit.dot.gov/ntd/ntd-data"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16thstreetnwbus.com/" TargetMode="External"/><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ridetheflash.com/wp-content/uploads/2019/09/US29FLASH-Description-March2017.pdf" TargetMode="External"/><Relationship Id="rId2" Type="http://schemas.openxmlformats.org/officeDocument/2006/relationships/hyperlink" Target="https://mobilitylab.org/2019/09/30/northern-virginias-metroway-corridor-shows-how-buses-and-trains-can-complement-each-other/" TargetMode="External"/><Relationship Id="rId1" Type="http://schemas.openxmlformats.org/officeDocument/2006/relationships/slideLayout" Target="../slideLayouts/slideLayout2.xml"/><Relationship Id="rId4" Type="http://schemas.openxmlformats.org/officeDocument/2006/relationships/hyperlink" Target="https://www.16thstreetnwbus.com/wp-content/uploads/2018/07/16th-St-Online-Public-Meeting-072718.pdf"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s://www.transit.dot.gov/sites/fta.dot.gov/files/CBRT_2009_Update.pdf"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nacto.org/publication/transit-street-design-guide/intersections/intersection-design/queue-jump-lane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bustransformationproject.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kingcounty.gov/~/media/depts/transportation/metro/about/planning/speed-reliability-toolbox.pdf"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beyonddc/31001153376/" TargetMode="External"/><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hyperlink" Target="http://metrowayva.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mobilitylab.org/2019/09/30/northern-virginias-metroway-corridor-shows-how-buses-and-trains-can-complement-each-other/" TargetMode="External"/><Relationship Id="rId1" Type="http://schemas.openxmlformats.org/officeDocument/2006/relationships/slideLayout" Target="../slideLayouts/slideLayout2.xml"/><Relationship Id="rId4" Type="http://schemas.openxmlformats.org/officeDocument/2006/relationships/hyperlink" Target="http://metrowayva.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hyperlink" Target="https://www.flickr.com/photos/beyonddc/47998232781/in/album-72157708917169421/" TargetMode="External"/></Relationships>
</file>

<file path=ppt/slides/_rels/slide32.xml.rels><?xml version="1.0" encoding="UTF-8" standalone="yes"?>
<Relationships xmlns="http://schemas.openxmlformats.org/package/2006/relationships"><Relationship Id="rId2" Type="http://schemas.openxmlformats.org/officeDocument/2006/relationships/hyperlink" Target="https://ddot.dc.gov/node/1399471"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hyperlink" Target="http://www.christianmoscardi.com/blog/2020/02/20/dc-bus-lanes.html" TargetMode="External"/><Relationship Id="rId5" Type="http://schemas.openxmlformats.org/officeDocument/2006/relationships/hyperlink" Target="https://ddot.dc.gov/page/h-i-streets-nw-bus-lane" TargetMode="External"/><Relationship Id="rId4" Type="http://schemas.openxmlformats.org/officeDocument/2006/relationships/hyperlink" Target="https://www.flickr.com/photos/beyonddc/47998193957/in/album-72157708917169421/"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flickr.com/photos/beyonddc/47998191763/in/album-72157708917169421/" TargetMode="External"/><Relationship Id="rId2" Type="http://schemas.openxmlformats.org/officeDocument/2006/relationships/image" Target="../media/image35.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ddot.dc.gov/node/148459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s3.amazonaws.com/mta-website-staging/mta-website-staging/files/Transit%20Projects/Transit%20Priority%20Initiative/BaltimoreLink_Transit_Priority_Toolkit.pdf"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7.png"/><Relationship Id="rId1" Type="http://schemas.openxmlformats.org/officeDocument/2006/relationships/slideLayout" Target="../slideLayouts/slideLayout4.xml"/><Relationship Id="rId4" Type="http://schemas.openxmlformats.org/officeDocument/2006/relationships/hyperlink" Target="https://bustransformationproject.com/wheaton-metrorail/"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hyperlink" Target="https://www.flickr.com/photos/beyonddc/26224174740/in/album-72157646815803931/"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bustransformationproject.com/wp-content/uploads/2019/09/Exec_Summary_Bus_Transformation_Project_Complete_Strategy_2019-09-05.pdf"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hyperlink" Target="https://bikeportland.org/2019/05/21/a-closer-look-at-the-new-bus-bike-lane-on-sw-madison-300101" TargetMode="External"/><Relationship Id="rId2" Type="http://schemas.openxmlformats.org/officeDocument/2006/relationships/image" Target="../media/image42.jpeg"/><Relationship Id="rId1" Type="http://schemas.openxmlformats.org/officeDocument/2006/relationships/slideLayout" Target="../slideLayouts/slideLayout3.xml"/><Relationship Id="rId5" Type="http://schemas.openxmlformats.org/officeDocument/2006/relationships/hyperlink" Target="https://nacto.org/wp-content/uploads/2015/04/tcrp118brt_practitioners_kittleson.pdf" TargetMode="External"/><Relationship Id="rId4" Type="http://schemas.openxmlformats.org/officeDocument/2006/relationships/hyperlink" Target="https://www.vtpi.org/blw.pdf"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kinder.rice.edu/urbanedge/2020/02/06/how-brt-service-rapidly-improved-ridership-twin-cities" TargetMode="External"/><Relationship Id="rId7" Type="http://schemas.openxmlformats.org/officeDocument/2006/relationships/hyperlink" Target="https://wcbs880.radio.com/articles/news/nyc-adding-20-new-miles-of-busways-bus-lanes" TargetMode="External"/><Relationship Id="rId2" Type="http://schemas.openxmlformats.org/officeDocument/2006/relationships/hyperlink" Target="https://www.transit.dot.gov/sites/fta.dot.gov/files/CBRT_2009_Update.pdf" TargetMode="External"/><Relationship Id="rId1" Type="http://schemas.openxmlformats.org/officeDocument/2006/relationships/slideLayout" Target="../slideLayouts/slideLayout2.xml"/><Relationship Id="rId6" Type="http://schemas.openxmlformats.org/officeDocument/2006/relationships/hyperlink" Target="https://kingcounty.gov/depts/transportation/metro/travel-options/bus/rapidride.aspx" TargetMode="External"/><Relationship Id="rId5" Type="http://schemas.openxmlformats.org/officeDocument/2006/relationships/hyperlink" Target="https://www.sfmta.com/projects/16th-street-improvement-project-phase-1-and-phase-2" TargetMode="External"/><Relationship Id="rId4" Type="http://schemas.openxmlformats.org/officeDocument/2006/relationships/hyperlink" Target="https://www.masstransitmag.com/management/press-release/12383795/abq-ride-art-system-receives-rare-gold-standard-from-itdp"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fdot.gov/docs/default-source/transit/documents/FDOTCO_ANationalSynthesisofTransitinCompleteStreets_FinalReport_20180508.pdf" TargetMode="External"/><Relationship Id="rId2" Type="http://schemas.openxmlformats.org/officeDocument/2006/relationships/image" Target="../media/image43.jpeg"/><Relationship Id="rId1" Type="http://schemas.openxmlformats.org/officeDocument/2006/relationships/slideLayout" Target="../slideLayouts/slideLayout3.xml"/><Relationship Id="rId4" Type="http://schemas.openxmlformats.org/officeDocument/2006/relationships/hyperlink" Target="https://www.flickr.com/photos/centerforneighborhoodtechnology/4172727014/in/gallery-embarq-72157626002759441/"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nacto.org/docs/usdg/tcrp_rpt_90_implementation_guidelines_volume_2_levinson.pdf" TargetMode="External"/><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hyperlink" Target="https://www.hartfordbusiness.com/article/ct-hopes-to-test-self-driving-buses-on-ctfastrak-in-2020" TargetMode="External"/><Relationship Id="rId2"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hyperlink" Target="https://www.hdrinc.com/portfolio/albuquerque-rapid-transit" TargetMode="External"/><Relationship Id="rId5" Type="http://schemas.openxmlformats.org/officeDocument/2006/relationships/hyperlink" Target="https://ggwash.org/view/69056/xx-photos-of-richmonds-new-brt" TargetMode="External"/><Relationship Id="rId4" Type="http://schemas.openxmlformats.org/officeDocument/2006/relationships/image" Target="../media/image51.jpeg"/></Relationships>
</file>

<file path=ppt/slides/_rels/slide51.xml.rels><?xml version="1.0" encoding="UTF-8" standalone="yes"?>
<Relationships xmlns="http://schemas.openxmlformats.org/package/2006/relationships"><Relationship Id="rId8" Type="http://schemas.openxmlformats.org/officeDocument/2006/relationships/hyperlink" Target="https://www.transit.dot.gov/sites/fta.dot.gov/files/CBRT_2009_Update.pdf" TargetMode="External"/><Relationship Id="rId3" Type="http://schemas.openxmlformats.org/officeDocument/2006/relationships/image" Target="../media/image52.jpeg"/><Relationship Id="rId7" Type="http://schemas.openxmlformats.org/officeDocument/2006/relationships/hyperlink" Target="https://www.oregonmetro.gov/news/whats-brt-ride-around-las-vegas-its-bus-rapid-transit-syste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www.tennessean.com/story/news/2017/08/11/how-light-rail-nashville-corridors-would-work-and-where-challenges/557905001/" TargetMode="External"/><Relationship Id="rId5" Type="http://schemas.openxmlformats.org/officeDocument/2006/relationships/image" Target="../media/image54.png"/><Relationship Id="rId4" Type="http://schemas.openxmlformats.org/officeDocument/2006/relationships/image" Target="../media/image53.jpeg"/></Relationships>
</file>

<file path=ppt/slides/_rels/slide52.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svg"/><Relationship Id="rId7" Type="http://schemas.openxmlformats.org/officeDocument/2006/relationships/image" Target="../media/image60.svg"/><Relationship Id="rId12" Type="http://schemas.openxmlformats.org/officeDocument/2006/relationships/hyperlink" Target="https://www.mwcog.org/assets/1/28/10062017_-_Item_12_-_DO_NOT_PRINT_-_Bus_Lane_Enforcement_Study_Final_Report.pdf" TargetMode="External"/><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svg"/><Relationship Id="rId5" Type="http://schemas.openxmlformats.org/officeDocument/2006/relationships/image" Target="../media/image58.sv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svg"/></Relationships>
</file>

<file path=ppt/slides/_rels/slide53.xml.rels><?xml version="1.0" encoding="UTF-8" standalone="yes"?>
<Relationships xmlns="http://schemas.openxmlformats.org/package/2006/relationships"><Relationship Id="rId3" Type="http://schemas.openxmlformats.org/officeDocument/2006/relationships/hyperlink" Target="https://www.nctcog.org/trans/involve/meetings" TargetMode="External"/><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hyperlink" Target="https://nacto.org/docs/usdg/tcrp_rpt_90_implementation_guidelines_volume_2_levinson.pdf" TargetMode="Externa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s://s3.amazonaws.com/mta-website-staging/mta-website-staging/files/System%20Information/DBL_Report_022019.pdf" TargetMode="External"/><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www.chicagotribune.com/columns/ct-loop-link-review-kamin-met-0110-20160108-column.html" TargetMode="External"/><Relationship Id="rId4" Type="http://schemas.openxmlformats.org/officeDocument/2006/relationships/hyperlink" Target="https://www.flickr.com/photos/nacto/24955407976/in/photolist-E2dZaJ-E2dZmL-ze1H6q-DviAvP-rTZG2P-gJVhtr-nng1uR-nng1gV-hLqqyT-hLpLaS-eZ9F68-eZm31y-hLqiHa-hLqPbQ-Mk6c9G-eZacYc-cq7fXs-4ZvRxV-a7UPt3-DT88NG-DViACk-gnPv61-Eac3Xe-Dv4F1D-2hv7D97-5J6FFw-8i2Pfa-9ePVyM-eZmRvQ-hLqim8-hLrsXD-732fim-eZ9KKP-eZmo1j-hLqmgB-hLqkGR-eZ9DR8-eZa31a-eZm5XY-2htjYHY-eZ9ZSg-eZa1eP-eZa2y2-eZm5cE-eZmmcC-eZmro7-hLpKkf-eZmmFw-7B8Z89-2htjYYH/"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hyperlink" Target="http://www.cts.umn.edu/publications/catalyst/2019/march/aline"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metrotransit.org/a-line-project-faqs#:~:text=The%20total%20cost%20of%20the,technology%20and%20fare%20collection%20elements&amp;text=%244%20million%20to%20design%20the%20stations%2C%20roadway%20improvements%20and%20technology" TargetMode="External"/><Relationship Id="rId5" Type="http://schemas.openxmlformats.org/officeDocument/2006/relationships/hyperlink" Target="https://metrocouncil.org/Transportation/Publications-And-Resources/Finance/Metropolitan-Area-Transit-Finance-Report,-2018.aspx" TargetMode="External"/><Relationship Id="rId4" Type="http://schemas.openxmlformats.org/officeDocument/2006/relationships/hyperlink" Target="https://www.metrotransit.org/Data/Sites/1/media/abrt/aline/11-002-01-18_aline_factsheet.pdf"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www.flickr.com/photos/nycstreets/19659403502/in/photolist-vXezJN-v1Zvor-v1Zu7t-vFffas-vFfamE-vFfkHG-vFnoYB-vVxBzb-vYfGbX-qK3qVf-XqEK98-r2xor7-qZk4Dh-r2Cc8D-vXRYei-vFnv1B-YEA3m4-vXetHu-vXet6N-vXRTrH-v1QWxd-vFfozq-vFffxS-vFnoc6-vFfjSq-vVxDKo-vFfupb-v1Zw4z-vFfifY-vXexUW-YEzZrg-vFnuNn-vXeoey-vYfCRk-v1QQvU-vFfdF7-vVxyuU-vXRJkB-XqEE1H-XqEGJD-vXRJ2k-XqEHtp-vXetYE-v1Zprg-vYfEG4-vFf9yC-vFf5RY-vVxxYd-v1QVKS-o4ajd1" TargetMode="External"/><Relationship Id="rId4" Type="http://schemas.openxmlformats.org/officeDocument/2006/relationships/hyperlink" Target="https://www1.nyc.gov/html/brt/downloads/pdf/better-buses-action-plan-2019.pd"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https://www.flickr.com/photos/mtaphotos/49015639716/in/photolist-2hFkY1u-2hFkY1e-2hFihDK-2hFihEM-2hFihFd-2hNDQJY-2hFihEw-2hFihD4" TargetMode="External"/><Relationship Id="rId5" Type="http://schemas.openxmlformats.org/officeDocument/2006/relationships/hyperlink" Target="https://inrix.com/blog/2019/10/nyc-busway/" TargetMode="External"/><Relationship Id="rId4" Type="http://schemas.openxmlformats.org/officeDocument/2006/relationships/hyperlink" Target="https://www1.nyc.gov/html/brt/html/routes/14th-street.shtml"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hyperlink" Target="https://www.flickr.com/photos/nacto/14475659259/in/photolist-o4axb4-yRiTe5-9vdkYQ-dQSwVm-qcdZ71-qMjcSe-2hGE3DR-2hfy3Wn-2hfyZBa-yB75cP-8easFR-2hAwtfC-2hGBrV3-2hAwtk2-2hGFaZX-2hGFaSN-2hGE3xJ-2hGFbfw-2hGE417-okE5rV-mJ1xV-tzVSS7-uvKpVz-uvzD4j-2hfyZFU-2hfwmju-xWAfef-2hH9NwK-2hHaWxd-2hAsHrT-yUqgkp-2hAvw3H-xWGJPP-xWGM2z-7z8Hhw-ySCYph-2himd6x-2hinWma-2hAsH9D-yUnr7e-26bBvSA-yUnvtv-HCcUCX-yAZp3C-nQoVMD-8XJHFa-nQp1ed-aizK6n-o7TgHV-o9En2H" TargetMode="External"/><Relationship Id="rId4" Type="http://schemas.openxmlformats.org/officeDocument/2006/relationships/hyperlink" Target="https://bustransformationproject.com/wp-content/uploads/2019/01/White-Paper-2_FINAL.pdf"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hyperlink" Target="https://www.flickr.com/photos/trimet/4518971954/in/album-72157623723430893/" TargetMode="External"/><Relationship Id="rId4" Type="http://schemas.openxmlformats.org/officeDocument/2006/relationships/hyperlink" Target="https://bustransformationproject.com/wp-content/uploads/2019/01/White-Paper-2_FINAL.pdf"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flickr.com/photos/nacto/24888257051/in/photolist-DVhPJc" TargetMode="External"/><Relationship Id="rId5" Type="http://schemas.openxmlformats.org/officeDocument/2006/relationships/hyperlink" Target="https://www.sfmta.com/sites/default/files/agendaitems/2015/6-2-15%20Item%2012%20%20Church%20St.%20Rapid%20Pilot%20-%20Final%20Report_1.pdf" TargetMode="External"/><Relationship Id="rId4" Type="http://schemas.openxmlformats.org/officeDocument/2006/relationships/hyperlink" Target="https://www.sfmta.com/sites/default/files/reports-and-documents/2018/04/muni_forward_implementation_workbook_v16.3_web.pdf" TargetMode="External"/></Relationships>
</file>

<file path=ppt/slides/_rels/slide63.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4.jpeg"/><Relationship Id="rId7" Type="http://schemas.openxmlformats.org/officeDocument/2006/relationships/hyperlink" Target="https://www.flickr.com/photos/sdot_photos/48082823006/in/photolist-2gfV36L-2gfV36k-2gfVxY2-2gfV2x1-2gfVwCr-2gfV34M-gWMb7T-2gfVyxd-H6yf3Y-8oiK6f-pG5KM7-nHDAMN-2gfVee4-2gfVdNV-2aZ4jg6-5bKeGn-gVXjiE-GDmut6-6qK5WU-6kXzG8-6m2KMG-FN2LcH-FnVwgs-ESAbZC-FDRy3h-FnVnW1-gVX6mC-ayGKpz-FGaFUa-ayKtyN-RW1LA2-nHDHv7-gVX8tU-gX1gC7-2gfNDHt-6m2Ktq-ZPG73e-2cwCN76-DyKovd-gWMj44-7B9PFK-ESAc2S-FKJQwG-yLVv6a-FKJQsd-gVYirr-ESMaek-FN2L7c-gX2gsV-bxJaS8"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metro.kingcounty.gov/am/reports/2014/rapidride-performance-evaluation-report-2014.pdf" TargetMode="External"/><Relationship Id="rId5" Type="http://schemas.openxmlformats.org/officeDocument/2006/relationships/hyperlink" Target="https://www.seattle.gov/Documents/Departments/SDOT/TransitProgram/TMPSupplmtALL2-16FINAL.pdf" TargetMode="External"/><Relationship Id="rId4" Type="http://schemas.openxmlformats.org/officeDocument/2006/relationships/hyperlink" Target="https://kingcounty.gov/depts/transportation/metro/programs-projects/fares-routes-and-service/rapidride-expansion.aspx"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hyperlink" Target="http://metro.kingcounty.gov/am/reports/2014/rapidride-performance-evaluation-report-2014.pdf"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s://ggwash.org/view/32171/suburban-torontos-viva-offers-lessons-for-montgomery-brt" TargetMode="External"/><Relationship Id="rId5" Type="http://schemas.openxmlformats.org/officeDocument/2006/relationships/hyperlink" Target="http://www.metrolinx.com/en/greaterregion/projects/york-viva-bus-rapid-transit.aspx" TargetMode="External"/><Relationship Id="rId4" Type="http://schemas.openxmlformats.org/officeDocument/2006/relationships/hyperlink" Target="https://www.flickr.com/photos/ontariomah/38320212885/in/photolist-21oe7eB-bBMQxC-bQGwqi-bqDftG-axRo8o-bBMTmh-acMasu-5LoiCc-bnUdu7-ShBwVW-aqPcXN-bizF2t-bC9tMx-bVSK7h-bQGyfD-Skg6EB-aAfmcT-ShBy8L-bcqYVk-bBMQVC-bBK5fD-ShByXw-bBMQhE-axNJcv-frYDzw-bBMSAf-acJsL2-ShBymS-Skg3xz-acJdsF-frZVUL-5LouzX-Skg6jX-ShBxtQ-bpeAo3-btL3Z4-ShBzMN-btL3JR-76A4sW-6T4kv5-bizEqB-fs1Kd3-9Ds8cS-agChhK-fs1Ued-frZLW5-bYc25W-SZaB5j-bsukvE-bCAogx" TargetMode="Externa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www.flickr.com/photos/beyonddc/15004352706/in/photolist-oBraxP-oBqqdV-oRTejj-27AmUvM-oBqL8q-MKGbkw-L5Hkq7-Hv58HR-L8jbAF-ei34mS-oWEkpb-KNHaWb-2hPUTpG-oBqmkV-2f9i8Yi-24wMWkP-24wMVyZ-gwZEhv-GoGBhg-GmpFc7-2e3oMN3-FtqS4i-24wMVT6-T185cU-24wMW4g/" TargetMode="External"/><Relationship Id="rId2" Type="http://schemas.openxmlformats.org/officeDocument/2006/relationships/image" Target="../media/image80.jpe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hyperlink" Target="https://ddot.dc.gov/node/1444606" TargetMode="External"/><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s://www.16thstreetnwbus.com/" TargetMode="External"/><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hyperlink" Target="https://www.16thstreetnwbus.com/"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montgomeryplanning.org/planning/transportation/transit-planning/countywide-transit-corridors-functional-master-plan/"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s://www.ridetheflash.com/us29/" TargetMode="External"/><Relationship Id="rId2" Type="http://schemas.openxmlformats.org/officeDocument/2006/relationships/image" Target="../media/image85.jpeg"/><Relationship Id="rId1" Type="http://schemas.openxmlformats.org/officeDocument/2006/relationships/slideLayout" Target="../slideLayouts/slideLayout2.xml"/><Relationship Id="rId4" Type="http://schemas.openxmlformats.org/officeDocument/2006/relationships/hyperlink" Target="https://www.ridetheflash.com/wp-content/uploads/2018/04/US_29_March2018_Open_Houses_Boards.pdf" TargetMode="Externa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hyperlink" Target="https://ddot.dc.gov/page/k-street-transitway"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hyperlink" Target="https://ddot.dc.gov/page/k-street-transitway"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hyperlink" Target="https://www.pennavese.com/"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s://www.pennavese.co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89.jpeg"/></Relationships>
</file>

<file path=ppt/slides/_rels/slide80.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hyperlink" Target="http://www.novatransit.org/programs/route7/" TargetMode="External"/><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8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hyperlink" Target="https://www.alexandriava.gov/uploadedFiles/tes/info/Final_Transitways_Report_2012-10-19_forscreen(2).pdf"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s://www.fairfaxcounty.gov/planning-development/embark-richmond-highway" TargetMode="External"/><Relationship Id="rId2" Type="http://schemas.openxmlformats.org/officeDocument/2006/relationships/image" Target="../media/image93.jpeg"/><Relationship Id="rId1" Type="http://schemas.openxmlformats.org/officeDocument/2006/relationships/slideLayout" Target="../slideLayouts/slideLayout2.xml"/><Relationship Id="rId5" Type="http://schemas.openxmlformats.org/officeDocument/2006/relationships/hyperlink" Target="http://www.drpt.virginia.gov/media/1591/route-1-final-report-with-appendices-february-2015.pdf" TargetMode="External"/><Relationship Id="rId4" Type="http://schemas.openxmlformats.org/officeDocument/2006/relationships/hyperlink" Target="https://www.fairfaxcounty.gov/transportation/richmond-hwy-brt" TargetMode="Externa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hyperlink" Target="https://www.flickr.com/photos/beyonddc/30922953651/in/photostream/" TargetMode="External"/><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s://www.flickr.com/photos/beyonddc/27716386922" TargetMode="External"/><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9.emf"/><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hyperlink" Target="https://www.flickr.com/photos/beyonddc/14840719908/in/album-72157646815803931/" TargetMode="External"/><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2.xml"/><Relationship Id="rId4" Type="http://schemas.openxmlformats.org/officeDocument/2006/relationships/chart" Target="../charts/chart11.xml"/></Relationships>
</file>

<file path=ppt/slides/_rels/slide104.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 Id="rId4"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45944489"/>
              </p:ext>
            </p:extLst>
          </p:nvPr>
        </p:nvGraphicFramePr>
        <p:xfrm>
          <a:off x="2491153" y="1481172"/>
          <a:ext cx="6652847" cy="4424061"/>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Bus Priority Best Practices in the national capital region</a:t>
                      </a: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789502">
                <a:tc>
                  <a:txBody>
                    <a:bodyPr/>
                    <a:lstStyle/>
                    <a:p>
                      <a:pPr algn="l">
                        <a:lnSpc>
                          <a:spcPts val="2760"/>
                        </a:lnSpc>
                      </a:pPr>
                      <a:r>
                        <a:rPr lang="en-US" sz="2800" dirty="0">
                          <a:solidFill>
                            <a:schemeClr val="tx1">
                              <a:lumMod val="50000"/>
                              <a:lumOff val="50000"/>
                            </a:schemeClr>
                          </a:solidFill>
                          <a:latin typeface="Franklin Gothic Medium"/>
                          <a:ea typeface="Ebrima" panose="02000000000000000000" pitchFamily="2" charset="0"/>
                          <a:cs typeface="Franklin Gothic Medium"/>
                        </a:rPr>
                        <a:t>Slide Deck</a:t>
                      </a:r>
                    </a:p>
                    <a:p>
                      <a:pPr algn="l">
                        <a:lnSpc>
                          <a:spcPts val="2760"/>
                        </a:lnSpc>
                      </a:pPr>
                      <a:endParaRPr lang="en-US" sz="2800" dirty="0">
                        <a:solidFill>
                          <a:schemeClr val="tx1">
                            <a:lumMod val="50000"/>
                            <a:lumOff val="50000"/>
                          </a:schemeClr>
                        </a:solidFill>
                        <a:latin typeface="Franklin Gothic Medium"/>
                        <a:ea typeface="Ebrima" panose="02000000000000000000" pitchFamily="2" charset="0"/>
                        <a:cs typeface="Franklin Gothic Medium"/>
                      </a:endParaRPr>
                    </a:p>
                    <a:p>
                      <a:pPr algn="l">
                        <a:lnSpc>
                          <a:spcPct val="100000"/>
                        </a:lnSpc>
                      </a:pPr>
                      <a:r>
                        <a:rPr lang="en-US" sz="1800" dirty="0">
                          <a:solidFill>
                            <a:schemeClr val="tx1">
                              <a:lumMod val="50000"/>
                              <a:lumOff val="50000"/>
                            </a:schemeClr>
                          </a:solidFill>
                          <a:latin typeface="Franklin Gothic Medium"/>
                          <a:ea typeface="Ebrima" panose="02000000000000000000" pitchFamily="2" charset="0"/>
                          <a:cs typeface="Franklin Gothic Medium"/>
                        </a:rPr>
                        <a:t>This slides in this deck are intended for use by member agencies of the National Capital Region Transportation Planning Board. Open use and adaptation are permitted. Please retain all photo credits and references. Please credit the TPB as appropriate. </a:t>
                      </a:r>
                    </a:p>
                  </a:txBody>
                  <a:tcPr marL="0" marR="457200" marT="137160" marB="137160">
                    <a:lnL w="12700" cmpd="sng">
                      <a:noFill/>
                    </a:lnL>
                    <a:lnR w="12700" cmpd="sng">
                      <a:noFill/>
                    </a:lnR>
                    <a:lnT w="38100" cap="flat" cmpd="sng" algn="ctr">
                      <a:solidFill>
                        <a:schemeClr val="bg1">
                          <a:lumMod val="75000"/>
                        </a:schemeClr>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endParaRPr lang="en-US" sz="1200" dirty="0">
                        <a:solidFill>
                          <a:srgbClr val="82B1C9"/>
                        </a:solidFill>
                        <a:latin typeface="Franklin Gothic Medium"/>
                        <a:ea typeface="Ebrima" panose="02000000000000000000" pitchFamily="2" charset="0"/>
                        <a:cs typeface="Franklin Gothic Medium"/>
                      </a:endParaRP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15315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59368" y="6419088"/>
            <a:ext cx="91440" cy="155448"/>
          </a:xfrm>
          <a:prstGeom prst="rect">
            <a:avLst/>
          </a:prstGeom>
        </p:spPr>
        <p:txBody>
          <a:bodyPr/>
          <a:lstStyle/>
          <a:p>
            <a:fld id="{7CB1CFCA-EE77-9F4A-8FAE-3286F1D37F0D}" type="slidenum">
              <a:rPr lang="en-US" smtClean="0"/>
              <a:pPr/>
              <a:t>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191644021"/>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Contents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77089"/>
            <a:ext cx="7882128" cy="344709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a:t>Introduction and purpose</a:t>
            </a:r>
          </a:p>
          <a:p>
            <a:pPr marL="256032" indent="-256032">
              <a:spcBef>
                <a:spcPts val="1200"/>
              </a:spcBef>
              <a:spcAft>
                <a:spcPts val="0"/>
              </a:spcAft>
              <a:buClrTx/>
              <a:buFont typeface="Arial"/>
              <a:buChar char="•"/>
            </a:pPr>
            <a:r>
              <a:rPr lang="en-US" sz="2000"/>
              <a:t>Results of TIGER Bus Priority in the NCR</a:t>
            </a:r>
          </a:p>
          <a:p>
            <a:pPr marL="256032" indent="-256032">
              <a:spcBef>
                <a:spcPts val="1200"/>
              </a:spcBef>
              <a:spcAft>
                <a:spcPts val="0"/>
              </a:spcAft>
              <a:buClrTx/>
              <a:buFont typeface="Arial"/>
              <a:buChar char="•"/>
            </a:pPr>
            <a:r>
              <a:rPr lang="en-US" sz="2000"/>
              <a:t>Results of Other Bus Priority in the NCR</a:t>
            </a:r>
          </a:p>
          <a:p>
            <a:pPr marL="256032" indent="-256032">
              <a:spcBef>
                <a:spcPts val="1200"/>
              </a:spcBef>
              <a:spcAft>
                <a:spcPts val="0"/>
              </a:spcAft>
              <a:buClrTx/>
              <a:buFont typeface="Arial"/>
              <a:buChar char="•"/>
            </a:pPr>
            <a:r>
              <a:rPr lang="en-US" sz="2000"/>
              <a:t>Bus Transformation Project (BTP) Recommendations</a:t>
            </a:r>
          </a:p>
          <a:p>
            <a:pPr marL="256032" indent="-256032">
              <a:spcBef>
                <a:spcPts val="1200"/>
              </a:spcBef>
              <a:spcAft>
                <a:spcPts val="0"/>
              </a:spcAft>
              <a:buClrTx/>
              <a:buFont typeface="Arial"/>
              <a:buChar char="•"/>
            </a:pPr>
            <a:r>
              <a:rPr lang="en-US" sz="2000"/>
              <a:t>Key Information from Literature on Benefits and Costs of Bus Priority</a:t>
            </a:r>
          </a:p>
          <a:p>
            <a:pPr marL="256032" indent="-256032">
              <a:spcBef>
                <a:spcPts val="1200"/>
              </a:spcBef>
              <a:spcAft>
                <a:spcPts val="0"/>
              </a:spcAft>
              <a:buClrTx/>
              <a:buFont typeface="Arial"/>
              <a:buChar char="•"/>
            </a:pPr>
            <a:r>
              <a:rPr lang="en-US" sz="2000"/>
              <a:t>Key Information from Peers on the Benefits and Costs of Bus Priority</a:t>
            </a:r>
          </a:p>
          <a:p>
            <a:pPr marL="256032" indent="-256032">
              <a:spcBef>
                <a:spcPts val="1200"/>
              </a:spcBef>
              <a:spcAft>
                <a:spcPts val="0"/>
              </a:spcAft>
              <a:buClrTx/>
              <a:buFont typeface="Arial"/>
              <a:buChar char="•"/>
            </a:pPr>
            <a:r>
              <a:rPr lang="en-US" sz="2000"/>
              <a:t>Near Term and Future Bus Priority Projects in the NCR</a:t>
            </a:r>
          </a:p>
          <a:p>
            <a:endParaRPr lang="en-US"/>
          </a:p>
        </p:txBody>
      </p:sp>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316306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43256494"/>
              </p:ext>
            </p:extLst>
          </p:nvPr>
        </p:nvGraphicFramePr>
        <p:xfrm>
          <a:off x="2491153" y="1481172"/>
          <a:ext cx="6652847" cy="100076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Introduction and purpose</a:t>
                      </a: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811116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2"/>
          <a:srcRect/>
          <a:stretch/>
        </p:blipFill>
        <p:spPr bwMode="auto">
          <a:xfrm>
            <a:off x="0" y="7838"/>
            <a:ext cx="9144000" cy="607309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a:p>
        </p:txBody>
      </p:sp>
      <p:sp>
        <p:nvSpPr>
          <p:cNvPr id="7" name="Rectangle 3"/>
          <p:cNvSpPr>
            <a:spLocks noChangeArrowheads="1"/>
          </p:cNvSpPr>
          <p:nvPr/>
        </p:nvSpPr>
        <p:spPr bwMode="auto">
          <a:xfrm>
            <a:off x="209652" y="2002894"/>
            <a:ext cx="8738274" cy="3785652"/>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nchor="t">
            <a:spAutoFit/>
          </a:bodyPr>
          <a:lstStyle/>
          <a:p>
            <a:pPr lvl="0"/>
            <a:r>
              <a:rPr lang="en-US" sz="2000">
                <a:solidFill>
                  <a:schemeClr val="bg1"/>
                </a:solidFill>
              </a:rPr>
              <a:t>Nine local bus operators in the National Capital Region (NCR) provide over 164 million trips annually. Eighty-one percent of the region’s population, and 94 percent of the region’s transit dependent population live within a quarter-mile of transit. However, bus speeds and reliability have declined over the past decade, limiting residents’ access to jobs and opportunities. Metrobus speeds, for example, have decreased by 9% or 1 mph over the past 10 years.</a:t>
            </a:r>
          </a:p>
          <a:p>
            <a:pPr lvl="0"/>
            <a:endParaRPr lang="en-US" sz="2000">
              <a:solidFill>
                <a:schemeClr val="bg1"/>
              </a:solidFill>
            </a:endParaRPr>
          </a:p>
          <a:p>
            <a:pPr lvl="0"/>
            <a:r>
              <a:rPr lang="en-US" sz="2000">
                <a:solidFill>
                  <a:schemeClr val="bg1"/>
                </a:solidFill>
              </a:rPr>
              <a:t>The</a:t>
            </a:r>
            <a:r>
              <a:rPr lang="en-US" sz="2000" i="1">
                <a:solidFill>
                  <a:schemeClr val="bg1"/>
                </a:solidFill>
              </a:rPr>
              <a:t> Bus Priority Best Practices Synthesis </a:t>
            </a:r>
            <a:r>
              <a:rPr lang="en-US" sz="2000">
                <a:solidFill>
                  <a:schemeClr val="bg1"/>
                </a:solidFill>
              </a:rPr>
              <a:t>is a resource for the National Capital Region (NCR) highlighting local examples of bus priority and includes a comprehensive list of resources for planners and policymakers. </a:t>
            </a:r>
          </a:p>
          <a:p>
            <a:pPr lvl="0">
              <a:spcBef>
                <a:spcPts val="1200"/>
              </a:spcBef>
            </a:pPr>
            <a:br>
              <a:rPr lang="en-US" sz="900">
                <a:ea typeface="Ebrima" pitchFamily="2" charset="0"/>
                <a:cs typeface="Franklin Gothic Book"/>
              </a:rPr>
            </a:br>
            <a:r>
              <a:rPr lang="en-US" sz="900">
                <a:solidFill>
                  <a:schemeClr val="bg1"/>
                </a:solidFill>
                <a:ea typeface="Ebrima"/>
                <a:cs typeface="Franklin Gothic Book"/>
              </a:rPr>
              <a:t>Photo Source: Floating Bus Stop (</a:t>
            </a:r>
            <a:r>
              <a:rPr lang="en-US" sz="900" err="1">
                <a:solidFill>
                  <a:schemeClr val="bg1"/>
                </a:solidFill>
                <a:ea typeface="Ebrima"/>
                <a:cs typeface="Franklin Gothic Book"/>
              </a:rPr>
              <a:t>BeyondDC</a:t>
            </a:r>
            <a:r>
              <a:rPr lang="en-US" sz="900">
                <a:solidFill>
                  <a:schemeClr val="bg1"/>
                </a:solidFill>
                <a:ea typeface="Ebrima"/>
                <a:cs typeface="Franklin Gothic Book"/>
              </a:rPr>
              <a:t>/</a:t>
            </a:r>
            <a:r>
              <a:rPr lang="en-US" sz="900">
                <a:solidFill>
                  <a:schemeClr val="bg1"/>
                </a:solidFill>
                <a:ea typeface="Ebrima"/>
                <a:cs typeface="Franklin Gothic Book"/>
                <a:hlinkClick r:id="rId3">
                  <a:extLst>
                    <a:ext uri="{A12FA001-AC4F-418D-AE19-62706E023703}">
                      <ahyp:hlinkClr xmlns:ahyp="http://schemas.microsoft.com/office/drawing/2018/hyperlinkcolor" val="tx"/>
                    </a:ext>
                  </a:extLst>
                </a:hlinkClick>
              </a:rPr>
              <a:t>Flickr</a:t>
            </a:r>
            <a:r>
              <a:rPr lang="en-US" sz="900">
                <a:solidFill>
                  <a:schemeClr val="bg1"/>
                </a:solidFill>
                <a:ea typeface="Ebrima"/>
                <a:cs typeface="Franklin Gothic Book"/>
              </a:rPr>
              <a:t>), Data Source: </a:t>
            </a:r>
            <a:r>
              <a:rPr lang="en-US" sz="900">
                <a:solidFill>
                  <a:schemeClr val="bg1"/>
                </a:solidFill>
                <a:ea typeface="Ebrima"/>
                <a:cs typeface="Franklin Gothic Book"/>
                <a:hlinkClick r:id="rId4"/>
              </a:rPr>
              <a:t>National</a:t>
            </a:r>
            <a:r>
              <a:rPr lang="en-US" sz="900" u="sng">
                <a:solidFill>
                  <a:schemeClr val="bg1"/>
                </a:solidFill>
                <a:ea typeface="Ebrima"/>
                <a:cs typeface="Franklin Gothic Book"/>
              </a:rPr>
              <a:t> </a:t>
            </a:r>
            <a:r>
              <a:rPr lang="en-US" sz="900">
                <a:solidFill>
                  <a:schemeClr val="bg1"/>
                </a:solidFill>
                <a:ea typeface="Ebrima"/>
                <a:cs typeface="Franklin Gothic Book"/>
                <a:hlinkClick r:id="rId4"/>
              </a:rPr>
              <a:t>Transit</a:t>
            </a:r>
            <a:r>
              <a:rPr lang="en-US" sz="900" u="sng">
                <a:solidFill>
                  <a:schemeClr val="bg1"/>
                </a:solidFill>
                <a:ea typeface="Ebrima"/>
                <a:cs typeface="Franklin Gothic Book"/>
              </a:rPr>
              <a:t> </a:t>
            </a:r>
            <a:r>
              <a:rPr lang="en-US" sz="900">
                <a:solidFill>
                  <a:schemeClr val="bg1"/>
                </a:solidFill>
                <a:ea typeface="Ebrima"/>
                <a:cs typeface="Franklin Gothic Book"/>
                <a:hlinkClick r:id="rId4"/>
              </a:rPr>
              <a:t>Database</a:t>
            </a:r>
            <a:endParaRPr lang="en-US" sz="900">
              <a:solidFill>
                <a:schemeClr val="bg1"/>
              </a:solidFill>
              <a:ea typeface="Ebrima"/>
              <a:cs typeface="Franklin Gothic Book"/>
            </a:endParaRP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507359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2"/>
          <a:srcRect/>
          <a:stretch/>
        </p:blipFill>
        <p:spPr bwMode="auto">
          <a:xfrm>
            <a:off x="0" y="3725"/>
            <a:ext cx="9144001" cy="609897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a:p>
        </p:txBody>
      </p:sp>
      <p:sp>
        <p:nvSpPr>
          <p:cNvPr id="7" name="Rectangle 3"/>
          <p:cNvSpPr>
            <a:spLocks noChangeArrowheads="1"/>
          </p:cNvSpPr>
          <p:nvPr/>
        </p:nvSpPr>
        <p:spPr bwMode="auto">
          <a:xfrm>
            <a:off x="4372842" y="415828"/>
            <a:ext cx="4532624" cy="4924425"/>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Investing in bus priority treatments has positive impacts</a:t>
            </a:r>
          </a:p>
          <a:p>
            <a:pPr marL="256032" indent="-256032">
              <a:spcBef>
                <a:spcPts val="1200"/>
              </a:spcBef>
              <a:spcAft>
                <a:spcPts val="0"/>
              </a:spcAft>
              <a:buClrTx/>
              <a:buFont typeface="Arial"/>
              <a:buChar char="•"/>
            </a:pPr>
            <a:r>
              <a:rPr lang="en-US" sz="2000">
                <a:solidFill>
                  <a:schemeClr val="bg1"/>
                </a:solidFill>
              </a:rPr>
              <a:t>Bus priority treatments can improve bus speed, reliability and efficiency</a:t>
            </a:r>
          </a:p>
          <a:p>
            <a:pPr marL="713232" lvl="1" indent="-256032">
              <a:spcBef>
                <a:spcPts val="1200"/>
              </a:spcBef>
              <a:buFont typeface="Arial"/>
              <a:buChar char="•"/>
            </a:pPr>
            <a:r>
              <a:rPr lang="en-US" sz="2000">
                <a:solidFill>
                  <a:schemeClr val="bg1"/>
                </a:solidFill>
              </a:rPr>
              <a:t>Increasing the region’s residents’ </a:t>
            </a:r>
            <a:r>
              <a:rPr lang="en-US" sz="2000" b="1">
                <a:solidFill>
                  <a:schemeClr val="bg1"/>
                </a:solidFill>
              </a:rPr>
              <a:t>access to jobs and opportunities</a:t>
            </a:r>
            <a:endParaRPr lang="en-US" sz="2000">
              <a:solidFill>
                <a:schemeClr val="bg1"/>
              </a:solidFill>
            </a:endParaRPr>
          </a:p>
          <a:p>
            <a:pPr marL="713232" lvl="1" indent="-256032">
              <a:spcBef>
                <a:spcPts val="1200"/>
              </a:spcBef>
              <a:buFont typeface="Arial"/>
              <a:buChar char="•"/>
            </a:pPr>
            <a:r>
              <a:rPr lang="en-US" sz="2000">
                <a:solidFill>
                  <a:schemeClr val="bg1"/>
                </a:solidFill>
              </a:rPr>
              <a:t>Attracting </a:t>
            </a:r>
            <a:r>
              <a:rPr lang="en-US" sz="2000" b="1">
                <a:solidFill>
                  <a:schemeClr val="bg1"/>
                </a:solidFill>
              </a:rPr>
              <a:t>new transit riders </a:t>
            </a:r>
            <a:r>
              <a:rPr lang="en-US" sz="2000">
                <a:solidFill>
                  <a:schemeClr val="bg1"/>
                </a:solidFill>
              </a:rPr>
              <a:t>and improving the experience of existing riders</a:t>
            </a:r>
          </a:p>
          <a:p>
            <a:pPr lvl="0">
              <a:spcBef>
                <a:spcPts val="1200"/>
              </a:spcBef>
            </a:pPr>
            <a:br>
              <a:rPr lang="en-US" sz="900">
                <a:solidFill>
                  <a:prstClr val="white"/>
                </a:solidFill>
                <a:ea typeface="Ebrima" pitchFamily="2" charset="0"/>
                <a:cs typeface="Franklin Gothic Book"/>
              </a:rPr>
            </a:br>
            <a:r>
              <a:rPr lang="en-US" sz="900">
                <a:solidFill>
                  <a:prstClr val="white"/>
                </a:solidFill>
                <a:ea typeface="Ebrima" pitchFamily="2" charset="0"/>
                <a:cs typeface="Franklin Gothic Book"/>
              </a:rPr>
              <a:t>16</a:t>
            </a:r>
            <a:r>
              <a:rPr lang="en-US" sz="900" baseline="30000">
                <a:solidFill>
                  <a:prstClr val="white"/>
                </a:solidFill>
                <a:ea typeface="Ebrima" pitchFamily="2" charset="0"/>
                <a:cs typeface="Franklin Gothic Book"/>
              </a:rPr>
              <a:t>th</a:t>
            </a:r>
            <a:r>
              <a:rPr lang="en-US" sz="900">
                <a:solidFill>
                  <a:prstClr val="white"/>
                </a:solidFill>
                <a:ea typeface="Ebrima" pitchFamily="2" charset="0"/>
                <a:cs typeface="Franklin Gothic Book"/>
              </a:rPr>
              <a:t> Street NW Buses (DDOT</a:t>
            </a:r>
            <a:r>
              <a:rPr lang="en-US" sz="900">
                <a:solidFill>
                  <a:schemeClr val="bg1"/>
                </a:solidFill>
                <a:ea typeface="Ebrima" pitchFamily="2" charset="0"/>
                <a:cs typeface="Franklin Gothic Book"/>
              </a:rPr>
              <a:t>/</a:t>
            </a:r>
            <a:r>
              <a:rPr lang="en-US" sz="900">
                <a:solidFill>
                  <a:schemeClr val="bg1"/>
                </a:solidFill>
                <a:hlinkClick r:id="rId3">
                  <a:extLst>
                    <a:ext uri="{A12FA001-AC4F-418D-AE19-62706E023703}">
                      <ahyp:hlinkClr xmlns:ahyp="http://schemas.microsoft.com/office/drawing/2018/hyperlinkcolor" val="tx"/>
                    </a:ext>
                  </a:extLst>
                </a:hlinkClick>
              </a:rPr>
              <a:t>https://www.16thstreetnwbus.com/</a:t>
            </a:r>
            <a:r>
              <a:rPr lang="en-US" sz="900">
                <a:solidFill>
                  <a:prstClr val="white"/>
                </a:solidFill>
                <a:ea typeface="Ebrima" pitchFamily="2" charset="0"/>
                <a:cs typeface="Franklin Gothic Book"/>
              </a:rPr>
              <a:t>)</a:t>
            </a: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4226291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712523117"/>
              </p:ext>
            </p:extLst>
          </p:nvPr>
        </p:nvGraphicFramePr>
        <p:xfrm>
          <a:off x="775405" y="207743"/>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Results of Bus Priority Projects in the Region</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TextBox 3">
            <a:extLst>
              <a:ext uri="{FF2B5EF4-FFF2-40B4-BE49-F238E27FC236}">
                <a16:creationId xmlns:a16="http://schemas.microsoft.com/office/drawing/2014/main" id="{5D7F9D8B-366A-4A69-90E8-DCCA0FA1F5F9}"/>
              </a:ext>
            </a:extLst>
          </p:cNvPr>
          <p:cNvSpPr txBox="1"/>
          <p:nvPr/>
        </p:nvSpPr>
        <p:spPr>
          <a:xfrm>
            <a:off x="683964" y="1261169"/>
            <a:ext cx="8460036" cy="369332"/>
          </a:xfrm>
          <a:prstGeom prst="rect">
            <a:avLst/>
          </a:prstGeom>
          <a:noFill/>
        </p:spPr>
        <p:txBody>
          <a:bodyPr wrap="square" rtlCol="0">
            <a:spAutoFit/>
          </a:bodyPr>
          <a:lstStyle/>
          <a:p>
            <a:r>
              <a:rPr lang="en-US" b="1">
                <a:solidFill>
                  <a:schemeClr val="tx2"/>
                </a:solidFill>
              </a:rPr>
              <a:t>Bus priority treatments lead to increased speeds and increases in ridership</a:t>
            </a:r>
          </a:p>
        </p:txBody>
      </p:sp>
      <p:graphicFrame>
        <p:nvGraphicFramePr>
          <p:cNvPr id="5" name="Table 5">
            <a:extLst>
              <a:ext uri="{FF2B5EF4-FFF2-40B4-BE49-F238E27FC236}">
                <a16:creationId xmlns:a16="http://schemas.microsoft.com/office/drawing/2014/main" id="{FE34F369-34F5-46AC-AF57-8CA578813070}"/>
              </a:ext>
            </a:extLst>
          </p:cNvPr>
          <p:cNvGraphicFramePr>
            <a:graphicFrameLocks noGrp="1"/>
          </p:cNvGraphicFramePr>
          <p:nvPr>
            <p:extLst>
              <p:ext uri="{D42A27DB-BD31-4B8C-83A1-F6EECF244321}">
                <p14:modId xmlns:p14="http://schemas.microsoft.com/office/powerpoint/2010/main" val="3064620790"/>
              </p:ext>
            </p:extLst>
          </p:nvPr>
        </p:nvGraphicFramePr>
        <p:xfrm>
          <a:off x="786759" y="1716534"/>
          <a:ext cx="8142352" cy="3200400"/>
        </p:xfrm>
        <a:graphic>
          <a:graphicData uri="http://schemas.openxmlformats.org/drawingml/2006/table">
            <a:tbl>
              <a:tblPr firstRow="1" bandRow="1">
                <a:tableStyleId>{5C22544A-7EE6-4342-B048-85BDC9FD1C3A}</a:tableStyleId>
              </a:tblPr>
              <a:tblGrid>
                <a:gridCol w="2514549">
                  <a:extLst>
                    <a:ext uri="{9D8B030D-6E8A-4147-A177-3AD203B41FA5}">
                      <a16:colId xmlns:a16="http://schemas.microsoft.com/office/drawing/2014/main" val="1772359671"/>
                    </a:ext>
                  </a:extLst>
                </a:gridCol>
                <a:gridCol w="2026763">
                  <a:extLst>
                    <a:ext uri="{9D8B030D-6E8A-4147-A177-3AD203B41FA5}">
                      <a16:colId xmlns:a16="http://schemas.microsoft.com/office/drawing/2014/main" val="1385262540"/>
                    </a:ext>
                  </a:extLst>
                </a:gridCol>
                <a:gridCol w="3601040">
                  <a:extLst>
                    <a:ext uri="{9D8B030D-6E8A-4147-A177-3AD203B41FA5}">
                      <a16:colId xmlns:a16="http://schemas.microsoft.com/office/drawing/2014/main" val="1971035808"/>
                    </a:ext>
                  </a:extLst>
                </a:gridCol>
              </a:tblGrid>
              <a:tr h="370840">
                <a:tc>
                  <a:txBody>
                    <a:bodyPr/>
                    <a:lstStyle/>
                    <a:p>
                      <a:r>
                        <a:rPr lang="en-US"/>
                        <a:t>Priority Bus Corridors/Services</a:t>
                      </a:r>
                    </a:p>
                  </a:txBody>
                  <a:tcPr/>
                </a:tc>
                <a:tc>
                  <a:txBody>
                    <a:bodyPr/>
                    <a:lstStyle/>
                    <a:p>
                      <a:r>
                        <a:rPr lang="en-US"/>
                        <a:t>Results</a:t>
                      </a:r>
                    </a:p>
                  </a:txBody>
                  <a:tcPr/>
                </a:tc>
                <a:tc>
                  <a:txBody>
                    <a:bodyPr/>
                    <a:lstStyle/>
                    <a:p>
                      <a:r>
                        <a:rPr lang="en-US"/>
                        <a:t>Bus priority infrastructure</a:t>
                      </a:r>
                    </a:p>
                  </a:txBody>
                  <a:tcPr/>
                </a:tc>
                <a:extLst>
                  <a:ext uri="{0D108BD9-81ED-4DB2-BD59-A6C34878D82A}">
                    <a16:rowId xmlns:a16="http://schemas.microsoft.com/office/drawing/2014/main" val="1220381533"/>
                  </a:ext>
                </a:extLst>
              </a:tr>
              <a:tr h="370840">
                <a:tc>
                  <a:txBody>
                    <a:bodyPr/>
                    <a:lstStyle/>
                    <a:p>
                      <a:r>
                        <a:rPr lang="en-US" sz="1600" err="1"/>
                        <a:t>Metroway</a:t>
                      </a:r>
                      <a:endParaRPr lang="en-US" sz="1600"/>
                    </a:p>
                  </a:txBody>
                  <a:tcPr/>
                </a:tc>
                <a:tc>
                  <a:txBody>
                    <a:bodyPr/>
                    <a:lstStyle/>
                    <a:p>
                      <a:r>
                        <a:rPr lang="en-US" sz="1600"/>
                        <a:t>83% ridership increase</a:t>
                      </a:r>
                    </a:p>
                  </a:txBody>
                  <a:tcPr/>
                </a:tc>
                <a:tc>
                  <a:txBody>
                    <a:bodyPr/>
                    <a:lstStyle/>
                    <a:p>
                      <a:r>
                        <a:rPr lang="en-US" sz="1600"/>
                        <a:t>Partial dedicated right-of-way, consolidated bus stops</a:t>
                      </a:r>
                    </a:p>
                  </a:txBody>
                  <a:tcPr/>
                </a:tc>
                <a:extLst>
                  <a:ext uri="{0D108BD9-81ED-4DB2-BD59-A6C34878D82A}">
                    <a16:rowId xmlns:a16="http://schemas.microsoft.com/office/drawing/2014/main" val="461237469"/>
                  </a:ext>
                </a:extLst>
              </a:tr>
              <a:tr h="370840">
                <a:tc>
                  <a:txBody>
                    <a:bodyPr/>
                    <a:lstStyle/>
                    <a:p>
                      <a:r>
                        <a:rPr lang="en-US" sz="1600"/>
                        <a:t>H &amp; I Streets NW Bus Lanes</a:t>
                      </a:r>
                    </a:p>
                  </a:txBody>
                  <a:tcPr/>
                </a:tc>
                <a:tc>
                  <a:txBody>
                    <a:bodyPr/>
                    <a:lstStyle/>
                    <a:p>
                      <a:r>
                        <a:rPr lang="en-US" sz="1600"/>
                        <a:t>1 mph increase in bus travel speeds</a:t>
                      </a:r>
                    </a:p>
                  </a:txBody>
                  <a:tcPr/>
                </a:tc>
                <a:tc>
                  <a:txBody>
                    <a:bodyPr/>
                    <a:lstStyle/>
                    <a:p>
                      <a:r>
                        <a:rPr lang="en-US" sz="1600"/>
                        <a:t>Dedicated right-of-way</a:t>
                      </a:r>
                    </a:p>
                  </a:txBody>
                  <a:tcPr/>
                </a:tc>
                <a:extLst>
                  <a:ext uri="{0D108BD9-81ED-4DB2-BD59-A6C34878D82A}">
                    <a16:rowId xmlns:a16="http://schemas.microsoft.com/office/drawing/2014/main" val="3766990436"/>
                  </a:ext>
                </a:extLst>
              </a:tr>
              <a:tr h="370840">
                <a:tc>
                  <a:txBody>
                    <a:bodyPr/>
                    <a:lstStyle/>
                    <a:p>
                      <a:r>
                        <a:rPr lang="en-US" sz="1600"/>
                        <a:t>US 29 FLASH</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a:t>54%* ridership increase</a:t>
                      </a:r>
                    </a:p>
                  </a:txBody>
                  <a:tcPr/>
                </a:tc>
                <a:tc>
                  <a:txBody>
                    <a:bodyPr/>
                    <a:lstStyle/>
                    <a:p>
                      <a:r>
                        <a:rPr lang="en-US" sz="1600"/>
                        <a:t>Bus-on-shoulder lanes, TSP</a:t>
                      </a:r>
                    </a:p>
                  </a:txBody>
                  <a:tcPr/>
                </a:tc>
                <a:extLst>
                  <a:ext uri="{0D108BD9-81ED-4DB2-BD59-A6C34878D82A}">
                    <a16:rowId xmlns:a16="http://schemas.microsoft.com/office/drawing/2014/main" val="1227242869"/>
                  </a:ext>
                </a:extLst>
              </a:tr>
              <a:tr h="370840">
                <a:tc>
                  <a:txBody>
                    <a:bodyPr/>
                    <a:lstStyle/>
                    <a:p>
                      <a:r>
                        <a:rPr lang="en-US" sz="1600"/>
                        <a:t>16</a:t>
                      </a:r>
                      <a:r>
                        <a:rPr lang="en-US" sz="1600" baseline="30000"/>
                        <a:t>th</a:t>
                      </a:r>
                      <a:r>
                        <a:rPr lang="en-US" sz="1600"/>
                        <a:t> Street NW Bus Improvements</a:t>
                      </a:r>
                    </a:p>
                  </a:txBody>
                  <a:tcPr/>
                </a:tc>
                <a:tc>
                  <a:txBody>
                    <a:bodyPr/>
                    <a:lstStyle/>
                    <a:p>
                      <a:r>
                        <a:rPr lang="en-US" sz="1600"/>
                        <a:t>2-5 minutes in travel time savings*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a:t>Queue jump lanes, TSP, dedicated right-of-way</a:t>
                      </a:r>
                    </a:p>
                    <a:p>
                      <a:endParaRPr lang="en-US" sz="1600"/>
                    </a:p>
                  </a:txBody>
                  <a:tcPr/>
                </a:tc>
                <a:extLst>
                  <a:ext uri="{0D108BD9-81ED-4DB2-BD59-A6C34878D82A}">
                    <a16:rowId xmlns:a16="http://schemas.microsoft.com/office/drawing/2014/main" val="1331628133"/>
                  </a:ext>
                </a:extLst>
              </a:tr>
            </a:tbl>
          </a:graphicData>
        </a:graphic>
      </p:graphicFrame>
      <p:sp>
        <p:nvSpPr>
          <p:cNvPr id="6" name="TextBox 5">
            <a:extLst>
              <a:ext uri="{FF2B5EF4-FFF2-40B4-BE49-F238E27FC236}">
                <a16:creationId xmlns:a16="http://schemas.microsoft.com/office/drawing/2014/main" id="{AFE481E1-6502-465A-B1A9-3156DC85F8B9}"/>
              </a:ext>
            </a:extLst>
          </p:cNvPr>
          <p:cNvSpPr txBox="1"/>
          <p:nvPr/>
        </p:nvSpPr>
        <p:spPr>
          <a:xfrm>
            <a:off x="683964" y="4909197"/>
            <a:ext cx="8142352" cy="215444"/>
          </a:xfrm>
          <a:prstGeom prst="rect">
            <a:avLst/>
          </a:prstGeom>
          <a:noFill/>
        </p:spPr>
        <p:txBody>
          <a:bodyPr wrap="square" rtlCol="0">
            <a:spAutoFit/>
          </a:bodyPr>
          <a:lstStyle/>
          <a:p>
            <a:r>
              <a:rPr lang="en-US" sz="800"/>
              <a:t>*Expected results based on ridership and/or travel time improvement forecasts</a:t>
            </a:r>
          </a:p>
        </p:txBody>
      </p:sp>
      <p:sp>
        <p:nvSpPr>
          <p:cNvPr id="11" name="Slide Number Placeholder 1">
            <a:extLst>
              <a:ext uri="{FF2B5EF4-FFF2-40B4-BE49-F238E27FC236}">
                <a16:creationId xmlns:a16="http://schemas.microsoft.com/office/drawing/2014/main" id="{0CF91FA5-4DB8-4D17-AEB8-676BEBA67FBD}"/>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6</a:t>
            </a:fld>
            <a:endParaRPr lang="en-US"/>
          </a:p>
        </p:txBody>
      </p:sp>
      <p:sp>
        <p:nvSpPr>
          <p:cNvPr id="10" name="TextBox 9">
            <a:extLst>
              <a:ext uri="{FF2B5EF4-FFF2-40B4-BE49-F238E27FC236}">
                <a16:creationId xmlns:a16="http://schemas.microsoft.com/office/drawing/2014/main" id="{5F7074F4-5F1E-4CCA-95D8-23258BDCD294}"/>
              </a:ext>
            </a:extLst>
          </p:cNvPr>
          <p:cNvSpPr txBox="1"/>
          <p:nvPr/>
        </p:nvSpPr>
        <p:spPr>
          <a:xfrm>
            <a:off x="683964" y="5323692"/>
            <a:ext cx="8142352" cy="830997"/>
          </a:xfrm>
          <a:prstGeom prst="rect">
            <a:avLst/>
          </a:prstGeom>
          <a:noFill/>
        </p:spPr>
        <p:txBody>
          <a:bodyPr wrap="square" rtlCol="0">
            <a:spAutoFit/>
          </a:bodyPr>
          <a:lstStyle/>
          <a:p>
            <a:r>
              <a:rPr lang="en-US" sz="800"/>
              <a:t>Sources: Ethan Goffman, “Northern Virginia’s </a:t>
            </a:r>
            <a:r>
              <a:rPr lang="en-US" sz="800" err="1"/>
              <a:t>Metroway</a:t>
            </a:r>
            <a:r>
              <a:rPr lang="en-US" sz="800"/>
              <a:t> Corridor Shows How Buses and Trains Can Complement Each Other,” Mobility Lab, September 30, 2019, </a:t>
            </a:r>
            <a:r>
              <a:rPr lang="en-US" sz="800" u="sng">
                <a:hlinkClick r:id="rId2">
                  <a:extLst>
                    <a:ext uri="{A12FA001-AC4F-418D-AE19-62706E023703}">
                      <ahyp:hlinkClr xmlns:ahyp="http://schemas.microsoft.com/office/drawing/2018/hyperlinkcolor" val="tx"/>
                    </a:ext>
                  </a:extLst>
                </a:hlinkClick>
              </a:rPr>
              <a:t>https://mobilitylab.org/2019/09/30/northern-virginias-metroway-corridor-shows-how-buses-and-trains-can-complement-each-other/</a:t>
            </a:r>
            <a:r>
              <a:rPr lang="en-US" sz="800"/>
              <a:t>.</a:t>
            </a:r>
          </a:p>
          <a:p>
            <a:r>
              <a:rPr lang="en-US" sz="800"/>
              <a:t>US29 Bus Rapid Transit Project, </a:t>
            </a:r>
            <a:r>
              <a:rPr lang="en-US" sz="800">
                <a:hlinkClick r:id="rId3"/>
              </a:rPr>
              <a:t>https://www.ridetheflash.com/wp-content/uploads/2019/09/US29FLASH-Description-March2017.pdf</a:t>
            </a:r>
            <a:endParaRPr lang="en-US" sz="800"/>
          </a:p>
          <a:p>
            <a:r>
              <a:rPr lang="en-US" sz="800"/>
              <a:t>DDOT, “16</a:t>
            </a:r>
            <a:r>
              <a:rPr lang="en-US" sz="800" baseline="30000"/>
              <a:t>th</a:t>
            </a:r>
            <a:r>
              <a:rPr lang="en-US" sz="800"/>
              <a:t> Street NW Bus Lanes Project Online Open House,” </a:t>
            </a:r>
            <a:r>
              <a:rPr lang="en-US" sz="800">
                <a:hlinkClick r:id="rId4"/>
              </a:rPr>
              <a:t>https://www.16thstreetnwbus.com/wp-content/uploads/2018/07/16th-St-Online-Public-Meeting-072718.pdf</a:t>
            </a:r>
            <a:endParaRPr lang="en-US" sz="800"/>
          </a:p>
          <a:p>
            <a:r>
              <a:rPr lang="en-US" sz="800"/>
              <a:t>Christina </a:t>
            </a:r>
            <a:r>
              <a:rPr lang="en-US" sz="800" err="1"/>
              <a:t>Moscardi</a:t>
            </a:r>
            <a:r>
              <a:rPr lang="en-US" sz="800"/>
              <a:t>, “How well do DC’s red-painted bus lanes work?”, February 20, 2020, http://www.christianmoscardi.com/blog/2020/02/20/dc-bus-lanes.html</a:t>
            </a:r>
          </a:p>
          <a:p>
            <a:endParaRPr lang="en-US" sz="800"/>
          </a:p>
        </p:txBody>
      </p:sp>
    </p:spTree>
    <p:extLst>
      <p:ext uri="{BB962C8B-B14F-4D97-AF65-F5344CB8AC3E}">
        <p14:creationId xmlns:p14="http://schemas.microsoft.com/office/powerpoint/2010/main" val="3543747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64392440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Treatment Impacts Include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graphicFrame>
        <p:nvGraphicFramePr>
          <p:cNvPr id="6" name="Content Placeholder 2">
            <a:extLst>
              <a:ext uri="{FF2B5EF4-FFF2-40B4-BE49-F238E27FC236}">
                <a16:creationId xmlns:a16="http://schemas.microsoft.com/office/drawing/2014/main" id="{B4CE1CAB-4BA7-4EF6-87D4-83F468E6165C}"/>
              </a:ext>
            </a:extLst>
          </p:cNvPr>
          <p:cNvGraphicFramePr>
            <a:graphicFrameLocks/>
          </p:cNvGraphicFramePr>
          <p:nvPr/>
        </p:nvGraphicFramePr>
        <p:xfrm>
          <a:off x="519122" y="1774671"/>
          <a:ext cx="8624878" cy="38028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F23A38E2-5647-4AFB-B9CA-43B3C2782188}"/>
              </a:ext>
            </a:extLst>
          </p:cNvPr>
          <p:cNvSpPr txBox="1"/>
          <p:nvPr/>
        </p:nvSpPr>
        <p:spPr>
          <a:xfrm>
            <a:off x="775405" y="5850233"/>
            <a:ext cx="5672529" cy="230832"/>
          </a:xfrm>
          <a:prstGeom prst="rect">
            <a:avLst/>
          </a:prstGeom>
          <a:noFill/>
        </p:spPr>
        <p:txBody>
          <a:bodyPr wrap="square" rtlCol="0">
            <a:spAutoFit/>
          </a:bodyPr>
          <a:lstStyle/>
          <a:p>
            <a:r>
              <a:rPr lang="en-US" sz="900"/>
              <a:t>For more information, see: </a:t>
            </a:r>
            <a:r>
              <a:rPr lang="en-US" sz="900">
                <a:hlinkClick r:id="rId7"/>
              </a:rPr>
              <a:t>https://www.transit.dot.gov/sites/fta.dot.gov/files/CBRT_2009_Update.pdf</a:t>
            </a:r>
            <a:endParaRPr lang="en-US" sz="900"/>
          </a:p>
        </p:txBody>
      </p:sp>
      <p:sp>
        <p:nvSpPr>
          <p:cNvPr id="7" name="Slide Number Placeholder 1">
            <a:extLst>
              <a:ext uri="{FF2B5EF4-FFF2-40B4-BE49-F238E27FC236}">
                <a16:creationId xmlns:a16="http://schemas.microsoft.com/office/drawing/2014/main" id="{4C4F2F2E-DE5C-46C2-ADF7-663491D68474}"/>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7</a:t>
            </a:fld>
            <a:endParaRPr lang="en-US"/>
          </a:p>
        </p:txBody>
      </p:sp>
    </p:spTree>
    <p:extLst>
      <p:ext uri="{BB962C8B-B14F-4D97-AF65-F5344CB8AC3E}">
        <p14:creationId xmlns:p14="http://schemas.microsoft.com/office/powerpoint/2010/main" val="3614338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28499307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Treatments Effectiveness Varies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77089"/>
            <a:ext cx="7882128" cy="3016210"/>
          </a:xfrm>
          <a:prstGeom prst="rect">
            <a:avLst/>
          </a:prstGeom>
          <a:noFill/>
        </p:spPr>
        <p:txBody>
          <a:bodyPr wrap="square" rtlCol="0">
            <a:spAutoFit/>
          </a:bodyPr>
          <a:lstStyle/>
          <a:p>
            <a:pPr marL="256032" indent="-256032">
              <a:spcBef>
                <a:spcPts val="1200"/>
              </a:spcBef>
              <a:buFont typeface="Arial"/>
              <a:buChar char="•"/>
            </a:pPr>
            <a:r>
              <a:rPr lang="en-US" sz="2000"/>
              <a:t>Lower cost treatments can be easier to implement, but can be less impactful than higher cost treatments</a:t>
            </a:r>
          </a:p>
          <a:p>
            <a:pPr marL="713232" lvl="1" indent="-256032">
              <a:spcBef>
                <a:spcPts val="1200"/>
              </a:spcBef>
              <a:buFont typeface="Arial"/>
              <a:buChar char="•"/>
            </a:pPr>
            <a:r>
              <a:rPr lang="en-US" sz="2000"/>
              <a:t>An on-road painted bus lane is less expensive to implement, but may not be as effective as a dedicated busway</a:t>
            </a:r>
          </a:p>
          <a:p>
            <a:pPr marL="256032" indent="-256032">
              <a:spcBef>
                <a:spcPts val="1200"/>
              </a:spcBef>
              <a:buFont typeface="Arial"/>
              <a:buChar char="•"/>
            </a:pPr>
            <a:r>
              <a:rPr lang="en-US" sz="2000"/>
              <a:t>Combining multiple treatments requires a larger investment, but usually results in greater improvements</a:t>
            </a:r>
          </a:p>
          <a:p>
            <a:pPr marL="256032" indent="-256032">
              <a:spcBef>
                <a:spcPts val="1200"/>
              </a:spcBef>
              <a:buFont typeface="Arial"/>
              <a:buChar char="•"/>
            </a:pPr>
            <a:r>
              <a:rPr lang="en-US" sz="2000"/>
              <a:t>Difficulty of implementation is varied and site specific, but the level of effort increases as more treatments are combined together</a:t>
            </a:r>
          </a:p>
        </p:txBody>
      </p:sp>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CF3AE0E8-45EC-4FA5-B41F-AC9575DABC9B}"/>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8</a:t>
            </a:fld>
            <a:endParaRPr lang="en-US"/>
          </a:p>
        </p:txBody>
      </p:sp>
    </p:spTree>
    <p:extLst>
      <p:ext uri="{BB962C8B-B14F-4D97-AF65-F5344CB8AC3E}">
        <p14:creationId xmlns:p14="http://schemas.microsoft.com/office/powerpoint/2010/main" val="572557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 name="Table 38">
            <a:extLst>
              <a:ext uri="{FF2B5EF4-FFF2-40B4-BE49-F238E27FC236}">
                <a16:creationId xmlns:a16="http://schemas.microsoft.com/office/drawing/2014/main" id="{DD304DF8-F2E6-47AC-8844-9CA0D20FD091}"/>
              </a:ext>
            </a:extLst>
          </p:cNvPr>
          <p:cNvGraphicFramePr>
            <a:graphicFrameLocks noGrp="1"/>
          </p:cNvGraphicFramePr>
          <p:nvPr>
            <p:extLst>
              <p:ext uri="{D42A27DB-BD31-4B8C-83A1-F6EECF244321}">
                <p14:modId xmlns:p14="http://schemas.microsoft.com/office/powerpoint/2010/main" val="542679664"/>
              </p:ext>
            </p:extLst>
          </p:nvPr>
        </p:nvGraphicFramePr>
        <p:xfrm>
          <a:off x="945703" y="1148080"/>
          <a:ext cx="7690297" cy="5120640"/>
        </p:xfrm>
        <a:graphic>
          <a:graphicData uri="http://schemas.openxmlformats.org/drawingml/2006/table">
            <a:tbl>
              <a:tblPr firstRow="1" bandRow="1">
                <a:tableStyleId>{5C22544A-7EE6-4342-B048-85BDC9FD1C3A}</a:tableStyleId>
              </a:tblPr>
              <a:tblGrid>
                <a:gridCol w="761177">
                  <a:extLst>
                    <a:ext uri="{9D8B030D-6E8A-4147-A177-3AD203B41FA5}">
                      <a16:colId xmlns:a16="http://schemas.microsoft.com/office/drawing/2014/main" val="3051649902"/>
                    </a:ext>
                  </a:extLst>
                </a:gridCol>
                <a:gridCol w="2052320">
                  <a:extLst>
                    <a:ext uri="{9D8B030D-6E8A-4147-A177-3AD203B41FA5}">
                      <a16:colId xmlns:a16="http://schemas.microsoft.com/office/drawing/2014/main" val="2401315394"/>
                    </a:ext>
                  </a:extLst>
                </a:gridCol>
                <a:gridCol w="4876800">
                  <a:extLst>
                    <a:ext uri="{9D8B030D-6E8A-4147-A177-3AD203B41FA5}">
                      <a16:colId xmlns:a16="http://schemas.microsoft.com/office/drawing/2014/main" val="1340192008"/>
                    </a:ext>
                  </a:extLst>
                </a:gridCol>
              </a:tblGrid>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Dedicated Bus Lanes/Guideways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b="0">
                          <a:solidFill>
                            <a:schemeClr val="tx1"/>
                          </a:solidFill>
                        </a:rPr>
                        <a:t>Lanes are restricted to buses through signage or barriers</a:t>
                      </a:r>
                    </a:p>
                    <a:p>
                      <a:pPr marL="285750" indent="-285750">
                        <a:buFont typeface="Arial" panose="020B0604020202020204" pitchFamily="34" charset="0"/>
                        <a:buChar char="•"/>
                      </a:pPr>
                      <a:r>
                        <a:rPr lang="en-US" sz="1400" b="0">
                          <a:solidFill>
                            <a:schemeClr val="tx1"/>
                          </a:solidFill>
                        </a:rPr>
                        <a:t>Lanes could be separate from traffic, concurrent with traffic, contraflow with traffic, or shoulder lanes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9934432"/>
                  </a:ext>
                </a:extLst>
              </a:tr>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Transit Signal Priority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a:t>Allows vehicles to communicate with traffic signals to adjust light timing</a:t>
                      </a:r>
                    </a:p>
                    <a:p>
                      <a:pPr marL="285750" indent="-285750">
                        <a:buFont typeface="Arial" panose="020B0604020202020204" pitchFamily="34" charset="0"/>
                        <a:buChar char="•"/>
                      </a:pPr>
                      <a:r>
                        <a:rPr lang="en-US" sz="1400"/>
                        <a:t>Typically either extends the green light or shortens the red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0717510"/>
                  </a:ext>
                </a:extLst>
              </a:tr>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Queue Jumps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a:t>Transit-only lanes at or before an intersection that allow buses to skip the queue of vehicles waiting a traffic light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49080301"/>
                  </a:ext>
                </a:extLst>
              </a:tr>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Parking Limitations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a:t>Reduces the ease of parking by increasing the parking fee or reducing the number of parking spaces to encourage more people to take the bus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83754628"/>
                  </a:ext>
                </a:extLst>
              </a:tr>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Stop Consolidation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a:t>Reduces the frequency of stops which increases the average speed of the buses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1259518"/>
                  </a:ext>
                </a:extLst>
              </a:tr>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Off-Board Fare Payment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a:t>Allows riders to pay in advance for their ticket, which saves time in the boarding process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696780"/>
                  </a:ext>
                </a:extLst>
              </a:tr>
              <a:tr h="731520">
                <a:tc>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b="1">
                          <a:solidFill>
                            <a:schemeClr val="tx2"/>
                          </a:solidFill>
                        </a:rPr>
                        <a:t>All-Door Boarding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US" sz="1400"/>
                        <a:t>Passengers that pay in advance can board from the rear doors, doubling the number of people that can board the bus at any given time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95494498"/>
                  </a:ext>
                </a:extLst>
              </a:tr>
            </a:tbl>
          </a:graphicData>
        </a:graphic>
      </p:graphicFrame>
      <p:sp>
        <p:nvSpPr>
          <p:cNvPr id="2" name="Slide Number Placeholder 1"/>
          <p:cNvSpPr>
            <a:spLocks noGrp="1"/>
          </p:cNvSpPr>
          <p:nvPr>
            <p:ph type="sldNum" sz="quarter" idx="12"/>
          </p:nvPr>
        </p:nvSpPr>
        <p:spPr>
          <a:xfrm>
            <a:off x="8659368" y="6419088"/>
            <a:ext cx="91440" cy="155448"/>
          </a:xfrm>
          <a:prstGeom prst="rect">
            <a:avLst/>
          </a:prstGeom>
        </p:spPr>
        <p:txBody>
          <a:bodyPr/>
          <a:lstStyle/>
          <a:p>
            <a:fld id="{7CB1CFCA-EE77-9F4A-8FAE-3286F1D37F0D}" type="slidenum">
              <a:rPr lang="en-US" smtClean="0"/>
              <a:pPr/>
              <a:t>9</a:t>
            </a:fld>
            <a:endParaRPr lang="en-US"/>
          </a:p>
        </p:txBody>
      </p:sp>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Treatments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grpSp>
        <p:nvGrpSpPr>
          <p:cNvPr id="6" name="bcgIcons_OpportunityMapping" descr="two placemarks connected by a squiggly line&#10;">
            <a:extLst>
              <a:ext uri="{FF2B5EF4-FFF2-40B4-BE49-F238E27FC236}">
                <a16:creationId xmlns:a16="http://schemas.microsoft.com/office/drawing/2014/main" id="{6EFF774E-3604-4104-95B9-3A96BC6EB6DB}"/>
              </a:ext>
            </a:extLst>
          </p:cNvPr>
          <p:cNvGrpSpPr/>
          <p:nvPr/>
        </p:nvGrpSpPr>
        <p:grpSpPr bwMode="auto">
          <a:xfrm>
            <a:off x="1135868" y="1256013"/>
            <a:ext cx="403860" cy="404495"/>
            <a:chOff x="0" y="0"/>
            <a:chExt cx="4316" cy="4320"/>
          </a:xfrm>
        </p:grpSpPr>
        <p:sp>
          <p:nvSpPr>
            <p:cNvPr id="7" name="AutoShape 13">
              <a:extLst>
                <a:ext uri="{FF2B5EF4-FFF2-40B4-BE49-F238E27FC236}">
                  <a16:creationId xmlns:a16="http://schemas.microsoft.com/office/drawing/2014/main" id="{4F96634E-6410-42EE-9C9E-C2ACC46C6105}"/>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15">
              <a:extLst>
                <a:ext uri="{FF2B5EF4-FFF2-40B4-BE49-F238E27FC236}">
                  <a16:creationId xmlns:a16="http://schemas.microsoft.com/office/drawing/2014/main" id="{E98BCE12-334E-4D8D-BC75-C9312ADEF0FD}"/>
                </a:ext>
              </a:extLst>
            </p:cNvPr>
            <p:cNvSpPr>
              <a:spLocks noEditPoints="1"/>
            </p:cNvSpPr>
            <p:nvPr/>
          </p:nvSpPr>
          <p:spPr bwMode="auto">
            <a:xfrm>
              <a:off x="922"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accent3"/>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6">
              <a:extLst>
                <a:ext uri="{FF2B5EF4-FFF2-40B4-BE49-F238E27FC236}">
                  <a16:creationId xmlns:a16="http://schemas.microsoft.com/office/drawing/2014/main" id="{2A27D9CA-50C4-4BFB-8873-67770EFB6786}"/>
                </a:ext>
              </a:extLst>
            </p:cNvPr>
            <p:cNvSpPr>
              <a:spLocks noEditPoints="1"/>
            </p:cNvSpPr>
            <p:nvPr/>
          </p:nvSpPr>
          <p:spPr bwMode="auto">
            <a:xfrm>
              <a:off x="182"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3"/>
            </a:solidFill>
            <a:ln w="317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 name="Group 11" descr="a traffic signal&#10;">
            <a:extLst>
              <a:ext uri="{FF2B5EF4-FFF2-40B4-BE49-F238E27FC236}">
                <a16:creationId xmlns:a16="http://schemas.microsoft.com/office/drawing/2014/main" id="{A1EDF906-20C3-4653-86C7-A78C2CD8F395}"/>
              </a:ext>
            </a:extLst>
          </p:cNvPr>
          <p:cNvGrpSpPr/>
          <p:nvPr/>
        </p:nvGrpSpPr>
        <p:grpSpPr>
          <a:xfrm>
            <a:off x="1102041" y="2008839"/>
            <a:ext cx="434975" cy="434975"/>
            <a:chOff x="0" y="0"/>
            <a:chExt cx="1644650" cy="1644650"/>
          </a:xfrm>
        </p:grpSpPr>
        <p:sp>
          <p:nvSpPr>
            <p:cNvPr id="13" name="AutoShape 3">
              <a:extLst>
                <a:ext uri="{FF2B5EF4-FFF2-40B4-BE49-F238E27FC236}">
                  <a16:creationId xmlns:a16="http://schemas.microsoft.com/office/drawing/2014/main" id="{007B1224-59AE-4A6D-A975-9367BF456079}"/>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4C6AF751-EA96-4602-9B0C-669559B7BFA1}"/>
                </a:ext>
              </a:extLst>
            </p:cNvPr>
            <p:cNvGrpSpPr/>
            <p:nvPr/>
          </p:nvGrpSpPr>
          <p:grpSpPr>
            <a:xfrm>
              <a:off x="305397" y="169863"/>
              <a:ext cx="1033857" cy="1304925"/>
              <a:chOff x="305397" y="169863"/>
              <a:chExt cx="1033857" cy="1304925"/>
            </a:xfrm>
          </p:grpSpPr>
          <p:sp>
            <p:nvSpPr>
              <p:cNvPr id="15" name="Freeform 58">
                <a:extLst>
                  <a:ext uri="{FF2B5EF4-FFF2-40B4-BE49-F238E27FC236}">
                    <a16:creationId xmlns:a16="http://schemas.microsoft.com/office/drawing/2014/main" id="{EB5B65C6-7513-40EC-A9A8-32D3CE127FF5}"/>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6" name="Freeform 59">
                <a:extLst>
                  <a:ext uri="{FF2B5EF4-FFF2-40B4-BE49-F238E27FC236}">
                    <a16:creationId xmlns:a16="http://schemas.microsoft.com/office/drawing/2014/main" id="{C1DB594B-615B-49BF-8030-533541DEC769}"/>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7" name="bcgIcons_Prioritization" descr="a row of boxes with arrows moving one in front of the others&#10;">
            <a:extLst>
              <a:ext uri="{FF2B5EF4-FFF2-40B4-BE49-F238E27FC236}">
                <a16:creationId xmlns:a16="http://schemas.microsoft.com/office/drawing/2014/main" id="{0EB6497A-BE55-4039-938F-2CF36E6EDC09}"/>
              </a:ext>
            </a:extLst>
          </p:cNvPr>
          <p:cNvGrpSpPr/>
          <p:nvPr/>
        </p:nvGrpSpPr>
        <p:grpSpPr bwMode="auto">
          <a:xfrm>
            <a:off x="1111754" y="2742892"/>
            <a:ext cx="490220" cy="490855"/>
            <a:chOff x="0" y="0"/>
            <a:chExt cx="4316" cy="4320"/>
          </a:xfrm>
        </p:grpSpPr>
        <p:sp>
          <p:nvSpPr>
            <p:cNvPr id="18" name="AutoShape 3">
              <a:extLst>
                <a:ext uri="{FF2B5EF4-FFF2-40B4-BE49-F238E27FC236}">
                  <a16:creationId xmlns:a16="http://schemas.microsoft.com/office/drawing/2014/main" id="{C0F86193-0642-4398-B885-EE8D3AF0AFCE}"/>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5">
              <a:extLst>
                <a:ext uri="{FF2B5EF4-FFF2-40B4-BE49-F238E27FC236}">
                  <a16:creationId xmlns:a16="http://schemas.microsoft.com/office/drawing/2014/main" id="{A00AB562-F740-447E-96C2-EBFD0A593E3D}"/>
                </a:ext>
              </a:extLst>
            </p:cNvPr>
            <p:cNvSpPr>
              <a:spLocks noEditPoints="1"/>
            </p:cNvSpPr>
            <p:nvPr/>
          </p:nvSpPr>
          <p:spPr bwMode="auto">
            <a:xfrm>
              <a:off x="392" y="1183"/>
              <a:ext cx="2587" cy="2400"/>
            </a:xfrm>
            <a:custGeom>
              <a:avLst/>
              <a:gdLst>
                <a:gd name="T0" fmla="*/ 348 w 1381"/>
                <a:gd name="T1" fmla="*/ 370 h 1280"/>
                <a:gd name="T2" fmla="*/ 22 w 1381"/>
                <a:gd name="T3" fmla="*/ 370 h 1280"/>
                <a:gd name="T4" fmla="*/ 0 w 1381"/>
                <a:gd name="T5" fmla="*/ 348 h 1280"/>
                <a:gd name="T6" fmla="*/ 0 w 1381"/>
                <a:gd name="T7" fmla="*/ 22 h 1280"/>
                <a:gd name="T8" fmla="*/ 22 w 1381"/>
                <a:gd name="T9" fmla="*/ 0 h 1280"/>
                <a:gd name="T10" fmla="*/ 348 w 1381"/>
                <a:gd name="T11" fmla="*/ 0 h 1280"/>
                <a:gd name="T12" fmla="*/ 370 w 1381"/>
                <a:gd name="T13" fmla="*/ 22 h 1280"/>
                <a:gd name="T14" fmla="*/ 370 w 1381"/>
                <a:gd name="T15" fmla="*/ 348 h 1280"/>
                <a:gd name="T16" fmla="*/ 348 w 1381"/>
                <a:gd name="T17" fmla="*/ 370 h 1280"/>
                <a:gd name="T18" fmla="*/ 44 w 1381"/>
                <a:gd name="T19" fmla="*/ 326 h 1280"/>
                <a:gd name="T20" fmla="*/ 326 w 1381"/>
                <a:gd name="T21" fmla="*/ 326 h 1280"/>
                <a:gd name="T22" fmla="*/ 326 w 1381"/>
                <a:gd name="T23" fmla="*/ 44 h 1280"/>
                <a:gd name="T24" fmla="*/ 44 w 1381"/>
                <a:gd name="T25" fmla="*/ 44 h 1280"/>
                <a:gd name="T26" fmla="*/ 44 w 1381"/>
                <a:gd name="T27" fmla="*/ 326 h 1280"/>
                <a:gd name="T28" fmla="*/ 348 w 1381"/>
                <a:gd name="T29" fmla="*/ 1280 h 1280"/>
                <a:gd name="T30" fmla="*/ 22 w 1381"/>
                <a:gd name="T31" fmla="*/ 1280 h 1280"/>
                <a:gd name="T32" fmla="*/ 0 w 1381"/>
                <a:gd name="T33" fmla="*/ 1258 h 1280"/>
                <a:gd name="T34" fmla="*/ 0 w 1381"/>
                <a:gd name="T35" fmla="*/ 932 h 1280"/>
                <a:gd name="T36" fmla="*/ 22 w 1381"/>
                <a:gd name="T37" fmla="*/ 910 h 1280"/>
                <a:gd name="T38" fmla="*/ 348 w 1381"/>
                <a:gd name="T39" fmla="*/ 910 h 1280"/>
                <a:gd name="T40" fmla="*/ 370 w 1381"/>
                <a:gd name="T41" fmla="*/ 932 h 1280"/>
                <a:gd name="T42" fmla="*/ 370 w 1381"/>
                <a:gd name="T43" fmla="*/ 1258 h 1280"/>
                <a:gd name="T44" fmla="*/ 348 w 1381"/>
                <a:gd name="T45" fmla="*/ 1280 h 1280"/>
                <a:gd name="T46" fmla="*/ 44 w 1381"/>
                <a:gd name="T47" fmla="*/ 1236 h 1280"/>
                <a:gd name="T48" fmla="*/ 326 w 1381"/>
                <a:gd name="T49" fmla="*/ 1236 h 1280"/>
                <a:gd name="T50" fmla="*/ 326 w 1381"/>
                <a:gd name="T51" fmla="*/ 954 h 1280"/>
                <a:gd name="T52" fmla="*/ 44 w 1381"/>
                <a:gd name="T53" fmla="*/ 954 h 1280"/>
                <a:gd name="T54" fmla="*/ 44 w 1381"/>
                <a:gd name="T55" fmla="*/ 1236 h 1280"/>
                <a:gd name="T56" fmla="*/ 1381 w 1381"/>
                <a:gd name="T57" fmla="*/ 185 h 1280"/>
                <a:gd name="T58" fmla="*/ 1359 w 1381"/>
                <a:gd name="T59" fmla="*/ 163 h 1280"/>
                <a:gd name="T60" fmla="*/ 557 w 1381"/>
                <a:gd name="T61" fmla="*/ 163 h 1280"/>
                <a:gd name="T62" fmla="*/ 535 w 1381"/>
                <a:gd name="T63" fmla="*/ 185 h 1280"/>
                <a:gd name="T64" fmla="*/ 557 w 1381"/>
                <a:gd name="T65" fmla="*/ 207 h 1280"/>
                <a:gd name="T66" fmla="*/ 1359 w 1381"/>
                <a:gd name="T67" fmla="*/ 207 h 1280"/>
                <a:gd name="T68" fmla="*/ 1381 w 1381"/>
                <a:gd name="T69" fmla="*/ 185 h 1280"/>
                <a:gd name="T70" fmla="*/ 1381 w 1381"/>
                <a:gd name="T71" fmla="*/ 1095 h 1280"/>
                <a:gd name="T72" fmla="*/ 1359 w 1381"/>
                <a:gd name="T73" fmla="*/ 1073 h 1280"/>
                <a:gd name="T74" fmla="*/ 557 w 1381"/>
                <a:gd name="T75" fmla="*/ 1073 h 1280"/>
                <a:gd name="T76" fmla="*/ 535 w 1381"/>
                <a:gd name="T77" fmla="*/ 1095 h 1280"/>
                <a:gd name="T78" fmla="*/ 557 w 1381"/>
                <a:gd name="T79" fmla="*/ 1117 h 1280"/>
                <a:gd name="T80" fmla="*/ 1359 w 1381"/>
                <a:gd name="T81" fmla="*/ 1117 h 1280"/>
                <a:gd name="T82" fmla="*/ 1381 w 1381"/>
                <a:gd name="T83" fmla="*/ 1095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1" h="1280">
                  <a:moveTo>
                    <a:pt x="348" y="370"/>
                  </a:moveTo>
                  <a:cubicBezTo>
                    <a:pt x="22" y="370"/>
                    <a:pt x="22" y="370"/>
                    <a:pt x="22" y="370"/>
                  </a:cubicBezTo>
                  <a:cubicBezTo>
                    <a:pt x="10" y="370"/>
                    <a:pt x="0" y="360"/>
                    <a:pt x="0" y="348"/>
                  </a:cubicBezTo>
                  <a:cubicBezTo>
                    <a:pt x="0" y="22"/>
                    <a:pt x="0" y="22"/>
                    <a:pt x="0" y="22"/>
                  </a:cubicBezTo>
                  <a:cubicBezTo>
                    <a:pt x="0" y="10"/>
                    <a:pt x="10" y="0"/>
                    <a:pt x="22" y="0"/>
                  </a:cubicBezTo>
                  <a:cubicBezTo>
                    <a:pt x="348" y="0"/>
                    <a:pt x="348" y="0"/>
                    <a:pt x="348" y="0"/>
                  </a:cubicBezTo>
                  <a:cubicBezTo>
                    <a:pt x="360" y="0"/>
                    <a:pt x="370" y="10"/>
                    <a:pt x="370" y="22"/>
                  </a:cubicBezTo>
                  <a:cubicBezTo>
                    <a:pt x="370" y="348"/>
                    <a:pt x="370" y="348"/>
                    <a:pt x="370" y="348"/>
                  </a:cubicBezTo>
                  <a:cubicBezTo>
                    <a:pt x="370" y="360"/>
                    <a:pt x="360" y="370"/>
                    <a:pt x="348" y="370"/>
                  </a:cubicBezTo>
                  <a:close/>
                  <a:moveTo>
                    <a:pt x="44" y="326"/>
                  </a:moveTo>
                  <a:cubicBezTo>
                    <a:pt x="326" y="326"/>
                    <a:pt x="326" y="326"/>
                    <a:pt x="326" y="326"/>
                  </a:cubicBezTo>
                  <a:cubicBezTo>
                    <a:pt x="326" y="44"/>
                    <a:pt x="326" y="44"/>
                    <a:pt x="326" y="44"/>
                  </a:cubicBezTo>
                  <a:cubicBezTo>
                    <a:pt x="44" y="44"/>
                    <a:pt x="44" y="44"/>
                    <a:pt x="44" y="44"/>
                  </a:cubicBezTo>
                  <a:lnTo>
                    <a:pt x="44" y="326"/>
                  </a:lnTo>
                  <a:close/>
                  <a:moveTo>
                    <a:pt x="348" y="1280"/>
                  </a:moveTo>
                  <a:cubicBezTo>
                    <a:pt x="22" y="1280"/>
                    <a:pt x="22" y="1280"/>
                    <a:pt x="22" y="1280"/>
                  </a:cubicBezTo>
                  <a:cubicBezTo>
                    <a:pt x="10" y="1280"/>
                    <a:pt x="0" y="1270"/>
                    <a:pt x="0" y="1258"/>
                  </a:cubicBezTo>
                  <a:cubicBezTo>
                    <a:pt x="0" y="932"/>
                    <a:pt x="0" y="932"/>
                    <a:pt x="0" y="932"/>
                  </a:cubicBezTo>
                  <a:cubicBezTo>
                    <a:pt x="0" y="920"/>
                    <a:pt x="10" y="910"/>
                    <a:pt x="22" y="910"/>
                  </a:cubicBezTo>
                  <a:cubicBezTo>
                    <a:pt x="348" y="910"/>
                    <a:pt x="348" y="910"/>
                    <a:pt x="348" y="910"/>
                  </a:cubicBezTo>
                  <a:cubicBezTo>
                    <a:pt x="360" y="910"/>
                    <a:pt x="370" y="920"/>
                    <a:pt x="370" y="932"/>
                  </a:cubicBezTo>
                  <a:cubicBezTo>
                    <a:pt x="370" y="1258"/>
                    <a:pt x="370" y="1258"/>
                    <a:pt x="370" y="1258"/>
                  </a:cubicBezTo>
                  <a:cubicBezTo>
                    <a:pt x="370" y="1270"/>
                    <a:pt x="360" y="1280"/>
                    <a:pt x="348" y="1280"/>
                  </a:cubicBezTo>
                  <a:close/>
                  <a:moveTo>
                    <a:pt x="44" y="1236"/>
                  </a:moveTo>
                  <a:cubicBezTo>
                    <a:pt x="326" y="1236"/>
                    <a:pt x="326" y="1236"/>
                    <a:pt x="326" y="1236"/>
                  </a:cubicBezTo>
                  <a:cubicBezTo>
                    <a:pt x="326" y="954"/>
                    <a:pt x="326" y="954"/>
                    <a:pt x="326" y="954"/>
                  </a:cubicBezTo>
                  <a:cubicBezTo>
                    <a:pt x="44" y="954"/>
                    <a:pt x="44" y="954"/>
                    <a:pt x="44" y="954"/>
                  </a:cubicBezTo>
                  <a:lnTo>
                    <a:pt x="44" y="1236"/>
                  </a:lnTo>
                  <a:close/>
                  <a:moveTo>
                    <a:pt x="1381" y="185"/>
                  </a:moveTo>
                  <a:cubicBezTo>
                    <a:pt x="1381" y="172"/>
                    <a:pt x="1371" y="163"/>
                    <a:pt x="1359" y="163"/>
                  </a:cubicBezTo>
                  <a:cubicBezTo>
                    <a:pt x="557" y="163"/>
                    <a:pt x="557" y="163"/>
                    <a:pt x="557" y="163"/>
                  </a:cubicBezTo>
                  <a:cubicBezTo>
                    <a:pt x="545" y="163"/>
                    <a:pt x="535" y="172"/>
                    <a:pt x="535" y="185"/>
                  </a:cubicBezTo>
                  <a:cubicBezTo>
                    <a:pt x="535" y="197"/>
                    <a:pt x="545" y="207"/>
                    <a:pt x="557" y="207"/>
                  </a:cubicBezTo>
                  <a:cubicBezTo>
                    <a:pt x="1359" y="207"/>
                    <a:pt x="1359" y="207"/>
                    <a:pt x="1359" y="207"/>
                  </a:cubicBezTo>
                  <a:cubicBezTo>
                    <a:pt x="1371" y="207"/>
                    <a:pt x="1381" y="197"/>
                    <a:pt x="1381" y="185"/>
                  </a:cubicBezTo>
                  <a:close/>
                  <a:moveTo>
                    <a:pt x="1381" y="1095"/>
                  </a:moveTo>
                  <a:cubicBezTo>
                    <a:pt x="1381" y="1083"/>
                    <a:pt x="1371" y="1073"/>
                    <a:pt x="1359" y="1073"/>
                  </a:cubicBezTo>
                  <a:cubicBezTo>
                    <a:pt x="557" y="1073"/>
                    <a:pt x="557" y="1073"/>
                    <a:pt x="557" y="1073"/>
                  </a:cubicBezTo>
                  <a:cubicBezTo>
                    <a:pt x="545" y="1073"/>
                    <a:pt x="535" y="1083"/>
                    <a:pt x="535" y="1095"/>
                  </a:cubicBezTo>
                  <a:cubicBezTo>
                    <a:pt x="535" y="1107"/>
                    <a:pt x="545" y="1117"/>
                    <a:pt x="557" y="1117"/>
                  </a:cubicBezTo>
                  <a:cubicBezTo>
                    <a:pt x="1359" y="1117"/>
                    <a:pt x="1359" y="1117"/>
                    <a:pt x="1359" y="1117"/>
                  </a:cubicBezTo>
                  <a:cubicBezTo>
                    <a:pt x="1371" y="1117"/>
                    <a:pt x="1381" y="1107"/>
                    <a:pt x="1381" y="109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aseline="-25000"/>
            </a:p>
          </p:txBody>
        </p:sp>
        <p:sp>
          <p:nvSpPr>
            <p:cNvPr id="20" name="Freeform 6">
              <a:extLst>
                <a:ext uri="{FF2B5EF4-FFF2-40B4-BE49-F238E27FC236}">
                  <a16:creationId xmlns:a16="http://schemas.microsoft.com/office/drawing/2014/main" id="{CE8617C8-55CA-4B52-BACB-9688F06CD4F0}"/>
                </a:ext>
              </a:extLst>
            </p:cNvPr>
            <p:cNvSpPr>
              <a:spLocks noEditPoints="1"/>
            </p:cNvSpPr>
            <p:nvPr/>
          </p:nvSpPr>
          <p:spPr bwMode="auto">
            <a:xfrm>
              <a:off x="392" y="737"/>
              <a:ext cx="3536" cy="1993"/>
            </a:xfrm>
            <a:custGeom>
              <a:avLst/>
              <a:gdLst>
                <a:gd name="T0" fmla="*/ 370 w 1888"/>
                <a:gd name="T1" fmla="*/ 715 h 1063"/>
                <a:gd name="T2" fmla="*/ 370 w 1888"/>
                <a:gd name="T3" fmla="*/ 1041 h 1063"/>
                <a:gd name="T4" fmla="*/ 348 w 1888"/>
                <a:gd name="T5" fmla="*/ 1063 h 1063"/>
                <a:gd name="T6" fmla="*/ 22 w 1888"/>
                <a:gd name="T7" fmla="*/ 1063 h 1063"/>
                <a:gd name="T8" fmla="*/ 0 w 1888"/>
                <a:gd name="T9" fmla="*/ 1041 h 1063"/>
                <a:gd name="T10" fmla="*/ 0 w 1888"/>
                <a:gd name="T11" fmla="*/ 715 h 1063"/>
                <a:gd name="T12" fmla="*/ 22 w 1888"/>
                <a:gd name="T13" fmla="*/ 693 h 1063"/>
                <a:gd name="T14" fmla="*/ 348 w 1888"/>
                <a:gd name="T15" fmla="*/ 693 h 1063"/>
                <a:gd name="T16" fmla="*/ 370 w 1888"/>
                <a:gd name="T17" fmla="*/ 715 h 1063"/>
                <a:gd name="T18" fmla="*/ 1496 w 1888"/>
                <a:gd name="T19" fmla="*/ 116 h 1063"/>
                <a:gd name="T20" fmla="*/ 1202 w 1888"/>
                <a:gd name="T21" fmla="*/ 116 h 1063"/>
                <a:gd name="T22" fmla="*/ 1279 w 1888"/>
                <a:gd name="T23" fmla="*/ 40 h 1063"/>
                <a:gd name="T24" fmla="*/ 1279 w 1888"/>
                <a:gd name="T25" fmla="*/ 8 h 1063"/>
                <a:gd name="T26" fmla="*/ 1248 w 1888"/>
                <a:gd name="T27" fmla="*/ 8 h 1063"/>
                <a:gd name="T28" fmla="*/ 1134 w 1888"/>
                <a:gd name="T29" fmla="*/ 123 h 1063"/>
                <a:gd name="T30" fmla="*/ 1127 w 1888"/>
                <a:gd name="T31" fmla="*/ 138 h 1063"/>
                <a:gd name="T32" fmla="*/ 1134 w 1888"/>
                <a:gd name="T33" fmla="*/ 154 h 1063"/>
                <a:gd name="T34" fmla="*/ 1248 w 1888"/>
                <a:gd name="T35" fmla="*/ 268 h 1063"/>
                <a:gd name="T36" fmla="*/ 1263 w 1888"/>
                <a:gd name="T37" fmla="*/ 274 h 1063"/>
                <a:gd name="T38" fmla="*/ 1279 w 1888"/>
                <a:gd name="T39" fmla="*/ 268 h 1063"/>
                <a:gd name="T40" fmla="*/ 1279 w 1888"/>
                <a:gd name="T41" fmla="*/ 237 h 1063"/>
                <a:gd name="T42" fmla="*/ 1202 w 1888"/>
                <a:gd name="T43" fmla="*/ 160 h 1063"/>
                <a:gd name="T44" fmla="*/ 1496 w 1888"/>
                <a:gd name="T45" fmla="*/ 160 h 1063"/>
                <a:gd name="T46" fmla="*/ 1844 w 1888"/>
                <a:gd name="T47" fmla="*/ 508 h 1063"/>
                <a:gd name="T48" fmla="*/ 1496 w 1888"/>
                <a:gd name="T49" fmla="*/ 856 h 1063"/>
                <a:gd name="T50" fmla="*/ 557 w 1888"/>
                <a:gd name="T51" fmla="*/ 856 h 1063"/>
                <a:gd name="T52" fmla="*/ 535 w 1888"/>
                <a:gd name="T53" fmla="*/ 878 h 1063"/>
                <a:gd name="T54" fmla="*/ 557 w 1888"/>
                <a:gd name="T55" fmla="*/ 900 h 1063"/>
                <a:gd name="T56" fmla="*/ 1496 w 1888"/>
                <a:gd name="T57" fmla="*/ 900 h 1063"/>
                <a:gd name="T58" fmla="*/ 1888 w 1888"/>
                <a:gd name="T59" fmla="*/ 508 h 1063"/>
                <a:gd name="T60" fmla="*/ 1496 w 1888"/>
                <a:gd name="T61" fmla="*/ 116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88" h="1063">
                  <a:moveTo>
                    <a:pt x="370" y="715"/>
                  </a:moveTo>
                  <a:cubicBezTo>
                    <a:pt x="370" y="1041"/>
                    <a:pt x="370" y="1041"/>
                    <a:pt x="370" y="1041"/>
                  </a:cubicBezTo>
                  <a:cubicBezTo>
                    <a:pt x="370" y="1053"/>
                    <a:pt x="360" y="1063"/>
                    <a:pt x="348" y="1063"/>
                  </a:cubicBezTo>
                  <a:cubicBezTo>
                    <a:pt x="22" y="1063"/>
                    <a:pt x="22" y="1063"/>
                    <a:pt x="22" y="1063"/>
                  </a:cubicBezTo>
                  <a:cubicBezTo>
                    <a:pt x="10" y="1063"/>
                    <a:pt x="0" y="1053"/>
                    <a:pt x="0" y="1041"/>
                  </a:cubicBezTo>
                  <a:cubicBezTo>
                    <a:pt x="0" y="715"/>
                    <a:pt x="0" y="715"/>
                    <a:pt x="0" y="715"/>
                  </a:cubicBezTo>
                  <a:cubicBezTo>
                    <a:pt x="0" y="703"/>
                    <a:pt x="10" y="693"/>
                    <a:pt x="22" y="693"/>
                  </a:cubicBezTo>
                  <a:cubicBezTo>
                    <a:pt x="348" y="693"/>
                    <a:pt x="348" y="693"/>
                    <a:pt x="348" y="693"/>
                  </a:cubicBezTo>
                  <a:cubicBezTo>
                    <a:pt x="360" y="693"/>
                    <a:pt x="370" y="703"/>
                    <a:pt x="370" y="715"/>
                  </a:cubicBezTo>
                  <a:close/>
                  <a:moveTo>
                    <a:pt x="1496" y="116"/>
                  </a:moveTo>
                  <a:cubicBezTo>
                    <a:pt x="1202" y="116"/>
                    <a:pt x="1202" y="116"/>
                    <a:pt x="1202" y="116"/>
                  </a:cubicBezTo>
                  <a:cubicBezTo>
                    <a:pt x="1279" y="40"/>
                    <a:pt x="1279" y="40"/>
                    <a:pt x="1279" y="40"/>
                  </a:cubicBezTo>
                  <a:cubicBezTo>
                    <a:pt x="1287" y="31"/>
                    <a:pt x="1287" y="17"/>
                    <a:pt x="1279" y="8"/>
                  </a:cubicBezTo>
                  <a:cubicBezTo>
                    <a:pt x="1270" y="0"/>
                    <a:pt x="1256" y="0"/>
                    <a:pt x="1248" y="8"/>
                  </a:cubicBezTo>
                  <a:cubicBezTo>
                    <a:pt x="1134" y="123"/>
                    <a:pt x="1134" y="123"/>
                    <a:pt x="1134" y="123"/>
                  </a:cubicBezTo>
                  <a:cubicBezTo>
                    <a:pt x="1129" y="127"/>
                    <a:pt x="1127" y="132"/>
                    <a:pt x="1127" y="138"/>
                  </a:cubicBezTo>
                  <a:cubicBezTo>
                    <a:pt x="1127" y="144"/>
                    <a:pt x="1129" y="150"/>
                    <a:pt x="1134" y="154"/>
                  </a:cubicBezTo>
                  <a:cubicBezTo>
                    <a:pt x="1248" y="268"/>
                    <a:pt x="1248" y="268"/>
                    <a:pt x="1248" y="268"/>
                  </a:cubicBezTo>
                  <a:cubicBezTo>
                    <a:pt x="1252" y="272"/>
                    <a:pt x="1258" y="274"/>
                    <a:pt x="1263" y="274"/>
                  </a:cubicBezTo>
                  <a:cubicBezTo>
                    <a:pt x="1269" y="274"/>
                    <a:pt x="1275" y="272"/>
                    <a:pt x="1279" y="268"/>
                  </a:cubicBezTo>
                  <a:cubicBezTo>
                    <a:pt x="1287" y="259"/>
                    <a:pt x="1287" y="245"/>
                    <a:pt x="1279" y="237"/>
                  </a:cubicBezTo>
                  <a:cubicBezTo>
                    <a:pt x="1202" y="160"/>
                    <a:pt x="1202" y="160"/>
                    <a:pt x="1202" y="160"/>
                  </a:cubicBezTo>
                  <a:cubicBezTo>
                    <a:pt x="1496" y="160"/>
                    <a:pt x="1496" y="160"/>
                    <a:pt x="1496" y="160"/>
                  </a:cubicBezTo>
                  <a:cubicBezTo>
                    <a:pt x="1688" y="160"/>
                    <a:pt x="1844" y="316"/>
                    <a:pt x="1844" y="508"/>
                  </a:cubicBezTo>
                  <a:cubicBezTo>
                    <a:pt x="1844" y="700"/>
                    <a:pt x="1688" y="856"/>
                    <a:pt x="1496" y="856"/>
                  </a:cubicBezTo>
                  <a:cubicBezTo>
                    <a:pt x="557" y="856"/>
                    <a:pt x="557" y="856"/>
                    <a:pt x="557" y="856"/>
                  </a:cubicBezTo>
                  <a:cubicBezTo>
                    <a:pt x="545" y="856"/>
                    <a:pt x="535" y="866"/>
                    <a:pt x="535" y="878"/>
                  </a:cubicBezTo>
                  <a:cubicBezTo>
                    <a:pt x="535" y="890"/>
                    <a:pt x="545" y="900"/>
                    <a:pt x="557" y="900"/>
                  </a:cubicBezTo>
                  <a:cubicBezTo>
                    <a:pt x="1496" y="900"/>
                    <a:pt x="1496" y="900"/>
                    <a:pt x="1496" y="900"/>
                  </a:cubicBezTo>
                  <a:cubicBezTo>
                    <a:pt x="1712" y="900"/>
                    <a:pt x="1888" y="724"/>
                    <a:pt x="1888" y="508"/>
                  </a:cubicBezTo>
                  <a:cubicBezTo>
                    <a:pt x="1888" y="292"/>
                    <a:pt x="1712" y="116"/>
                    <a:pt x="1496" y="11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3" name="Group 22">
            <a:extLst>
              <a:ext uri="{FF2B5EF4-FFF2-40B4-BE49-F238E27FC236}">
                <a16:creationId xmlns:a16="http://schemas.microsoft.com/office/drawing/2014/main" id="{08AA25E8-5A7F-4DB5-84BF-F6B67C66474B}"/>
              </a:ext>
            </a:extLst>
          </p:cNvPr>
          <p:cNvGrpSpPr/>
          <p:nvPr/>
        </p:nvGrpSpPr>
        <p:grpSpPr>
          <a:xfrm>
            <a:off x="1103499" y="4937082"/>
            <a:ext cx="466090" cy="466090"/>
            <a:chOff x="0" y="0"/>
            <a:chExt cx="1644650" cy="1644650"/>
          </a:xfrm>
        </p:grpSpPr>
        <p:sp>
          <p:nvSpPr>
            <p:cNvPr id="24" name="AutoShape 37">
              <a:extLst>
                <a:ext uri="{FF2B5EF4-FFF2-40B4-BE49-F238E27FC236}">
                  <a16:creationId xmlns:a16="http://schemas.microsoft.com/office/drawing/2014/main" id="{E283BD15-57D0-4830-B211-67D8E0023BAD}"/>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25" name="Group 24">
              <a:extLst>
                <a:ext uri="{FF2B5EF4-FFF2-40B4-BE49-F238E27FC236}">
                  <a16:creationId xmlns:a16="http://schemas.microsoft.com/office/drawing/2014/main" id="{630416EE-9FBD-4F9B-BFEF-0C14A5176DFA}"/>
                </a:ext>
              </a:extLst>
            </p:cNvPr>
            <p:cNvGrpSpPr/>
            <p:nvPr/>
          </p:nvGrpSpPr>
          <p:grpSpPr>
            <a:xfrm>
              <a:off x="68263" y="395288"/>
              <a:ext cx="1506538" cy="808038"/>
              <a:chOff x="68263" y="395288"/>
              <a:chExt cx="1506538" cy="808038"/>
            </a:xfrm>
          </p:grpSpPr>
          <p:sp>
            <p:nvSpPr>
              <p:cNvPr id="26" name="Freeform 39">
                <a:extLst>
                  <a:ext uri="{FF2B5EF4-FFF2-40B4-BE49-F238E27FC236}">
                    <a16:creationId xmlns:a16="http://schemas.microsoft.com/office/drawing/2014/main" id="{59554D7B-B152-44DC-99A0-80C9FC887317}"/>
                  </a:ext>
                </a:extLst>
              </p:cNvPr>
              <p:cNvSpPr>
                <a:spLocks/>
              </p:cNvSpPr>
              <p:nvPr/>
            </p:nvSpPr>
            <p:spPr bwMode="auto">
              <a:xfrm>
                <a:off x="68263" y="655638"/>
                <a:ext cx="885825" cy="547688"/>
              </a:xfrm>
              <a:custGeom>
                <a:avLst/>
                <a:gdLst>
                  <a:gd name="connsiteX0" fmla="*/ 31750 w 885825"/>
                  <a:gd name="connsiteY0" fmla="*/ 411162 h 547688"/>
                  <a:gd name="connsiteX1" fmla="*/ 31750 w 885825"/>
                  <a:gd name="connsiteY1" fmla="*/ 461397 h 547688"/>
                  <a:gd name="connsiteX2" fmla="*/ 85907 w 885825"/>
                  <a:gd name="connsiteY2" fmla="*/ 515937 h 547688"/>
                  <a:gd name="connsiteX3" fmla="*/ 799919 w 885825"/>
                  <a:gd name="connsiteY3" fmla="*/ 515937 h 547688"/>
                  <a:gd name="connsiteX4" fmla="*/ 854075 w 885825"/>
                  <a:gd name="connsiteY4" fmla="*/ 461397 h 547688"/>
                  <a:gd name="connsiteX5" fmla="*/ 854075 w 885825"/>
                  <a:gd name="connsiteY5" fmla="*/ 411162 h 547688"/>
                  <a:gd name="connsiteX6" fmla="*/ 85587 w 885825"/>
                  <a:gd name="connsiteY6" fmla="*/ 0 h 547688"/>
                  <a:gd name="connsiteX7" fmla="*/ 517801 w 885825"/>
                  <a:gd name="connsiteY7" fmla="*/ 0 h 547688"/>
                  <a:gd name="connsiteX8" fmla="*/ 571293 w 885825"/>
                  <a:gd name="connsiteY8" fmla="*/ 0 h 547688"/>
                  <a:gd name="connsiteX9" fmla="*/ 800238 w 885825"/>
                  <a:gd name="connsiteY9" fmla="*/ 0 h 547688"/>
                  <a:gd name="connsiteX10" fmla="*/ 883686 w 885825"/>
                  <a:gd name="connsiteY10" fmla="*/ 65065 h 547688"/>
                  <a:gd name="connsiteX11" fmla="*/ 883686 w 885825"/>
                  <a:gd name="connsiteY11" fmla="*/ 67210 h 547688"/>
                  <a:gd name="connsiteX12" fmla="*/ 867995 w 885825"/>
                  <a:gd name="connsiteY12" fmla="*/ 68640 h 547688"/>
                  <a:gd name="connsiteX13" fmla="*/ 852304 w 885825"/>
                  <a:gd name="connsiteY13" fmla="*/ 70070 h 547688"/>
                  <a:gd name="connsiteX14" fmla="*/ 845171 w 885825"/>
                  <a:gd name="connsiteY14" fmla="*/ 55055 h 547688"/>
                  <a:gd name="connsiteX15" fmla="*/ 800238 w 885825"/>
                  <a:gd name="connsiteY15" fmla="*/ 31460 h 547688"/>
                  <a:gd name="connsiteX16" fmla="*/ 529213 w 885825"/>
                  <a:gd name="connsiteY16" fmla="*/ 31460 h 547688"/>
                  <a:gd name="connsiteX17" fmla="*/ 481427 w 885825"/>
                  <a:gd name="connsiteY17" fmla="*/ 31460 h 547688"/>
                  <a:gd name="connsiteX18" fmla="*/ 85587 w 885825"/>
                  <a:gd name="connsiteY18" fmla="*/ 31460 h 547688"/>
                  <a:gd name="connsiteX19" fmla="*/ 31382 w 885825"/>
                  <a:gd name="connsiteY19" fmla="*/ 85800 h 547688"/>
                  <a:gd name="connsiteX20" fmla="*/ 31382 w 885825"/>
                  <a:gd name="connsiteY20" fmla="*/ 321749 h 547688"/>
                  <a:gd name="connsiteX21" fmla="*/ 854443 w 885825"/>
                  <a:gd name="connsiteY21" fmla="*/ 321749 h 547688"/>
                  <a:gd name="connsiteX22" fmla="*/ 854443 w 885825"/>
                  <a:gd name="connsiteY22" fmla="*/ 300299 h 547688"/>
                  <a:gd name="connsiteX23" fmla="*/ 870134 w 885825"/>
                  <a:gd name="connsiteY23" fmla="*/ 301014 h 547688"/>
                  <a:gd name="connsiteX24" fmla="*/ 885825 w 885825"/>
                  <a:gd name="connsiteY24" fmla="*/ 301729 h 547688"/>
                  <a:gd name="connsiteX25" fmla="*/ 885825 w 885825"/>
                  <a:gd name="connsiteY25" fmla="*/ 321749 h 547688"/>
                  <a:gd name="connsiteX26" fmla="*/ 885825 w 885825"/>
                  <a:gd name="connsiteY26" fmla="*/ 411839 h 547688"/>
                  <a:gd name="connsiteX27" fmla="*/ 885825 w 885825"/>
                  <a:gd name="connsiteY27" fmla="*/ 461888 h 547688"/>
                  <a:gd name="connsiteX28" fmla="*/ 800238 w 885825"/>
                  <a:gd name="connsiteY28" fmla="*/ 547688 h 547688"/>
                  <a:gd name="connsiteX29" fmla="*/ 85587 w 885825"/>
                  <a:gd name="connsiteY29" fmla="*/ 547688 h 547688"/>
                  <a:gd name="connsiteX30" fmla="*/ 0 w 885825"/>
                  <a:gd name="connsiteY30" fmla="*/ 461888 h 547688"/>
                  <a:gd name="connsiteX31" fmla="*/ 0 w 885825"/>
                  <a:gd name="connsiteY31" fmla="*/ 411839 h 547688"/>
                  <a:gd name="connsiteX32" fmla="*/ 0 w 885825"/>
                  <a:gd name="connsiteY32" fmla="*/ 321749 h 547688"/>
                  <a:gd name="connsiteX33" fmla="*/ 0 w 885825"/>
                  <a:gd name="connsiteY33" fmla="*/ 85800 h 547688"/>
                  <a:gd name="connsiteX34" fmla="*/ 85587 w 885825"/>
                  <a:gd name="connsiteY34" fmla="*/ 0 h 54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85825" h="547688">
                    <a:moveTo>
                      <a:pt x="31750" y="411162"/>
                    </a:moveTo>
                    <a:cubicBezTo>
                      <a:pt x="31750" y="411162"/>
                      <a:pt x="31750" y="411162"/>
                      <a:pt x="31750" y="461397"/>
                    </a:cubicBezTo>
                    <a:cubicBezTo>
                      <a:pt x="31750" y="491537"/>
                      <a:pt x="55978" y="515937"/>
                      <a:pt x="85907" y="515937"/>
                    </a:cubicBezTo>
                    <a:cubicBezTo>
                      <a:pt x="85907" y="515937"/>
                      <a:pt x="85907" y="515937"/>
                      <a:pt x="799919" y="515937"/>
                    </a:cubicBezTo>
                    <a:cubicBezTo>
                      <a:pt x="829847" y="515937"/>
                      <a:pt x="854075" y="491537"/>
                      <a:pt x="854075" y="461397"/>
                    </a:cubicBezTo>
                    <a:cubicBezTo>
                      <a:pt x="854075" y="461397"/>
                      <a:pt x="854075" y="461397"/>
                      <a:pt x="854075" y="411162"/>
                    </a:cubicBezTo>
                    <a:close/>
                    <a:moveTo>
                      <a:pt x="85587" y="0"/>
                    </a:moveTo>
                    <a:cubicBezTo>
                      <a:pt x="85587" y="0"/>
                      <a:pt x="85587" y="0"/>
                      <a:pt x="517801" y="0"/>
                    </a:cubicBezTo>
                    <a:cubicBezTo>
                      <a:pt x="517801" y="0"/>
                      <a:pt x="517801" y="0"/>
                      <a:pt x="571293" y="0"/>
                    </a:cubicBezTo>
                    <a:cubicBezTo>
                      <a:pt x="571293" y="0"/>
                      <a:pt x="571293" y="0"/>
                      <a:pt x="800238" y="0"/>
                    </a:cubicBezTo>
                    <a:cubicBezTo>
                      <a:pt x="840892" y="0"/>
                      <a:pt x="874414" y="27885"/>
                      <a:pt x="883686" y="65065"/>
                    </a:cubicBezTo>
                    <a:cubicBezTo>
                      <a:pt x="883686" y="65780"/>
                      <a:pt x="883686" y="66495"/>
                      <a:pt x="883686" y="67210"/>
                    </a:cubicBezTo>
                    <a:cubicBezTo>
                      <a:pt x="883686" y="67210"/>
                      <a:pt x="883686" y="67210"/>
                      <a:pt x="867995" y="68640"/>
                    </a:cubicBezTo>
                    <a:cubicBezTo>
                      <a:pt x="867995" y="68640"/>
                      <a:pt x="867995" y="68640"/>
                      <a:pt x="852304" y="70070"/>
                    </a:cubicBezTo>
                    <a:cubicBezTo>
                      <a:pt x="850877" y="64350"/>
                      <a:pt x="848738" y="59345"/>
                      <a:pt x="845171" y="55055"/>
                    </a:cubicBezTo>
                    <a:cubicBezTo>
                      <a:pt x="835899" y="40755"/>
                      <a:pt x="818782" y="31460"/>
                      <a:pt x="800238" y="31460"/>
                    </a:cubicBezTo>
                    <a:cubicBezTo>
                      <a:pt x="800238" y="31460"/>
                      <a:pt x="800238" y="31460"/>
                      <a:pt x="529213" y="31460"/>
                    </a:cubicBezTo>
                    <a:cubicBezTo>
                      <a:pt x="529213" y="31460"/>
                      <a:pt x="529213" y="31460"/>
                      <a:pt x="481427" y="31460"/>
                    </a:cubicBezTo>
                    <a:cubicBezTo>
                      <a:pt x="481427" y="31460"/>
                      <a:pt x="481427" y="31460"/>
                      <a:pt x="85587" y="31460"/>
                    </a:cubicBezTo>
                    <a:cubicBezTo>
                      <a:pt x="55632" y="31460"/>
                      <a:pt x="31382" y="55770"/>
                      <a:pt x="31382" y="85800"/>
                    </a:cubicBezTo>
                    <a:cubicBezTo>
                      <a:pt x="31382" y="85800"/>
                      <a:pt x="31382" y="85800"/>
                      <a:pt x="31382" y="321749"/>
                    </a:cubicBezTo>
                    <a:cubicBezTo>
                      <a:pt x="31382" y="321749"/>
                      <a:pt x="31382" y="321749"/>
                      <a:pt x="854443" y="321749"/>
                    </a:cubicBezTo>
                    <a:cubicBezTo>
                      <a:pt x="854443" y="321749"/>
                      <a:pt x="854443" y="321749"/>
                      <a:pt x="854443" y="300299"/>
                    </a:cubicBezTo>
                    <a:cubicBezTo>
                      <a:pt x="854443" y="300299"/>
                      <a:pt x="854443" y="300299"/>
                      <a:pt x="870134" y="301014"/>
                    </a:cubicBezTo>
                    <a:lnTo>
                      <a:pt x="885825" y="301729"/>
                    </a:lnTo>
                    <a:cubicBezTo>
                      <a:pt x="885825" y="301729"/>
                      <a:pt x="885825" y="301729"/>
                      <a:pt x="885825" y="321749"/>
                    </a:cubicBezTo>
                    <a:cubicBezTo>
                      <a:pt x="885825" y="321749"/>
                      <a:pt x="885825" y="321749"/>
                      <a:pt x="885825" y="411839"/>
                    </a:cubicBezTo>
                    <a:cubicBezTo>
                      <a:pt x="885825" y="411839"/>
                      <a:pt x="885825" y="411839"/>
                      <a:pt x="885825" y="461888"/>
                    </a:cubicBezTo>
                    <a:cubicBezTo>
                      <a:pt x="885825" y="509793"/>
                      <a:pt x="848024" y="547688"/>
                      <a:pt x="800238" y="547688"/>
                    </a:cubicBezTo>
                    <a:cubicBezTo>
                      <a:pt x="800238" y="547688"/>
                      <a:pt x="800238" y="547688"/>
                      <a:pt x="85587" y="547688"/>
                    </a:cubicBezTo>
                    <a:cubicBezTo>
                      <a:pt x="37801" y="547688"/>
                      <a:pt x="0" y="509793"/>
                      <a:pt x="0" y="461888"/>
                    </a:cubicBezTo>
                    <a:cubicBezTo>
                      <a:pt x="0" y="461888"/>
                      <a:pt x="0" y="461888"/>
                      <a:pt x="0" y="411839"/>
                    </a:cubicBezTo>
                    <a:cubicBezTo>
                      <a:pt x="0" y="411839"/>
                      <a:pt x="0" y="411839"/>
                      <a:pt x="0" y="321749"/>
                    </a:cubicBezTo>
                    <a:cubicBezTo>
                      <a:pt x="0" y="321749"/>
                      <a:pt x="0" y="321749"/>
                      <a:pt x="0" y="85800"/>
                    </a:cubicBezTo>
                    <a:cubicBezTo>
                      <a:pt x="0" y="37895"/>
                      <a:pt x="37801" y="0"/>
                      <a:pt x="85587" y="0"/>
                    </a:cubicBezTo>
                    <a:close/>
                  </a:path>
                </a:pathLst>
              </a:custGeom>
              <a:solidFill>
                <a:schemeClr val="accent3"/>
              </a:solidFill>
              <a:ln>
                <a:solidFill>
                  <a:schemeClr val="tx2"/>
                </a:solidFill>
              </a:ln>
            </p:spPr>
            <p:txBody>
              <a:bodyPr vert="horz" wrap="square" lIns="91440" tIns="45720" rIns="91440" bIns="45720" numCol="1" anchor="t" anchorCtr="0" compatLnSpc="1">
                <a:prstTxWarp prst="textNoShape">
                  <a:avLst/>
                </a:prstTxWarp>
                <a:noAutofit/>
              </a:bodyPr>
              <a:lstStyle/>
              <a:p>
                <a:endParaRPr lang="en-US"/>
              </a:p>
            </p:txBody>
          </p:sp>
          <p:sp>
            <p:nvSpPr>
              <p:cNvPr id="27" name="Freeform 42">
                <a:extLst>
                  <a:ext uri="{FF2B5EF4-FFF2-40B4-BE49-F238E27FC236}">
                    <a16:creationId xmlns:a16="http://schemas.microsoft.com/office/drawing/2014/main" id="{E1886ED1-287C-4E45-9A1B-7CBC0544DEEA}"/>
                  </a:ext>
                </a:extLst>
              </p:cNvPr>
              <p:cNvSpPr>
                <a:spLocks/>
              </p:cNvSpPr>
              <p:nvPr/>
            </p:nvSpPr>
            <p:spPr bwMode="auto">
              <a:xfrm>
                <a:off x="630238" y="395288"/>
                <a:ext cx="944563" cy="541338"/>
              </a:xfrm>
              <a:custGeom>
                <a:avLst/>
                <a:gdLst>
                  <a:gd name="T0" fmla="*/ 1296 w 1325"/>
                  <a:gd name="T1" fmla="*/ 2 h 759"/>
                  <a:gd name="T2" fmla="*/ 698 w 1325"/>
                  <a:gd name="T3" fmla="*/ 201 h 759"/>
                  <a:gd name="T4" fmla="*/ 198 w 1325"/>
                  <a:gd name="T5" fmla="*/ 228 h 759"/>
                  <a:gd name="T6" fmla="*/ 88 w 1325"/>
                  <a:gd name="T7" fmla="*/ 321 h 759"/>
                  <a:gd name="T8" fmla="*/ 531 w 1325"/>
                  <a:gd name="T9" fmla="*/ 233 h 759"/>
                  <a:gd name="T10" fmla="*/ 852 w 1325"/>
                  <a:gd name="T11" fmla="*/ 221 h 759"/>
                  <a:gd name="T12" fmla="*/ 1281 w 1325"/>
                  <a:gd name="T13" fmla="*/ 453 h 759"/>
                  <a:gd name="T14" fmla="*/ 775 w 1325"/>
                  <a:gd name="T15" fmla="*/ 715 h 759"/>
                  <a:gd name="T16" fmla="*/ 731 w 1325"/>
                  <a:gd name="T17" fmla="*/ 713 h 759"/>
                  <a:gd name="T18" fmla="*/ 455 w 1325"/>
                  <a:gd name="T19" fmla="*/ 699 h 759"/>
                  <a:gd name="T20" fmla="*/ 433 w 1325"/>
                  <a:gd name="T21" fmla="*/ 698 h 759"/>
                  <a:gd name="T22" fmla="*/ 327 w 1325"/>
                  <a:gd name="T23" fmla="*/ 693 h 759"/>
                  <a:gd name="T24" fmla="*/ 267 w 1325"/>
                  <a:gd name="T25" fmla="*/ 644 h 759"/>
                  <a:gd name="T26" fmla="*/ 264 w 1325"/>
                  <a:gd name="T27" fmla="*/ 629 h 759"/>
                  <a:gd name="T28" fmla="*/ 264 w 1325"/>
                  <a:gd name="T29" fmla="*/ 626 h 759"/>
                  <a:gd name="T30" fmla="*/ 411 w 1325"/>
                  <a:gd name="T31" fmla="*/ 551 h 759"/>
                  <a:gd name="T32" fmla="*/ 455 w 1325"/>
                  <a:gd name="T33" fmla="*/ 547 h 759"/>
                  <a:gd name="T34" fmla="*/ 499 w 1325"/>
                  <a:gd name="T35" fmla="*/ 542 h 759"/>
                  <a:gd name="T36" fmla="*/ 546 w 1325"/>
                  <a:gd name="T37" fmla="*/ 538 h 759"/>
                  <a:gd name="T38" fmla="*/ 548 w 1325"/>
                  <a:gd name="T39" fmla="*/ 538 h 759"/>
                  <a:gd name="T40" fmla="*/ 550 w 1325"/>
                  <a:gd name="T41" fmla="*/ 537 h 759"/>
                  <a:gd name="T42" fmla="*/ 556 w 1325"/>
                  <a:gd name="T43" fmla="*/ 534 h 759"/>
                  <a:gd name="T44" fmla="*/ 562 w 1325"/>
                  <a:gd name="T45" fmla="*/ 528 h 759"/>
                  <a:gd name="T46" fmla="*/ 563 w 1325"/>
                  <a:gd name="T47" fmla="*/ 526 h 759"/>
                  <a:gd name="T48" fmla="*/ 564 w 1325"/>
                  <a:gd name="T49" fmla="*/ 524 h 759"/>
                  <a:gd name="T50" fmla="*/ 565 w 1325"/>
                  <a:gd name="T51" fmla="*/ 522 h 759"/>
                  <a:gd name="T52" fmla="*/ 565 w 1325"/>
                  <a:gd name="T53" fmla="*/ 520 h 759"/>
                  <a:gd name="T54" fmla="*/ 565 w 1325"/>
                  <a:gd name="T55" fmla="*/ 518 h 759"/>
                  <a:gd name="T56" fmla="*/ 565 w 1325"/>
                  <a:gd name="T57" fmla="*/ 516 h 759"/>
                  <a:gd name="T58" fmla="*/ 565 w 1325"/>
                  <a:gd name="T59" fmla="*/ 514 h 759"/>
                  <a:gd name="T60" fmla="*/ 565 w 1325"/>
                  <a:gd name="T61" fmla="*/ 512 h 759"/>
                  <a:gd name="T62" fmla="*/ 565 w 1325"/>
                  <a:gd name="T63" fmla="*/ 510 h 759"/>
                  <a:gd name="T64" fmla="*/ 564 w 1325"/>
                  <a:gd name="T65" fmla="*/ 509 h 759"/>
                  <a:gd name="T66" fmla="*/ 564 w 1325"/>
                  <a:gd name="T67" fmla="*/ 507 h 759"/>
                  <a:gd name="T68" fmla="*/ 555 w 1325"/>
                  <a:gd name="T69" fmla="*/ 497 h 759"/>
                  <a:gd name="T70" fmla="*/ 553 w 1325"/>
                  <a:gd name="T71" fmla="*/ 496 h 759"/>
                  <a:gd name="T72" fmla="*/ 541 w 1325"/>
                  <a:gd name="T73" fmla="*/ 494 h 759"/>
                  <a:gd name="T74" fmla="*/ 519 w 1325"/>
                  <a:gd name="T75" fmla="*/ 496 h 759"/>
                  <a:gd name="T76" fmla="*/ 499 w 1325"/>
                  <a:gd name="T77" fmla="*/ 498 h 759"/>
                  <a:gd name="T78" fmla="*/ 455 w 1325"/>
                  <a:gd name="T79" fmla="*/ 503 h 759"/>
                  <a:gd name="T80" fmla="*/ 433 w 1325"/>
                  <a:gd name="T81" fmla="*/ 505 h 759"/>
                  <a:gd name="T82" fmla="*/ 320 w 1325"/>
                  <a:gd name="T83" fmla="*/ 516 h 759"/>
                  <a:gd name="T84" fmla="*/ 220 w 1325"/>
                  <a:gd name="T85" fmla="*/ 626 h 759"/>
                  <a:gd name="T86" fmla="*/ 325 w 1325"/>
                  <a:gd name="T87" fmla="*/ 737 h 759"/>
                  <a:gd name="T88" fmla="*/ 433 w 1325"/>
                  <a:gd name="T89" fmla="*/ 742 h 759"/>
                  <a:gd name="T90" fmla="*/ 455 w 1325"/>
                  <a:gd name="T91" fmla="*/ 743 h 759"/>
                  <a:gd name="T92" fmla="*/ 499 w 1325"/>
                  <a:gd name="T93" fmla="*/ 746 h 759"/>
                  <a:gd name="T94" fmla="*/ 764 w 1325"/>
                  <a:gd name="T95" fmla="*/ 759 h 759"/>
                  <a:gd name="T96" fmla="*/ 797 w 1325"/>
                  <a:gd name="T97" fmla="*/ 757 h 759"/>
                  <a:gd name="T98" fmla="*/ 892 w 1325"/>
                  <a:gd name="T99" fmla="*/ 725 h 759"/>
                  <a:gd name="T100" fmla="*/ 1325 w 1325"/>
                  <a:gd name="T101" fmla="*/ 465 h 759"/>
                  <a:gd name="T102" fmla="*/ 1316 w 1325"/>
                  <a:gd name="T103" fmla="*/ 5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25" h="759">
                    <a:moveTo>
                      <a:pt x="1316" y="5"/>
                    </a:moveTo>
                    <a:cubicBezTo>
                      <a:pt x="1310" y="0"/>
                      <a:pt x="1302" y="0"/>
                      <a:pt x="1296" y="2"/>
                    </a:cubicBezTo>
                    <a:cubicBezTo>
                      <a:pt x="836" y="180"/>
                      <a:pt x="836" y="180"/>
                      <a:pt x="836" y="180"/>
                    </a:cubicBezTo>
                    <a:cubicBezTo>
                      <a:pt x="793" y="197"/>
                      <a:pt x="745" y="204"/>
                      <a:pt x="698" y="201"/>
                    </a:cubicBezTo>
                    <a:cubicBezTo>
                      <a:pt x="534" y="189"/>
                      <a:pt x="534" y="189"/>
                      <a:pt x="534" y="189"/>
                    </a:cubicBezTo>
                    <a:cubicBezTo>
                      <a:pt x="420" y="181"/>
                      <a:pt x="307" y="194"/>
                      <a:pt x="198" y="228"/>
                    </a:cubicBezTo>
                    <a:cubicBezTo>
                      <a:pt x="127" y="250"/>
                      <a:pt x="61" y="281"/>
                      <a:pt x="0" y="321"/>
                    </a:cubicBezTo>
                    <a:cubicBezTo>
                      <a:pt x="88" y="321"/>
                      <a:pt x="88" y="321"/>
                      <a:pt x="88" y="321"/>
                    </a:cubicBezTo>
                    <a:cubicBezTo>
                      <a:pt x="127" y="300"/>
                      <a:pt x="168" y="283"/>
                      <a:pt x="211" y="270"/>
                    </a:cubicBezTo>
                    <a:cubicBezTo>
                      <a:pt x="315" y="237"/>
                      <a:pt x="422" y="225"/>
                      <a:pt x="531" y="233"/>
                    </a:cubicBezTo>
                    <a:cubicBezTo>
                      <a:pt x="695" y="245"/>
                      <a:pt x="695" y="245"/>
                      <a:pt x="695" y="245"/>
                    </a:cubicBezTo>
                    <a:cubicBezTo>
                      <a:pt x="748" y="248"/>
                      <a:pt x="802" y="240"/>
                      <a:pt x="852" y="221"/>
                    </a:cubicBezTo>
                    <a:cubicBezTo>
                      <a:pt x="1281" y="55"/>
                      <a:pt x="1281" y="55"/>
                      <a:pt x="1281" y="55"/>
                    </a:cubicBezTo>
                    <a:cubicBezTo>
                      <a:pt x="1281" y="453"/>
                      <a:pt x="1281" y="453"/>
                      <a:pt x="1281" y="453"/>
                    </a:cubicBezTo>
                    <a:cubicBezTo>
                      <a:pt x="870" y="687"/>
                      <a:pt x="870" y="687"/>
                      <a:pt x="870" y="687"/>
                    </a:cubicBezTo>
                    <a:cubicBezTo>
                      <a:pt x="841" y="703"/>
                      <a:pt x="808" y="713"/>
                      <a:pt x="775" y="715"/>
                    </a:cubicBezTo>
                    <a:cubicBezTo>
                      <a:pt x="767" y="715"/>
                      <a:pt x="760" y="715"/>
                      <a:pt x="753" y="715"/>
                    </a:cubicBezTo>
                    <a:cubicBezTo>
                      <a:pt x="731" y="713"/>
                      <a:pt x="731" y="713"/>
                      <a:pt x="731" y="713"/>
                    </a:cubicBezTo>
                    <a:cubicBezTo>
                      <a:pt x="499" y="701"/>
                      <a:pt x="499" y="701"/>
                      <a:pt x="499" y="701"/>
                    </a:cubicBezTo>
                    <a:cubicBezTo>
                      <a:pt x="455" y="699"/>
                      <a:pt x="455" y="699"/>
                      <a:pt x="455" y="699"/>
                    </a:cubicBezTo>
                    <a:cubicBezTo>
                      <a:pt x="455" y="699"/>
                      <a:pt x="455" y="699"/>
                      <a:pt x="455" y="699"/>
                    </a:cubicBezTo>
                    <a:cubicBezTo>
                      <a:pt x="433" y="698"/>
                      <a:pt x="433" y="698"/>
                      <a:pt x="433" y="698"/>
                    </a:cubicBezTo>
                    <a:cubicBezTo>
                      <a:pt x="411" y="697"/>
                      <a:pt x="411" y="697"/>
                      <a:pt x="411" y="697"/>
                    </a:cubicBezTo>
                    <a:cubicBezTo>
                      <a:pt x="327" y="693"/>
                      <a:pt x="327" y="693"/>
                      <a:pt x="327" y="693"/>
                    </a:cubicBezTo>
                    <a:cubicBezTo>
                      <a:pt x="298" y="691"/>
                      <a:pt x="274" y="671"/>
                      <a:pt x="267" y="644"/>
                    </a:cubicBezTo>
                    <a:cubicBezTo>
                      <a:pt x="267" y="644"/>
                      <a:pt x="267" y="644"/>
                      <a:pt x="267" y="644"/>
                    </a:cubicBezTo>
                    <a:cubicBezTo>
                      <a:pt x="266" y="640"/>
                      <a:pt x="265" y="636"/>
                      <a:pt x="264" y="633"/>
                    </a:cubicBezTo>
                    <a:cubicBezTo>
                      <a:pt x="264" y="631"/>
                      <a:pt x="264" y="630"/>
                      <a:pt x="264" y="629"/>
                    </a:cubicBezTo>
                    <a:cubicBezTo>
                      <a:pt x="264" y="628"/>
                      <a:pt x="264" y="627"/>
                      <a:pt x="264" y="626"/>
                    </a:cubicBezTo>
                    <a:cubicBezTo>
                      <a:pt x="264" y="626"/>
                      <a:pt x="264" y="626"/>
                      <a:pt x="264" y="626"/>
                    </a:cubicBezTo>
                    <a:cubicBezTo>
                      <a:pt x="264" y="591"/>
                      <a:pt x="290" y="563"/>
                      <a:pt x="324" y="559"/>
                    </a:cubicBezTo>
                    <a:cubicBezTo>
                      <a:pt x="411" y="551"/>
                      <a:pt x="411" y="551"/>
                      <a:pt x="411" y="551"/>
                    </a:cubicBezTo>
                    <a:cubicBezTo>
                      <a:pt x="433" y="549"/>
                      <a:pt x="433" y="549"/>
                      <a:pt x="433" y="549"/>
                    </a:cubicBezTo>
                    <a:cubicBezTo>
                      <a:pt x="455" y="547"/>
                      <a:pt x="455" y="547"/>
                      <a:pt x="455" y="547"/>
                    </a:cubicBezTo>
                    <a:cubicBezTo>
                      <a:pt x="455" y="547"/>
                      <a:pt x="455" y="547"/>
                      <a:pt x="455" y="547"/>
                    </a:cubicBezTo>
                    <a:cubicBezTo>
                      <a:pt x="499" y="542"/>
                      <a:pt x="499" y="542"/>
                      <a:pt x="499" y="542"/>
                    </a:cubicBezTo>
                    <a:cubicBezTo>
                      <a:pt x="546" y="538"/>
                      <a:pt x="546" y="538"/>
                      <a:pt x="546" y="538"/>
                    </a:cubicBezTo>
                    <a:cubicBezTo>
                      <a:pt x="546" y="538"/>
                      <a:pt x="546" y="538"/>
                      <a:pt x="546" y="538"/>
                    </a:cubicBezTo>
                    <a:cubicBezTo>
                      <a:pt x="546" y="538"/>
                      <a:pt x="547" y="538"/>
                      <a:pt x="547" y="538"/>
                    </a:cubicBezTo>
                    <a:cubicBezTo>
                      <a:pt x="548" y="538"/>
                      <a:pt x="548" y="538"/>
                      <a:pt x="548" y="538"/>
                    </a:cubicBezTo>
                    <a:cubicBezTo>
                      <a:pt x="548" y="538"/>
                      <a:pt x="549" y="537"/>
                      <a:pt x="549" y="537"/>
                    </a:cubicBezTo>
                    <a:cubicBezTo>
                      <a:pt x="549" y="537"/>
                      <a:pt x="550" y="537"/>
                      <a:pt x="550" y="537"/>
                    </a:cubicBezTo>
                    <a:cubicBezTo>
                      <a:pt x="550" y="537"/>
                      <a:pt x="550" y="537"/>
                      <a:pt x="551" y="537"/>
                    </a:cubicBezTo>
                    <a:cubicBezTo>
                      <a:pt x="553" y="536"/>
                      <a:pt x="555" y="535"/>
                      <a:pt x="556" y="534"/>
                    </a:cubicBezTo>
                    <a:cubicBezTo>
                      <a:pt x="558" y="532"/>
                      <a:pt x="560" y="531"/>
                      <a:pt x="562" y="529"/>
                    </a:cubicBezTo>
                    <a:cubicBezTo>
                      <a:pt x="562" y="529"/>
                      <a:pt x="562" y="528"/>
                      <a:pt x="562" y="528"/>
                    </a:cubicBezTo>
                    <a:cubicBezTo>
                      <a:pt x="562" y="528"/>
                      <a:pt x="562" y="528"/>
                      <a:pt x="562" y="527"/>
                    </a:cubicBezTo>
                    <a:cubicBezTo>
                      <a:pt x="563" y="527"/>
                      <a:pt x="563" y="527"/>
                      <a:pt x="563" y="526"/>
                    </a:cubicBezTo>
                    <a:cubicBezTo>
                      <a:pt x="563" y="526"/>
                      <a:pt x="563" y="526"/>
                      <a:pt x="563" y="526"/>
                    </a:cubicBezTo>
                    <a:cubicBezTo>
                      <a:pt x="563" y="525"/>
                      <a:pt x="564" y="525"/>
                      <a:pt x="564" y="524"/>
                    </a:cubicBezTo>
                    <a:cubicBezTo>
                      <a:pt x="564" y="524"/>
                      <a:pt x="564" y="524"/>
                      <a:pt x="564" y="524"/>
                    </a:cubicBezTo>
                    <a:cubicBezTo>
                      <a:pt x="564" y="523"/>
                      <a:pt x="564" y="523"/>
                      <a:pt x="565" y="522"/>
                    </a:cubicBezTo>
                    <a:cubicBezTo>
                      <a:pt x="565" y="522"/>
                      <a:pt x="565" y="522"/>
                      <a:pt x="565" y="521"/>
                    </a:cubicBezTo>
                    <a:cubicBezTo>
                      <a:pt x="565" y="521"/>
                      <a:pt x="565" y="521"/>
                      <a:pt x="565" y="520"/>
                    </a:cubicBezTo>
                    <a:cubicBezTo>
                      <a:pt x="565" y="520"/>
                      <a:pt x="565" y="520"/>
                      <a:pt x="565" y="519"/>
                    </a:cubicBezTo>
                    <a:cubicBezTo>
                      <a:pt x="565" y="519"/>
                      <a:pt x="565" y="518"/>
                      <a:pt x="565" y="518"/>
                    </a:cubicBezTo>
                    <a:cubicBezTo>
                      <a:pt x="565" y="518"/>
                      <a:pt x="565" y="517"/>
                      <a:pt x="565" y="517"/>
                    </a:cubicBezTo>
                    <a:cubicBezTo>
                      <a:pt x="565" y="516"/>
                      <a:pt x="565" y="516"/>
                      <a:pt x="565" y="516"/>
                    </a:cubicBezTo>
                    <a:cubicBezTo>
                      <a:pt x="565" y="515"/>
                      <a:pt x="565" y="515"/>
                      <a:pt x="565" y="514"/>
                    </a:cubicBezTo>
                    <a:cubicBezTo>
                      <a:pt x="565" y="514"/>
                      <a:pt x="565" y="514"/>
                      <a:pt x="565" y="514"/>
                    </a:cubicBezTo>
                    <a:cubicBezTo>
                      <a:pt x="565" y="514"/>
                      <a:pt x="565" y="514"/>
                      <a:pt x="565" y="514"/>
                    </a:cubicBezTo>
                    <a:cubicBezTo>
                      <a:pt x="565" y="513"/>
                      <a:pt x="565" y="513"/>
                      <a:pt x="565" y="512"/>
                    </a:cubicBezTo>
                    <a:cubicBezTo>
                      <a:pt x="565" y="512"/>
                      <a:pt x="565" y="512"/>
                      <a:pt x="565" y="512"/>
                    </a:cubicBezTo>
                    <a:cubicBezTo>
                      <a:pt x="565" y="511"/>
                      <a:pt x="565" y="511"/>
                      <a:pt x="565" y="510"/>
                    </a:cubicBezTo>
                    <a:cubicBezTo>
                      <a:pt x="565" y="510"/>
                      <a:pt x="565" y="510"/>
                      <a:pt x="564" y="509"/>
                    </a:cubicBezTo>
                    <a:cubicBezTo>
                      <a:pt x="564" y="509"/>
                      <a:pt x="564" y="509"/>
                      <a:pt x="564" y="509"/>
                    </a:cubicBezTo>
                    <a:cubicBezTo>
                      <a:pt x="564" y="508"/>
                      <a:pt x="564" y="508"/>
                      <a:pt x="564" y="507"/>
                    </a:cubicBezTo>
                    <a:cubicBezTo>
                      <a:pt x="564" y="507"/>
                      <a:pt x="564" y="507"/>
                      <a:pt x="564" y="507"/>
                    </a:cubicBezTo>
                    <a:cubicBezTo>
                      <a:pt x="563" y="506"/>
                      <a:pt x="563" y="506"/>
                      <a:pt x="563" y="506"/>
                    </a:cubicBezTo>
                    <a:cubicBezTo>
                      <a:pt x="561" y="502"/>
                      <a:pt x="558" y="499"/>
                      <a:pt x="555" y="497"/>
                    </a:cubicBezTo>
                    <a:cubicBezTo>
                      <a:pt x="554" y="497"/>
                      <a:pt x="554" y="497"/>
                      <a:pt x="554" y="497"/>
                    </a:cubicBezTo>
                    <a:cubicBezTo>
                      <a:pt x="554" y="497"/>
                      <a:pt x="553" y="496"/>
                      <a:pt x="553" y="496"/>
                    </a:cubicBezTo>
                    <a:cubicBezTo>
                      <a:pt x="553" y="496"/>
                      <a:pt x="552" y="496"/>
                      <a:pt x="552" y="496"/>
                    </a:cubicBezTo>
                    <a:cubicBezTo>
                      <a:pt x="549" y="494"/>
                      <a:pt x="545" y="494"/>
                      <a:pt x="541" y="494"/>
                    </a:cubicBezTo>
                    <a:cubicBezTo>
                      <a:pt x="519" y="496"/>
                      <a:pt x="519" y="496"/>
                      <a:pt x="519" y="496"/>
                    </a:cubicBezTo>
                    <a:cubicBezTo>
                      <a:pt x="519" y="496"/>
                      <a:pt x="519" y="496"/>
                      <a:pt x="519" y="496"/>
                    </a:cubicBezTo>
                    <a:cubicBezTo>
                      <a:pt x="499" y="498"/>
                      <a:pt x="499" y="498"/>
                      <a:pt x="499" y="498"/>
                    </a:cubicBezTo>
                    <a:cubicBezTo>
                      <a:pt x="499" y="498"/>
                      <a:pt x="499" y="498"/>
                      <a:pt x="499" y="498"/>
                    </a:cubicBezTo>
                    <a:cubicBezTo>
                      <a:pt x="455" y="503"/>
                      <a:pt x="455" y="503"/>
                      <a:pt x="455" y="503"/>
                    </a:cubicBezTo>
                    <a:cubicBezTo>
                      <a:pt x="455" y="503"/>
                      <a:pt x="455" y="503"/>
                      <a:pt x="455" y="503"/>
                    </a:cubicBezTo>
                    <a:cubicBezTo>
                      <a:pt x="452" y="503"/>
                      <a:pt x="452" y="503"/>
                      <a:pt x="452" y="503"/>
                    </a:cubicBezTo>
                    <a:cubicBezTo>
                      <a:pt x="433" y="505"/>
                      <a:pt x="433" y="505"/>
                      <a:pt x="433" y="505"/>
                    </a:cubicBezTo>
                    <a:cubicBezTo>
                      <a:pt x="411" y="507"/>
                      <a:pt x="411" y="507"/>
                      <a:pt x="411" y="507"/>
                    </a:cubicBezTo>
                    <a:cubicBezTo>
                      <a:pt x="320" y="516"/>
                      <a:pt x="320" y="516"/>
                      <a:pt x="320" y="516"/>
                    </a:cubicBezTo>
                    <a:cubicBezTo>
                      <a:pt x="263" y="521"/>
                      <a:pt x="220" y="569"/>
                      <a:pt x="220" y="626"/>
                    </a:cubicBezTo>
                    <a:cubicBezTo>
                      <a:pt x="220" y="626"/>
                      <a:pt x="220" y="626"/>
                      <a:pt x="220" y="626"/>
                    </a:cubicBezTo>
                    <a:cubicBezTo>
                      <a:pt x="220" y="662"/>
                      <a:pt x="237" y="694"/>
                      <a:pt x="264" y="714"/>
                    </a:cubicBezTo>
                    <a:cubicBezTo>
                      <a:pt x="281" y="727"/>
                      <a:pt x="302" y="735"/>
                      <a:pt x="325" y="737"/>
                    </a:cubicBezTo>
                    <a:cubicBezTo>
                      <a:pt x="411" y="741"/>
                      <a:pt x="411" y="741"/>
                      <a:pt x="411" y="741"/>
                    </a:cubicBezTo>
                    <a:cubicBezTo>
                      <a:pt x="433" y="742"/>
                      <a:pt x="433" y="742"/>
                      <a:pt x="433" y="742"/>
                    </a:cubicBezTo>
                    <a:cubicBezTo>
                      <a:pt x="446" y="743"/>
                      <a:pt x="446" y="743"/>
                      <a:pt x="446" y="743"/>
                    </a:cubicBezTo>
                    <a:cubicBezTo>
                      <a:pt x="455" y="743"/>
                      <a:pt x="455" y="743"/>
                      <a:pt x="455" y="743"/>
                    </a:cubicBezTo>
                    <a:cubicBezTo>
                      <a:pt x="455" y="743"/>
                      <a:pt x="455" y="743"/>
                      <a:pt x="455" y="743"/>
                    </a:cubicBezTo>
                    <a:cubicBezTo>
                      <a:pt x="499" y="746"/>
                      <a:pt x="499" y="746"/>
                      <a:pt x="499" y="746"/>
                    </a:cubicBezTo>
                    <a:cubicBezTo>
                      <a:pt x="750" y="758"/>
                      <a:pt x="750" y="758"/>
                      <a:pt x="750" y="758"/>
                    </a:cubicBezTo>
                    <a:cubicBezTo>
                      <a:pt x="755" y="759"/>
                      <a:pt x="759" y="759"/>
                      <a:pt x="764" y="759"/>
                    </a:cubicBezTo>
                    <a:cubicBezTo>
                      <a:pt x="767" y="759"/>
                      <a:pt x="770" y="759"/>
                      <a:pt x="772" y="759"/>
                    </a:cubicBezTo>
                    <a:cubicBezTo>
                      <a:pt x="781" y="758"/>
                      <a:pt x="789" y="758"/>
                      <a:pt x="797" y="757"/>
                    </a:cubicBezTo>
                    <a:cubicBezTo>
                      <a:pt x="830" y="752"/>
                      <a:pt x="863" y="742"/>
                      <a:pt x="892" y="725"/>
                    </a:cubicBezTo>
                    <a:cubicBezTo>
                      <a:pt x="892" y="725"/>
                      <a:pt x="892" y="725"/>
                      <a:pt x="892" y="725"/>
                    </a:cubicBezTo>
                    <a:cubicBezTo>
                      <a:pt x="1314" y="485"/>
                      <a:pt x="1314" y="485"/>
                      <a:pt x="1314" y="485"/>
                    </a:cubicBezTo>
                    <a:cubicBezTo>
                      <a:pt x="1321" y="481"/>
                      <a:pt x="1325" y="473"/>
                      <a:pt x="1325" y="465"/>
                    </a:cubicBezTo>
                    <a:cubicBezTo>
                      <a:pt x="1325" y="23"/>
                      <a:pt x="1325" y="23"/>
                      <a:pt x="1325" y="23"/>
                    </a:cubicBezTo>
                    <a:cubicBezTo>
                      <a:pt x="1325" y="15"/>
                      <a:pt x="1322" y="9"/>
                      <a:pt x="1316" y="5"/>
                    </a:cubicBezTo>
                    <a:close/>
                  </a:path>
                </a:pathLst>
              </a:custGeom>
              <a:solidFill>
                <a:schemeClr val="accent3"/>
              </a:solidFill>
              <a:ln>
                <a:solidFill>
                  <a:schemeClr val="accent3"/>
                </a:solidFill>
              </a:ln>
            </p:spPr>
            <p:txBody>
              <a:bodyPr vert="horz" wrap="square" lIns="91440" tIns="45720" rIns="91440" bIns="45720" numCol="1" anchor="t" anchorCtr="0" compatLnSpc="1">
                <a:prstTxWarp prst="textNoShape">
                  <a:avLst/>
                </a:prstTxWarp>
              </a:bodyPr>
              <a:lstStyle/>
              <a:p>
                <a:endParaRPr lang="en-US"/>
              </a:p>
            </p:txBody>
          </p:sp>
        </p:grpSp>
      </p:grpSp>
      <p:sp>
        <p:nvSpPr>
          <p:cNvPr id="28" name="TextBox 74" descr="a 2x symbol &#10;">
            <a:extLst>
              <a:ext uri="{FF2B5EF4-FFF2-40B4-BE49-F238E27FC236}">
                <a16:creationId xmlns:a16="http://schemas.microsoft.com/office/drawing/2014/main" id="{EB5E983B-3276-4945-8438-04E09713B5A8}"/>
              </a:ext>
            </a:extLst>
          </p:cNvPr>
          <p:cNvSpPr txBox="1"/>
          <p:nvPr/>
        </p:nvSpPr>
        <p:spPr>
          <a:xfrm>
            <a:off x="1011424" y="5705832"/>
            <a:ext cx="609600" cy="346075"/>
          </a:xfrm>
          <a:prstGeom prst="rect">
            <a:avLst/>
          </a:prstGeom>
          <a:solidFill>
            <a:schemeClr val="bg1"/>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2800" b="1" kern="1200">
                <a:ln>
                  <a:solidFill>
                    <a:schemeClr val="tx2"/>
                  </a:solidFill>
                </a:ln>
                <a:solidFill>
                  <a:schemeClr val="accent3"/>
                </a:solidFill>
                <a:effectLst>
                  <a:outerShdw blurRad="38100" dist="38100" dir="2700000" algn="tl">
                    <a:srgbClr val="000000">
                      <a:alpha val="43137"/>
                    </a:srgbClr>
                  </a:outerShdw>
                </a:effectLst>
                <a:ea typeface="Franklin Gothic Book" panose="020B0503020102020204" pitchFamily="34" charset="0"/>
                <a:cs typeface="Times New Roman" panose="02020603050405020304" pitchFamily="18" charset="0"/>
              </a:rPr>
              <a:t>2x</a:t>
            </a:r>
            <a:endParaRPr lang="en-US" sz="2800">
              <a:ln>
                <a:solidFill>
                  <a:schemeClr val="tx2"/>
                </a:solidFill>
              </a:ln>
              <a:solidFill>
                <a:schemeClr val="accent3"/>
              </a:solidFill>
              <a:effectLst>
                <a:outerShdw blurRad="38100" dist="38100" dir="2700000" algn="tl">
                  <a:srgbClr val="000000">
                    <a:alpha val="43137"/>
                  </a:srgbClr>
                </a:outerShdw>
              </a:effectLst>
              <a:ea typeface="Franklin Gothic Book" panose="020B050302010202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22E03EC-E900-4856-BED4-995E636192C2}"/>
              </a:ext>
            </a:extLst>
          </p:cNvPr>
          <p:cNvPicPr>
            <a:picLocks noChangeAspect="1"/>
          </p:cNvPicPr>
          <p:nvPr/>
        </p:nvPicPr>
        <p:blipFill rotWithShape="1">
          <a:blip r:embed="rId3"/>
          <a:srcRect l="5461" t="3524" r="4328" b="4320"/>
          <a:stretch/>
        </p:blipFill>
        <p:spPr>
          <a:xfrm>
            <a:off x="1076829" y="4222020"/>
            <a:ext cx="452739" cy="461062"/>
          </a:xfrm>
          <a:prstGeom prst="rect">
            <a:avLst/>
          </a:prstGeom>
          <a:ln w="38100">
            <a:noFill/>
          </a:ln>
        </p:spPr>
      </p:pic>
      <p:pic>
        <p:nvPicPr>
          <p:cNvPr id="30" name="Picture 29" descr="A close up of a sign&#10;&#10;Description automatically generated">
            <a:extLst>
              <a:ext uri="{FF2B5EF4-FFF2-40B4-BE49-F238E27FC236}">
                <a16:creationId xmlns:a16="http://schemas.microsoft.com/office/drawing/2014/main" id="{B9F0C62C-835F-4276-9746-E7FC25777E1F}"/>
              </a:ext>
            </a:extLst>
          </p:cNvPr>
          <p:cNvPicPr>
            <a:picLocks noChangeAspect="1"/>
          </p:cNvPicPr>
          <p:nvPr/>
        </p:nvPicPr>
        <p:blipFill>
          <a:blip r:embed="rId4"/>
          <a:stretch>
            <a:fillRect/>
          </a:stretch>
        </p:blipFill>
        <p:spPr>
          <a:xfrm>
            <a:off x="1140317" y="3536204"/>
            <a:ext cx="371960" cy="371960"/>
          </a:xfrm>
          <a:prstGeom prst="rect">
            <a:avLst/>
          </a:prstGeom>
        </p:spPr>
      </p:pic>
    </p:spTree>
    <p:extLst>
      <p:ext uri="{BB962C8B-B14F-4D97-AF65-F5344CB8AC3E}">
        <p14:creationId xmlns:p14="http://schemas.microsoft.com/office/powerpoint/2010/main" val="3990584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10</a:t>
            </a:fld>
            <a:endParaRPr lang="en-US"/>
          </a:p>
        </p:txBody>
      </p:sp>
      <p:sp>
        <p:nvSpPr>
          <p:cNvPr id="6" name="TextBox 5"/>
          <p:cNvSpPr txBox="1"/>
          <p:nvPr/>
        </p:nvSpPr>
        <p:spPr>
          <a:xfrm>
            <a:off x="777240" y="1380744"/>
            <a:ext cx="3657600" cy="4708981"/>
          </a:xfrm>
          <a:prstGeom prst="rect">
            <a:avLst/>
          </a:prstGeom>
          <a:noFill/>
        </p:spPr>
        <p:txBody>
          <a:bodyPr wrap="square" rtlCol="0">
            <a:spAutoFit/>
          </a:bodyPr>
          <a:lstStyle/>
          <a:p>
            <a:pPr marL="285750" indent="-285750">
              <a:buFont typeface="Arial" panose="020B0604020202020204" pitchFamily="34" charset="0"/>
              <a:buChar char="•"/>
            </a:pPr>
            <a:r>
              <a:rPr lang="en-US" sz="2000"/>
              <a:t>Queue jump lanes combine a short, dedicated transit facility with a leading bus interval or active signal priority</a:t>
            </a:r>
          </a:p>
          <a:p>
            <a:pPr marL="285750" indent="-285750">
              <a:buFont typeface="Arial" panose="020B0604020202020204" pitchFamily="34" charset="0"/>
              <a:buChar char="•"/>
            </a:pPr>
            <a:r>
              <a:rPr lang="en-US" sz="2000"/>
              <a:t>Allows buses to enter traffic in a priority position</a:t>
            </a:r>
          </a:p>
          <a:p>
            <a:pPr marL="285750" indent="-285750">
              <a:buFont typeface="Arial" panose="020B0604020202020204" pitchFamily="34" charset="0"/>
              <a:buChar char="•"/>
            </a:pPr>
            <a:r>
              <a:rPr lang="en-US" sz="2000"/>
              <a:t>Can reduce bus delay significantly as buses are able to the front of a queue of cars at traffic signals </a:t>
            </a:r>
          </a:p>
          <a:p>
            <a:pPr marL="742950" lvl="1" indent="-285750">
              <a:buFont typeface="Arial" panose="020B0604020202020204" pitchFamily="34" charset="0"/>
              <a:buChar char="•"/>
            </a:pPr>
            <a:r>
              <a:rPr lang="en-US" sz="2000"/>
              <a:t>Queue Jumps become increasingly effective as road congestion increases</a:t>
            </a:r>
          </a:p>
        </p:txBody>
      </p:sp>
      <p:graphicFrame>
        <p:nvGraphicFramePr>
          <p:cNvPr id="9" name="Table 8"/>
          <p:cNvGraphicFramePr>
            <a:graphicFrameLocks noGrp="1"/>
          </p:cNvGraphicFramePr>
          <p:nvPr>
            <p:extLst>
              <p:ext uri="{D42A27DB-BD31-4B8C-83A1-F6EECF244321}">
                <p14:modId xmlns:p14="http://schemas.microsoft.com/office/powerpoint/2010/main" val="134736356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Queue Jumps and Bus Only Signals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1" name="TextBox 10">
            <a:extLst>
              <a:ext uri="{FF2B5EF4-FFF2-40B4-BE49-F238E27FC236}">
                <a16:creationId xmlns:a16="http://schemas.microsoft.com/office/drawing/2014/main" id="{46EB86B1-6B2F-412C-A802-F14E83D959FD}"/>
              </a:ext>
            </a:extLst>
          </p:cNvPr>
          <p:cNvSpPr txBox="1"/>
          <p:nvPr/>
        </p:nvSpPr>
        <p:spPr>
          <a:xfrm>
            <a:off x="746501" y="6080534"/>
            <a:ext cx="8368595" cy="215444"/>
          </a:xfrm>
          <a:prstGeom prst="rect">
            <a:avLst/>
          </a:prstGeom>
          <a:noFill/>
        </p:spPr>
        <p:txBody>
          <a:bodyPr wrap="square" rtlCol="0">
            <a:spAutoFit/>
          </a:bodyPr>
          <a:lstStyle/>
          <a:p>
            <a:r>
              <a:rPr lang="en-US" sz="800"/>
              <a:t>Source: Queue Jump Lanes, </a:t>
            </a:r>
            <a:r>
              <a:rPr lang="en-US" sz="800" i="1"/>
              <a:t>Transit Street Design Guide</a:t>
            </a:r>
            <a:r>
              <a:rPr lang="en-US" sz="800"/>
              <a:t> (NACTO/</a:t>
            </a:r>
            <a:r>
              <a:rPr lang="en-US" sz="800">
                <a:hlinkClick r:id="rId2"/>
              </a:rPr>
              <a:t>https://nacto.org/publication/transit-street-design-guide/intersections/intersection-design/queue-jump-lanes/</a:t>
            </a:r>
            <a:r>
              <a:rPr lang="en-US" sz="800"/>
              <a:t>)</a:t>
            </a:r>
          </a:p>
        </p:txBody>
      </p:sp>
      <p:pic>
        <p:nvPicPr>
          <p:cNvPr id="5" name="Picture 4" descr="A close up of a map&#10;&#10;Description automatically generated">
            <a:extLst>
              <a:ext uri="{FF2B5EF4-FFF2-40B4-BE49-F238E27FC236}">
                <a16:creationId xmlns:a16="http://schemas.microsoft.com/office/drawing/2014/main" id="{400E4000-3FBC-4D94-A80F-76C9018B3A16}"/>
              </a:ext>
            </a:extLst>
          </p:cNvPr>
          <p:cNvPicPr>
            <a:picLocks noChangeAspect="1"/>
          </p:cNvPicPr>
          <p:nvPr/>
        </p:nvPicPr>
        <p:blipFill>
          <a:blip r:embed="rId3"/>
          <a:stretch>
            <a:fillRect/>
          </a:stretch>
        </p:blipFill>
        <p:spPr>
          <a:xfrm>
            <a:off x="4543096" y="1536222"/>
            <a:ext cx="4572000" cy="2286000"/>
          </a:xfrm>
          <a:prstGeom prst="rect">
            <a:avLst/>
          </a:prstGeom>
        </p:spPr>
      </p:pic>
      <p:sp>
        <p:nvSpPr>
          <p:cNvPr id="12" name="TextBox 11">
            <a:extLst>
              <a:ext uri="{FF2B5EF4-FFF2-40B4-BE49-F238E27FC236}">
                <a16:creationId xmlns:a16="http://schemas.microsoft.com/office/drawing/2014/main" id="{3F3DC9B9-B304-4073-99B7-ED10985E73D0}"/>
              </a:ext>
            </a:extLst>
          </p:cNvPr>
          <p:cNvSpPr txBox="1"/>
          <p:nvPr/>
        </p:nvSpPr>
        <p:spPr>
          <a:xfrm>
            <a:off x="4434840" y="3822222"/>
            <a:ext cx="5095179" cy="338554"/>
          </a:xfrm>
          <a:prstGeom prst="rect">
            <a:avLst/>
          </a:prstGeom>
          <a:noFill/>
        </p:spPr>
        <p:txBody>
          <a:bodyPr wrap="square" rtlCol="0">
            <a:spAutoFit/>
          </a:bodyPr>
          <a:lstStyle/>
          <a:p>
            <a:r>
              <a:rPr lang="en-US" sz="800"/>
              <a:t>Source: Queue Jump Lanes (NACTO/</a:t>
            </a:r>
            <a:r>
              <a:rPr lang="en-US" sz="800">
                <a:hlinkClick r:id="rId2"/>
              </a:rPr>
              <a:t>https://nacto.org/publication/transit-street-design-guide/intersections/intersection-design/queue-jump-lanes/</a:t>
            </a:r>
            <a:r>
              <a:rPr lang="en-US" sz="800"/>
              <a:t>)</a:t>
            </a:r>
          </a:p>
        </p:txBody>
      </p:sp>
    </p:spTree>
    <p:extLst>
      <p:ext uri="{BB962C8B-B14F-4D97-AF65-F5344CB8AC3E}">
        <p14:creationId xmlns:p14="http://schemas.microsoft.com/office/powerpoint/2010/main" val="1958052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240" y="1380744"/>
            <a:ext cx="2519221" cy="3785652"/>
          </a:xfrm>
          <a:prstGeom prst="rect">
            <a:avLst/>
          </a:prstGeom>
          <a:noFill/>
        </p:spPr>
        <p:txBody>
          <a:bodyPr wrap="square" rtlCol="0">
            <a:spAutoFit/>
          </a:bodyPr>
          <a:lstStyle/>
          <a:p>
            <a:pPr marL="285750" indent="-285750">
              <a:buFont typeface="Arial" panose="020B0604020202020204" pitchFamily="34" charset="0"/>
              <a:buChar char="•"/>
            </a:pPr>
            <a:r>
              <a:rPr lang="en-US" sz="2000"/>
              <a:t>Operates with sensors imbedded on buses and road infrastructure</a:t>
            </a:r>
          </a:p>
          <a:p>
            <a:pPr marL="285750" indent="-285750">
              <a:buFont typeface="Arial" panose="020B0604020202020204" pitchFamily="34" charset="0"/>
              <a:buChar char="•"/>
            </a:pPr>
            <a:r>
              <a:rPr lang="en-US" sz="2000"/>
              <a:t>Communication between buses, on-road infrastructure, and traffic management center via cellular network </a:t>
            </a:r>
          </a:p>
        </p:txBody>
      </p:sp>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11</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156394233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Components of Transit Signal Priority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1A739852-9F22-4E24-95B7-BBA5CA0AC8A4}"/>
              </a:ext>
            </a:extLst>
          </p:cNvPr>
          <p:cNvSpPr/>
          <p:nvPr/>
        </p:nvSpPr>
        <p:spPr>
          <a:xfrm>
            <a:off x="3296461" y="5613250"/>
            <a:ext cx="2900153" cy="215444"/>
          </a:xfrm>
          <a:prstGeom prst="rect">
            <a:avLst/>
          </a:prstGeom>
        </p:spPr>
        <p:txBody>
          <a:bodyPr wrap="none">
            <a:spAutoFit/>
          </a:bodyPr>
          <a:lstStyle/>
          <a:p>
            <a:r>
              <a:rPr lang="en-US" sz="800"/>
              <a:t>Photo Source: Components of TSP (</a:t>
            </a:r>
            <a:r>
              <a:rPr lang="en-US" sz="800" err="1"/>
              <a:t>Kittelson</a:t>
            </a:r>
            <a:r>
              <a:rPr lang="en-US" sz="800"/>
              <a:t> &amp; Associates, Inc)</a:t>
            </a:r>
          </a:p>
        </p:txBody>
      </p:sp>
      <p:pic>
        <p:nvPicPr>
          <p:cNvPr id="7" name="Picture 6" descr="A close up of a map&#10;&#10;Description automatically generated">
            <a:extLst>
              <a:ext uri="{FF2B5EF4-FFF2-40B4-BE49-F238E27FC236}">
                <a16:creationId xmlns:a16="http://schemas.microsoft.com/office/drawing/2014/main" id="{BDBF82C8-5957-40BF-AE23-8B22FC88E7A5}"/>
              </a:ext>
            </a:extLst>
          </p:cNvPr>
          <p:cNvPicPr>
            <a:picLocks noChangeAspect="1"/>
          </p:cNvPicPr>
          <p:nvPr/>
        </p:nvPicPr>
        <p:blipFill>
          <a:blip r:embed="rId2"/>
          <a:stretch>
            <a:fillRect/>
          </a:stretch>
        </p:blipFill>
        <p:spPr>
          <a:xfrm>
            <a:off x="3405616" y="1495536"/>
            <a:ext cx="5581996" cy="4110644"/>
          </a:xfrm>
          <a:prstGeom prst="rect">
            <a:avLst/>
          </a:prstGeom>
        </p:spPr>
      </p:pic>
    </p:spTree>
    <p:extLst>
      <p:ext uri="{BB962C8B-B14F-4D97-AF65-F5344CB8AC3E}">
        <p14:creationId xmlns:p14="http://schemas.microsoft.com/office/powerpoint/2010/main" val="3949034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Costs and Impacts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9" name="Slide Number Placeholder 1">
            <a:extLst>
              <a:ext uri="{FF2B5EF4-FFF2-40B4-BE49-F238E27FC236}">
                <a16:creationId xmlns:a16="http://schemas.microsoft.com/office/drawing/2014/main" id="{B82511D1-392B-464C-9A2E-F2A74B7EC7B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12</a:t>
            </a:fld>
            <a:endParaRPr lang="en-US"/>
          </a:p>
        </p:txBody>
      </p:sp>
      <p:sp>
        <p:nvSpPr>
          <p:cNvPr id="2" name="Rectangle 1">
            <a:extLst>
              <a:ext uri="{FF2B5EF4-FFF2-40B4-BE49-F238E27FC236}">
                <a16:creationId xmlns:a16="http://schemas.microsoft.com/office/drawing/2014/main" id="{A2D6E90F-0C88-422F-8D4C-946AA24EFBA6}"/>
              </a:ext>
            </a:extLst>
          </p:cNvPr>
          <p:cNvSpPr/>
          <p:nvPr/>
        </p:nvSpPr>
        <p:spPr>
          <a:xfrm>
            <a:off x="813702" y="5798301"/>
            <a:ext cx="8103682" cy="461665"/>
          </a:xfrm>
          <a:prstGeom prst="rect">
            <a:avLst/>
          </a:prstGeom>
        </p:spPr>
        <p:txBody>
          <a:bodyPr wrap="square">
            <a:spAutoFit/>
          </a:bodyPr>
          <a:lstStyle/>
          <a:p>
            <a:r>
              <a:rPr lang="en-US" sz="800" dirty="0"/>
              <a:t>*TSP implementation can be costly and time consuming due to variations in technology and hardware</a:t>
            </a:r>
          </a:p>
          <a:p>
            <a:r>
              <a:rPr lang="en-US" sz="800" dirty="0">
                <a:ea typeface="Calibri" panose="020F0502020204030204" pitchFamily="34" charset="0"/>
                <a:cs typeface="Arial" panose="020B0604020202020204" pitchFamily="34" charset="0"/>
              </a:rPr>
              <a:t>Source: Washington Area Bus Transformation Project, </a:t>
            </a:r>
            <a:r>
              <a:rPr lang="en-US" sz="800" dirty="0">
                <a:ea typeface="Calibri" panose="020F0502020204030204" pitchFamily="34" charset="0"/>
                <a:cs typeface="Arial" panose="020B0604020202020204" pitchFamily="34" charset="0"/>
                <a:hlinkClick r:id="rId3"/>
              </a:rPr>
              <a:t>https://bustransformationproject.com/</a:t>
            </a:r>
            <a:r>
              <a:rPr lang="en-US" sz="800" dirty="0">
                <a:ea typeface="Calibri" panose="020F0502020204030204" pitchFamily="34" charset="0"/>
                <a:cs typeface="Arial" panose="020B0604020202020204" pitchFamily="34" charset="0"/>
              </a:rPr>
              <a:t>; King County Metro, </a:t>
            </a:r>
            <a:r>
              <a:rPr lang="en-US" sz="800" i="1" dirty="0">
                <a:ea typeface="Calibri" panose="020F0502020204030204" pitchFamily="34" charset="0"/>
                <a:cs typeface="Arial" panose="020B0604020202020204" pitchFamily="34" charset="0"/>
              </a:rPr>
              <a:t>Transit Speed and Reliability Guidelines and Strategies,</a:t>
            </a:r>
            <a:r>
              <a:rPr lang="en-US" sz="800" dirty="0">
                <a:ea typeface="Calibri" panose="020F0502020204030204" pitchFamily="34" charset="0"/>
                <a:cs typeface="Arial" panose="020B0604020202020204" pitchFamily="34" charset="0"/>
              </a:rPr>
              <a:t> </a:t>
            </a:r>
            <a:r>
              <a:rPr lang="en-US" sz="800" dirty="0">
                <a:ea typeface="Calibri" panose="020F0502020204030204" pitchFamily="34" charset="0"/>
                <a:cs typeface="Arial" panose="020B0604020202020204" pitchFamily="34" charset="0"/>
                <a:hlinkClick r:id="rId4"/>
              </a:rPr>
              <a:t>https://kingcounty.gov/~/media/depts/transportation/metro/about/planning/speed-reliability-toolbox.pdf</a:t>
            </a:r>
            <a:endParaRPr lang="en-US" sz="800" dirty="0"/>
          </a:p>
        </p:txBody>
      </p:sp>
      <p:graphicFrame>
        <p:nvGraphicFramePr>
          <p:cNvPr id="5" name="Table 4">
            <a:extLst>
              <a:ext uri="{FF2B5EF4-FFF2-40B4-BE49-F238E27FC236}">
                <a16:creationId xmlns:a16="http://schemas.microsoft.com/office/drawing/2014/main" id="{D03A4BC4-EB06-42A0-B0E9-784AAE3F6809}"/>
              </a:ext>
            </a:extLst>
          </p:cNvPr>
          <p:cNvGraphicFramePr>
            <a:graphicFrameLocks noGrp="1"/>
          </p:cNvGraphicFramePr>
          <p:nvPr>
            <p:extLst>
              <p:ext uri="{D42A27DB-BD31-4B8C-83A1-F6EECF244321}">
                <p14:modId xmlns:p14="http://schemas.microsoft.com/office/powerpoint/2010/main" val="3864082631"/>
              </p:ext>
            </p:extLst>
          </p:nvPr>
        </p:nvGraphicFramePr>
        <p:xfrm>
          <a:off x="721176" y="1137603"/>
          <a:ext cx="8288734" cy="4703826"/>
        </p:xfrm>
        <a:graphic>
          <a:graphicData uri="http://schemas.openxmlformats.org/drawingml/2006/table">
            <a:tbl>
              <a:tblPr firstRow="1" firstCol="1" bandRow="1">
                <a:tableStyleId>{F5AB1C69-6EDB-4FF4-983F-18BD219EF322}</a:tableStyleId>
              </a:tblPr>
              <a:tblGrid>
                <a:gridCol w="2806884">
                  <a:extLst>
                    <a:ext uri="{9D8B030D-6E8A-4147-A177-3AD203B41FA5}">
                      <a16:colId xmlns:a16="http://schemas.microsoft.com/office/drawing/2014/main" val="2281244625"/>
                    </a:ext>
                  </a:extLst>
                </a:gridCol>
                <a:gridCol w="1501140">
                  <a:extLst>
                    <a:ext uri="{9D8B030D-6E8A-4147-A177-3AD203B41FA5}">
                      <a16:colId xmlns:a16="http://schemas.microsoft.com/office/drawing/2014/main" val="1809562338"/>
                    </a:ext>
                  </a:extLst>
                </a:gridCol>
                <a:gridCol w="777240">
                  <a:extLst>
                    <a:ext uri="{9D8B030D-6E8A-4147-A177-3AD203B41FA5}">
                      <a16:colId xmlns:a16="http://schemas.microsoft.com/office/drawing/2014/main" val="399390789"/>
                    </a:ext>
                  </a:extLst>
                </a:gridCol>
                <a:gridCol w="784860">
                  <a:extLst>
                    <a:ext uri="{9D8B030D-6E8A-4147-A177-3AD203B41FA5}">
                      <a16:colId xmlns:a16="http://schemas.microsoft.com/office/drawing/2014/main" val="2290767346"/>
                    </a:ext>
                  </a:extLst>
                </a:gridCol>
                <a:gridCol w="1508760">
                  <a:extLst>
                    <a:ext uri="{9D8B030D-6E8A-4147-A177-3AD203B41FA5}">
                      <a16:colId xmlns:a16="http://schemas.microsoft.com/office/drawing/2014/main" val="560753320"/>
                    </a:ext>
                  </a:extLst>
                </a:gridCol>
                <a:gridCol w="909850">
                  <a:extLst>
                    <a:ext uri="{9D8B030D-6E8A-4147-A177-3AD203B41FA5}">
                      <a16:colId xmlns:a16="http://schemas.microsoft.com/office/drawing/2014/main" val="2529498776"/>
                    </a:ext>
                  </a:extLst>
                </a:gridCol>
              </a:tblGrid>
              <a:tr h="579908">
                <a:tc>
                  <a:txBody>
                    <a:bodyPr/>
                    <a:lstStyle/>
                    <a:p>
                      <a:pPr marL="0" marR="0">
                        <a:lnSpc>
                          <a:spcPct val="115000"/>
                        </a:lnSpc>
                        <a:spcBef>
                          <a:spcPts val="200"/>
                        </a:spcBef>
                        <a:spcAft>
                          <a:spcPts val="200"/>
                        </a:spcAft>
                      </a:pPr>
                      <a:r>
                        <a:rPr lang="en-US" sz="1050" dirty="0">
                          <a:effectLst/>
                        </a:rPr>
                        <a:t>Improvement</a:t>
                      </a:r>
                      <a:endParaRPr lang="en-US" sz="1050" dirty="0">
                        <a:solidFill>
                          <a:srgbClr val="FFFFFF"/>
                        </a:solidFill>
                        <a:effectLst/>
                        <a:latin typeface="Franklin Gothic Medium" panose="020B06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Improvement Description</a:t>
                      </a:r>
                      <a:endParaRPr lang="en-US" sz="1050" dirty="0">
                        <a:solidFill>
                          <a:srgbClr val="FFFFFF"/>
                        </a:solidFill>
                        <a:effectLst/>
                        <a:latin typeface="Franklin Gothic Medium" panose="020B06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Cost to Implement</a:t>
                      </a:r>
                      <a:endParaRPr lang="en-US" sz="1050">
                        <a:solidFill>
                          <a:srgbClr val="FFFFFF"/>
                        </a:solidFill>
                        <a:effectLst/>
                        <a:latin typeface="Franklin Gothic Medium" panose="020B06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Degree of Difficulty to Implement</a:t>
                      </a:r>
                      <a:endParaRPr lang="en-US" sz="1050">
                        <a:solidFill>
                          <a:srgbClr val="FFFFFF"/>
                        </a:solidFill>
                        <a:effectLst/>
                        <a:latin typeface="Franklin Gothic Medium" panose="020B06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Cost Savings/ Performance Improvements</a:t>
                      </a:r>
                      <a:endParaRPr lang="en-US" sz="1050">
                        <a:solidFill>
                          <a:srgbClr val="FFFFFF"/>
                        </a:solidFill>
                        <a:effectLst/>
                        <a:latin typeface="Franklin Gothic Medium" panose="020B06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Level of Anticipated Improvement</a:t>
                      </a:r>
                      <a:endParaRPr lang="en-US" sz="1050" dirty="0">
                        <a:solidFill>
                          <a:srgbClr val="FFFFFF"/>
                        </a:solidFill>
                        <a:effectLst/>
                        <a:latin typeface="Franklin Gothic Medium" panose="020B06030201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90355319"/>
                  </a:ext>
                </a:extLst>
              </a:tr>
              <a:tr h="970835">
                <a:tc>
                  <a:txBody>
                    <a:bodyPr/>
                    <a:lstStyle/>
                    <a:p>
                      <a:pPr marL="0" marR="0">
                        <a:lnSpc>
                          <a:spcPct val="115000"/>
                        </a:lnSpc>
                        <a:spcBef>
                          <a:spcPts val="200"/>
                        </a:spcBef>
                        <a:spcAft>
                          <a:spcPts val="200"/>
                        </a:spcAft>
                      </a:pPr>
                      <a:endParaRPr lang="en-US" sz="1150" b="0" dirty="0">
                        <a:solidFill>
                          <a:schemeClr val="tx1"/>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p>
                      <a:pPr marL="0" marR="0">
                        <a:lnSpc>
                          <a:spcPct val="115000"/>
                        </a:lnSpc>
                        <a:spcBef>
                          <a:spcPts val="200"/>
                        </a:spcBef>
                        <a:spcAft>
                          <a:spcPts val="200"/>
                        </a:spcAft>
                      </a:pPr>
                      <a:r>
                        <a:rPr lang="en-US" sz="1150" b="1" dirty="0">
                          <a:solidFill>
                            <a:schemeClr val="tx1"/>
                          </a:solidFill>
                          <a:effectLst/>
                          <a:latin typeface="Franklin Gothic Book"/>
                          <a:ea typeface="Franklin Gothic Book" panose="020B0503020102020204" pitchFamily="34" charset="0"/>
                          <a:cs typeface="Times New Roman"/>
                        </a:rPr>
                        <a:t>TSP</a:t>
                      </a:r>
                      <a:r>
                        <a:rPr lang="en-US" sz="1150" b="0" dirty="0">
                          <a:solidFill>
                            <a:schemeClr val="tx1"/>
                          </a:solidFill>
                          <a:effectLst/>
                          <a:latin typeface="Franklin Gothic Book"/>
                          <a:ea typeface="Franklin Gothic Book" panose="020B0503020102020204" pitchFamily="34" charset="0"/>
                          <a:cs typeface="Times New Roman"/>
                        </a:rPr>
                        <a:t> installed at some intersections, operated conditionally</a:t>
                      </a:r>
                    </a:p>
                  </a:txBody>
                  <a:tcPr marL="68580" marR="68580" marT="0" marB="0" anchor="b">
                    <a:solidFill>
                      <a:schemeClr val="accent3">
                        <a:lumMod val="40000"/>
                        <a:lumOff val="60000"/>
                      </a:schemeClr>
                    </a:solidFill>
                  </a:tcPr>
                </a:tc>
                <a:tc>
                  <a:txBody>
                    <a:bodyPr/>
                    <a:lstStyle/>
                    <a:p>
                      <a:pPr marL="0" marR="0">
                        <a:lnSpc>
                          <a:spcPct val="115000"/>
                        </a:lnSpc>
                        <a:spcBef>
                          <a:spcPts val="200"/>
                        </a:spcBef>
                        <a:spcAft>
                          <a:spcPts val="200"/>
                        </a:spcAft>
                      </a:pPr>
                      <a:r>
                        <a:rPr lang="en-US" sz="1050" dirty="0">
                          <a:effectLst/>
                        </a:rPr>
                        <a:t>Installed at some intersections, operated on a conditional basis </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$0.3M to $9.0M per mile</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Low to Moderate*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8% in travel time savings; $0.2M to $1.6M cost savings annually</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Low</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89920798"/>
                  </a:ext>
                </a:extLst>
              </a:tr>
              <a:tr h="778733">
                <a:tc>
                  <a:txBody>
                    <a:bodyPr/>
                    <a:lstStyle/>
                    <a:p>
                      <a:pPr marL="0" marR="0">
                        <a:lnSpc>
                          <a:spcPct val="115000"/>
                        </a:lnSpc>
                        <a:spcBef>
                          <a:spcPts val="200"/>
                        </a:spcBef>
                        <a:spcAft>
                          <a:spcPts val="200"/>
                        </a:spcAft>
                      </a:pPr>
                      <a:r>
                        <a:rPr lang="en-US" sz="1150" b="1" dirty="0">
                          <a:solidFill>
                            <a:schemeClr val="tx1"/>
                          </a:solidFill>
                          <a:effectLst/>
                          <a:latin typeface="Franklin Gothic Book"/>
                          <a:ea typeface="Franklin Gothic Book" panose="020B0503020102020204" pitchFamily="34" charset="0"/>
                          <a:cs typeface="Times New Roman"/>
                        </a:rPr>
                        <a:t>Dedicated lane </a:t>
                      </a:r>
                      <a:r>
                        <a:rPr lang="en-US" sz="1150" b="0" dirty="0">
                          <a:solidFill>
                            <a:schemeClr val="tx1"/>
                          </a:solidFill>
                          <a:effectLst/>
                          <a:latin typeface="Franklin Gothic Book"/>
                          <a:ea typeface="Franklin Gothic Book" panose="020B0503020102020204" pitchFamily="34" charset="0"/>
                          <a:cs typeface="Times New Roman"/>
                        </a:rPr>
                        <a:t>on existing road</a:t>
                      </a:r>
                    </a:p>
                  </a:txBody>
                  <a:tcPr marL="68580" marR="68580" marT="0" marB="0" anchor="b">
                    <a:solidFill>
                      <a:schemeClr val="accent3">
                        <a:lumMod val="20000"/>
                        <a:lumOff val="80000"/>
                      </a:schemeClr>
                    </a:solidFill>
                  </a:tcPr>
                </a:tc>
                <a:tc>
                  <a:txBody>
                    <a:bodyPr/>
                    <a:lstStyle/>
                    <a:p>
                      <a:pPr marL="0" marR="0">
                        <a:lnSpc>
                          <a:spcPct val="115000"/>
                        </a:lnSpc>
                        <a:spcBef>
                          <a:spcPts val="200"/>
                        </a:spcBef>
                        <a:spcAft>
                          <a:spcPts val="200"/>
                        </a:spcAft>
                      </a:pPr>
                      <a:r>
                        <a:rPr lang="en-US" sz="1050">
                          <a:effectLst/>
                        </a:rPr>
                        <a:t>Dedicated lane on existing road</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$0.2M to $1M per mile</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Low </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$0.25M in savings per year; 10-14% travel time savings; up to 27% increase in reliability</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Moderate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9843095"/>
                  </a:ext>
                </a:extLst>
              </a:tr>
              <a:tr h="579908">
                <a:tc>
                  <a:txBody>
                    <a:bodyPr/>
                    <a:lstStyle/>
                    <a:p>
                      <a:pPr marL="0" marR="0">
                        <a:lnSpc>
                          <a:spcPct val="115000"/>
                        </a:lnSpc>
                        <a:spcBef>
                          <a:spcPts val="200"/>
                        </a:spcBef>
                        <a:spcAft>
                          <a:spcPts val="200"/>
                        </a:spcAft>
                      </a:pPr>
                      <a:endParaRPr lang="en-US" sz="1150" b="0" dirty="0">
                        <a:solidFill>
                          <a:schemeClr val="tx1"/>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p>
                      <a:pPr marL="0" marR="0">
                        <a:lnSpc>
                          <a:spcPct val="115000"/>
                        </a:lnSpc>
                        <a:spcBef>
                          <a:spcPts val="200"/>
                        </a:spcBef>
                        <a:spcAft>
                          <a:spcPts val="200"/>
                        </a:spcAft>
                      </a:pPr>
                      <a:endParaRPr lang="en-US" sz="1150" b="0" dirty="0">
                        <a:solidFill>
                          <a:schemeClr val="tx1"/>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p>
                      <a:pPr marL="0" marR="0">
                        <a:lnSpc>
                          <a:spcPct val="115000"/>
                        </a:lnSpc>
                        <a:spcBef>
                          <a:spcPts val="200"/>
                        </a:spcBef>
                        <a:spcAft>
                          <a:spcPts val="200"/>
                        </a:spcAft>
                      </a:pPr>
                      <a:r>
                        <a:rPr lang="en-US" sz="1150" b="0" dirty="0">
                          <a:solidFill>
                            <a:schemeClr val="tx1"/>
                          </a:solidFill>
                          <a:effectLst/>
                          <a:latin typeface="Franklin Gothic Book"/>
                          <a:ea typeface="Franklin Gothic Book" panose="020B0503020102020204" pitchFamily="34" charset="0"/>
                          <a:cs typeface="Times New Roman"/>
                        </a:rPr>
                        <a:t>Dense network of </a:t>
                      </a:r>
                      <a:r>
                        <a:rPr lang="en-US" sz="1150" b="1" dirty="0">
                          <a:solidFill>
                            <a:schemeClr val="tx1"/>
                          </a:solidFill>
                          <a:effectLst/>
                          <a:latin typeface="Franklin Gothic Book"/>
                          <a:ea typeface="Franklin Gothic Book" panose="020B0503020102020204" pitchFamily="34" charset="0"/>
                          <a:cs typeface="Times New Roman"/>
                        </a:rPr>
                        <a:t>TSP and queue jumps </a:t>
                      </a:r>
                      <a:r>
                        <a:rPr lang="en-US" sz="1150" b="0" dirty="0">
                          <a:solidFill>
                            <a:schemeClr val="tx1"/>
                          </a:solidFill>
                          <a:effectLst/>
                          <a:latin typeface="Franklin Gothic Book"/>
                          <a:ea typeface="Franklin Gothic Book" panose="020B0503020102020204" pitchFamily="34" charset="0"/>
                          <a:cs typeface="Times New Roman"/>
                        </a:rPr>
                        <a:t>at some intersections</a:t>
                      </a:r>
                    </a:p>
                  </a:txBody>
                  <a:tcPr marL="68580" marR="68580" marT="0" marB="0" anchor="b">
                    <a:solidFill>
                      <a:schemeClr val="accent3">
                        <a:lumMod val="40000"/>
                        <a:lumOff val="60000"/>
                      </a:schemeClr>
                    </a:solidFill>
                  </a:tcPr>
                </a:tc>
                <a:tc>
                  <a:txBody>
                    <a:bodyPr/>
                    <a:lstStyle/>
                    <a:p>
                      <a:pPr marL="0" marR="0">
                        <a:lnSpc>
                          <a:spcPct val="115000"/>
                        </a:lnSpc>
                        <a:spcBef>
                          <a:spcPts val="200"/>
                        </a:spcBef>
                        <a:spcAft>
                          <a:spcPts val="200"/>
                        </a:spcAft>
                      </a:pPr>
                      <a:r>
                        <a:rPr lang="en-US" sz="1050" dirty="0">
                          <a:effectLst/>
                        </a:rPr>
                        <a:t>Dense network of TSP and queue jumps at some intersections</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$0.3M to $20M per mile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Low to Moderate*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1-10% in travel time savings; $0.3M to $1.7M cost savings annually</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Low</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070633513"/>
                  </a:ext>
                </a:extLst>
              </a:tr>
              <a:tr h="762529">
                <a:tc>
                  <a:txBody>
                    <a:bodyPr/>
                    <a:lstStyle/>
                    <a:p>
                      <a:pPr marL="0" marR="0">
                        <a:lnSpc>
                          <a:spcPct val="115000"/>
                        </a:lnSpc>
                        <a:spcBef>
                          <a:spcPts val="200"/>
                        </a:spcBef>
                        <a:spcAft>
                          <a:spcPts val="200"/>
                        </a:spcAft>
                      </a:pPr>
                      <a:r>
                        <a:rPr lang="en-US" sz="1150" b="0" dirty="0">
                          <a:solidFill>
                            <a:schemeClr val="tx1"/>
                          </a:solidFill>
                          <a:effectLst/>
                          <a:latin typeface="Franklin Gothic Book"/>
                          <a:ea typeface="Franklin Gothic Book" panose="020B0503020102020204" pitchFamily="34" charset="0"/>
                          <a:cs typeface="Times New Roman"/>
                        </a:rPr>
                        <a:t>Dense network of </a:t>
                      </a:r>
                      <a:r>
                        <a:rPr lang="en-US" sz="1150" b="1" dirty="0">
                          <a:solidFill>
                            <a:schemeClr val="tx1"/>
                          </a:solidFill>
                          <a:effectLst/>
                          <a:latin typeface="Franklin Gothic Book"/>
                          <a:ea typeface="Franklin Gothic Book" panose="020B0503020102020204" pitchFamily="34" charset="0"/>
                          <a:cs typeface="Times New Roman"/>
                        </a:rPr>
                        <a:t>TSP, queue jumps at all intersections, dedicated lanes </a:t>
                      </a:r>
                      <a:r>
                        <a:rPr lang="en-US" sz="1150" b="0" dirty="0">
                          <a:solidFill>
                            <a:schemeClr val="tx1"/>
                          </a:solidFill>
                          <a:effectLst/>
                          <a:latin typeface="Franklin Gothic Book"/>
                          <a:ea typeface="Franklin Gothic Book" panose="020B0503020102020204" pitchFamily="34" charset="0"/>
                          <a:cs typeface="Times New Roman"/>
                        </a:rPr>
                        <a:t>on full route</a:t>
                      </a:r>
                    </a:p>
                  </a:txBody>
                  <a:tcPr marL="68580" marR="68580" marT="0" marB="0" anchor="b">
                    <a:solidFill>
                      <a:schemeClr val="accent3">
                        <a:lumMod val="20000"/>
                        <a:lumOff val="80000"/>
                      </a:schemeClr>
                    </a:solidFill>
                  </a:tcPr>
                </a:tc>
                <a:tc>
                  <a:txBody>
                    <a:bodyPr/>
                    <a:lstStyle/>
                    <a:p>
                      <a:pPr marL="0" marR="0">
                        <a:lnSpc>
                          <a:spcPct val="115000"/>
                        </a:lnSpc>
                        <a:spcBef>
                          <a:spcPts val="200"/>
                        </a:spcBef>
                        <a:spcAft>
                          <a:spcPts val="200"/>
                        </a:spcAft>
                      </a:pPr>
                      <a:r>
                        <a:rPr lang="en-US" sz="1050">
                          <a:effectLst/>
                        </a:rPr>
                        <a:t>Dense network of TSP, queue jumps at all intersections, dedicated lanes on the full route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$5.0M to $50M per mile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Moderate to High</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18-54% in travel time savings; $0.55M to $1.95M in cost savings annually</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Moderate to High</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911937469"/>
                  </a:ext>
                </a:extLst>
              </a:tr>
              <a:tr h="689699">
                <a:tc>
                  <a:txBody>
                    <a:bodyPr/>
                    <a:lstStyle/>
                    <a:p>
                      <a:pPr marL="0" marR="0">
                        <a:lnSpc>
                          <a:spcPct val="115000"/>
                        </a:lnSpc>
                        <a:spcBef>
                          <a:spcPts val="600"/>
                        </a:spcBef>
                        <a:spcAft>
                          <a:spcPts val="200"/>
                        </a:spcAft>
                      </a:pPr>
                      <a:r>
                        <a:rPr lang="en-US" sz="1150" b="0" dirty="0">
                          <a:solidFill>
                            <a:schemeClr val="tx1"/>
                          </a:solidFill>
                          <a:effectLst/>
                          <a:latin typeface="Franklin Gothic Book"/>
                          <a:ea typeface="Franklin Gothic Book" panose="020B0503020102020204" pitchFamily="34" charset="0"/>
                          <a:cs typeface="Times New Roman"/>
                        </a:rPr>
                        <a:t>Dense network of </a:t>
                      </a:r>
                      <a:r>
                        <a:rPr lang="en-US" sz="1150" b="1" dirty="0">
                          <a:solidFill>
                            <a:schemeClr val="tx1"/>
                          </a:solidFill>
                          <a:effectLst/>
                          <a:latin typeface="Franklin Gothic Book"/>
                          <a:ea typeface="Franklin Gothic Book" panose="020B0503020102020204" pitchFamily="34" charset="0"/>
                          <a:cs typeface="Times New Roman"/>
                        </a:rPr>
                        <a:t>TSP, exclusive bus right-of-way</a:t>
                      </a:r>
                    </a:p>
                  </a:txBody>
                  <a:tcPr marL="68580" marR="68580" marT="0" marB="0" anchor="b">
                    <a:solidFill>
                      <a:schemeClr val="accent3">
                        <a:lumMod val="40000"/>
                        <a:lumOff val="60000"/>
                      </a:schemeClr>
                    </a:solidFill>
                  </a:tcPr>
                </a:tc>
                <a:tc>
                  <a:txBody>
                    <a:bodyPr/>
                    <a:lstStyle/>
                    <a:p>
                      <a:pPr marL="0" marR="0">
                        <a:lnSpc>
                          <a:spcPct val="115000"/>
                        </a:lnSpc>
                        <a:spcBef>
                          <a:spcPts val="200"/>
                        </a:spcBef>
                        <a:spcAft>
                          <a:spcPts val="200"/>
                        </a:spcAft>
                      </a:pPr>
                      <a:r>
                        <a:rPr lang="en-US" sz="1050" dirty="0">
                          <a:effectLst/>
                        </a:rPr>
                        <a:t>Dense network of TSP, exclusive bus right-of-way</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$30M to $80M per mile</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High</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a:effectLst/>
                        </a:rPr>
                        <a:t>18-66% in travel time savings; $0.55M to $1.8M cost savings annually</a:t>
                      </a:r>
                      <a:endParaRPr lang="en-US" sz="105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200"/>
                        </a:spcBef>
                        <a:spcAft>
                          <a:spcPts val="200"/>
                        </a:spcAft>
                      </a:pPr>
                      <a:r>
                        <a:rPr lang="en-US" sz="1050" dirty="0">
                          <a:effectLst/>
                        </a:rPr>
                        <a:t>High</a:t>
                      </a:r>
                      <a:endParaRPr lang="en-US" sz="1050" dirty="0">
                        <a:effectLst/>
                        <a:latin typeface="Franklin Gothic Book" panose="020B05030201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749725161"/>
                  </a:ext>
                </a:extLst>
              </a:tr>
            </a:tbl>
          </a:graphicData>
        </a:graphic>
      </p:graphicFrame>
      <p:grpSp>
        <p:nvGrpSpPr>
          <p:cNvPr id="29" name="Group 28" descr="a traffic signal&#10;">
            <a:extLst>
              <a:ext uri="{FF2B5EF4-FFF2-40B4-BE49-F238E27FC236}">
                <a16:creationId xmlns:a16="http://schemas.microsoft.com/office/drawing/2014/main" id="{72FFDCF2-9F0B-4A40-B720-382EB98DEE44}"/>
              </a:ext>
            </a:extLst>
          </p:cNvPr>
          <p:cNvGrpSpPr/>
          <p:nvPr/>
        </p:nvGrpSpPr>
        <p:grpSpPr>
          <a:xfrm>
            <a:off x="734750" y="1756826"/>
            <a:ext cx="434975" cy="434975"/>
            <a:chOff x="0" y="0"/>
            <a:chExt cx="1644650" cy="1644650"/>
          </a:xfrm>
        </p:grpSpPr>
        <p:sp>
          <p:nvSpPr>
            <p:cNvPr id="31" name="AutoShape 3">
              <a:extLst>
                <a:ext uri="{FF2B5EF4-FFF2-40B4-BE49-F238E27FC236}">
                  <a16:creationId xmlns:a16="http://schemas.microsoft.com/office/drawing/2014/main" id="{8F103468-3D82-4E0A-A1E8-EF22D2D0900E}"/>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2" name="Group 31">
              <a:extLst>
                <a:ext uri="{FF2B5EF4-FFF2-40B4-BE49-F238E27FC236}">
                  <a16:creationId xmlns:a16="http://schemas.microsoft.com/office/drawing/2014/main" id="{51E18C97-417E-4272-9AC1-C272A710E0D9}"/>
                </a:ext>
              </a:extLst>
            </p:cNvPr>
            <p:cNvGrpSpPr/>
            <p:nvPr/>
          </p:nvGrpSpPr>
          <p:grpSpPr>
            <a:xfrm>
              <a:off x="305397" y="169863"/>
              <a:ext cx="1033857" cy="1304925"/>
              <a:chOff x="305397" y="169863"/>
              <a:chExt cx="1033857" cy="1304925"/>
            </a:xfrm>
          </p:grpSpPr>
          <p:sp>
            <p:nvSpPr>
              <p:cNvPr id="33" name="Freeform 58">
                <a:extLst>
                  <a:ext uri="{FF2B5EF4-FFF2-40B4-BE49-F238E27FC236}">
                    <a16:creationId xmlns:a16="http://schemas.microsoft.com/office/drawing/2014/main" id="{9C76DE75-67E7-454D-A381-E036088A9E8A}"/>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34" name="Freeform 59">
                <a:extLst>
                  <a:ext uri="{FF2B5EF4-FFF2-40B4-BE49-F238E27FC236}">
                    <a16:creationId xmlns:a16="http://schemas.microsoft.com/office/drawing/2014/main" id="{7F1C1C14-99F6-46E7-B2C4-A9BC08588E4D}"/>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35" name="bcgIcons_OpportunityMapping" descr="two placemarks connected by a squiggly line&#10;">
            <a:extLst>
              <a:ext uri="{FF2B5EF4-FFF2-40B4-BE49-F238E27FC236}">
                <a16:creationId xmlns:a16="http://schemas.microsoft.com/office/drawing/2014/main" id="{D0BF54F6-E4E3-48DC-89A8-87E4E455F758}"/>
              </a:ext>
            </a:extLst>
          </p:cNvPr>
          <p:cNvGrpSpPr/>
          <p:nvPr/>
        </p:nvGrpSpPr>
        <p:grpSpPr bwMode="auto">
          <a:xfrm>
            <a:off x="769871" y="2808760"/>
            <a:ext cx="403860" cy="404495"/>
            <a:chOff x="0" y="0"/>
            <a:chExt cx="4316" cy="4320"/>
          </a:xfrm>
        </p:grpSpPr>
        <p:sp>
          <p:nvSpPr>
            <p:cNvPr id="36" name="AutoShape 13">
              <a:extLst>
                <a:ext uri="{FF2B5EF4-FFF2-40B4-BE49-F238E27FC236}">
                  <a16:creationId xmlns:a16="http://schemas.microsoft.com/office/drawing/2014/main" id="{6B929A6B-506B-48F7-971E-46820A7A29E0}"/>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15">
              <a:extLst>
                <a:ext uri="{FF2B5EF4-FFF2-40B4-BE49-F238E27FC236}">
                  <a16:creationId xmlns:a16="http://schemas.microsoft.com/office/drawing/2014/main" id="{7CEBFF54-BDEB-4028-A487-3921D2A77156}"/>
                </a:ext>
              </a:extLst>
            </p:cNvPr>
            <p:cNvSpPr>
              <a:spLocks noEditPoints="1"/>
            </p:cNvSpPr>
            <p:nvPr/>
          </p:nvSpPr>
          <p:spPr bwMode="auto">
            <a:xfrm>
              <a:off x="922"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accent3"/>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Freeform 16">
              <a:extLst>
                <a:ext uri="{FF2B5EF4-FFF2-40B4-BE49-F238E27FC236}">
                  <a16:creationId xmlns:a16="http://schemas.microsoft.com/office/drawing/2014/main" id="{A1DDB5F3-4725-47A9-92E1-9893191A3AEE}"/>
                </a:ext>
              </a:extLst>
            </p:cNvPr>
            <p:cNvSpPr>
              <a:spLocks noEditPoints="1"/>
            </p:cNvSpPr>
            <p:nvPr/>
          </p:nvSpPr>
          <p:spPr bwMode="auto">
            <a:xfrm>
              <a:off x="182"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3"/>
            </a:solidFill>
            <a:ln w="317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40" name="bcgIcons_Prioritization" descr="a row of boxes with arrows moving one in front of the others&#10;">
            <a:extLst>
              <a:ext uri="{FF2B5EF4-FFF2-40B4-BE49-F238E27FC236}">
                <a16:creationId xmlns:a16="http://schemas.microsoft.com/office/drawing/2014/main" id="{A94E313A-B02F-468B-8BB5-2387A9253F7F}"/>
              </a:ext>
            </a:extLst>
          </p:cNvPr>
          <p:cNvGrpSpPr/>
          <p:nvPr/>
        </p:nvGrpSpPr>
        <p:grpSpPr bwMode="auto">
          <a:xfrm>
            <a:off x="1184068" y="3463552"/>
            <a:ext cx="490220" cy="490855"/>
            <a:chOff x="0" y="0"/>
            <a:chExt cx="4316" cy="4320"/>
          </a:xfrm>
        </p:grpSpPr>
        <p:sp>
          <p:nvSpPr>
            <p:cNvPr id="41" name="AutoShape 3">
              <a:extLst>
                <a:ext uri="{FF2B5EF4-FFF2-40B4-BE49-F238E27FC236}">
                  <a16:creationId xmlns:a16="http://schemas.microsoft.com/office/drawing/2014/main" id="{963B3A2E-B630-41DB-841A-705EF2099D4E}"/>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Freeform 5">
              <a:extLst>
                <a:ext uri="{FF2B5EF4-FFF2-40B4-BE49-F238E27FC236}">
                  <a16:creationId xmlns:a16="http://schemas.microsoft.com/office/drawing/2014/main" id="{5791B640-B216-4E18-A645-E61C7219C656}"/>
                </a:ext>
              </a:extLst>
            </p:cNvPr>
            <p:cNvSpPr>
              <a:spLocks noEditPoints="1"/>
            </p:cNvSpPr>
            <p:nvPr/>
          </p:nvSpPr>
          <p:spPr bwMode="auto">
            <a:xfrm>
              <a:off x="392" y="1183"/>
              <a:ext cx="2587" cy="2400"/>
            </a:xfrm>
            <a:custGeom>
              <a:avLst/>
              <a:gdLst>
                <a:gd name="T0" fmla="*/ 348 w 1381"/>
                <a:gd name="T1" fmla="*/ 370 h 1280"/>
                <a:gd name="T2" fmla="*/ 22 w 1381"/>
                <a:gd name="T3" fmla="*/ 370 h 1280"/>
                <a:gd name="T4" fmla="*/ 0 w 1381"/>
                <a:gd name="T5" fmla="*/ 348 h 1280"/>
                <a:gd name="T6" fmla="*/ 0 w 1381"/>
                <a:gd name="T7" fmla="*/ 22 h 1280"/>
                <a:gd name="T8" fmla="*/ 22 w 1381"/>
                <a:gd name="T9" fmla="*/ 0 h 1280"/>
                <a:gd name="T10" fmla="*/ 348 w 1381"/>
                <a:gd name="T11" fmla="*/ 0 h 1280"/>
                <a:gd name="T12" fmla="*/ 370 w 1381"/>
                <a:gd name="T13" fmla="*/ 22 h 1280"/>
                <a:gd name="T14" fmla="*/ 370 w 1381"/>
                <a:gd name="T15" fmla="*/ 348 h 1280"/>
                <a:gd name="T16" fmla="*/ 348 w 1381"/>
                <a:gd name="T17" fmla="*/ 370 h 1280"/>
                <a:gd name="T18" fmla="*/ 44 w 1381"/>
                <a:gd name="T19" fmla="*/ 326 h 1280"/>
                <a:gd name="T20" fmla="*/ 326 w 1381"/>
                <a:gd name="T21" fmla="*/ 326 h 1280"/>
                <a:gd name="T22" fmla="*/ 326 w 1381"/>
                <a:gd name="T23" fmla="*/ 44 h 1280"/>
                <a:gd name="T24" fmla="*/ 44 w 1381"/>
                <a:gd name="T25" fmla="*/ 44 h 1280"/>
                <a:gd name="T26" fmla="*/ 44 w 1381"/>
                <a:gd name="T27" fmla="*/ 326 h 1280"/>
                <a:gd name="T28" fmla="*/ 348 w 1381"/>
                <a:gd name="T29" fmla="*/ 1280 h 1280"/>
                <a:gd name="T30" fmla="*/ 22 w 1381"/>
                <a:gd name="T31" fmla="*/ 1280 h 1280"/>
                <a:gd name="T32" fmla="*/ 0 w 1381"/>
                <a:gd name="T33" fmla="*/ 1258 h 1280"/>
                <a:gd name="T34" fmla="*/ 0 w 1381"/>
                <a:gd name="T35" fmla="*/ 932 h 1280"/>
                <a:gd name="T36" fmla="*/ 22 w 1381"/>
                <a:gd name="T37" fmla="*/ 910 h 1280"/>
                <a:gd name="T38" fmla="*/ 348 w 1381"/>
                <a:gd name="T39" fmla="*/ 910 h 1280"/>
                <a:gd name="T40" fmla="*/ 370 w 1381"/>
                <a:gd name="T41" fmla="*/ 932 h 1280"/>
                <a:gd name="T42" fmla="*/ 370 w 1381"/>
                <a:gd name="T43" fmla="*/ 1258 h 1280"/>
                <a:gd name="T44" fmla="*/ 348 w 1381"/>
                <a:gd name="T45" fmla="*/ 1280 h 1280"/>
                <a:gd name="T46" fmla="*/ 44 w 1381"/>
                <a:gd name="T47" fmla="*/ 1236 h 1280"/>
                <a:gd name="T48" fmla="*/ 326 w 1381"/>
                <a:gd name="T49" fmla="*/ 1236 h 1280"/>
                <a:gd name="T50" fmla="*/ 326 w 1381"/>
                <a:gd name="T51" fmla="*/ 954 h 1280"/>
                <a:gd name="T52" fmla="*/ 44 w 1381"/>
                <a:gd name="T53" fmla="*/ 954 h 1280"/>
                <a:gd name="T54" fmla="*/ 44 w 1381"/>
                <a:gd name="T55" fmla="*/ 1236 h 1280"/>
                <a:gd name="T56" fmla="*/ 1381 w 1381"/>
                <a:gd name="T57" fmla="*/ 185 h 1280"/>
                <a:gd name="T58" fmla="*/ 1359 w 1381"/>
                <a:gd name="T59" fmla="*/ 163 h 1280"/>
                <a:gd name="T60" fmla="*/ 557 w 1381"/>
                <a:gd name="T61" fmla="*/ 163 h 1280"/>
                <a:gd name="T62" fmla="*/ 535 w 1381"/>
                <a:gd name="T63" fmla="*/ 185 h 1280"/>
                <a:gd name="T64" fmla="*/ 557 w 1381"/>
                <a:gd name="T65" fmla="*/ 207 h 1280"/>
                <a:gd name="T66" fmla="*/ 1359 w 1381"/>
                <a:gd name="T67" fmla="*/ 207 h 1280"/>
                <a:gd name="T68" fmla="*/ 1381 w 1381"/>
                <a:gd name="T69" fmla="*/ 185 h 1280"/>
                <a:gd name="T70" fmla="*/ 1381 w 1381"/>
                <a:gd name="T71" fmla="*/ 1095 h 1280"/>
                <a:gd name="T72" fmla="*/ 1359 w 1381"/>
                <a:gd name="T73" fmla="*/ 1073 h 1280"/>
                <a:gd name="T74" fmla="*/ 557 w 1381"/>
                <a:gd name="T75" fmla="*/ 1073 h 1280"/>
                <a:gd name="T76" fmla="*/ 535 w 1381"/>
                <a:gd name="T77" fmla="*/ 1095 h 1280"/>
                <a:gd name="T78" fmla="*/ 557 w 1381"/>
                <a:gd name="T79" fmla="*/ 1117 h 1280"/>
                <a:gd name="T80" fmla="*/ 1359 w 1381"/>
                <a:gd name="T81" fmla="*/ 1117 h 1280"/>
                <a:gd name="T82" fmla="*/ 1381 w 1381"/>
                <a:gd name="T83" fmla="*/ 1095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1" h="1280">
                  <a:moveTo>
                    <a:pt x="348" y="370"/>
                  </a:moveTo>
                  <a:cubicBezTo>
                    <a:pt x="22" y="370"/>
                    <a:pt x="22" y="370"/>
                    <a:pt x="22" y="370"/>
                  </a:cubicBezTo>
                  <a:cubicBezTo>
                    <a:pt x="10" y="370"/>
                    <a:pt x="0" y="360"/>
                    <a:pt x="0" y="348"/>
                  </a:cubicBezTo>
                  <a:cubicBezTo>
                    <a:pt x="0" y="22"/>
                    <a:pt x="0" y="22"/>
                    <a:pt x="0" y="22"/>
                  </a:cubicBezTo>
                  <a:cubicBezTo>
                    <a:pt x="0" y="10"/>
                    <a:pt x="10" y="0"/>
                    <a:pt x="22" y="0"/>
                  </a:cubicBezTo>
                  <a:cubicBezTo>
                    <a:pt x="348" y="0"/>
                    <a:pt x="348" y="0"/>
                    <a:pt x="348" y="0"/>
                  </a:cubicBezTo>
                  <a:cubicBezTo>
                    <a:pt x="360" y="0"/>
                    <a:pt x="370" y="10"/>
                    <a:pt x="370" y="22"/>
                  </a:cubicBezTo>
                  <a:cubicBezTo>
                    <a:pt x="370" y="348"/>
                    <a:pt x="370" y="348"/>
                    <a:pt x="370" y="348"/>
                  </a:cubicBezTo>
                  <a:cubicBezTo>
                    <a:pt x="370" y="360"/>
                    <a:pt x="360" y="370"/>
                    <a:pt x="348" y="370"/>
                  </a:cubicBezTo>
                  <a:close/>
                  <a:moveTo>
                    <a:pt x="44" y="326"/>
                  </a:moveTo>
                  <a:cubicBezTo>
                    <a:pt x="326" y="326"/>
                    <a:pt x="326" y="326"/>
                    <a:pt x="326" y="326"/>
                  </a:cubicBezTo>
                  <a:cubicBezTo>
                    <a:pt x="326" y="44"/>
                    <a:pt x="326" y="44"/>
                    <a:pt x="326" y="44"/>
                  </a:cubicBezTo>
                  <a:cubicBezTo>
                    <a:pt x="44" y="44"/>
                    <a:pt x="44" y="44"/>
                    <a:pt x="44" y="44"/>
                  </a:cubicBezTo>
                  <a:lnTo>
                    <a:pt x="44" y="326"/>
                  </a:lnTo>
                  <a:close/>
                  <a:moveTo>
                    <a:pt x="348" y="1280"/>
                  </a:moveTo>
                  <a:cubicBezTo>
                    <a:pt x="22" y="1280"/>
                    <a:pt x="22" y="1280"/>
                    <a:pt x="22" y="1280"/>
                  </a:cubicBezTo>
                  <a:cubicBezTo>
                    <a:pt x="10" y="1280"/>
                    <a:pt x="0" y="1270"/>
                    <a:pt x="0" y="1258"/>
                  </a:cubicBezTo>
                  <a:cubicBezTo>
                    <a:pt x="0" y="932"/>
                    <a:pt x="0" y="932"/>
                    <a:pt x="0" y="932"/>
                  </a:cubicBezTo>
                  <a:cubicBezTo>
                    <a:pt x="0" y="920"/>
                    <a:pt x="10" y="910"/>
                    <a:pt x="22" y="910"/>
                  </a:cubicBezTo>
                  <a:cubicBezTo>
                    <a:pt x="348" y="910"/>
                    <a:pt x="348" y="910"/>
                    <a:pt x="348" y="910"/>
                  </a:cubicBezTo>
                  <a:cubicBezTo>
                    <a:pt x="360" y="910"/>
                    <a:pt x="370" y="920"/>
                    <a:pt x="370" y="932"/>
                  </a:cubicBezTo>
                  <a:cubicBezTo>
                    <a:pt x="370" y="1258"/>
                    <a:pt x="370" y="1258"/>
                    <a:pt x="370" y="1258"/>
                  </a:cubicBezTo>
                  <a:cubicBezTo>
                    <a:pt x="370" y="1270"/>
                    <a:pt x="360" y="1280"/>
                    <a:pt x="348" y="1280"/>
                  </a:cubicBezTo>
                  <a:close/>
                  <a:moveTo>
                    <a:pt x="44" y="1236"/>
                  </a:moveTo>
                  <a:cubicBezTo>
                    <a:pt x="326" y="1236"/>
                    <a:pt x="326" y="1236"/>
                    <a:pt x="326" y="1236"/>
                  </a:cubicBezTo>
                  <a:cubicBezTo>
                    <a:pt x="326" y="954"/>
                    <a:pt x="326" y="954"/>
                    <a:pt x="326" y="954"/>
                  </a:cubicBezTo>
                  <a:cubicBezTo>
                    <a:pt x="44" y="954"/>
                    <a:pt x="44" y="954"/>
                    <a:pt x="44" y="954"/>
                  </a:cubicBezTo>
                  <a:lnTo>
                    <a:pt x="44" y="1236"/>
                  </a:lnTo>
                  <a:close/>
                  <a:moveTo>
                    <a:pt x="1381" y="185"/>
                  </a:moveTo>
                  <a:cubicBezTo>
                    <a:pt x="1381" y="172"/>
                    <a:pt x="1371" y="163"/>
                    <a:pt x="1359" y="163"/>
                  </a:cubicBezTo>
                  <a:cubicBezTo>
                    <a:pt x="557" y="163"/>
                    <a:pt x="557" y="163"/>
                    <a:pt x="557" y="163"/>
                  </a:cubicBezTo>
                  <a:cubicBezTo>
                    <a:pt x="545" y="163"/>
                    <a:pt x="535" y="172"/>
                    <a:pt x="535" y="185"/>
                  </a:cubicBezTo>
                  <a:cubicBezTo>
                    <a:pt x="535" y="197"/>
                    <a:pt x="545" y="207"/>
                    <a:pt x="557" y="207"/>
                  </a:cubicBezTo>
                  <a:cubicBezTo>
                    <a:pt x="1359" y="207"/>
                    <a:pt x="1359" y="207"/>
                    <a:pt x="1359" y="207"/>
                  </a:cubicBezTo>
                  <a:cubicBezTo>
                    <a:pt x="1371" y="207"/>
                    <a:pt x="1381" y="197"/>
                    <a:pt x="1381" y="185"/>
                  </a:cubicBezTo>
                  <a:close/>
                  <a:moveTo>
                    <a:pt x="1381" y="1095"/>
                  </a:moveTo>
                  <a:cubicBezTo>
                    <a:pt x="1381" y="1083"/>
                    <a:pt x="1371" y="1073"/>
                    <a:pt x="1359" y="1073"/>
                  </a:cubicBezTo>
                  <a:cubicBezTo>
                    <a:pt x="557" y="1073"/>
                    <a:pt x="557" y="1073"/>
                    <a:pt x="557" y="1073"/>
                  </a:cubicBezTo>
                  <a:cubicBezTo>
                    <a:pt x="545" y="1073"/>
                    <a:pt x="535" y="1083"/>
                    <a:pt x="535" y="1095"/>
                  </a:cubicBezTo>
                  <a:cubicBezTo>
                    <a:pt x="535" y="1107"/>
                    <a:pt x="545" y="1117"/>
                    <a:pt x="557" y="1117"/>
                  </a:cubicBezTo>
                  <a:cubicBezTo>
                    <a:pt x="1359" y="1117"/>
                    <a:pt x="1359" y="1117"/>
                    <a:pt x="1359" y="1117"/>
                  </a:cubicBezTo>
                  <a:cubicBezTo>
                    <a:pt x="1371" y="1117"/>
                    <a:pt x="1381" y="1107"/>
                    <a:pt x="1381" y="109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aseline="-25000"/>
            </a:p>
          </p:txBody>
        </p:sp>
        <p:sp>
          <p:nvSpPr>
            <p:cNvPr id="43" name="Freeform 6">
              <a:extLst>
                <a:ext uri="{FF2B5EF4-FFF2-40B4-BE49-F238E27FC236}">
                  <a16:creationId xmlns:a16="http://schemas.microsoft.com/office/drawing/2014/main" id="{A73F4F0A-2280-45D2-B596-8BFD6AD39305}"/>
                </a:ext>
              </a:extLst>
            </p:cNvPr>
            <p:cNvSpPr>
              <a:spLocks noEditPoints="1"/>
            </p:cNvSpPr>
            <p:nvPr/>
          </p:nvSpPr>
          <p:spPr bwMode="auto">
            <a:xfrm>
              <a:off x="392" y="737"/>
              <a:ext cx="3536" cy="1993"/>
            </a:xfrm>
            <a:custGeom>
              <a:avLst/>
              <a:gdLst>
                <a:gd name="T0" fmla="*/ 370 w 1888"/>
                <a:gd name="T1" fmla="*/ 715 h 1063"/>
                <a:gd name="T2" fmla="*/ 370 w 1888"/>
                <a:gd name="T3" fmla="*/ 1041 h 1063"/>
                <a:gd name="T4" fmla="*/ 348 w 1888"/>
                <a:gd name="T5" fmla="*/ 1063 h 1063"/>
                <a:gd name="T6" fmla="*/ 22 w 1888"/>
                <a:gd name="T7" fmla="*/ 1063 h 1063"/>
                <a:gd name="T8" fmla="*/ 0 w 1888"/>
                <a:gd name="T9" fmla="*/ 1041 h 1063"/>
                <a:gd name="T10" fmla="*/ 0 w 1888"/>
                <a:gd name="T11" fmla="*/ 715 h 1063"/>
                <a:gd name="T12" fmla="*/ 22 w 1888"/>
                <a:gd name="T13" fmla="*/ 693 h 1063"/>
                <a:gd name="T14" fmla="*/ 348 w 1888"/>
                <a:gd name="T15" fmla="*/ 693 h 1063"/>
                <a:gd name="T16" fmla="*/ 370 w 1888"/>
                <a:gd name="T17" fmla="*/ 715 h 1063"/>
                <a:gd name="T18" fmla="*/ 1496 w 1888"/>
                <a:gd name="T19" fmla="*/ 116 h 1063"/>
                <a:gd name="T20" fmla="*/ 1202 w 1888"/>
                <a:gd name="T21" fmla="*/ 116 h 1063"/>
                <a:gd name="T22" fmla="*/ 1279 w 1888"/>
                <a:gd name="T23" fmla="*/ 40 h 1063"/>
                <a:gd name="T24" fmla="*/ 1279 w 1888"/>
                <a:gd name="T25" fmla="*/ 8 h 1063"/>
                <a:gd name="T26" fmla="*/ 1248 w 1888"/>
                <a:gd name="T27" fmla="*/ 8 h 1063"/>
                <a:gd name="T28" fmla="*/ 1134 w 1888"/>
                <a:gd name="T29" fmla="*/ 123 h 1063"/>
                <a:gd name="T30" fmla="*/ 1127 w 1888"/>
                <a:gd name="T31" fmla="*/ 138 h 1063"/>
                <a:gd name="T32" fmla="*/ 1134 w 1888"/>
                <a:gd name="T33" fmla="*/ 154 h 1063"/>
                <a:gd name="T34" fmla="*/ 1248 w 1888"/>
                <a:gd name="T35" fmla="*/ 268 h 1063"/>
                <a:gd name="T36" fmla="*/ 1263 w 1888"/>
                <a:gd name="T37" fmla="*/ 274 h 1063"/>
                <a:gd name="T38" fmla="*/ 1279 w 1888"/>
                <a:gd name="T39" fmla="*/ 268 h 1063"/>
                <a:gd name="T40" fmla="*/ 1279 w 1888"/>
                <a:gd name="T41" fmla="*/ 237 h 1063"/>
                <a:gd name="T42" fmla="*/ 1202 w 1888"/>
                <a:gd name="T43" fmla="*/ 160 h 1063"/>
                <a:gd name="T44" fmla="*/ 1496 w 1888"/>
                <a:gd name="T45" fmla="*/ 160 h 1063"/>
                <a:gd name="T46" fmla="*/ 1844 w 1888"/>
                <a:gd name="T47" fmla="*/ 508 h 1063"/>
                <a:gd name="T48" fmla="*/ 1496 w 1888"/>
                <a:gd name="T49" fmla="*/ 856 h 1063"/>
                <a:gd name="T50" fmla="*/ 557 w 1888"/>
                <a:gd name="T51" fmla="*/ 856 h 1063"/>
                <a:gd name="T52" fmla="*/ 535 w 1888"/>
                <a:gd name="T53" fmla="*/ 878 h 1063"/>
                <a:gd name="T54" fmla="*/ 557 w 1888"/>
                <a:gd name="T55" fmla="*/ 900 h 1063"/>
                <a:gd name="T56" fmla="*/ 1496 w 1888"/>
                <a:gd name="T57" fmla="*/ 900 h 1063"/>
                <a:gd name="T58" fmla="*/ 1888 w 1888"/>
                <a:gd name="T59" fmla="*/ 508 h 1063"/>
                <a:gd name="T60" fmla="*/ 1496 w 1888"/>
                <a:gd name="T61" fmla="*/ 116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88" h="1063">
                  <a:moveTo>
                    <a:pt x="370" y="715"/>
                  </a:moveTo>
                  <a:cubicBezTo>
                    <a:pt x="370" y="1041"/>
                    <a:pt x="370" y="1041"/>
                    <a:pt x="370" y="1041"/>
                  </a:cubicBezTo>
                  <a:cubicBezTo>
                    <a:pt x="370" y="1053"/>
                    <a:pt x="360" y="1063"/>
                    <a:pt x="348" y="1063"/>
                  </a:cubicBezTo>
                  <a:cubicBezTo>
                    <a:pt x="22" y="1063"/>
                    <a:pt x="22" y="1063"/>
                    <a:pt x="22" y="1063"/>
                  </a:cubicBezTo>
                  <a:cubicBezTo>
                    <a:pt x="10" y="1063"/>
                    <a:pt x="0" y="1053"/>
                    <a:pt x="0" y="1041"/>
                  </a:cubicBezTo>
                  <a:cubicBezTo>
                    <a:pt x="0" y="715"/>
                    <a:pt x="0" y="715"/>
                    <a:pt x="0" y="715"/>
                  </a:cubicBezTo>
                  <a:cubicBezTo>
                    <a:pt x="0" y="703"/>
                    <a:pt x="10" y="693"/>
                    <a:pt x="22" y="693"/>
                  </a:cubicBezTo>
                  <a:cubicBezTo>
                    <a:pt x="348" y="693"/>
                    <a:pt x="348" y="693"/>
                    <a:pt x="348" y="693"/>
                  </a:cubicBezTo>
                  <a:cubicBezTo>
                    <a:pt x="360" y="693"/>
                    <a:pt x="370" y="703"/>
                    <a:pt x="370" y="715"/>
                  </a:cubicBezTo>
                  <a:close/>
                  <a:moveTo>
                    <a:pt x="1496" y="116"/>
                  </a:moveTo>
                  <a:cubicBezTo>
                    <a:pt x="1202" y="116"/>
                    <a:pt x="1202" y="116"/>
                    <a:pt x="1202" y="116"/>
                  </a:cubicBezTo>
                  <a:cubicBezTo>
                    <a:pt x="1279" y="40"/>
                    <a:pt x="1279" y="40"/>
                    <a:pt x="1279" y="40"/>
                  </a:cubicBezTo>
                  <a:cubicBezTo>
                    <a:pt x="1287" y="31"/>
                    <a:pt x="1287" y="17"/>
                    <a:pt x="1279" y="8"/>
                  </a:cubicBezTo>
                  <a:cubicBezTo>
                    <a:pt x="1270" y="0"/>
                    <a:pt x="1256" y="0"/>
                    <a:pt x="1248" y="8"/>
                  </a:cubicBezTo>
                  <a:cubicBezTo>
                    <a:pt x="1134" y="123"/>
                    <a:pt x="1134" y="123"/>
                    <a:pt x="1134" y="123"/>
                  </a:cubicBezTo>
                  <a:cubicBezTo>
                    <a:pt x="1129" y="127"/>
                    <a:pt x="1127" y="132"/>
                    <a:pt x="1127" y="138"/>
                  </a:cubicBezTo>
                  <a:cubicBezTo>
                    <a:pt x="1127" y="144"/>
                    <a:pt x="1129" y="150"/>
                    <a:pt x="1134" y="154"/>
                  </a:cubicBezTo>
                  <a:cubicBezTo>
                    <a:pt x="1248" y="268"/>
                    <a:pt x="1248" y="268"/>
                    <a:pt x="1248" y="268"/>
                  </a:cubicBezTo>
                  <a:cubicBezTo>
                    <a:pt x="1252" y="272"/>
                    <a:pt x="1258" y="274"/>
                    <a:pt x="1263" y="274"/>
                  </a:cubicBezTo>
                  <a:cubicBezTo>
                    <a:pt x="1269" y="274"/>
                    <a:pt x="1275" y="272"/>
                    <a:pt x="1279" y="268"/>
                  </a:cubicBezTo>
                  <a:cubicBezTo>
                    <a:pt x="1287" y="259"/>
                    <a:pt x="1287" y="245"/>
                    <a:pt x="1279" y="237"/>
                  </a:cubicBezTo>
                  <a:cubicBezTo>
                    <a:pt x="1202" y="160"/>
                    <a:pt x="1202" y="160"/>
                    <a:pt x="1202" y="160"/>
                  </a:cubicBezTo>
                  <a:cubicBezTo>
                    <a:pt x="1496" y="160"/>
                    <a:pt x="1496" y="160"/>
                    <a:pt x="1496" y="160"/>
                  </a:cubicBezTo>
                  <a:cubicBezTo>
                    <a:pt x="1688" y="160"/>
                    <a:pt x="1844" y="316"/>
                    <a:pt x="1844" y="508"/>
                  </a:cubicBezTo>
                  <a:cubicBezTo>
                    <a:pt x="1844" y="700"/>
                    <a:pt x="1688" y="856"/>
                    <a:pt x="1496" y="856"/>
                  </a:cubicBezTo>
                  <a:cubicBezTo>
                    <a:pt x="557" y="856"/>
                    <a:pt x="557" y="856"/>
                    <a:pt x="557" y="856"/>
                  </a:cubicBezTo>
                  <a:cubicBezTo>
                    <a:pt x="545" y="856"/>
                    <a:pt x="535" y="866"/>
                    <a:pt x="535" y="878"/>
                  </a:cubicBezTo>
                  <a:cubicBezTo>
                    <a:pt x="535" y="890"/>
                    <a:pt x="545" y="900"/>
                    <a:pt x="557" y="900"/>
                  </a:cubicBezTo>
                  <a:cubicBezTo>
                    <a:pt x="1496" y="900"/>
                    <a:pt x="1496" y="900"/>
                    <a:pt x="1496" y="900"/>
                  </a:cubicBezTo>
                  <a:cubicBezTo>
                    <a:pt x="1712" y="900"/>
                    <a:pt x="1888" y="724"/>
                    <a:pt x="1888" y="508"/>
                  </a:cubicBezTo>
                  <a:cubicBezTo>
                    <a:pt x="1888" y="292"/>
                    <a:pt x="1712" y="116"/>
                    <a:pt x="1496" y="11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4" name="Group 43" descr="a traffic signal&#10;">
            <a:extLst>
              <a:ext uri="{FF2B5EF4-FFF2-40B4-BE49-F238E27FC236}">
                <a16:creationId xmlns:a16="http://schemas.microsoft.com/office/drawing/2014/main" id="{1C83AD9A-4206-4BF5-A3E1-27BBE6896E3B}"/>
              </a:ext>
            </a:extLst>
          </p:cNvPr>
          <p:cNvGrpSpPr/>
          <p:nvPr/>
        </p:nvGrpSpPr>
        <p:grpSpPr>
          <a:xfrm>
            <a:off x="714721" y="3515599"/>
            <a:ext cx="434975" cy="434975"/>
            <a:chOff x="0" y="0"/>
            <a:chExt cx="1644650" cy="1644650"/>
          </a:xfrm>
        </p:grpSpPr>
        <p:sp>
          <p:nvSpPr>
            <p:cNvPr id="45" name="AutoShape 3">
              <a:extLst>
                <a:ext uri="{FF2B5EF4-FFF2-40B4-BE49-F238E27FC236}">
                  <a16:creationId xmlns:a16="http://schemas.microsoft.com/office/drawing/2014/main" id="{DF1B5F58-582E-4D1A-88FD-AAAD6B0F5EC9}"/>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46" name="Group 45">
              <a:extLst>
                <a:ext uri="{FF2B5EF4-FFF2-40B4-BE49-F238E27FC236}">
                  <a16:creationId xmlns:a16="http://schemas.microsoft.com/office/drawing/2014/main" id="{B09FB33E-1D0B-4286-884A-DA558D6B9699}"/>
                </a:ext>
              </a:extLst>
            </p:cNvPr>
            <p:cNvGrpSpPr/>
            <p:nvPr/>
          </p:nvGrpSpPr>
          <p:grpSpPr>
            <a:xfrm>
              <a:off x="305397" y="169863"/>
              <a:ext cx="1033857" cy="1304925"/>
              <a:chOff x="305397" y="169863"/>
              <a:chExt cx="1033857" cy="1304925"/>
            </a:xfrm>
          </p:grpSpPr>
          <p:sp>
            <p:nvSpPr>
              <p:cNvPr id="47" name="Freeform 58">
                <a:extLst>
                  <a:ext uri="{FF2B5EF4-FFF2-40B4-BE49-F238E27FC236}">
                    <a16:creationId xmlns:a16="http://schemas.microsoft.com/office/drawing/2014/main" id="{B21D94C4-B3E4-4C67-91D5-894C70413C15}"/>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48" name="Freeform 59">
                <a:extLst>
                  <a:ext uri="{FF2B5EF4-FFF2-40B4-BE49-F238E27FC236}">
                    <a16:creationId xmlns:a16="http://schemas.microsoft.com/office/drawing/2014/main" id="{CB3C2E3E-49EF-4BA2-8C2E-BA4118F45404}"/>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62" name="bcgIcons_OpportunityMapping" descr="two placemarks connected by a squiggly line&#10;">
            <a:extLst>
              <a:ext uri="{FF2B5EF4-FFF2-40B4-BE49-F238E27FC236}">
                <a16:creationId xmlns:a16="http://schemas.microsoft.com/office/drawing/2014/main" id="{F2B98ACF-CDF0-41CB-9360-7666CB867EDC}"/>
              </a:ext>
            </a:extLst>
          </p:cNvPr>
          <p:cNvGrpSpPr/>
          <p:nvPr/>
        </p:nvGrpSpPr>
        <p:grpSpPr bwMode="auto">
          <a:xfrm>
            <a:off x="1208778" y="5113700"/>
            <a:ext cx="403860" cy="404495"/>
            <a:chOff x="0" y="0"/>
            <a:chExt cx="4316" cy="4320"/>
          </a:xfrm>
        </p:grpSpPr>
        <p:sp>
          <p:nvSpPr>
            <p:cNvPr id="63" name="AutoShape 13">
              <a:extLst>
                <a:ext uri="{FF2B5EF4-FFF2-40B4-BE49-F238E27FC236}">
                  <a16:creationId xmlns:a16="http://schemas.microsoft.com/office/drawing/2014/main" id="{882912BD-7A18-4886-B5BF-799C32B98EF5}"/>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Freeform 15">
              <a:extLst>
                <a:ext uri="{FF2B5EF4-FFF2-40B4-BE49-F238E27FC236}">
                  <a16:creationId xmlns:a16="http://schemas.microsoft.com/office/drawing/2014/main" id="{C68EE5C2-9CDE-46A2-8999-0F7910EA8542}"/>
                </a:ext>
              </a:extLst>
            </p:cNvPr>
            <p:cNvSpPr>
              <a:spLocks noEditPoints="1"/>
            </p:cNvSpPr>
            <p:nvPr/>
          </p:nvSpPr>
          <p:spPr bwMode="auto">
            <a:xfrm>
              <a:off x="922"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accent3"/>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16">
              <a:extLst>
                <a:ext uri="{FF2B5EF4-FFF2-40B4-BE49-F238E27FC236}">
                  <a16:creationId xmlns:a16="http://schemas.microsoft.com/office/drawing/2014/main" id="{3712039B-176A-4F50-AE74-D1CC8AFBF035}"/>
                </a:ext>
              </a:extLst>
            </p:cNvPr>
            <p:cNvSpPr>
              <a:spLocks noEditPoints="1"/>
            </p:cNvSpPr>
            <p:nvPr/>
          </p:nvSpPr>
          <p:spPr bwMode="auto">
            <a:xfrm>
              <a:off x="182"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3"/>
            </a:solidFill>
            <a:ln w="317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6" name="Group 65" descr="a traffic signal&#10;">
            <a:extLst>
              <a:ext uri="{FF2B5EF4-FFF2-40B4-BE49-F238E27FC236}">
                <a16:creationId xmlns:a16="http://schemas.microsoft.com/office/drawing/2014/main" id="{EFD9D3F9-6A59-4339-8A76-318E5715DF8A}"/>
              </a:ext>
            </a:extLst>
          </p:cNvPr>
          <p:cNvGrpSpPr/>
          <p:nvPr/>
        </p:nvGrpSpPr>
        <p:grpSpPr>
          <a:xfrm>
            <a:off x="721176" y="5091153"/>
            <a:ext cx="434975" cy="434975"/>
            <a:chOff x="0" y="0"/>
            <a:chExt cx="1644650" cy="1644650"/>
          </a:xfrm>
        </p:grpSpPr>
        <p:sp>
          <p:nvSpPr>
            <p:cNvPr id="67" name="AutoShape 3">
              <a:extLst>
                <a:ext uri="{FF2B5EF4-FFF2-40B4-BE49-F238E27FC236}">
                  <a16:creationId xmlns:a16="http://schemas.microsoft.com/office/drawing/2014/main" id="{9049324E-C305-4B5C-95A9-82681B90F136}"/>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68" name="Group 67">
              <a:extLst>
                <a:ext uri="{FF2B5EF4-FFF2-40B4-BE49-F238E27FC236}">
                  <a16:creationId xmlns:a16="http://schemas.microsoft.com/office/drawing/2014/main" id="{2052331E-DE1E-42B5-A4BE-42CCADB47D27}"/>
                </a:ext>
              </a:extLst>
            </p:cNvPr>
            <p:cNvGrpSpPr/>
            <p:nvPr/>
          </p:nvGrpSpPr>
          <p:grpSpPr>
            <a:xfrm>
              <a:off x="305397" y="169863"/>
              <a:ext cx="1033857" cy="1304925"/>
              <a:chOff x="305397" y="169863"/>
              <a:chExt cx="1033857" cy="1304925"/>
            </a:xfrm>
          </p:grpSpPr>
          <p:sp>
            <p:nvSpPr>
              <p:cNvPr id="69" name="Freeform 58">
                <a:extLst>
                  <a:ext uri="{FF2B5EF4-FFF2-40B4-BE49-F238E27FC236}">
                    <a16:creationId xmlns:a16="http://schemas.microsoft.com/office/drawing/2014/main" id="{38614358-D7F6-417B-8978-F7F388FEA723}"/>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70" name="Freeform 59">
                <a:extLst>
                  <a:ext uri="{FF2B5EF4-FFF2-40B4-BE49-F238E27FC236}">
                    <a16:creationId xmlns:a16="http://schemas.microsoft.com/office/drawing/2014/main" id="{D28D148C-D211-48FF-956E-C27FCB8FE6A2}"/>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58" name="bcgIcons_OpportunityMapping" descr="two placemarks connected by a squiggly line&#10;">
            <a:extLst>
              <a:ext uri="{FF2B5EF4-FFF2-40B4-BE49-F238E27FC236}">
                <a16:creationId xmlns:a16="http://schemas.microsoft.com/office/drawing/2014/main" id="{546688E6-C910-4622-A78A-9BA536B5991E}"/>
              </a:ext>
            </a:extLst>
          </p:cNvPr>
          <p:cNvGrpSpPr/>
          <p:nvPr/>
        </p:nvGrpSpPr>
        <p:grpSpPr bwMode="auto">
          <a:xfrm>
            <a:off x="1728219" y="4345855"/>
            <a:ext cx="403860" cy="404495"/>
            <a:chOff x="0" y="0"/>
            <a:chExt cx="4316" cy="4320"/>
          </a:xfrm>
        </p:grpSpPr>
        <p:sp>
          <p:nvSpPr>
            <p:cNvPr id="59" name="AutoShape 13">
              <a:extLst>
                <a:ext uri="{FF2B5EF4-FFF2-40B4-BE49-F238E27FC236}">
                  <a16:creationId xmlns:a16="http://schemas.microsoft.com/office/drawing/2014/main" id="{84FEAE0D-6A48-4D60-B46D-6A5F25A7078F}"/>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15">
              <a:extLst>
                <a:ext uri="{FF2B5EF4-FFF2-40B4-BE49-F238E27FC236}">
                  <a16:creationId xmlns:a16="http://schemas.microsoft.com/office/drawing/2014/main" id="{61880758-7134-4CC9-A5F2-8EBAC72AA72F}"/>
                </a:ext>
              </a:extLst>
            </p:cNvPr>
            <p:cNvSpPr>
              <a:spLocks noEditPoints="1"/>
            </p:cNvSpPr>
            <p:nvPr/>
          </p:nvSpPr>
          <p:spPr bwMode="auto">
            <a:xfrm>
              <a:off x="922"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accent3"/>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1" name="Freeform 16">
              <a:extLst>
                <a:ext uri="{FF2B5EF4-FFF2-40B4-BE49-F238E27FC236}">
                  <a16:creationId xmlns:a16="http://schemas.microsoft.com/office/drawing/2014/main" id="{B4FF35CD-70EC-42B5-8DDC-0E8E04BCD624}"/>
                </a:ext>
              </a:extLst>
            </p:cNvPr>
            <p:cNvSpPr>
              <a:spLocks noEditPoints="1"/>
            </p:cNvSpPr>
            <p:nvPr/>
          </p:nvSpPr>
          <p:spPr bwMode="auto">
            <a:xfrm>
              <a:off x="182"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3"/>
            </a:solidFill>
            <a:ln w="317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72" name="bcgIcons_Prioritization" descr="a row of boxes with arrows moving one in front of the others&#10;">
            <a:extLst>
              <a:ext uri="{FF2B5EF4-FFF2-40B4-BE49-F238E27FC236}">
                <a16:creationId xmlns:a16="http://schemas.microsoft.com/office/drawing/2014/main" id="{8A6D4150-033D-472B-BDCE-9D3B98ACAFCE}"/>
              </a:ext>
            </a:extLst>
          </p:cNvPr>
          <p:cNvGrpSpPr/>
          <p:nvPr/>
        </p:nvGrpSpPr>
        <p:grpSpPr bwMode="auto">
          <a:xfrm>
            <a:off x="1203212" y="4291860"/>
            <a:ext cx="490220" cy="490855"/>
            <a:chOff x="0" y="0"/>
            <a:chExt cx="4316" cy="4320"/>
          </a:xfrm>
        </p:grpSpPr>
        <p:sp>
          <p:nvSpPr>
            <p:cNvPr id="78" name="AutoShape 3">
              <a:extLst>
                <a:ext uri="{FF2B5EF4-FFF2-40B4-BE49-F238E27FC236}">
                  <a16:creationId xmlns:a16="http://schemas.microsoft.com/office/drawing/2014/main" id="{F0EBBE87-4467-49E7-88DE-50D4B712A38F}"/>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Freeform 5">
              <a:extLst>
                <a:ext uri="{FF2B5EF4-FFF2-40B4-BE49-F238E27FC236}">
                  <a16:creationId xmlns:a16="http://schemas.microsoft.com/office/drawing/2014/main" id="{115F7BAD-5229-4EBB-9BF4-48EE60F77688}"/>
                </a:ext>
              </a:extLst>
            </p:cNvPr>
            <p:cNvSpPr>
              <a:spLocks noEditPoints="1"/>
            </p:cNvSpPr>
            <p:nvPr/>
          </p:nvSpPr>
          <p:spPr bwMode="auto">
            <a:xfrm>
              <a:off x="392" y="1183"/>
              <a:ext cx="2587" cy="2400"/>
            </a:xfrm>
            <a:custGeom>
              <a:avLst/>
              <a:gdLst>
                <a:gd name="T0" fmla="*/ 348 w 1381"/>
                <a:gd name="T1" fmla="*/ 370 h 1280"/>
                <a:gd name="T2" fmla="*/ 22 w 1381"/>
                <a:gd name="T3" fmla="*/ 370 h 1280"/>
                <a:gd name="T4" fmla="*/ 0 w 1381"/>
                <a:gd name="T5" fmla="*/ 348 h 1280"/>
                <a:gd name="T6" fmla="*/ 0 w 1381"/>
                <a:gd name="T7" fmla="*/ 22 h 1280"/>
                <a:gd name="T8" fmla="*/ 22 w 1381"/>
                <a:gd name="T9" fmla="*/ 0 h 1280"/>
                <a:gd name="T10" fmla="*/ 348 w 1381"/>
                <a:gd name="T11" fmla="*/ 0 h 1280"/>
                <a:gd name="T12" fmla="*/ 370 w 1381"/>
                <a:gd name="T13" fmla="*/ 22 h 1280"/>
                <a:gd name="T14" fmla="*/ 370 w 1381"/>
                <a:gd name="T15" fmla="*/ 348 h 1280"/>
                <a:gd name="T16" fmla="*/ 348 w 1381"/>
                <a:gd name="T17" fmla="*/ 370 h 1280"/>
                <a:gd name="T18" fmla="*/ 44 w 1381"/>
                <a:gd name="T19" fmla="*/ 326 h 1280"/>
                <a:gd name="T20" fmla="*/ 326 w 1381"/>
                <a:gd name="T21" fmla="*/ 326 h 1280"/>
                <a:gd name="T22" fmla="*/ 326 w 1381"/>
                <a:gd name="T23" fmla="*/ 44 h 1280"/>
                <a:gd name="T24" fmla="*/ 44 w 1381"/>
                <a:gd name="T25" fmla="*/ 44 h 1280"/>
                <a:gd name="T26" fmla="*/ 44 w 1381"/>
                <a:gd name="T27" fmla="*/ 326 h 1280"/>
                <a:gd name="T28" fmla="*/ 348 w 1381"/>
                <a:gd name="T29" fmla="*/ 1280 h 1280"/>
                <a:gd name="T30" fmla="*/ 22 w 1381"/>
                <a:gd name="T31" fmla="*/ 1280 h 1280"/>
                <a:gd name="T32" fmla="*/ 0 w 1381"/>
                <a:gd name="T33" fmla="*/ 1258 h 1280"/>
                <a:gd name="T34" fmla="*/ 0 w 1381"/>
                <a:gd name="T35" fmla="*/ 932 h 1280"/>
                <a:gd name="T36" fmla="*/ 22 w 1381"/>
                <a:gd name="T37" fmla="*/ 910 h 1280"/>
                <a:gd name="T38" fmla="*/ 348 w 1381"/>
                <a:gd name="T39" fmla="*/ 910 h 1280"/>
                <a:gd name="T40" fmla="*/ 370 w 1381"/>
                <a:gd name="T41" fmla="*/ 932 h 1280"/>
                <a:gd name="T42" fmla="*/ 370 w 1381"/>
                <a:gd name="T43" fmla="*/ 1258 h 1280"/>
                <a:gd name="T44" fmla="*/ 348 w 1381"/>
                <a:gd name="T45" fmla="*/ 1280 h 1280"/>
                <a:gd name="T46" fmla="*/ 44 w 1381"/>
                <a:gd name="T47" fmla="*/ 1236 h 1280"/>
                <a:gd name="T48" fmla="*/ 326 w 1381"/>
                <a:gd name="T49" fmla="*/ 1236 h 1280"/>
                <a:gd name="T50" fmla="*/ 326 w 1381"/>
                <a:gd name="T51" fmla="*/ 954 h 1280"/>
                <a:gd name="T52" fmla="*/ 44 w 1381"/>
                <a:gd name="T53" fmla="*/ 954 h 1280"/>
                <a:gd name="T54" fmla="*/ 44 w 1381"/>
                <a:gd name="T55" fmla="*/ 1236 h 1280"/>
                <a:gd name="T56" fmla="*/ 1381 w 1381"/>
                <a:gd name="T57" fmla="*/ 185 h 1280"/>
                <a:gd name="T58" fmla="*/ 1359 w 1381"/>
                <a:gd name="T59" fmla="*/ 163 h 1280"/>
                <a:gd name="T60" fmla="*/ 557 w 1381"/>
                <a:gd name="T61" fmla="*/ 163 h 1280"/>
                <a:gd name="T62" fmla="*/ 535 w 1381"/>
                <a:gd name="T63" fmla="*/ 185 h 1280"/>
                <a:gd name="T64" fmla="*/ 557 w 1381"/>
                <a:gd name="T65" fmla="*/ 207 h 1280"/>
                <a:gd name="T66" fmla="*/ 1359 w 1381"/>
                <a:gd name="T67" fmla="*/ 207 h 1280"/>
                <a:gd name="T68" fmla="*/ 1381 w 1381"/>
                <a:gd name="T69" fmla="*/ 185 h 1280"/>
                <a:gd name="T70" fmla="*/ 1381 w 1381"/>
                <a:gd name="T71" fmla="*/ 1095 h 1280"/>
                <a:gd name="T72" fmla="*/ 1359 w 1381"/>
                <a:gd name="T73" fmla="*/ 1073 h 1280"/>
                <a:gd name="T74" fmla="*/ 557 w 1381"/>
                <a:gd name="T75" fmla="*/ 1073 h 1280"/>
                <a:gd name="T76" fmla="*/ 535 w 1381"/>
                <a:gd name="T77" fmla="*/ 1095 h 1280"/>
                <a:gd name="T78" fmla="*/ 557 w 1381"/>
                <a:gd name="T79" fmla="*/ 1117 h 1280"/>
                <a:gd name="T80" fmla="*/ 1359 w 1381"/>
                <a:gd name="T81" fmla="*/ 1117 h 1280"/>
                <a:gd name="T82" fmla="*/ 1381 w 1381"/>
                <a:gd name="T83" fmla="*/ 1095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1" h="1280">
                  <a:moveTo>
                    <a:pt x="348" y="370"/>
                  </a:moveTo>
                  <a:cubicBezTo>
                    <a:pt x="22" y="370"/>
                    <a:pt x="22" y="370"/>
                    <a:pt x="22" y="370"/>
                  </a:cubicBezTo>
                  <a:cubicBezTo>
                    <a:pt x="10" y="370"/>
                    <a:pt x="0" y="360"/>
                    <a:pt x="0" y="348"/>
                  </a:cubicBezTo>
                  <a:cubicBezTo>
                    <a:pt x="0" y="22"/>
                    <a:pt x="0" y="22"/>
                    <a:pt x="0" y="22"/>
                  </a:cubicBezTo>
                  <a:cubicBezTo>
                    <a:pt x="0" y="10"/>
                    <a:pt x="10" y="0"/>
                    <a:pt x="22" y="0"/>
                  </a:cubicBezTo>
                  <a:cubicBezTo>
                    <a:pt x="348" y="0"/>
                    <a:pt x="348" y="0"/>
                    <a:pt x="348" y="0"/>
                  </a:cubicBezTo>
                  <a:cubicBezTo>
                    <a:pt x="360" y="0"/>
                    <a:pt x="370" y="10"/>
                    <a:pt x="370" y="22"/>
                  </a:cubicBezTo>
                  <a:cubicBezTo>
                    <a:pt x="370" y="348"/>
                    <a:pt x="370" y="348"/>
                    <a:pt x="370" y="348"/>
                  </a:cubicBezTo>
                  <a:cubicBezTo>
                    <a:pt x="370" y="360"/>
                    <a:pt x="360" y="370"/>
                    <a:pt x="348" y="370"/>
                  </a:cubicBezTo>
                  <a:close/>
                  <a:moveTo>
                    <a:pt x="44" y="326"/>
                  </a:moveTo>
                  <a:cubicBezTo>
                    <a:pt x="326" y="326"/>
                    <a:pt x="326" y="326"/>
                    <a:pt x="326" y="326"/>
                  </a:cubicBezTo>
                  <a:cubicBezTo>
                    <a:pt x="326" y="44"/>
                    <a:pt x="326" y="44"/>
                    <a:pt x="326" y="44"/>
                  </a:cubicBezTo>
                  <a:cubicBezTo>
                    <a:pt x="44" y="44"/>
                    <a:pt x="44" y="44"/>
                    <a:pt x="44" y="44"/>
                  </a:cubicBezTo>
                  <a:lnTo>
                    <a:pt x="44" y="326"/>
                  </a:lnTo>
                  <a:close/>
                  <a:moveTo>
                    <a:pt x="348" y="1280"/>
                  </a:moveTo>
                  <a:cubicBezTo>
                    <a:pt x="22" y="1280"/>
                    <a:pt x="22" y="1280"/>
                    <a:pt x="22" y="1280"/>
                  </a:cubicBezTo>
                  <a:cubicBezTo>
                    <a:pt x="10" y="1280"/>
                    <a:pt x="0" y="1270"/>
                    <a:pt x="0" y="1258"/>
                  </a:cubicBezTo>
                  <a:cubicBezTo>
                    <a:pt x="0" y="932"/>
                    <a:pt x="0" y="932"/>
                    <a:pt x="0" y="932"/>
                  </a:cubicBezTo>
                  <a:cubicBezTo>
                    <a:pt x="0" y="920"/>
                    <a:pt x="10" y="910"/>
                    <a:pt x="22" y="910"/>
                  </a:cubicBezTo>
                  <a:cubicBezTo>
                    <a:pt x="348" y="910"/>
                    <a:pt x="348" y="910"/>
                    <a:pt x="348" y="910"/>
                  </a:cubicBezTo>
                  <a:cubicBezTo>
                    <a:pt x="360" y="910"/>
                    <a:pt x="370" y="920"/>
                    <a:pt x="370" y="932"/>
                  </a:cubicBezTo>
                  <a:cubicBezTo>
                    <a:pt x="370" y="1258"/>
                    <a:pt x="370" y="1258"/>
                    <a:pt x="370" y="1258"/>
                  </a:cubicBezTo>
                  <a:cubicBezTo>
                    <a:pt x="370" y="1270"/>
                    <a:pt x="360" y="1280"/>
                    <a:pt x="348" y="1280"/>
                  </a:cubicBezTo>
                  <a:close/>
                  <a:moveTo>
                    <a:pt x="44" y="1236"/>
                  </a:moveTo>
                  <a:cubicBezTo>
                    <a:pt x="326" y="1236"/>
                    <a:pt x="326" y="1236"/>
                    <a:pt x="326" y="1236"/>
                  </a:cubicBezTo>
                  <a:cubicBezTo>
                    <a:pt x="326" y="954"/>
                    <a:pt x="326" y="954"/>
                    <a:pt x="326" y="954"/>
                  </a:cubicBezTo>
                  <a:cubicBezTo>
                    <a:pt x="44" y="954"/>
                    <a:pt x="44" y="954"/>
                    <a:pt x="44" y="954"/>
                  </a:cubicBezTo>
                  <a:lnTo>
                    <a:pt x="44" y="1236"/>
                  </a:lnTo>
                  <a:close/>
                  <a:moveTo>
                    <a:pt x="1381" y="185"/>
                  </a:moveTo>
                  <a:cubicBezTo>
                    <a:pt x="1381" y="172"/>
                    <a:pt x="1371" y="163"/>
                    <a:pt x="1359" y="163"/>
                  </a:cubicBezTo>
                  <a:cubicBezTo>
                    <a:pt x="557" y="163"/>
                    <a:pt x="557" y="163"/>
                    <a:pt x="557" y="163"/>
                  </a:cubicBezTo>
                  <a:cubicBezTo>
                    <a:pt x="545" y="163"/>
                    <a:pt x="535" y="172"/>
                    <a:pt x="535" y="185"/>
                  </a:cubicBezTo>
                  <a:cubicBezTo>
                    <a:pt x="535" y="197"/>
                    <a:pt x="545" y="207"/>
                    <a:pt x="557" y="207"/>
                  </a:cubicBezTo>
                  <a:cubicBezTo>
                    <a:pt x="1359" y="207"/>
                    <a:pt x="1359" y="207"/>
                    <a:pt x="1359" y="207"/>
                  </a:cubicBezTo>
                  <a:cubicBezTo>
                    <a:pt x="1371" y="207"/>
                    <a:pt x="1381" y="197"/>
                    <a:pt x="1381" y="185"/>
                  </a:cubicBezTo>
                  <a:close/>
                  <a:moveTo>
                    <a:pt x="1381" y="1095"/>
                  </a:moveTo>
                  <a:cubicBezTo>
                    <a:pt x="1381" y="1083"/>
                    <a:pt x="1371" y="1073"/>
                    <a:pt x="1359" y="1073"/>
                  </a:cubicBezTo>
                  <a:cubicBezTo>
                    <a:pt x="557" y="1073"/>
                    <a:pt x="557" y="1073"/>
                    <a:pt x="557" y="1073"/>
                  </a:cubicBezTo>
                  <a:cubicBezTo>
                    <a:pt x="545" y="1073"/>
                    <a:pt x="535" y="1083"/>
                    <a:pt x="535" y="1095"/>
                  </a:cubicBezTo>
                  <a:cubicBezTo>
                    <a:pt x="535" y="1107"/>
                    <a:pt x="545" y="1117"/>
                    <a:pt x="557" y="1117"/>
                  </a:cubicBezTo>
                  <a:cubicBezTo>
                    <a:pt x="1359" y="1117"/>
                    <a:pt x="1359" y="1117"/>
                    <a:pt x="1359" y="1117"/>
                  </a:cubicBezTo>
                  <a:cubicBezTo>
                    <a:pt x="1371" y="1117"/>
                    <a:pt x="1381" y="1107"/>
                    <a:pt x="1381" y="109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aseline="-25000"/>
            </a:p>
          </p:txBody>
        </p:sp>
        <p:sp>
          <p:nvSpPr>
            <p:cNvPr id="80" name="Freeform 6">
              <a:extLst>
                <a:ext uri="{FF2B5EF4-FFF2-40B4-BE49-F238E27FC236}">
                  <a16:creationId xmlns:a16="http://schemas.microsoft.com/office/drawing/2014/main" id="{3221AE96-109C-4D50-B929-D4505025A390}"/>
                </a:ext>
              </a:extLst>
            </p:cNvPr>
            <p:cNvSpPr>
              <a:spLocks noEditPoints="1"/>
            </p:cNvSpPr>
            <p:nvPr/>
          </p:nvSpPr>
          <p:spPr bwMode="auto">
            <a:xfrm>
              <a:off x="392" y="737"/>
              <a:ext cx="3536" cy="1993"/>
            </a:xfrm>
            <a:custGeom>
              <a:avLst/>
              <a:gdLst>
                <a:gd name="T0" fmla="*/ 370 w 1888"/>
                <a:gd name="T1" fmla="*/ 715 h 1063"/>
                <a:gd name="T2" fmla="*/ 370 w 1888"/>
                <a:gd name="T3" fmla="*/ 1041 h 1063"/>
                <a:gd name="T4" fmla="*/ 348 w 1888"/>
                <a:gd name="T5" fmla="*/ 1063 h 1063"/>
                <a:gd name="T6" fmla="*/ 22 w 1888"/>
                <a:gd name="T7" fmla="*/ 1063 h 1063"/>
                <a:gd name="T8" fmla="*/ 0 w 1888"/>
                <a:gd name="T9" fmla="*/ 1041 h 1063"/>
                <a:gd name="T10" fmla="*/ 0 w 1888"/>
                <a:gd name="T11" fmla="*/ 715 h 1063"/>
                <a:gd name="T12" fmla="*/ 22 w 1888"/>
                <a:gd name="T13" fmla="*/ 693 h 1063"/>
                <a:gd name="T14" fmla="*/ 348 w 1888"/>
                <a:gd name="T15" fmla="*/ 693 h 1063"/>
                <a:gd name="T16" fmla="*/ 370 w 1888"/>
                <a:gd name="T17" fmla="*/ 715 h 1063"/>
                <a:gd name="T18" fmla="*/ 1496 w 1888"/>
                <a:gd name="T19" fmla="*/ 116 h 1063"/>
                <a:gd name="T20" fmla="*/ 1202 w 1888"/>
                <a:gd name="T21" fmla="*/ 116 h 1063"/>
                <a:gd name="T22" fmla="*/ 1279 w 1888"/>
                <a:gd name="T23" fmla="*/ 40 h 1063"/>
                <a:gd name="T24" fmla="*/ 1279 w 1888"/>
                <a:gd name="T25" fmla="*/ 8 h 1063"/>
                <a:gd name="T26" fmla="*/ 1248 w 1888"/>
                <a:gd name="T27" fmla="*/ 8 h 1063"/>
                <a:gd name="T28" fmla="*/ 1134 w 1888"/>
                <a:gd name="T29" fmla="*/ 123 h 1063"/>
                <a:gd name="T30" fmla="*/ 1127 w 1888"/>
                <a:gd name="T31" fmla="*/ 138 h 1063"/>
                <a:gd name="T32" fmla="*/ 1134 w 1888"/>
                <a:gd name="T33" fmla="*/ 154 h 1063"/>
                <a:gd name="T34" fmla="*/ 1248 w 1888"/>
                <a:gd name="T35" fmla="*/ 268 h 1063"/>
                <a:gd name="T36" fmla="*/ 1263 w 1888"/>
                <a:gd name="T37" fmla="*/ 274 h 1063"/>
                <a:gd name="T38" fmla="*/ 1279 w 1888"/>
                <a:gd name="T39" fmla="*/ 268 h 1063"/>
                <a:gd name="T40" fmla="*/ 1279 w 1888"/>
                <a:gd name="T41" fmla="*/ 237 h 1063"/>
                <a:gd name="T42" fmla="*/ 1202 w 1888"/>
                <a:gd name="T43" fmla="*/ 160 h 1063"/>
                <a:gd name="T44" fmla="*/ 1496 w 1888"/>
                <a:gd name="T45" fmla="*/ 160 h 1063"/>
                <a:gd name="T46" fmla="*/ 1844 w 1888"/>
                <a:gd name="T47" fmla="*/ 508 h 1063"/>
                <a:gd name="T48" fmla="*/ 1496 w 1888"/>
                <a:gd name="T49" fmla="*/ 856 h 1063"/>
                <a:gd name="T50" fmla="*/ 557 w 1888"/>
                <a:gd name="T51" fmla="*/ 856 h 1063"/>
                <a:gd name="T52" fmla="*/ 535 w 1888"/>
                <a:gd name="T53" fmla="*/ 878 h 1063"/>
                <a:gd name="T54" fmla="*/ 557 w 1888"/>
                <a:gd name="T55" fmla="*/ 900 h 1063"/>
                <a:gd name="T56" fmla="*/ 1496 w 1888"/>
                <a:gd name="T57" fmla="*/ 900 h 1063"/>
                <a:gd name="T58" fmla="*/ 1888 w 1888"/>
                <a:gd name="T59" fmla="*/ 508 h 1063"/>
                <a:gd name="T60" fmla="*/ 1496 w 1888"/>
                <a:gd name="T61" fmla="*/ 116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88" h="1063">
                  <a:moveTo>
                    <a:pt x="370" y="715"/>
                  </a:moveTo>
                  <a:cubicBezTo>
                    <a:pt x="370" y="1041"/>
                    <a:pt x="370" y="1041"/>
                    <a:pt x="370" y="1041"/>
                  </a:cubicBezTo>
                  <a:cubicBezTo>
                    <a:pt x="370" y="1053"/>
                    <a:pt x="360" y="1063"/>
                    <a:pt x="348" y="1063"/>
                  </a:cubicBezTo>
                  <a:cubicBezTo>
                    <a:pt x="22" y="1063"/>
                    <a:pt x="22" y="1063"/>
                    <a:pt x="22" y="1063"/>
                  </a:cubicBezTo>
                  <a:cubicBezTo>
                    <a:pt x="10" y="1063"/>
                    <a:pt x="0" y="1053"/>
                    <a:pt x="0" y="1041"/>
                  </a:cubicBezTo>
                  <a:cubicBezTo>
                    <a:pt x="0" y="715"/>
                    <a:pt x="0" y="715"/>
                    <a:pt x="0" y="715"/>
                  </a:cubicBezTo>
                  <a:cubicBezTo>
                    <a:pt x="0" y="703"/>
                    <a:pt x="10" y="693"/>
                    <a:pt x="22" y="693"/>
                  </a:cubicBezTo>
                  <a:cubicBezTo>
                    <a:pt x="348" y="693"/>
                    <a:pt x="348" y="693"/>
                    <a:pt x="348" y="693"/>
                  </a:cubicBezTo>
                  <a:cubicBezTo>
                    <a:pt x="360" y="693"/>
                    <a:pt x="370" y="703"/>
                    <a:pt x="370" y="715"/>
                  </a:cubicBezTo>
                  <a:close/>
                  <a:moveTo>
                    <a:pt x="1496" y="116"/>
                  </a:moveTo>
                  <a:cubicBezTo>
                    <a:pt x="1202" y="116"/>
                    <a:pt x="1202" y="116"/>
                    <a:pt x="1202" y="116"/>
                  </a:cubicBezTo>
                  <a:cubicBezTo>
                    <a:pt x="1279" y="40"/>
                    <a:pt x="1279" y="40"/>
                    <a:pt x="1279" y="40"/>
                  </a:cubicBezTo>
                  <a:cubicBezTo>
                    <a:pt x="1287" y="31"/>
                    <a:pt x="1287" y="17"/>
                    <a:pt x="1279" y="8"/>
                  </a:cubicBezTo>
                  <a:cubicBezTo>
                    <a:pt x="1270" y="0"/>
                    <a:pt x="1256" y="0"/>
                    <a:pt x="1248" y="8"/>
                  </a:cubicBezTo>
                  <a:cubicBezTo>
                    <a:pt x="1134" y="123"/>
                    <a:pt x="1134" y="123"/>
                    <a:pt x="1134" y="123"/>
                  </a:cubicBezTo>
                  <a:cubicBezTo>
                    <a:pt x="1129" y="127"/>
                    <a:pt x="1127" y="132"/>
                    <a:pt x="1127" y="138"/>
                  </a:cubicBezTo>
                  <a:cubicBezTo>
                    <a:pt x="1127" y="144"/>
                    <a:pt x="1129" y="150"/>
                    <a:pt x="1134" y="154"/>
                  </a:cubicBezTo>
                  <a:cubicBezTo>
                    <a:pt x="1248" y="268"/>
                    <a:pt x="1248" y="268"/>
                    <a:pt x="1248" y="268"/>
                  </a:cubicBezTo>
                  <a:cubicBezTo>
                    <a:pt x="1252" y="272"/>
                    <a:pt x="1258" y="274"/>
                    <a:pt x="1263" y="274"/>
                  </a:cubicBezTo>
                  <a:cubicBezTo>
                    <a:pt x="1269" y="274"/>
                    <a:pt x="1275" y="272"/>
                    <a:pt x="1279" y="268"/>
                  </a:cubicBezTo>
                  <a:cubicBezTo>
                    <a:pt x="1287" y="259"/>
                    <a:pt x="1287" y="245"/>
                    <a:pt x="1279" y="237"/>
                  </a:cubicBezTo>
                  <a:cubicBezTo>
                    <a:pt x="1202" y="160"/>
                    <a:pt x="1202" y="160"/>
                    <a:pt x="1202" y="160"/>
                  </a:cubicBezTo>
                  <a:cubicBezTo>
                    <a:pt x="1496" y="160"/>
                    <a:pt x="1496" y="160"/>
                    <a:pt x="1496" y="160"/>
                  </a:cubicBezTo>
                  <a:cubicBezTo>
                    <a:pt x="1688" y="160"/>
                    <a:pt x="1844" y="316"/>
                    <a:pt x="1844" y="508"/>
                  </a:cubicBezTo>
                  <a:cubicBezTo>
                    <a:pt x="1844" y="700"/>
                    <a:pt x="1688" y="856"/>
                    <a:pt x="1496" y="856"/>
                  </a:cubicBezTo>
                  <a:cubicBezTo>
                    <a:pt x="557" y="856"/>
                    <a:pt x="557" y="856"/>
                    <a:pt x="557" y="856"/>
                  </a:cubicBezTo>
                  <a:cubicBezTo>
                    <a:pt x="545" y="856"/>
                    <a:pt x="535" y="866"/>
                    <a:pt x="535" y="878"/>
                  </a:cubicBezTo>
                  <a:cubicBezTo>
                    <a:pt x="535" y="890"/>
                    <a:pt x="545" y="900"/>
                    <a:pt x="557" y="900"/>
                  </a:cubicBezTo>
                  <a:cubicBezTo>
                    <a:pt x="1496" y="900"/>
                    <a:pt x="1496" y="900"/>
                    <a:pt x="1496" y="900"/>
                  </a:cubicBezTo>
                  <a:cubicBezTo>
                    <a:pt x="1712" y="900"/>
                    <a:pt x="1888" y="724"/>
                    <a:pt x="1888" y="508"/>
                  </a:cubicBezTo>
                  <a:cubicBezTo>
                    <a:pt x="1888" y="292"/>
                    <a:pt x="1712" y="116"/>
                    <a:pt x="1496" y="11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73" name="Group 72" descr="a traffic signal&#10;">
            <a:extLst>
              <a:ext uri="{FF2B5EF4-FFF2-40B4-BE49-F238E27FC236}">
                <a16:creationId xmlns:a16="http://schemas.microsoft.com/office/drawing/2014/main" id="{C48DA649-B516-475B-A820-0829CD2E20DE}"/>
              </a:ext>
            </a:extLst>
          </p:cNvPr>
          <p:cNvGrpSpPr/>
          <p:nvPr/>
        </p:nvGrpSpPr>
        <p:grpSpPr>
          <a:xfrm>
            <a:off x="734750" y="4339493"/>
            <a:ext cx="434975" cy="434975"/>
            <a:chOff x="0" y="0"/>
            <a:chExt cx="1644650" cy="1644650"/>
          </a:xfrm>
        </p:grpSpPr>
        <p:sp>
          <p:nvSpPr>
            <p:cNvPr id="74" name="AutoShape 3">
              <a:extLst>
                <a:ext uri="{FF2B5EF4-FFF2-40B4-BE49-F238E27FC236}">
                  <a16:creationId xmlns:a16="http://schemas.microsoft.com/office/drawing/2014/main" id="{7659EBD7-4F34-4BA7-9F64-FD7C14D412B3}"/>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75" name="Group 74">
              <a:extLst>
                <a:ext uri="{FF2B5EF4-FFF2-40B4-BE49-F238E27FC236}">
                  <a16:creationId xmlns:a16="http://schemas.microsoft.com/office/drawing/2014/main" id="{C04AD077-4B44-4C97-8EE8-36E3AF9F4794}"/>
                </a:ext>
              </a:extLst>
            </p:cNvPr>
            <p:cNvGrpSpPr/>
            <p:nvPr/>
          </p:nvGrpSpPr>
          <p:grpSpPr>
            <a:xfrm>
              <a:off x="305397" y="169863"/>
              <a:ext cx="1033857" cy="1304925"/>
              <a:chOff x="305397" y="169863"/>
              <a:chExt cx="1033857" cy="1304925"/>
            </a:xfrm>
          </p:grpSpPr>
          <p:sp>
            <p:nvSpPr>
              <p:cNvPr id="76" name="Freeform 58">
                <a:extLst>
                  <a:ext uri="{FF2B5EF4-FFF2-40B4-BE49-F238E27FC236}">
                    <a16:creationId xmlns:a16="http://schemas.microsoft.com/office/drawing/2014/main" id="{E4F241B7-08B9-498B-A1F2-B9297A641F59}"/>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77" name="Freeform 59">
                <a:extLst>
                  <a:ext uri="{FF2B5EF4-FFF2-40B4-BE49-F238E27FC236}">
                    <a16:creationId xmlns:a16="http://schemas.microsoft.com/office/drawing/2014/main" id="{44156D0F-56E3-41F2-9079-7478E65FE246}"/>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Tree>
    <p:extLst>
      <p:ext uri="{BB962C8B-B14F-4D97-AF65-F5344CB8AC3E}">
        <p14:creationId xmlns:p14="http://schemas.microsoft.com/office/powerpoint/2010/main" val="1846409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13116670"/>
              </p:ext>
            </p:extLst>
          </p:nvPr>
        </p:nvGraphicFramePr>
        <p:xfrm>
          <a:off x="2491153" y="1481172"/>
          <a:ext cx="6652847" cy="100076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Results of tiger bus priority in the </a:t>
                      </a:r>
                      <a:r>
                        <a:rPr lang="en-US" sz="4000" b="0" i="0" cap="all" spc="0" err="1">
                          <a:solidFill>
                            <a:schemeClr val="accent3"/>
                          </a:solidFill>
                          <a:latin typeface="+mn-lt"/>
                          <a:ea typeface="Ebrima" panose="02000000000000000000" pitchFamily="2" charset="0"/>
                          <a:cs typeface="Franklin Gothic Book"/>
                        </a:rPr>
                        <a:t>ncr</a:t>
                      </a:r>
                      <a:endParaRPr lang="en-US" sz="4000" b="0" i="0" cap="all" spc="0">
                        <a:solidFill>
                          <a:schemeClr val="accent3"/>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61935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traffic light&#10;&#10;Description automatically generated">
            <a:extLst>
              <a:ext uri="{FF2B5EF4-FFF2-40B4-BE49-F238E27FC236}">
                <a16:creationId xmlns:a16="http://schemas.microsoft.com/office/drawing/2014/main" id="{40F65E33-FA56-4F37-BDD2-DD26D8C75352}"/>
              </a:ext>
            </a:extLst>
          </p:cNvPr>
          <p:cNvPicPr>
            <a:picLocks noChangeAspect="1"/>
          </p:cNvPicPr>
          <p:nvPr/>
        </p:nvPicPr>
        <p:blipFill>
          <a:blip r:embed="rId2"/>
          <a:stretch>
            <a:fillRect/>
          </a:stretch>
        </p:blipFill>
        <p:spPr>
          <a:xfrm>
            <a:off x="9423" y="-18575"/>
            <a:ext cx="9144000" cy="6121301"/>
          </a:xfrm>
          <a:prstGeom prst="rect">
            <a:avLst/>
          </a:prstGeom>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14</a:t>
            </a:fld>
            <a:endParaRPr lang="en-US"/>
          </a:p>
        </p:txBody>
      </p:sp>
      <p:sp>
        <p:nvSpPr>
          <p:cNvPr id="7" name="Rectangle 3"/>
          <p:cNvSpPr>
            <a:spLocks noChangeArrowheads="1"/>
          </p:cNvSpPr>
          <p:nvPr/>
        </p:nvSpPr>
        <p:spPr bwMode="auto">
          <a:xfrm>
            <a:off x="268042" y="2725389"/>
            <a:ext cx="4848904" cy="2985433"/>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TIGER Bus Priority in the NCR</a:t>
            </a:r>
          </a:p>
          <a:p>
            <a:pPr lvl="0"/>
            <a:r>
              <a:rPr lang="en-US" sz="2000">
                <a:solidFill>
                  <a:schemeClr val="bg1"/>
                </a:solidFill>
              </a:rPr>
              <a:t>The US Department of Transportation (USDOT) awarded a $58.8 million TIGER grant to the National Capital Region Transportation Planning Board (TPB) for Priority Bus Transit in the National Capital Region in 2010. </a:t>
            </a:r>
          </a:p>
          <a:p>
            <a:pPr lvl="0">
              <a:spcBef>
                <a:spcPts val="1200"/>
              </a:spcBef>
            </a:pPr>
            <a:br>
              <a:rPr lang="en-US" sz="900">
                <a:solidFill>
                  <a:prstClr val="white"/>
                </a:solidFill>
                <a:ea typeface="Ebrima" pitchFamily="2" charset="0"/>
                <a:cs typeface="Franklin Gothic Book"/>
              </a:rPr>
            </a:br>
            <a:r>
              <a:rPr lang="en-US" sz="900">
                <a:solidFill>
                  <a:prstClr val="white"/>
                </a:solidFill>
                <a:ea typeface="Ebrima" pitchFamily="2" charset="0"/>
                <a:cs typeface="Franklin Gothic Book"/>
              </a:rPr>
              <a:t>Photo Source: Bus queue jump signal, 16th St DC (</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3">
                  <a:extLst>
                    <a:ext uri="{A12FA001-AC4F-418D-AE19-62706E023703}">
                      <ahyp:hlinkClr xmlns:ahyp="http://schemas.microsoft.com/office/drawing/2018/hyperlinkcolor" val="tx"/>
                    </a:ext>
                  </a:extLst>
                </a:hlinkClick>
              </a:rPr>
              <a:t>Flickr</a:t>
            </a:r>
            <a:r>
              <a:rPr lang="en-US" sz="900">
                <a:solidFill>
                  <a:prstClr val="white"/>
                </a:solidFill>
                <a:ea typeface="Ebrima" pitchFamily="2" charset="0"/>
                <a:cs typeface="Franklin Gothic Book"/>
              </a:rPr>
              <a:t>)</a:t>
            </a: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822130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80248102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TIGER Bus Priority in the NCR</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7831974" cy="4170372"/>
          </a:xfrm>
          <a:prstGeom prst="rect">
            <a:avLst/>
          </a:prstGeom>
          <a:noFill/>
        </p:spPr>
        <p:txBody>
          <a:bodyPr wrap="square" rtlCol="0" anchor="t">
            <a:spAutoFit/>
          </a:bodyPr>
          <a:lstStyle/>
          <a:p>
            <a:pPr marL="255905" lvl="0" indent="-255905">
              <a:spcBef>
                <a:spcPts val="1200"/>
              </a:spcBef>
              <a:buFont typeface="Arial"/>
              <a:buChar char="•"/>
            </a:pPr>
            <a:r>
              <a:rPr lang="en-US" sz="2000" dirty="0">
                <a:solidFill>
                  <a:srgbClr val="000000"/>
                </a:solidFill>
              </a:rPr>
              <a:t>Five local governments or transportation agencies were responsible for carrying out the 16 individual corridor projects of the overall regional TIGER project</a:t>
            </a:r>
            <a:endParaRPr lang="en-US" dirty="0"/>
          </a:p>
          <a:p>
            <a:pPr marL="255905" lvl="0" indent="-255905">
              <a:spcBef>
                <a:spcPts val="1200"/>
              </a:spcBef>
              <a:buFont typeface="Arial"/>
              <a:buChar char="•"/>
            </a:pPr>
            <a:r>
              <a:rPr lang="en-US" sz="2000" dirty="0">
                <a:solidFill>
                  <a:srgbClr val="000000"/>
                </a:solidFill>
              </a:rPr>
              <a:t>The improvements in technology and physical infrastructure aimed at making buses reliable and convenient in the region</a:t>
            </a:r>
          </a:p>
          <a:p>
            <a:pPr marL="255905" lvl="0" indent="-255905">
              <a:spcBef>
                <a:spcPts val="1200"/>
              </a:spcBef>
              <a:buFont typeface="Arial"/>
              <a:buChar char="•"/>
            </a:pPr>
            <a:r>
              <a:rPr lang="en-US" sz="2000" dirty="0">
                <a:solidFill>
                  <a:srgbClr val="000000"/>
                </a:solidFill>
              </a:rPr>
              <a:t>TIGER-funded enhancements on eight key bus priority corridors included the following bus priority infrastructure:</a:t>
            </a:r>
          </a:p>
          <a:p>
            <a:pPr marL="800100" lvl="1" indent="-342900" fontAlgn="ctr">
              <a:spcBef>
                <a:spcPts val="600"/>
              </a:spcBef>
              <a:buFont typeface="Arial" panose="020B0604020202020204" pitchFamily="34" charset="0"/>
              <a:buChar char="•"/>
            </a:pPr>
            <a:r>
              <a:rPr lang="en-US" sz="2000" dirty="0">
                <a:solidFill>
                  <a:srgbClr val="000000"/>
                </a:solidFill>
              </a:rPr>
              <a:t>Dedicated bus lanes/guideways</a:t>
            </a:r>
          </a:p>
          <a:p>
            <a:pPr marL="800100" lvl="1" indent="-342900" fontAlgn="ctr">
              <a:spcBef>
                <a:spcPts val="600"/>
              </a:spcBef>
              <a:buFont typeface="Arial" panose="020B0604020202020204" pitchFamily="34" charset="0"/>
              <a:buChar char="•"/>
            </a:pPr>
            <a:r>
              <a:rPr lang="en-US" sz="2000" dirty="0">
                <a:solidFill>
                  <a:srgbClr val="000000"/>
                </a:solidFill>
              </a:rPr>
              <a:t>Transit Signal Priority (TSP)</a:t>
            </a:r>
          </a:p>
          <a:p>
            <a:pPr marL="800100" lvl="1" indent="-342900" fontAlgn="ctr">
              <a:spcBef>
                <a:spcPts val="600"/>
              </a:spcBef>
              <a:buFont typeface="Arial" panose="020B0604020202020204" pitchFamily="34" charset="0"/>
              <a:buChar char="•"/>
            </a:pPr>
            <a:r>
              <a:rPr lang="en-US" sz="2000" dirty="0">
                <a:solidFill>
                  <a:srgbClr val="000000"/>
                </a:solidFill>
              </a:rPr>
              <a:t>Queue Jumps</a:t>
            </a:r>
          </a:p>
          <a:p>
            <a:pPr marL="713105" lvl="1" indent="-255905">
              <a:spcBef>
                <a:spcPts val="1200"/>
              </a:spcBef>
              <a:buFont typeface="Arial"/>
              <a:buChar char="•"/>
            </a:pPr>
            <a:endParaRPr lang="en-US" sz="2000" dirty="0">
              <a:solidFill>
                <a:srgbClr val="000000"/>
              </a:solidFill>
            </a:endParaRPr>
          </a:p>
        </p:txBody>
      </p:sp>
      <p:sp>
        <p:nvSpPr>
          <p:cNvPr id="15" name="Slide Number Placeholder 1">
            <a:extLst>
              <a:ext uri="{FF2B5EF4-FFF2-40B4-BE49-F238E27FC236}">
                <a16:creationId xmlns:a16="http://schemas.microsoft.com/office/drawing/2014/main" id="{D6882A98-812A-4662-8748-EEFF34B50B5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15</a:t>
            </a:fld>
            <a:endParaRPr lang="en-US"/>
          </a:p>
        </p:txBody>
      </p:sp>
    </p:spTree>
    <p:extLst>
      <p:ext uri="{BB962C8B-B14F-4D97-AF65-F5344CB8AC3E}">
        <p14:creationId xmlns:p14="http://schemas.microsoft.com/office/powerpoint/2010/main" val="2241666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97990432"/>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TIGER Corridors with Bus Priority Infrastructure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graphicFrame>
        <p:nvGraphicFramePr>
          <p:cNvPr id="4" name="Table 3">
            <a:extLst>
              <a:ext uri="{FF2B5EF4-FFF2-40B4-BE49-F238E27FC236}">
                <a16:creationId xmlns:a16="http://schemas.microsoft.com/office/drawing/2014/main" id="{1A6D50E0-7ED0-4F6D-BF76-C6464958ECBD}"/>
              </a:ext>
            </a:extLst>
          </p:cNvPr>
          <p:cNvGraphicFramePr>
            <a:graphicFrameLocks noGrp="1"/>
          </p:cNvGraphicFramePr>
          <p:nvPr>
            <p:extLst>
              <p:ext uri="{D42A27DB-BD31-4B8C-83A1-F6EECF244321}">
                <p14:modId xmlns:p14="http://schemas.microsoft.com/office/powerpoint/2010/main" val="132431983"/>
              </p:ext>
            </p:extLst>
          </p:nvPr>
        </p:nvGraphicFramePr>
        <p:xfrm>
          <a:off x="777744" y="1785348"/>
          <a:ext cx="7709274" cy="3272485"/>
        </p:xfrm>
        <a:graphic>
          <a:graphicData uri="http://schemas.openxmlformats.org/drawingml/2006/table">
            <a:tbl>
              <a:tblPr firstRow="1" firstCol="1" bandRow="1">
                <a:tableStyleId>{F5AB1C69-6EDB-4FF4-983F-18BD219EF322}</a:tableStyleId>
              </a:tblPr>
              <a:tblGrid>
                <a:gridCol w="3291840">
                  <a:extLst>
                    <a:ext uri="{9D8B030D-6E8A-4147-A177-3AD203B41FA5}">
                      <a16:colId xmlns:a16="http://schemas.microsoft.com/office/drawing/2014/main" val="7792774"/>
                    </a:ext>
                  </a:extLst>
                </a:gridCol>
                <a:gridCol w="1472478">
                  <a:extLst>
                    <a:ext uri="{9D8B030D-6E8A-4147-A177-3AD203B41FA5}">
                      <a16:colId xmlns:a16="http://schemas.microsoft.com/office/drawing/2014/main" val="848309359"/>
                    </a:ext>
                  </a:extLst>
                </a:gridCol>
                <a:gridCol w="1472478">
                  <a:extLst>
                    <a:ext uri="{9D8B030D-6E8A-4147-A177-3AD203B41FA5}">
                      <a16:colId xmlns:a16="http://schemas.microsoft.com/office/drawing/2014/main" val="459726812"/>
                    </a:ext>
                  </a:extLst>
                </a:gridCol>
                <a:gridCol w="1472478">
                  <a:extLst>
                    <a:ext uri="{9D8B030D-6E8A-4147-A177-3AD203B41FA5}">
                      <a16:colId xmlns:a16="http://schemas.microsoft.com/office/drawing/2014/main" val="4222700882"/>
                    </a:ext>
                  </a:extLst>
                </a:gridCol>
              </a:tblGrid>
              <a:tr h="1077925">
                <a:tc>
                  <a:txBody>
                    <a:bodyPr/>
                    <a:lstStyle/>
                    <a:p>
                      <a:pPr marL="0" marR="0">
                        <a:lnSpc>
                          <a:spcPct val="115000"/>
                        </a:lnSpc>
                        <a:spcBef>
                          <a:spcPts val="200"/>
                        </a:spcBef>
                        <a:spcAft>
                          <a:spcPts val="200"/>
                        </a:spcAft>
                      </a:pPr>
                      <a:r>
                        <a:rPr lang="en-US" sz="1600">
                          <a:effectLst/>
                        </a:rPr>
                        <a:t>Corridor</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Dedicated bus lanes/ guideways</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Transit Signal Priority (TSP)</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Queue Jumps</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33369556"/>
                  </a:ext>
                </a:extLst>
              </a:tr>
              <a:tr h="274320">
                <a:tc>
                  <a:txBody>
                    <a:bodyPr/>
                    <a:lstStyle/>
                    <a:p>
                      <a:pPr marL="0" marR="0">
                        <a:lnSpc>
                          <a:spcPct val="115000"/>
                        </a:lnSpc>
                        <a:spcBef>
                          <a:spcPts val="200"/>
                        </a:spcBef>
                        <a:spcAft>
                          <a:spcPts val="200"/>
                        </a:spcAft>
                      </a:pPr>
                      <a:r>
                        <a:rPr lang="en-US" sz="1600">
                          <a:effectLst/>
                        </a:rPr>
                        <a:t>16</a:t>
                      </a:r>
                      <a:r>
                        <a:rPr lang="en-US" sz="1600" baseline="30000">
                          <a:effectLst/>
                        </a:rPr>
                        <a:t>th</a:t>
                      </a:r>
                      <a:r>
                        <a:rPr lang="en-US" sz="1600">
                          <a:effectLst/>
                        </a:rPr>
                        <a:t> Street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31</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1</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25467037"/>
                  </a:ext>
                </a:extLst>
              </a:tr>
              <a:tr h="274320">
                <a:tc>
                  <a:txBody>
                    <a:bodyPr/>
                    <a:lstStyle/>
                    <a:p>
                      <a:pPr marL="0" marR="0">
                        <a:lnSpc>
                          <a:spcPct val="115000"/>
                        </a:lnSpc>
                        <a:spcBef>
                          <a:spcPts val="200"/>
                        </a:spcBef>
                        <a:spcAft>
                          <a:spcPts val="200"/>
                        </a:spcAft>
                      </a:pPr>
                      <a:r>
                        <a:rPr lang="en-US" sz="1600">
                          <a:effectLst/>
                        </a:rPr>
                        <a:t>Georgia Avenue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0.3 mi</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57</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3</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18232737"/>
                  </a:ext>
                </a:extLst>
              </a:tr>
              <a:tr h="274320">
                <a:tc>
                  <a:txBody>
                    <a:bodyPr/>
                    <a:lstStyle/>
                    <a:p>
                      <a:pPr marL="0" marR="0">
                        <a:lnSpc>
                          <a:spcPct val="115000"/>
                        </a:lnSpc>
                        <a:spcBef>
                          <a:spcPts val="200"/>
                        </a:spcBef>
                        <a:spcAft>
                          <a:spcPts val="200"/>
                        </a:spcAft>
                      </a:pPr>
                      <a:r>
                        <a:rPr lang="en-US" sz="1600">
                          <a:effectLst/>
                        </a:rPr>
                        <a:t>Wisconsin Avenue,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39</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87892487"/>
                  </a:ext>
                </a:extLst>
              </a:tr>
              <a:tr h="274320">
                <a:tc>
                  <a:txBody>
                    <a:bodyPr/>
                    <a:lstStyle/>
                    <a:p>
                      <a:pPr marL="0" marR="0">
                        <a:lnSpc>
                          <a:spcPct val="115000"/>
                        </a:lnSpc>
                        <a:spcBef>
                          <a:spcPts val="200"/>
                        </a:spcBef>
                        <a:spcAft>
                          <a:spcPts val="200"/>
                        </a:spcAft>
                      </a:pPr>
                      <a:r>
                        <a:rPr lang="en-US" sz="1600" dirty="0">
                          <a:effectLst/>
                        </a:rPr>
                        <a:t>US 1 Transitway, VA</a:t>
                      </a:r>
                      <a:endParaRPr lang="en-US" sz="1600" dirty="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0.8 mi</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0552666"/>
                  </a:ext>
                </a:extLst>
              </a:tr>
              <a:tr h="274320">
                <a:tc>
                  <a:txBody>
                    <a:bodyPr/>
                    <a:lstStyle/>
                    <a:p>
                      <a:pPr marL="0" marR="0">
                        <a:lnSpc>
                          <a:spcPct val="115000"/>
                        </a:lnSpc>
                        <a:spcBef>
                          <a:spcPts val="200"/>
                        </a:spcBef>
                        <a:spcAft>
                          <a:spcPts val="200"/>
                        </a:spcAft>
                      </a:pPr>
                      <a:r>
                        <a:rPr lang="en-US" sz="1600">
                          <a:effectLst/>
                        </a:rPr>
                        <a:t>VA 7 (Leesburg Pike), VA</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25</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319664"/>
                  </a:ext>
                </a:extLst>
              </a:tr>
              <a:tr h="274320">
                <a:tc>
                  <a:txBody>
                    <a:bodyPr/>
                    <a:lstStyle/>
                    <a:p>
                      <a:pPr marL="0" marR="0">
                        <a:lnSpc>
                          <a:spcPct val="115000"/>
                        </a:lnSpc>
                        <a:spcBef>
                          <a:spcPts val="200"/>
                        </a:spcBef>
                        <a:spcAft>
                          <a:spcPts val="200"/>
                        </a:spcAft>
                      </a:pPr>
                      <a:r>
                        <a:rPr lang="en-US" sz="1600">
                          <a:effectLst/>
                        </a:rPr>
                        <a:t>Van Dorn – Pentagon, VA</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9</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effectLst/>
                        </a:rPr>
                        <a:t>2</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6791165"/>
                  </a:ext>
                </a:extLst>
              </a:tr>
              <a:tr h="274320">
                <a:tc>
                  <a:txBody>
                    <a:bodyPr/>
                    <a:lstStyle/>
                    <a:p>
                      <a:pPr marL="0" marR="0">
                        <a:lnSpc>
                          <a:spcPct val="115000"/>
                        </a:lnSpc>
                        <a:spcBef>
                          <a:spcPts val="200"/>
                        </a:spcBef>
                        <a:spcAft>
                          <a:spcPts val="200"/>
                        </a:spcAft>
                      </a:pPr>
                      <a:r>
                        <a:rPr lang="en-US" sz="1600">
                          <a:effectLst/>
                        </a:rPr>
                        <a:t>T. Roosevelt Bridge to K St.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rowSpan="2">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rowSpan="2">
                  <a:txBody>
                    <a:bodyPr/>
                    <a:lstStyle/>
                    <a:p>
                      <a:pPr marL="0" marR="0" algn="ctr">
                        <a:lnSpc>
                          <a:spcPct val="115000"/>
                        </a:lnSpc>
                        <a:spcBef>
                          <a:spcPts val="200"/>
                        </a:spcBef>
                        <a:spcAft>
                          <a:spcPts val="200"/>
                        </a:spcAft>
                      </a:pPr>
                      <a:r>
                        <a:rPr lang="en-US" sz="1600">
                          <a:effectLst/>
                        </a:rPr>
                        <a:t>68**</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rowSpan="2">
                  <a:txBody>
                    <a:bodyPr/>
                    <a:lstStyle/>
                    <a:p>
                      <a:pPr marL="0" marR="0" algn="ctr">
                        <a:lnSpc>
                          <a:spcPct val="115000"/>
                        </a:lnSpc>
                        <a:spcBef>
                          <a:spcPts val="200"/>
                        </a:spcBef>
                        <a:spcAft>
                          <a:spcPts val="200"/>
                        </a:spcAft>
                      </a:pPr>
                      <a:r>
                        <a:rPr lang="en-US" sz="1600">
                          <a:effectLst/>
                        </a:rPr>
                        <a:t>-</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6391953"/>
                  </a:ext>
                </a:extLst>
              </a:tr>
              <a:tr h="274320">
                <a:tc>
                  <a:txBody>
                    <a:bodyPr/>
                    <a:lstStyle/>
                    <a:p>
                      <a:pPr marL="0" marR="0">
                        <a:lnSpc>
                          <a:spcPct val="115000"/>
                        </a:lnSpc>
                        <a:spcBef>
                          <a:spcPts val="200"/>
                        </a:spcBef>
                        <a:spcAft>
                          <a:spcPts val="200"/>
                        </a:spcAft>
                      </a:pPr>
                      <a:r>
                        <a:rPr lang="en-US" sz="1600" dirty="0">
                          <a:effectLst/>
                        </a:rPr>
                        <a:t>14th Street Bridge to K St. NW, DC*</a:t>
                      </a:r>
                      <a:endParaRPr lang="en-US" sz="1600" dirty="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34711524"/>
                  </a:ext>
                </a:extLst>
              </a:tr>
            </a:tbl>
          </a:graphicData>
        </a:graphic>
      </p:graphicFrame>
      <p:sp>
        <p:nvSpPr>
          <p:cNvPr id="5" name="Rectangle 4">
            <a:extLst>
              <a:ext uri="{FF2B5EF4-FFF2-40B4-BE49-F238E27FC236}">
                <a16:creationId xmlns:a16="http://schemas.microsoft.com/office/drawing/2014/main" id="{51DB7777-FC5E-4972-B2EE-7D31D09A95B3}"/>
              </a:ext>
            </a:extLst>
          </p:cNvPr>
          <p:cNvSpPr/>
          <p:nvPr/>
        </p:nvSpPr>
        <p:spPr>
          <a:xfrm>
            <a:off x="775405" y="5057833"/>
            <a:ext cx="7975404" cy="608500"/>
          </a:xfrm>
          <a:prstGeom prst="rect">
            <a:avLst/>
          </a:prstGeom>
        </p:spPr>
        <p:txBody>
          <a:bodyPr wrap="square">
            <a:spAutoFit/>
          </a:bodyPr>
          <a:lstStyle/>
          <a:p>
            <a:pPr>
              <a:lnSpc>
                <a:spcPct val="115000"/>
              </a:lnSpc>
              <a:spcAft>
                <a:spcPts val="1000"/>
              </a:spcAft>
            </a:pPr>
            <a:r>
              <a:rPr lang="en-US" sz="1000" i="1" dirty="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*TR Bridge to K St and 14th St Bridge to K St corridors are treated as two separate corridors for performance monitoring and reporting, despite sharing the same bus priority enhancements in central Washington, DC.</a:t>
            </a:r>
            <a:br>
              <a:rPr lang="en-US" sz="1000" i="1" dirty="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dirty="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**In addition to TSP, these corridors included signal optimization at 197 intersections and uninterruptible power supply (UPS) at 30 locations.</a:t>
            </a:r>
          </a:p>
        </p:txBody>
      </p:sp>
      <p:sp>
        <p:nvSpPr>
          <p:cNvPr id="7" name="Slide Number Placeholder 1">
            <a:extLst>
              <a:ext uri="{FF2B5EF4-FFF2-40B4-BE49-F238E27FC236}">
                <a16:creationId xmlns:a16="http://schemas.microsoft.com/office/drawing/2014/main" id="{9056F4AF-771E-46BF-87AA-B7BB0182042A}"/>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16</a:t>
            </a:fld>
            <a:endParaRPr lang="en-US"/>
          </a:p>
        </p:txBody>
      </p:sp>
    </p:spTree>
    <p:extLst>
      <p:ext uri="{BB962C8B-B14F-4D97-AF65-F5344CB8AC3E}">
        <p14:creationId xmlns:p14="http://schemas.microsoft.com/office/powerpoint/2010/main" val="1166838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07084099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3"/>
                          </a:solidFill>
                          <a:latin typeface="Franklin Gothic Medium"/>
                          <a:cs typeface="Franklin Gothic Medium"/>
                        </a:rPr>
                        <a:t>TIGER Corridors Map</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17</a:t>
            </a:fld>
            <a:endParaRPr lang="en-US"/>
          </a:p>
        </p:txBody>
      </p:sp>
      <p:pic>
        <p:nvPicPr>
          <p:cNvPr id="5" name="Picture 4" descr="A close up of a map&#10;&#10;Description automatically generated">
            <a:extLst>
              <a:ext uri="{FF2B5EF4-FFF2-40B4-BE49-F238E27FC236}">
                <a16:creationId xmlns:a16="http://schemas.microsoft.com/office/drawing/2014/main" id="{7ED5BCBD-E0A1-48E1-BCEE-A55F434D1D36}"/>
              </a:ext>
            </a:extLst>
          </p:cNvPr>
          <p:cNvPicPr>
            <a:picLocks noChangeAspect="1"/>
          </p:cNvPicPr>
          <p:nvPr/>
        </p:nvPicPr>
        <p:blipFill rotWithShape="1">
          <a:blip r:embed="rId2"/>
          <a:srcRect t="22922" r="7351" b="5595"/>
          <a:stretch/>
        </p:blipFill>
        <p:spPr>
          <a:xfrm>
            <a:off x="775405" y="1460084"/>
            <a:ext cx="8051442" cy="4486564"/>
          </a:xfrm>
          <a:prstGeom prst="rect">
            <a:avLst/>
          </a:prstGeom>
        </p:spPr>
      </p:pic>
    </p:spTree>
    <p:extLst>
      <p:ext uri="{BB962C8B-B14F-4D97-AF65-F5344CB8AC3E}">
        <p14:creationId xmlns:p14="http://schemas.microsoft.com/office/powerpoint/2010/main" val="2095165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On-Time Performance Results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5" name="Slide Number Placeholder 1">
            <a:extLst>
              <a:ext uri="{FF2B5EF4-FFF2-40B4-BE49-F238E27FC236}">
                <a16:creationId xmlns:a16="http://schemas.microsoft.com/office/drawing/2014/main" id="{D6882A98-812A-4662-8748-EEFF34B50B5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18</a:t>
            </a:fld>
            <a:endParaRPr lang="en-US"/>
          </a:p>
        </p:txBody>
      </p:sp>
      <p:sp>
        <p:nvSpPr>
          <p:cNvPr id="2" name="Rectangle 1">
            <a:extLst>
              <a:ext uri="{FF2B5EF4-FFF2-40B4-BE49-F238E27FC236}">
                <a16:creationId xmlns:a16="http://schemas.microsoft.com/office/drawing/2014/main" id="{C87F3150-FB75-4B6D-AFC0-86329CB975B2}"/>
              </a:ext>
            </a:extLst>
          </p:cNvPr>
          <p:cNvSpPr/>
          <p:nvPr/>
        </p:nvSpPr>
        <p:spPr>
          <a:xfrm>
            <a:off x="1454384" y="5666578"/>
            <a:ext cx="4572000" cy="457176"/>
          </a:xfrm>
          <a:prstGeom prst="rect">
            <a:avLst/>
          </a:prstGeom>
        </p:spPr>
        <p:txBody>
          <a:bodyPr>
            <a:spAutoFit/>
          </a:bodyPr>
          <a:lstStyle/>
          <a:p>
            <a:pPr>
              <a:lnSpc>
                <a:spcPct val="115000"/>
              </a:lnSpc>
              <a:spcBef>
                <a:spcPts val="200"/>
              </a:spcBef>
            </a:pPr>
            <a:r>
              <a:rPr lang="en-US" sz="1000" i="1">
                <a:solidFill>
                  <a:schemeClr val="tx1">
                    <a:lumMod val="75000"/>
                    <a:lumOff val="25000"/>
                  </a:schemeClr>
                </a:solidFill>
                <a:latin typeface="Franklin Gothic Book" panose="020B0503020102020204" pitchFamily="34" charset="0"/>
                <a:ea typeface="Calibri" panose="020F0502020204030204" pitchFamily="34" charset="0"/>
                <a:cs typeface="Times New Roman" panose="02020603050405020304" pitchFamily="18" charset="0"/>
              </a:rPr>
              <a:t>*After measures are of two years after the enhancement implementation.</a:t>
            </a:r>
          </a:p>
          <a:p>
            <a:pPr>
              <a:lnSpc>
                <a:spcPct val="115000"/>
              </a:lnSpc>
              <a:spcBef>
                <a:spcPts val="200"/>
              </a:spcBef>
            </a:pPr>
            <a:r>
              <a:rPr lang="en-US" sz="1000" i="1">
                <a:solidFill>
                  <a:schemeClr val="tx1">
                    <a:lumMod val="75000"/>
                    <a:lumOff val="25000"/>
                  </a:schemeClr>
                </a:solidFill>
                <a:latin typeface="Franklin Gothic Book" panose="020B0503020102020204" pitchFamily="34" charset="0"/>
                <a:ea typeface="Calibri" panose="020F0502020204030204" pitchFamily="34" charset="0"/>
                <a:cs typeface="Times New Roman" panose="02020603050405020304" pitchFamily="18" charset="0"/>
              </a:rPr>
              <a:t>** OTP average of all WMATA routes on the corridor. </a:t>
            </a:r>
          </a:p>
        </p:txBody>
      </p:sp>
      <p:graphicFrame>
        <p:nvGraphicFramePr>
          <p:cNvPr id="4" name="Table 4">
            <a:extLst>
              <a:ext uri="{FF2B5EF4-FFF2-40B4-BE49-F238E27FC236}">
                <a16:creationId xmlns:a16="http://schemas.microsoft.com/office/drawing/2014/main" id="{C4490566-8FD9-42AE-9E25-77FACB800B1C}"/>
              </a:ext>
            </a:extLst>
          </p:cNvPr>
          <p:cNvGraphicFramePr>
            <a:graphicFrameLocks noGrp="1"/>
          </p:cNvGraphicFramePr>
          <p:nvPr>
            <p:extLst>
              <p:ext uri="{D42A27DB-BD31-4B8C-83A1-F6EECF244321}">
                <p14:modId xmlns:p14="http://schemas.microsoft.com/office/powerpoint/2010/main" val="1363472968"/>
              </p:ext>
            </p:extLst>
          </p:nvPr>
        </p:nvGraphicFramePr>
        <p:xfrm>
          <a:off x="1440418" y="2980164"/>
          <a:ext cx="5823347" cy="2656599"/>
        </p:xfrm>
        <a:graphic>
          <a:graphicData uri="http://schemas.openxmlformats.org/drawingml/2006/table">
            <a:tbl>
              <a:tblPr firstRow="1" firstCol="1" bandRow="1">
                <a:tableStyleId>{F5AB1C69-6EDB-4FF4-983F-18BD219EF322}</a:tableStyleId>
              </a:tblPr>
              <a:tblGrid>
                <a:gridCol w="2531507">
                  <a:extLst>
                    <a:ext uri="{9D8B030D-6E8A-4147-A177-3AD203B41FA5}">
                      <a16:colId xmlns:a16="http://schemas.microsoft.com/office/drawing/2014/main" val="402101434"/>
                    </a:ext>
                  </a:extLst>
                </a:gridCol>
                <a:gridCol w="1097280">
                  <a:extLst>
                    <a:ext uri="{9D8B030D-6E8A-4147-A177-3AD203B41FA5}">
                      <a16:colId xmlns:a16="http://schemas.microsoft.com/office/drawing/2014/main" val="603894213"/>
                    </a:ext>
                  </a:extLst>
                </a:gridCol>
                <a:gridCol w="1097280">
                  <a:extLst>
                    <a:ext uri="{9D8B030D-6E8A-4147-A177-3AD203B41FA5}">
                      <a16:colId xmlns:a16="http://schemas.microsoft.com/office/drawing/2014/main" val="645379583"/>
                    </a:ext>
                  </a:extLst>
                </a:gridCol>
                <a:gridCol w="1097280">
                  <a:extLst>
                    <a:ext uri="{9D8B030D-6E8A-4147-A177-3AD203B41FA5}">
                      <a16:colId xmlns:a16="http://schemas.microsoft.com/office/drawing/2014/main" val="2369946295"/>
                    </a:ext>
                  </a:extLst>
                </a:gridCol>
              </a:tblGrid>
              <a:tr h="462039">
                <a:tc>
                  <a:txBody>
                    <a:bodyPr/>
                    <a:lstStyle/>
                    <a:p>
                      <a:r>
                        <a:rPr lang="en-US"/>
                        <a:t>Corridor</a:t>
                      </a:r>
                    </a:p>
                  </a:txBody>
                  <a:tcPr/>
                </a:tc>
                <a:tc>
                  <a:txBody>
                    <a:bodyPr/>
                    <a:lstStyle/>
                    <a:p>
                      <a:r>
                        <a:rPr lang="en-US"/>
                        <a:t>AM Peak</a:t>
                      </a:r>
                    </a:p>
                  </a:txBody>
                  <a:tcPr/>
                </a:tc>
                <a:tc>
                  <a:txBody>
                    <a:bodyPr/>
                    <a:lstStyle/>
                    <a:p>
                      <a:r>
                        <a:rPr lang="en-US"/>
                        <a:t>Midday</a:t>
                      </a:r>
                    </a:p>
                  </a:txBody>
                  <a:tcPr/>
                </a:tc>
                <a:tc>
                  <a:txBody>
                    <a:bodyPr/>
                    <a:lstStyle/>
                    <a:p>
                      <a:r>
                        <a:rPr lang="en-US"/>
                        <a:t>PM Peak</a:t>
                      </a:r>
                    </a:p>
                  </a:txBody>
                  <a:tcPr/>
                </a:tc>
                <a:extLst>
                  <a:ext uri="{0D108BD9-81ED-4DB2-BD59-A6C34878D82A}">
                    <a16:rowId xmlns:a16="http://schemas.microsoft.com/office/drawing/2014/main" val="1514530770"/>
                  </a:ext>
                </a:extLst>
              </a:tr>
              <a:tr h="365760">
                <a:tc>
                  <a:txBody>
                    <a:bodyPr/>
                    <a:lstStyle/>
                    <a:p>
                      <a:r>
                        <a:rPr lang="en-US"/>
                        <a:t>16</a:t>
                      </a:r>
                      <a:r>
                        <a:rPr lang="en-US" baseline="30000"/>
                        <a:t>th</a:t>
                      </a:r>
                      <a:r>
                        <a:rPr lang="en-US"/>
                        <a:t> Street NW</a:t>
                      </a:r>
                    </a:p>
                  </a:txBody>
                  <a:tcPr/>
                </a:tc>
                <a:tc>
                  <a:txBody>
                    <a:bodyPr/>
                    <a:lstStyle/>
                    <a:p>
                      <a:r>
                        <a:rPr lang="en-US"/>
                        <a:t>79%  </a:t>
                      </a:r>
                    </a:p>
                  </a:txBody>
                  <a:tcPr/>
                </a:tc>
                <a:tc>
                  <a:txBody>
                    <a:bodyPr/>
                    <a:lstStyle/>
                    <a:p>
                      <a:r>
                        <a:rPr lang="en-US"/>
                        <a:t>86% </a:t>
                      </a:r>
                    </a:p>
                  </a:txBody>
                  <a:tcPr/>
                </a:tc>
                <a:tc>
                  <a:txBody>
                    <a:bodyPr/>
                    <a:lstStyle/>
                    <a:p>
                      <a:r>
                        <a:rPr lang="en-US"/>
                        <a:t>76%</a:t>
                      </a:r>
                    </a:p>
                  </a:txBody>
                  <a:tcPr/>
                </a:tc>
                <a:extLst>
                  <a:ext uri="{0D108BD9-81ED-4DB2-BD59-A6C34878D82A}">
                    <a16:rowId xmlns:a16="http://schemas.microsoft.com/office/drawing/2014/main" val="2982442780"/>
                  </a:ext>
                </a:extLst>
              </a:tr>
              <a:tr h="365760">
                <a:tc>
                  <a:txBody>
                    <a:bodyPr/>
                    <a:lstStyle/>
                    <a:p>
                      <a:r>
                        <a:rPr lang="en-US"/>
                        <a:t>Georgia Avenue NW</a:t>
                      </a:r>
                    </a:p>
                  </a:txBody>
                  <a:tcPr/>
                </a:tc>
                <a:tc>
                  <a:txBody>
                    <a:bodyPr/>
                    <a:lstStyle/>
                    <a:p>
                      <a:r>
                        <a:rPr lang="en-US"/>
                        <a:t>76%</a:t>
                      </a:r>
                    </a:p>
                  </a:txBody>
                  <a:tcPr/>
                </a:tc>
                <a:tc>
                  <a:txBody>
                    <a:bodyPr/>
                    <a:lstStyle/>
                    <a:p>
                      <a:r>
                        <a:rPr lang="en-US"/>
                        <a:t>77%</a:t>
                      </a:r>
                    </a:p>
                  </a:txBody>
                  <a:tcPr/>
                </a:tc>
                <a:tc>
                  <a:txBody>
                    <a:bodyPr/>
                    <a:lstStyle/>
                    <a:p>
                      <a:r>
                        <a:rPr lang="en-US"/>
                        <a:t>57%</a:t>
                      </a:r>
                    </a:p>
                  </a:txBody>
                  <a:tcPr/>
                </a:tc>
                <a:extLst>
                  <a:ext uri="{0D108BD9-81ED-4DB2-BD59-A6C34878D82A}">
                    <a16:rowId xmlns:a16="http://schemas.microsoft.com/office/drawing/2014/main" val="1606986726"/>
                  </a:ext>
                </a:extLst>
              </a:tr>
              <a:tr h="365760">
                <a:tc>
                  <a:txBody>
                    <a:bodyPr/>
                    <a:lstStyle/>
                    <a:p>
                      <a:r>
                        <a:rPr lang="en-US"/>
                        <a:t>Wisconsin Avenue</a:t>
                      </a:r>
                    </a:p>
                  </a:txBody>
                  <a:tcPr/>
                </a:tc>
                <a:tc>
                  <a:txBody>
                    <a:bodyPr/>
                    <a:lstStyle/>
                    <a:p>
                      <a:r>
                        <a:rPr lang="en-US"/>
                        <a:t>73%</a:t>
                      </a:r>
                    </a:p>
                  </a:txBody>
                  <a:tcPr/>
                </a:tc>
                <a:tc>
                  <a:txBody>
                    <a:bodyPr/>
                    <a:lstStyle/>
                    <a:p>
                      <a:r>
                        <a:rPr lang="en-US"/>
                        <a:t>65%</a:t>
                      </a:r>
                    </a:p>
                  </a:txBody>
                  <a:tcPr/>
                </a:tc>
                <a:tc>
                  <a:txBody>
                    <a:bodyPr/>
                    <a:lstStyle/>
                    <a:p>
                      <a:r>
                        <a:rPr lang="en-US"/>
                        <a:t>57%</a:t>
                      </a:r>
                    </a:p>
                  </a:txBody>
                  <a:tcPr/>
                </a:tc>
                <a:extLst>
                  <a:ext uri="{0D108BD9-81ED-4DB2-BD59-A6C34878D82A}">
                    <a16:rowId xmlns:a16="http://schemas.microsoft.com/office/drawing/2014/main" val="4019592020"/>
                  </a:ext>
                </a:extLst>
              </a:tr>
              <a:tr h="274320">
                <a:tc>
                  <a:txBody>
                    <a:bodyPr/>
                    <a:lstStyle/>
                    <a:p>
                      <a:r>
                        <a:rPr lang="en-US"/>
                        <a:t>US 1 Transitway**</a:t>
                      </a:r>
                    </a:p>
                  </a:txBody>
                  <a:tcPr/>
                </a:tc>
                <a:tc>
                  <a:txBody>
                    <a:bodyPr/>
                    <a:lstStyle/>
                    <a:p>
                      <a:r>
                        <a:rPr lang="en-US"/>
                        <a:t>91%</a:t>
                      </a:r>
                    </a:p>
                  </a:txBody>
                  <a:tcPr/>
                </a:tc>
                <a:tc>
                  <a:txBody>
                    <a:bodyPr/>
                    <a:lstStyle/>
                    <a:p>
                      <a:r>
                        <a:rPr lang="en-US"/>
                        <a:t>84%</a:t>
                      </a:r>
                    </a:p>
                  </a:txBody>
                  <a:tcPr/>
                </a:tc>
                <a:tc>
                  <a:txBody>
                    <a:bodyPr/>
                    <a:lstStyle/>
                    <a:p>
                      <a:r>
                        <a:rPr lang="en-US"/>
                        <a:t>89%</a:t>
                      </a:r>
                    </a:p>
                  </a:txBody>
                  <a:tcPr/>
                </a:tc>
                <a:extLst>
                  <a:ext uri="{0D108BD9-81ED-4DB2-BD59-A6C34878D82A}">
                    <a16:rowId xmlns:a16="http://schemas.microsoft.com/office/drawing/2014/main" val="132329052"/>
                  </a:ext>
                </a:extLst>
              </a:tr>
              <a:tr h="365760">
                <a:tc>
                  <a:txBody>
                    <a:bodyPr/>
                    <a:lstStyle/>
                    <a:p>
                      <a:r>
                        <a:rPr lang="en-US" dirty="0"/>
                        <a:t>VA 7 (Leesburg Pike)**</a:t>
                      </a:r>
                    </a:p>
                  </a:txBody>
                  <a:tcPr/>
                </a:tc>
                <a:tc>
                  <a:txBody>
                    <a:bodyPr/>
                    <a:lstStyle/>
                    <a:p>
                      <a:r>
                        <a:rPr lang="en-US"/>
                        <a:t>86%</a:t>
                      </a:r>
                    </a:p>
                  </a:txBody>
                  <a:tcPr/>
                </a:tc>
                <a:tc>
                  <a:txBody>
                    <a:bodyPr/>
                    <a:lstStyle/>
                    <a:p>
                      <a:r>
                        <a:rPr lang="en-US"/>
                        <a:t>85%</a:t>
                      </a:r>
                    </a:p>
                  </a:txBody>
                  <a:tcPr/>
                </a:tc>
                <a:tc>
                  <a:txBody>
                    <a:bodyPr/>
                    <a:lstStyle/>
                    <a:p>
                      <a:r>
                        <a:rPr lang="en-US"/>
                        <a:t>66%</a:t>
                      </a:r>
                    </a:p>
                  </a:txBody>
                  <a:tcPr/>
                </a:tc>
                <a:extLst>
                  <a:ext uri="{0D108BD9-81ED-4DB2-BD59-A6C34878D82A}">
                    <a16:rowId xmlns:a16="http://schemas.microsoft.com/office/drawing/2014/main" val="3895717615"/>
                  </a:ext>
                </a:extLst>
              </a:tr>
              <a:tr h="365760">
                <a:tc>
                  <a:txBody>
                    <a:bodyPr/>
                    <a:lstStyle/>
                    <a:p>
                      <a:r>
                        <a:rPr lang="en-US"/>
                        <a:t>Van Dorn – Pentagon**</a:t>
                      </a:r>
                    </a:p>
                  </a:txBody>
                  <a:tcPr/>
                </a:tc>
                <a:tc>
                  <a:txBody>
                    <a:bodyPr/>
                    <a:lstStyle/>
                    <a:p>
                      <a:r>
                        <a:rPr lang="en-US"/>
                        <a:t>90%</a:t>
                      </a:r>
                    </a:p>
                  </a:txBody>
                  <a:tcPr/>
                </a:tc>
                <a:tc>
                  <a:txBody>
                    <a:bodyPr/>
                    <a:lstStyle/>
                    <a:p>
                      <a:r>
                        <a:rPr lang="en-US"/>
                        <a:t>89%</a:t>
                      </a:r>
                    </a:p>
                  </a:txBody>
                  <a:tcPr/>
                </a:tc>
                <a:tc>
                  <a:txBody>
                    <a:bodyPr/>
                    <a:lstStyle/>
                    <a:p>
                      <a:r>
                        <a:rPr lang="en-US" dirty="0"/>
                        <a:t>82%</a:t>
                      </a:r>
                    </a:p>
                  </a:txBody>
                  <a:tcPr/>
                </a:tc>
                <a:extLst>
                  <a:ext uri="{0D108BD9-81ED-4DB2-BD59-A6C34878D82A}">
                    <a16:rowId xmlns:a16="http://schemas.microsoft.com/office/drawing/2014/main" val="1855913786"/>
                  </a:ext>
                </a:extLst>
              </a:tr>
            </a:tbl>
          </a:graphicData>
        </a:graphic>
      </p:graphicFrame>
      <p:grpSp>
        <p:nvGrpSpPr>
          <p:cNvPr id="52" name="Group 51">
            <a:extLst>
              <a:ext uri="{FF2B5EF4-FFF2-40B4-BE49-F238E27FC236}">
                <a16:creationId xmlns:a16="http://schemas.microsoft.com/office/drawing/2014/main" id="{9881F07C-7234-4919-8217-21ED01774F05}"/>
              </a:ext>
            </a:extLst>
          </p:cNvPr>
          <p:cNvGrpSpPr/>
          <p:nvPr/>
        </p:nvGrpSpPr>
        <p:grpSpPr>
          <a:xfrm>
            <a:off x="4648218" y="3533726"/>
            <a:ext cx="2486477" cy="2013353"/>
            <a:chOff x="4505343" y="3396985"/>
            <a:chExt cx="2486477" cy="2013353"/>
          </a:xfrm>
        </p:grpSpPr>
        <p:sp>
          <p:nvSpPr>
            <p:cNvPr id="25" name="Arrow: Up 24">
              <a:extLst>
                <a:ext uri="{FF2B5EF4-FFF2-40B4-BE49-F238E27FC236}">
                  <a16:creationId xmlns:a16="http://schemas.microsoft.com/office/drawing/2014/main" id="{8B980DF7-38EE-4C1D-A7C4-06A9144A66CC}"/>
                </a:ext>
              </a:extLst>
            </p:cNvPr>
            <p:cNvSpPr/>
            <p:nvPr/>
          </p:nvSpPr>
          <p:spPr>
            <a:xfrm>
              <a:off x="5616593" y="3396985"/>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Arrow: Up 26">
              <a:extLst>
                <a:ext uri="{FF2B5EF4-FFF2-40B4-BE49-F238E27FC236}">
                  <a16:creationId xmlns:a16="http://schemas.microsoft.com/office/drawing/2014/main" id="{1D703970-E9F1-454D-B5A0-C960FDA5C59A}"/>
                </a:ext>
              </a:extLst>
            </p:cNvPr>
            <p:cNvSpPr/>
            <p:nvPr/>
          </p:nvSpPr>
          <p:spPr>
            <a:xfrm rot="10800000">
              <a:off x="4512673" y="3404802"/>
              <a:ext cx="266917" cy="193964"/>
            </a:xfrm>
            <a:prstGeom prst="upArrow">
              <a:avLst>
                <a:gd name="adj1" fmla="val 50000"/>
                <a:gd name="adj2" fmla="val 72098"/>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Arrow: Up 28">
              <a:extLst>
                <a:ext uri="{FF2B5EF4-FFF2-40B4-BE49-F238E27FC236}">
                  <a16:creationId xmlns:a16="http://schemas.microsoft.com/office/drawing/2014/main" id="{0A7CA5BB-6293-4C25-AFE4-BBBF3A2154A0}"/>
                </a:ext>
              </a:extLst>
            </p:cNvPr>
            <p:cNvSpPr/>
            <p:nvPr/>
          </p:nvSpPr>
          <p:spPr>
            <a:xfrm rot="10800000">
              <a:off x="6724903" y="3406567"/>
              <a:ext cx="266917" cy="193964"/>
            </a:xfrm>
            <a:prstGeom prst="upArrow">
              <a:avLst>
                <a:gd name="adj1" fmla="val 50000"/>
                <a:gd name="adj2" fmla="val 72098"/>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Arrow: Up 29">
              <a:extLst>
                <a:ext uri="{FF2B5EF4-FFF2-40B4-BE49-F238E27FC236}">
                  <a16:creationId xmlns:a16="http://schemas.microsoft.com/office/drawing/2014/main" id="{7486A812-A40A-4573-8BA2-9AA8FDE45ED6}"/>
                </a:ext>
              </a:extLst>
            </p:cNvPr>
            <p:cNvSpPr/>
            <p:nvPr/>
          </p:nvSpPr>
          <p:spPr>
            <a:xfrm>
              <a:off x="5616593" y="3773434"/>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Arrow: Up 30">
              <a:extLst>
                <a:ext uri="{FF2B5EF4-FFF2-40B4-BE49-F238E27FC236}">
                  <a16:creationId xmlns:a16="http://schemas.microsoft.com/office/drawing/2014/main" id="{A6ABBF08-8B54-4260-8494-A717FBAA59C4}"/>
                </a:ext>
              </a:extLst>
            </p:cNvPr>
            <p:cNvSpPr/>
            <p:nvPr/>
          </p:nvSpPr>
          <p:spPr>
            <a:xfrm rot="10800000">
              <a:off x="4512673" y="3781251"/>
              <a:ext cx="266917" cy="193964"/>
            </a:xfrm>
            <a:prstGeom prst="upArrow">
              <a:avLst>
                <a:gd name="adj1" fmla="val 50000"/>
                <a:gd name="adj2" fmla="val 72098"/>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Arrow: Up 31">
              <a:extLst>
                <a:ext uri="{FF2B5EF4-FFF2-40B4-BE49-F238E27FC236}">
                  <a16:creationId xmlns:a16="http://schemas.microsoft.com/office/drawing/2014/main" id="{CBAC6367-652B-4D06-BC4D-67662B8DF6E7}"/>
                </a:ext>
              </a:extLst>
            </p:cNvPr>
            <p:cNvSpPr/>
            <p:nvPr/>
          </p:nvSpPr>
          <p:spPr>
            <a:xfrm rot="10800000">
              <a:off x="6724903" y="3783016"/>
              <a:ext cx="266917" cy="193964"/>
            </a:xfrm>
            <a:prstGeom prst="upArrow">
              <a:avLst>
                <a:gd name="adj1" fmla="val 50000"/>
                <a:gd name="adj2" fmla="val 72098"/>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Arrow: Up 32">
              <a:extLst>
                <a:ext uri="{FF2B5EF4-FFF2-40B4-BE49-F238E27FC236}">
                  <a16:creationId xmlns:a16="http://schemas.microsoft.com/office/drawing/2014/main" id="{DB82AE86-2203-419B-BDE4-929D6D06AE02}"/>
                </a:ext>
              </a:extLst>
            </p:cNvPr>
            <p:cNvSpPr/>
            <p:nvPr/>
          </p:nvSpPr>
          <p:spPr>
            <a:xfrm>
              <a:off x="5616593" y="4121331"/>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Arrow: Up 34">
              <a:extLst>
                <a:ext uri="{FF2B5EF4-FFF2-40B4-BE49-F238E27FC236}">
                  <a16:creationId xmlns:a16="http://schemas.microsoft.com/office/drawing/2014/main" id="{89D80234-E32E-4986-9F2A-48B4E764D01E}"/>
                </a:ext>
              </a:extLst>
            </p:cNvPr>
            <p:cNvSpPr/>
            <p:nvPr/>
          </p:nvSpPr>
          <p:spPr>
            <a:xfrm rot="10800000">
              <a:off x="6724903" y="4130913"/>
              <a:ext cx="266917" cy="193964"/>
            </a:xfrm>
            <a:prstGeom prst="upArrow">
              <a:avLst>
                <a:gd name="adj1" fmla="val 50000"/>
                <a:gd name="adj2" fmla="val 72098"/>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Arrow: Up 35">
              <a:extLst>
                <a:ext uri="{FF2B5EF4-FFF2-40B4-BE49-F238E27FC236}">
                  <a16:creationId xmlns:a16="http://schemas.microsoft.com/office/drawing/2014/main" id="{DF47B481-033E-49F8-A2CB-C9A8E04E3522}"/>
                </a:ext>
              </a:extLst>
            </p:cNvPr>
            <p:cNvSpPr/>
            <p:nvPr/>
          </p:nvSpPr>
          <p:spPr>
            <a:xfrm>
              <a:off x="5616593" y="4497779"/>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Arrow: Up 40">
              <a:extLst>
                <a:ext uri="{FF2B5EF4-FFF2-40B4-BE49-F238E27FC236}">
                  <a16:creationId xmlns:a16="http://schemas.microsoft.com/office/drawing/2014/main" id="{AE514159-6570-4CC8-8407-E6F8FF3A0FA4}"/>
                </a:ext>
              </a:extLst>
            </p:cNvPr>
            <p:cNvSpPr/>
            <p:nvPr/>
          </p:nvSpPr>
          <p:spPr>
            <a:xfrm rot="10800000">
              <a:off x="6724902" y="4883809"/>
              <a:ext cx="266917" cy="193964"/>
            </a:xfrm>
            <a:prstGeom prst="upArrow">
              <a:avLst>
                <a:gd name="adj1" fmla="val 50000"/>
                <a:gd name="adj2" fmla="val 72098"/>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Arrow: Up 41">
              <a:extLst>
                <a:ext uri="{FF2B5EF4-FFF2-40B4-BE49-F238E27FC236}">
                  <a16:creationId xmlns:a16="http://schemas.microsoft.com/office/drawing/2014/main" id="{DD4A5BCD-D134-4619-989B-1DAA55AB91A6}"/>
                </a:ext>
              </a:extLst>
            </p:cNvPr>
            <p:cNvSpPr/>
            <p:nvPr/>
          </p:nvSpPr>
          <p:spPr>
            <a:xfrm>
              <a:off x="5616592" y="5216374"/>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Arrow: Up 44">
              <a:extLst>
                <a:ext uri="{FF2B5EF4-FFF2-40B4-BE49-F238E27FC236}">
                  <a16:creationId xmlns:a16="http://schemas.microsoft.com/office/drawing/2014/main" id="{EDBBC812-3C67-405B-9C25-40102D2D7E4F}"/>
                </a:ext>
              </a:extLst>
            </p:cNvPr>
            <p:cNvSpPr/>
            <p:nvPr/>
          </p:nvSpPr>
          <p:spPr>
            <a:xfrm>
              <a:off x="4512671" y="4492022"/>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Arrow: Up 45">
              <a:extLst>
                <a:ext uri="{FF2B5EF4-FFF2-40B4-BE49-F238E27FC236}">
                  <a16:creationId xmlns:a16="http://schemas.microsoft.com/office/drawing/2014/main" id="{6017046A-AC37-4BBE-80DF-9E337F8AD18A}"/>
                </a:ext>
              </a:extLst>
            </p:cNvPr>
            <p:cNvSpPr/>
            <p:nvPr/>
          </p:nvSpPr>
          <p:spPr>
            <a:xfrm>
              <a:off x="6720515" y="4492022"/>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Arrow: Up 46">
              <a:extLst>
                <a:ext uri="{FF2B5EF4-FFF2-40B4-BE49-F238E27FC236}">
                  <a16:creationId xmlns:a16="http://schemas.microsoft.com/office/drawing/2014/main" id="{AB66AD9D-22AD-4666-B2C2-E365A1B79491}"/>
                </a:ext>
              </a:extLst>
            </p:cNvPr>
            <p:cNvSpPr/>
            <p:nvPr/>
          </p:nvSpPr>
          <p:spPr>
            <a:xfrm>
              <a:off x="4505343" y="4121331"/>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Arrow: Up 47">
              <a:extLst>
                <a:ext uri="{FF2B5EF4-FFF2-40B4-BE49-F238E27FC236}">
                  <a16:creationId xmlns:a16="http://schemas.microsoft.com/office/drawing/2014/main" id="{7E8F4823-DA40-47F0-9CA9-586C2781842B}"/>
                </a:ext>
              </a:extLst>
            </p:cNvPr>
            <p:cNvSpPr/>
            <p:nvPr/>
          </p:nvSpPr>
          <p:spPr>
            <a:xfrm>
              <a:off x="4512671" y="4868470"/>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Arrow: Up 49">
              <a:extLst>
                <a:ext uri="{FF2B5EF4-FFF2-40B4-BE49-F238E27FC236}">
                  <a16:creationId xmlns:a16="http://schemas.microsoft.com/office/drawing/2014/main" id="{06A53216-E32D-4DA9-9D18-A8B157406CD4}"/>
                </a:ext>
              </a:extLst>
            </p:cNvPr>
            <p:cNvSpPr/>
            <p:nvPr/>
          </p:nvSpPr>
          <p:spPr>
            <a:xfrm>
              <a:off x="4512670" y="5210612"/>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Arrow: Up 50">
              <a:extLst>
                <a:ext uri="{FF2B5EF4-FFF2-40B4-BE49-F238E27FC236}">
                  <a16:creationId xmlns:a16="http://schemas.microsoft.com/office/drawing/2014/main" id="{6BBFD155-7253-46C7-9097-1CF6F8EA64B4}"/>
                </a:ext>
              </a:extLst>
            </p:cNvPr>
            <p:cNvSpPr/>
            <p:nvPr/>
          </p:nvSpPr>
          <p:spPr>
            <a:xfrm>
              <a:off x="6720514" y="5210612"/>
              <a:ext cx="266917" cy="193964"/>
            </a:xfrm>
            <a:prstGeom prst="upArrow">
              <a:avLst>
                <a:gd name="adj1" fmla="val 50000"/>
                <a:gd name="adj2" fmla="val 7209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53" name="TextBox 52">
            <a:extLst>
              <a:ext uri="{FF2B5EF4-FFF2-40B4-BE49-F238E27FC236}">
                <a16:creationId xmlns:a16="http://schemas.microsoft.com/office/drawing/2014/main" id="{DAED28FC-684B-4066-ADE7-3A04BA006B88}"/>
              </a:ext>
            </a:extLst>
          </p:cNvPr>
          <p:cNvSpPr txBox="1"/>
          <p:nvPr/>
        </p:nvSpPr>
        <p:spPr>
          <a:xfrm>
            <a:off x="868682" y="1302235"/>
            <a:ext cx="7790685" cy="1477328"/>
          </a:xfrm>
          <a:prstGeom prst="rect">
            <a:avLst/>
          </a:prstGeom>
          <a:noFill/>
        </p:spPr>
        <p:txBody>
          <a:bodyPr wrap="square" rtlCol="0" anchor="t">
            <a:spAutoFit/>
          </a:bodyPr>
          <a:lstStyle/>
          <a:p>
            <a:pPr marL="255905" lvl="0" indent="-255905">
              <a:spcBef>
                <a:spcPts val="1200"/>
              </a:spcBef>
              <a:buFont typeface="Arial"/>
              <a:buChar char="•"/>
            </a:pPr>
            <a:r>
              <a:rPr lang="en-US" sz="2000"/>
              <a:t>WMATA priority routes on-time performance after* TIGER-funded enhancements</a:t>
            </a:r>
          </a:p>
          <a:p>
            <a:pPr marL="255905" lvl="0" indent="-255905">
              <a:spcBef>
                <a:spcPts val="1200"/>
              </a:spcBef>
              <a:buFont typeface="Arial"/>
              <a:buChar char="•"/>
            </a:pPr>
            <a:r>
              <a:rPr lang="en-US" sz="2000"/>
              <a:t>Arrows represent OTP increase or decrease compared to values before the enhancements</a:t>
            </a:r>
          </a:p>
        </p:txBody>
      </p:sp>
    </p:spTree>
    <p:extLst>
      <p:ext uri="{BB962C8B-B14F-4D97-AF65-F5344CB8AC3E}">
        <p14:creationId xmlns:p14="http://schemas.microsoft.com/office/powerpoint/2010/main" val="3539705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TIGER Key Takeaways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7790685" cy="3785652"/>
          </a:xfrm>
          <a:prstGeom prst="rect">
            <a:avLst/>
          </a:prstGeom>
          <a:noFill/>
        </p:spPr>
        <p:txBody>
          <a:bodyPr wrap="square" rtlCol="0" anchor="t">
            <a:spAutoFit/>
          </a:bodyPr>
          <a:lstStyle/>
          <a:p>
            <a:pPr marL="255905" lvl="0" indent="-255905">
              <a:spcBef>
                <a:spcPts val="1200"/>
              </a:spcBef>
              <a:buFont typeface="Arial"/>
              <a:buChar char="•"/>
            </a:pPr>
            <a:r>
              <a:rPr lang="en-US" sz="2000" dirty="0"/>
              <a:t>On-time performance improved significantly at all time periods on the US 1 Transitway and Van Dorn – Pentagon corridors</a:t>
            </a:r>
            <a:endParaRPr lang="en-US" dirty="0"/>
          </a:p>
          <a:p>
            <a:pPr marL="255905" lvl="0" indent="-255905">
              <a:spcBef>
                <a:spcPts val="1200"/>
              </a:spcBef>
              <a:buFont typeface="Arial"/>
              <a:buChar char="•"/>
            </a:pPr>
            <a:r>
              <a:rPr lang="en-US" sz="2000" dirty="0"/>
              <a:t>On-time performance improvement during morning peak period was limited on Wisconsin Avenue but significant on VA 7 (Leesburg Pike)</a:t>
            </a:r>
          </a:p>
          <a:p>
            <a:pPr marL="255905" lvl="0" indent="-255905">
              <a:spcBef>
                <a:spcPts val="1200"/>
              </a:spcBef>
              <a:buFont typeface="Arial"/>
              <a:buChar char="•"/>
            </a:pPr>
            <a:r>
              <a:rPr lang="en-US" sz="2000" dirty="0"/>
              <a:t>Off-peak on-time performance improved on all corridors (where the measure was tracked)</a:t>
            </a:r>
          </a:p>
          <a:p>
            <a:pPr marL="255905" lvl="0" indent="-255905">
              <a:spcBef>
                <a:spcPts val="1200"/>
              </a:spcBef>
              <a:buFont typeface="Arial"/>
              <a:buChar char="•"/>
            </a:pPr>
            <a:r>
              <a:rPr lang="en-US" sz="2000" dirty="0"/>
              <a:t>Limited success on peak periods may be explained by heavier and more variable traffic compared to midday</a:t>
            </a:r>
          </a:p>
          <a:p>
            <a:pPr marL="255905" lvl="0" indent="-255905">
              <a:spcBef>
                <a:spcPts val="1200"/>
              </a:spcBef>
              <a:buFont typeface="Arial"/>
              <a:buChar char="•"/>
            </a:pPr>
            <a:r>
              <a:rPr lang="en-US" sz="2000" dirty="0"/>
              <a:t>Changes in passenger trips on the corridors were mostly aligned to changes in level of service and overall ridership in the region</a:t>
            </a:r>
          </a:p>
        </p:txBody>
      </p:sp>
      <p:sp>
        <p:nvSpPr>
          <p:cNvPr id="15" name="Slide Number Placeholder 1">
            <a:extLst>
              <a:ext uri="{FF2B5EF4-FFF2-40B4-BE49-F238E27FC236}">
                <a16:creationId xmlns:a16="http://schemas.microsoft.com/office/drawing/2014/main" id="{D6882A98-812A-4662-8748-EEFF34B50B5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19</a:t>
            </a:fld>
            <a:endParaRPr lang="en-US"/>
          </a:p>
        </p:txBody>
      </p:sp>
    </p:spTree>
    <p:extLst>
      <p:ext uri="{BB962C8B-B14F-4D97-AF65-F5344CB8AC3E}">
        <p14:creationId xmlns:p14="http://schemas.microsoft.com/office/powerpoint/2010/main" val="1526230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TIGER Key Takeaways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5" name="Slide Number Placeholder 1">
            <a:extLst>
              <a:ext uri="{FF2B5EF4-FFF2-40B4-BE49-F238E27FC236}">
                <a16:creationId xmlns:a16="http://schemas.microsoft.com/office/drawing/2014/main" id="{D6882A98-812A-4662-8748-EEFF34B50B5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20</a:t>
            </a:fld>
            <a:endParaRPr lang="en-US"/>
          </a:p>
        </p:txBody>
      </p:sp>
      <p:graphicFrame>
        <p:nvGraphicFramePr>
          <p:cNvPr id="6" name="Table 5">
            <a:extLst>
              <a:ext uri="{FF2B5EF4-FFF2-40B4-BE49-F238E27FC236}">
                <a16:creationId xmlns:a16="http://schemas.microsoft.com/office/drawing/2014/main" id="{4B1AB1E5-53FB-4C26-9F55-C7F50458288E}"/>
              </a:ext>
            </a:extLst>
          </p:cNvPr>
          <p:cNvGraphicFramePr>
            <a:graphicFrameLocks noGrp="1"/>
          </p:cNvGraphicFramePr>
          <p:nvPr>
            <p:extLst>
              <p:ext uri="{D42A27DB-BD31-4B8C-83A1-F6EECF244321}">
                <p14:modId xmlns:p14="http://schemas.microsoft.com/office/powerpoint/2010/main" val="850363855"/>
              </p:ext>
            </p:extLst>
          </p:nvPr>
        </p:nvGraphicFramePr>
        <p:xfrm>
          <a:off x="825516" y="1254517"/>
          <a:ext cx="7625757" cy="4686808"/>
        </p:xfrm>
        <a:graphic>
          <a:graphicData uri="http://schemas.openxmlformats.org/drawingml/2006/table">
            <a:tbl>
              <a:tblPr firstRow="1" firstCol="1" bandRow="1">
                <a:tableStyleId>{F5AB1C69-6EDB-4FF4-983F-18BD219EF322}</a:tableStyleId>
              </a:tblPr>
              <a:tblGrid>
                <a:gridCol w="2139357">
                  <a:extLst>
                    <a:ext uri="{9D8B030D-6E8A-4147-A177-3AD203B41FA5}">
                      <a16:colId xmlns:a16="http://schemas.microsoft.com/office/drawing/2014/main" val="7792774"/>
                    </a:ext>
                  </a:extLst>
                </a:gridCol>
                <a:gridCol w="1828800">
                  <a:extLst>
                    <a:ext uri="{9D8B030D-6E8A-4147-A177-3AD203B41FA5}">
                      <a16:colId xmlns:a16="http://schemas.microsoft.com/office/drawing/2014/main" val="848309359"/>
                    </a:ext>
                  </a:extLst>
                </a:gridCol>
                <a:gridCol w="914400">
                  <a:extLst>
                    <a:ext uri="{9D8B030D-6E8A-4147-A177-3AD203B41FA5}">
                      <a16:colId xmlns:a16="http://schemas.microsoft.com/office/drawing/2014/main" val="459726812"/>
                    </a:ext>
                  </a:extLst>
                </a:gridCol>
                <a:gridCol w="914400">
                  <a:extLst>
                    <a:ext uri="{9D8B030D-6E8A-4147-A177-3AD203B41FA5}">
                      <a16:colId xmlns:a16="http://schemas.microsoft.com/office/drawing/2014/main" val="4222700882"/>
                    </a:ext>
                  </a:extLst>
                </a:gridCol>
                <a:gridCol w="1828800">
                  <a:extLst>
                    <a:ext uri="{9D8B030D-6E8A-4147-A177-3AD203B41FA5}">
                      <a16:colId xmlns:a16="http://schemas.microsoft.com/office/drawing/2014/main" val="2946308542"/>
                    </a:ext>
                  </a:extLst>
                </a:gridCol>
              </a:tblGrid>
              <a:tr h="176993">
                <a:tc rowSpan="2">
                  <a:txBody>
                    <a:bodyPr/>
                    <a:lstStyle/>
                    <a:p>
                      <a:pPr marL="0" marR="0">
                        <a:lnSpc>
                          <a:spcPct val="115000"/>
                        </a:lnSpc>
                        <a:spcBef>
                          <a:spcPts val="200"/>
                        </a:spcBef>
                        <a:spcAft>
                          <a:spcPts val="200"/>
                        </a:spcAft>
                      </a:pPr>
                      <a:r>
                        <a:rPr lang="en-US" sz="1600">
                          <a:effectLst/>
                        </a:rPr>
                        <a:t>Corridor</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lnB w="38100" cap="flat" cmpd="sng" algn="ctr">
                      <a:solidFill>
                        <a:schemeClr val="bg1"/>
                      </a:solidFill>
                      <a:prstDash val="solid"/>
                      <a:round/>
                      <a:headEnd type="none" w="med" len="med"/>
                      <a:tailEnd type="none" w="med" len="med"/>
                    </a:lnB>
                  </a:tcPr>
                </a:tc>
                <a:tc rowSpan="2">
                  <a:txBody>
                    <a:bodyPr/>
                    <a:lstStyle/>
                    <a:p>
                      <a:pPr marL="0" marR="0" algn="ctr">
                        <a:lnSpc>
                          <a:spcPct val="115000"/>
                        </a:lnSpc>
                        <a:spcBef>
                          <a:spcPts val="200"/>
                        </a:spcBef>
                        <a:spcAft>
                          <a:spcPts val="200"/>
                        </a:spcAft>
                      </a:pPr>
                      <a:r>
                        <a:rPr lang="en-US" sz="1600">
                          <a:effectLst/>
                        </a:rPr>
                        <a:t>Bus Priority Treatments</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lnB w="38100" cap="flat" cmpd="sng" algn="ctr">
                      <a:solidFill>
                        <a:schemeClr val="bg1"/>
                      </a:solidFill>
                      <a:prstDash val="solid"/>
                      <a:round/>
                      <a:headEnd type="none" w="med" len="med"/>
                      <a:tailEnd type="none" w="med" len="med"/>
                    </a:lnB>
                  </a:tcPr>
                </a:tc>
                <a:tc gridSpan="2">
                  <a:txBody>
                    <a:bodyPr/>
                    <a:lstStyle/>
                    <a:p>
                      <a:pPr marL="0" marR="0" algn="ctr">
                        <a:lnSpc>
                          <a:spcPct val="115000"/>
                        </a:lnSpc>
                        <a:spcBef>
                          <a:spcPts val="200"/>
                        </a:spcBef>
                        <a:spcAft>
                          <a:spcPts val="200"/>
                        </a:spcAft>
                      </a:pPr>
                      <a:r>
                        <a:rPr lang="en-US" sz="1600">
                          <a:effectLst/>
                        </a:rPr>
                        <a:t>On-time Performance</a:t>
                      </a: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lnB w="12700" cap="flat" cmpd="sng" algn="ctr">
                      <a:solidFill>
                        <a:schemeClr val="bg1"/>
                      </a:solidFill>
                      <a:prstDash val="solid"/>
                      <a:round/>
                      <a:headEnd type="none" w="med" len="med"/>
                      <a:tailEnd type="none" w="med" len="med"/>
                    </a:lnB>
                  </a:tcPr>
                </a:tc>
                <a:tc hMerge="1">
                  <a:txBody>
                    <a:bodyPr/>
                    <a:lstStyle/>
                    <a:p>
                      <a:pPr marL="0" marR="0" algn="ctr">
                        <a:lnSpc>
                          <a:spcPct val="115000"/>
                        </a:lnSpc>
                        <a:spcBef>
                          <a:spcPts val="200"/>
                        </a:spcBef>
                        <a:spcAft>
                          <a:spcPts val="200"/>
                        </a:spcAft>
                      </a:pP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tc rowSpan="2">
                  <a:txBody>
                    <a:bodyPr/>
                    <a:lstStyle/>
                    <a:p>
                      <a:pPr marL="0" marR="0" algn="ctr">
                        <a:lnSpc>
                          <a:spcPct val="115000"/>
                        </a:lnSpc>
                        <a:spcBef>
                          <a:spcPts val="200"/>
                        </a:spcBef>
                        <a:spcAft>
                          <a:spcPts val="200"/>
                        </a:spcAft>
                      </a:pPr>
                      <a:r>
                        <a:rPr lang="en-US" sz="1600" b="1" kern="1200">
                          <a:solidFill>
                            <a:schemeClr val="lt1"/>
                          </a:solidFill>
                          <a:effectLst/>
                          <a:latin typeface="+mn-lt"/>
                          <a:ea typeface="+mn-ea"/>
                          <a:cs typeface="+mn-cs"/>
                        </a:rPr>
                        <a:t>Ridership</a:t>
                      </a:r>
                    </a:p>
                  </a:txBody>
                  <a:tcPr marL="68580" marR="68580" marT="0" marB="0" anchor="ctr">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33369556"/>
                  </a:ext>
                </a:extLst>
              </a:tr>
              <a:tr h="0">
                <a:tc vMerge="1">
                  <a:txBody>
                    <a:bodyPr/>
                    <a:lstStyle/>
                    <a:p>
                      <a:pPr marL="0" marR="0">
                        <a:lnSpc>
                          <a:spcPct val="115000"/>
                        </a:lnSpc>
                        <a:spcBef>
                          <a:spcPts val="200"/>
                        </a:spcBef>
                        <a:spcAft>
                          <a:spcPts val="200"/>
                        </a:spcAft>
                      </a:pP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200"/>
                        </a:spcAft>
                      </a:pPr>
                      <a:r>
                        <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rPr>
                        <a:t>Peak</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3"/>
                    </a:solidFill>
                  </a:tcPr>
                </a:tc>
                <a:tc>
                  <a:txBody>
                    <a:bodyPr/>
                    <a:lstStyle/>
                    <a:p>
                      <a:pPr marL="0" marR="0" algn="ctr">
                        <a:lnSpc>
                          <a:spcPct val="115000"/>
                        </a:lnSpc>
                        <a:spcBef>
                          <a:spcPts val="200"/>
                        </a:spcBef>
                        <a:spcAft>
                          <a:spcPts val="200"/>
                        </a:spcAft>
                      </a:pPr>
                      <a:r>
                        <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rPr>
                        <a:t>Off-Peak</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3"/>
                    </a:solidFill>
                  </a:tcPr>
                </a:tc>
                <a:tc vMerge="1">
                  <a:txBody>
                    <a:bodyPr/>
                    <a:lstStyle/>
                    <a:p>
                      <a:pPr marL="0" marR="0" algn="ctr">
                        <a:lnSpc>
                          <a:spcPct val="115000"/>
                        </a:lnSpc>
                        <a:spcBef>
                          <a:spcPts val="200"/>
                        </a:spcBef>
                        <a:spcAft>
                          <a:spcPts val="200"/>
                        </a:spcAft>
                      </a:pPr>
                      <a:endParaRPr lang="en-US" sz="1600">
                        <a:solidFill>
                          <a:srgbClr val="FFFFFF"/>
                        </a:solidFill>
                        <a:effectLst/>
                        <a:latin typeface="Franklin Gothic Medium" panose="020B06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69636700"/>
                  </a:ext>
                </a:extLst>
              </a:tr>
              <a:tr h="484632">
                <a:tc>
                  <a:txBody>
                    <a:bodyPr/>
                    <a:lstStyle/>
                    <a:p>
                      <a:pPr marL="0" marR="0">
                        <a:lnSpc>
                          <a:spcPct val="100000"/>
                        </a:lnSpc>
                        <a:spcBef>
                          <a:spcPts val="0"/>
                        </a:spcBef>
                        <a:spcAft>
                          <a:spcPts val="0"/>
                        </a:spcAft>
                      </a:pPr>
                      <a:r>
                        <a:rPr lang="en-US" sz="1600">
                          <a:effectLst/>
                        </a:rPr>
                        <a:t>16</a:t>
                      </a:r>
                      <a:r>
                        <a:rPr lang="en-US" sz="1600" baseline="30000">
                          <a:effectLst/>
                        </a:rPr>
                        <a:t>th</a:t>
                      </a:r>
                      <a:r>
                        <a:rPr lang="en-US" sz="1600">
                          <a:effectLst/>
                        </a:rPr>
                        <a:t> Street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lnT w="38100" cap="flat" cmpd="sng" algn="ctr">
                      <a:solidFill>
                        <a:schemeClr val="bg1"/>
                      </a:solidFill>
                      <a:prstDash val="solid"/>
                      <a:round/>
                      <a:headEnd type="none" w="med" len="med"/>
                      <a:tailEnd type="none" w="med" len="med"/>
                    </a:lnT>
                  </a:tcPr>
                </a:tc>
                <a:tc>
                  <a:txBody>
                    <a:bodyPr/>
                    <a:lstStyle/>
                    <a:p>
                      <a:pPr marL="0" marR="0" algn="l">
                        <a:lnSpc>
                          <a:spcPct val="100000"/>
                        </a:lnSpc>
                        <a:spcBef>
                          <a:spcPts val="0"/>
                        </a:spcBef>
                        <a:spcAft>
                          <a:spcPts val="0"/>
                        </a:spcAft>
                      </a:pPr>
                      <a:endParaRPr lang="en-US" sz="1400" i="1">
                        <a:effectLst/>
                        <a:latin typeface="+mn-lt"/>
                        <a:ea typeface="Franklin Gothic Book" panose="020B0503020102020204" pitchFamily="34" charset="0"/>
                        <a:cs typeface="Times New Roman" panose="02020603050405020304" pitchFamily="18" charset="0"/>
                      </a:endParaRPr>
                    </a:p>
                  </a:txBody>
                  <a:tcPr marL="68580" marR="68580" marT="0" marB="0">
                    <a:lnT w="38100" cap="flat" cmpd="sng" algn="ctr">
                      <a:solidFill>
                        <a:schemeClr val="bg1"/>
                      </a:solidFill>
                      <a:prstDash val="solid"/>
                      <a:round/>
                      <a:headEnd type="none" w="med" len="med"/>
                      <a:tailEnd type="none" w="med" len="med"/>
                    </a:lnT>
                  </a:tcPr>
                </a:tc>
                <a:tc>
                  <a:txBody>
                    <a:bodyPr/>
                    <a:lstStyle/>
                    <a:p>
                      <a:pPr marL="0" marR="0" algn="l">
                        <a:lnSpc>
                          <a:spcPct val="100000"/>
                        </a:lnSpc>
                        <a:spcBef>
                          <a:spcPts val="0"/>
                        </a:spcBef>
                        <a:spcAft>
                          <a:spcPts val="0"/>
                        </a:spcAft>
                      </a:pPr>
                      <a:endParaRPr lang="en-US" sz="1400" i="1">
                        <a:effectLst/>
                        <a:latin typeface="+mn-lt"/>
                        <a:ea typeface="Franklin Gothic Book" panose="020B0503020102020204" pitchFamily="34" charset="0"/>
                        <a:cs typeface="Times New Roman" panose="02020603050405020304" pitchFamily="18" charset="0"/>
                      </a:endParaRPr>
                    </a:p>
                  </a:txBody>
                  <a:tcPr marL="68580" marR="68580" marT="0" marB="0">
                    <a:lnT w="38100" cap="flat" cmpd="sng" algn="ctr">
                      <a:solidFill>
                        <a:schemeClr val="bg1"/>
                      </a:solidFill>
                      <a:prstDash val="solid"/>
                      <a:round/>
                      <a:headEnd type="none" w="med" len="med"/>
                      <a:tailEnd type="none" w="med" len="med"/>
                    </a:lnT>
                  </a:tcPr>
                </a:tc>
                <a:tc>
                  <a:txBody>
                    <a:bodyPr/>
                    <a:lstStyle/>
                    <a:p>
                      <a:pPr marL="0" marR="0" algn="l">
                        <a:lnSpc>
                          <a:spcPct val="100000"/>
                        </a:lnSpc>
                        <a:spcBef>
                          <a:spcPts val="0"/>
                        </a:spcBef>
                        <a:spcAft>
                          <a:spcPts val="0"/>
                        </a:spcAft>
                      </a:pPr>
                      <a:endParaRPr lang="en-US" sz="1400" i="1">
                        <a:effectLst/>
                        <a:latin typeface="+mn-lt"/>
                        <a:ea typeface="Franklin Gothic Book" panose="020B0503020102020204" pitchFamily="34" charset="0"/>
                        <a:cs typeface="Times New Roman" panose="02020603050405020304" pitchFamily="18" charset="0"/>
                      </a:endParaRPr>
                    </a:p>
                  </a:txBody>
                  <a:tcPr marL="68580" marR="68580" marT="0" marB="0">
                    <a:lnT w="38100" cap="flat" cmpd="sng" algn="ctr">
                      <a:solidFill>
                        <a:schemeClr val="bg1"/>
                      </a:solidFill>
                      <a:prstDash val="solid"/>
                      <a:round/>
                      <a:headEnd type="none" w="med" len="med"/>
                      <a:tailEnd type="none" w="med" len="med"/>
                    </a:lnT>
                  </a:tcPr>
                </a:tc>
                <a:tc>
                  <a:txBody>
                    <a:bodyPr/>
                    <a:lstStyle/>
                    <a:p>
                      <a:pPr marL="0" marR="0" algn="l">
                        <a:lnSpc>
                          <a:spcPct val="100000"/>
                        </a:lnSpc>
                        <a:spcBef>
                          <a:spcPts val="0"/>
                        </a:spcBef>
                        <a:spcAft>
                          <a:spcPts val="0"/>
                        </a:spcAft>
                      </a:pPr>
                      <a:endParaRPr lang="en-US" sz="1400" i="1">
                        <a:effectLst/>
                        <a:latin typeface="+mn-lt"/>
                        <a:ea typeface="Franklin Gothic Book" panose="020B0503020102020204" pitchFamily="34" charset="0"/>
                        <a:cs typeface="Times New Roman" panose="02020603050405020304" pitchFamily="18" charset="0"/>
                      </a:endParaRPr>
                    </a:p>
                  </a:txBody>
                  <a:tcPr marL="68580" marR="68580" marT="0" marB="0">
                    <a:lnT w="381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2625467037"/>
                  </a:ext>
                </a:extLst>
              </a:tr>
              <a:tr h="457200">
                <a:tc>
                  <a:txBody>
                    <a:bodyPr/>
                    <a:lstStyle/>
                    <a:p>
                      <a:pPr marL="0" marR="0">
                        <a:lnSpc>
                          <a:spcPct val="100000"/>
                        </a:lnSpc>
                        <a:spcBef>
                          <a:spcPts val="0"/>
                        </a:spcBef>
                        <a:spcAft>
                          <a:spcPts val="0"/>
                        </a:spcAft>
                      </a:pPr>
                      <a:r>
                        <a:rPr lang="en-US" sz="1600">
                          <a:effectLst/>
                        </a:rPr>
                        <a:t>Georgia Avenue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18232737"/>
                  </a:ext>
                </a:extLst>
              </a:tr>
              <a:tr h="484632">
                <a:tc>
                  <a:txBody>
                    <a:bodyPr/>
                    <a:lstStyle/>
                    <a:p>
                      <a:pPr marL="0" marR="0">
                        <a:lnSpc>
                          <a:spcPct val="100000"/>
                        </a:lnSpc>
                        <a:spcBef>
                          <a:spcPts val="0"/>
                        </a:spcBef>
                        <a:spcAft>
                          <a:spcPts val="0"/>
                        </a:spcAft>
                      </a:pPr>
                      <a:r>
                        <a:rPr lang="en-US" sz="1600">
                          <a:effectLst/>
                        </a:rPr>
                        <a:t>Wisconsin Avenue,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r>
                        <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rPr>
                        <a:t>-</a:t>
                      </a: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87892487"/>
                  </a:ext>
                </a:extLst>
              </a:tr>
              <a:tr h="484632">
                <a:tc>
                  <a:txBody>
                    <a:bodyPr/>
                    <a:lstStyle/>
                    <a:p>
                      <a:pPr marL="0" marR="0">
                        <a:lnSpc>
                          <a:spcPct val="100000"/>
                        </a:lnSpc>
                        <a:spcBef>
                          <a:spcPts val="0"/>
                        </a:spcBef>
                        <a:spcAft>
                          <a:spcPts val="0"/>
                        </a:spcAft>
                      </a:pPr>
                      <a:r>
                        <a:rPr lang="en-US" sz="1600">
                          <a:effectLst/>
                        </a:rPr>
                        <a:t>US 1 - Transitway, VA</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0552666"/>
                  </a:ext>
                </a:extLst>
              </a:tr>
              <a:tr h="457200">
                <a:tc>
                  <a:txBody>
                    <a:bodyPr/>
                    <a:lstStyle/>
                    <a:p>
                      <a:pPr marL="0" marR="0">
                        <a:lnSpc>
                          <a:spcPct val="100000"/>
                        </a:lnSpc>
                        <a:spcBef>
                          <a:spcPts val="0"/>
                        </a:spcBef>
                        <a:spcAft>
                          <a:spcPts val="0"/>
                        </a:spcAft>
                      </a:pPr>
                      <a:r>
                        <a:rPr lang="en-US" sz="1600">
                          <a:effectLst/>
                        </a:rPr>
                        <a:t>VA 7 (Leesburg Pike), VA</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r>
                        <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rPr>
                        <a:t>-</a:t>
                      </a:r>
                    </a:p>
                  </a:txBody>
                  <a:tcPr marL="68580" marR="68580" marT="0" marB="0" anchor="ctr"/>
                </a:tc>
                <a:tc>
                  <a:txBody>
                    <a:bodyPr/>
                    <a:lstStyle/>
                    <a:p>
                      <a:pPr marL="0" marR="0" algn="ctr">
                        <a:lnSpc>
                          <a:spcPct val="100000"/>
                        </a:lnSpc>
                        <a:spcBef>
                          <a:spcPts val="0"/>
                        </a:spcBef>
                        <a:spcAft>
                          <a:spcPts val="0"/>
                        </a:spcAft>
                      </a:pPr>
                      <a:r>
                        <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rPr>
                        <a:t>-</a:t>
                      </a: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319664"/>
                  </a:ext>
                </a:extLst>
              </a:tr>
              <a:tr h="457200">
                <a:tc>
                  <a:txBody>
                    <a:bodyPr/>
                    <a:lstStyle/>
                    <a:p>
                      <a:pPr marL="0" marR="0">
                        <a:lnSpc>
                          <a:spcPct val="100000"/>
                        </a:lnSpc>
                        <a:spcBef>
                          <a:spcPts val="0"/>
                        </a:spcBef>
                        <a:spcAft>
                          <a:spcPts val="0"/>
                        </a:spcAft>
                      </a:pPr>
                      <a:r>
                        <a:rPr lang="en-US" sz="1600">
                          <a:effectLst/>
                        </a:rPr>
                        <a:t>Van Dorn – Pentagon, VA</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6791165"/>
                  </a:ext>
                </a:extLst>
              </a:tr>
              <a:tr h="457200">
                <a:tc>
                  <a:txBody>
                    <a:bodyPr/>
                    <a:lstStyle/>
                    <a:p>
                      <a:pPr marL="0" marR="0">
                        <a:lnSpc>
                          <a:spcPct val="100000"/>
                        </a:lnSpc>
                        <a:spcBef>
                          <a:spcPts val="0"/>
                        </a:spcBef>
                        <a:spcAft>
                          <a:spcPts val="0"/>
                        </a:spcAft>
                      </a:pPr>
                      <a:r>
                        <a:rPr lang="en-US" sz="1600">
                          <a:effectLst/>
                        </a:rPr>
                        <a:t>T. Roosevelt Bridge to K St.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rowSpan="2">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rowSpan="2">
                  <a:txBody>
                    <a:bodyPr/>
                    <a:lstStyle/>
                    <a:p>
                      <a:pPr marL="0" marR="0" algn="ctr">
                        <a:lnSpc>
                          <a:spcPct val="100000"/>
                        </a:lnSpc>
                        <a:spcBef>
                          <a:spcPts val="0"/>
                        </a:spcBef>
                        <a:spcAft>
                          <a:spcPts val="0"/>
                        </a:spcAft>
                      </a:pPr>
                      <a:r>
                        <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rPr>
                        <a:t>-</a:t>
                      </a:r>
                    </a:p>
                  </a:txBody>
                  <a:tcPr marL="68580" marR="68580" marT="0" marB="0" anchor="ctr"/>
                </a:tc>
                <a:tc rowSpan="2">
                  <a:txBody>
                    <a:bodyPr/>
                    <a:lstStyle/>
                    <a:p>
                      <a:pPr marL="0" marR="0" algn="ctr">
                        <a:lnSpc>
                          <a:spcPct val="100000"/>
                        </a:lnSpc>
                        <a:spcBef>
                          <a:spcPts val="0"/>
                        </a:spcBef>
                        <a:spcAft>
                          <a:spcPts val="0"/>
                        </a:spcAft>
                      </a:pPr>
                      <a:r>
                        <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rPr>
                        <a:t>-</a:t>
                      </a:r>
                    </a:p>
                  </a:txBody>
                  <a:tcPr marL="68580" marR="68580" marT="0" marB="0" anchor="ctr"/>
                </a:tc>
                <a:tc rowSpan="2">
                  <a:txBody>
                    <a:bodyPr/>
                    <a:lstStyle/>
                    <a:p>
                      <a:pPr marL="0" marR="0" algn="ctr">
                        <a:lnSpc>
                          <a:spcPct val="100000"/>
                        </a:lnSpc>
                        <a:spcBef>
                          <a:spcPts val="0"/>
                        </a:spcBef>
                        <a:spcAft>
                          <a:spcPts val="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6391953"/>
                  </a:ext>
                </a:extLst>
              </a:tr>
              <a:tr h="457200">
                <a:tc>
                  <a:txBody>
                    <a:bodyPr/>
                    <a:lstStyle/>
                    <a:p>
                      <a:pPr marL="0" marR="0">
                        <a:lnSpc>
                          <a:spcPct val="100000"/>
                        </a:lnSpc>
                        <a:spcBef>
                          <a:spcPts val="0"/>
                        </a:spcBef>
                        <a:spcAft>
                          <a:spcPts val="0"/>
                        </a:spcAft>
                      </a:pPr>
                      <a:r>
                        <a:rPr lang="en-US" sz="1600">
                          <a:effectLst/>
                        </a:rPr>
                        <a:t>14th Street Bridge to K St. NW, DC*</a:t>
                      </a: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pPr marL="0" marR="0" algn="ctr">
                        <a:lnSpc>
                          <a:spcPct val="115000"/>
                        </a:lnSpc>
                        <a:spcBef>
                          <a:spcPts val="200"/>
                        </a:spcBef>
                        <a:spcAft>
                          <a:spcPts val="200"/>
                        </a:spcAft>
                      </a:pPr>
                      <a:endParaRPr lang="en-US" sz="1600">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68580" marR="68580" marT="0" marB="0" anchor="ctr"/>
                </a:tc>
                <a:tc vMerge="1">
                  <a:txBody>
                    <a:bodyPr/>
                    <a:lstStyle/>
                    <a:p>
                      <a:endParaRPr lang="en-US"/>
                    </a:p>
                  </a:txBody>
                  <a:tcPr/>
                </a:tc>
                <a:extLst>
                  <a:ext uri="{0D108BD9-81ED-4DB2-BD59-A6C34878D82A}">
                    <a16:rowId xmlns:a16="http://schemas.microsoft.com/office/drawing/2014/main" val="1134711524"/>
                  </a:ext>
                </a:extLst>
              </a:tr>
            </a:tbl>
          </a:graphicData>
        </a:graphic>
      </p:graphicFrame>
      <p:grpSp>
        <p:nvGrpSpPr>
          <p:cNvPr id="22" name="bcgIcons_OpportunityMapping" descr="two placemarks connected by a squiggly line&#10;">
            <a:extLst>
              <a:ext uri="{FF2B5EF4-FFF2-40B4-BE49-F238E27FC236}">
                <a16:creationId xmlns:a16="http://schemas.microsoft.com/office/drawing/2014/main" id="{4EB6CA98-5A4B-4F61-8EC2-E7303A70BC10}"/>
              </a:ext>
            </a:extLst>
          </p:cNvPr>
          <p:cNvGrpSpPr/>
          <p:nvPr/>
        </p:nvGrpSpPr>
        <p:grpSpPr bwMode="auto">
          <a:xfrm>
            <a:off x="3136630" y="2579030"/>
            <a:ext cx="403860" cy="404495"/>
            <a:chOff x="0" y="0"/>
            <a:chExt cx="4316" cy="4320"/>
          </a:xfrm>
        </p:grpSpPr>
        <p:sp>
          <p:nvSpPr>
            <p:cNvPr id="23" name="AutoShape 13">
              <a:extLst>
                <a:ext uri="{FF2B5EF4-FFF2-40B4-BE49-F238E27FC236}">
                  <a16:creationId xmlns:a16="http://schemas.microsoft.com/office/drawing/2014/main" id="{7859AEBB-AFCB-48C1-832F-3D4C741106B4}"/>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5">
              <a:extLst>
                <a:ext uri="{FF2B5EF4-FFF2-40B4-BE49-F238E27FC236}">
                  <a16:creationId xmlns:a16="http://schemas.microsoft.com/office/drawing/2014/main" id="{87142C9F-1295-4DF9-8445-B3BE7D221071}"/>
                </a:ext>
              </a:extLst>
            </p:cNvPr>
            <p:cNvSpPr>
              <a:spLocks noEditPoints="1"/>
            </p:cNvSpPr>
            <p:nvPr/>
          </p:nvSpPr>
          <p:spPr bwMode="auto">
            <a:xfrm>
              <a:off x="922"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accent3"/>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16">
              <a:extLst>
                <a:ext uri="{FF2B5EF4-FFF2-40B4-BE49-F238E27FC236}">
                  <a16:creationId xmlns:a16="http://schemas.microsoft.com/office/drawing/2014/main" id="{8571340E-3C67-4E23-BD95-72480190FB8D}"/>
                </a:ext>
              </a:extLst>
            </p:cNvPr>
            <p:cNvSpPr>
              <a:spLocks noEditPoints="1"/>
            </p:cNvSpPr>
            <p:nvPr/>
          </p:nvSpPr>
          <p:spPr bwMode="auto">
            <a:xfrm>
              <a:off x="182"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3"/>
            </a:solidFill>
            <a:ln w="317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6" name="bcgIcons_Prioritization" descr="a row of boxes with arrows moving one in front of the others&#10;">
            <a:extLst>
              <a:ext uri="{FF2B5EF4-FFF2-40B4-BE49-F238E27FC236}">
                <a16:creationId xmlns:a16="http://schemas.microsoft.com/office/drawing/2014/main" id="{3B5AC4B0-AF80-498A-8C02-DBF10ED4EB72}"/>
              </a:ext>
            </a:extLst>
          </p:cNvPr>
          <p:cNvGrpSpPr/>
          <p:nvPr/>
        </p:nvGrpSpPr>
        <p:grpSpPr bwMode="auto">
          <a:xfrm>
            <a:off x="3925679" y="2048884"/>
            <a:ext cx="490220" cy="490855"/>
            <a:chOff x="0" y="0"/>
            <a:chExt cx="4316" cy="4320"/>
          </a:xfrm>
        </p:grpSpPr>
        <p:sp>
          <p:nvSpPr>
            <p:cNvPr id="27" name="AutoShape 3">
              <a:extLst>
                <a:ext uri="{FF2B5EF4-FFF2-40B4-BE49-F238E27FC236}">
                  <a16:creationId xmlns:a16="http://schemas.microsoft.com/office/drawing/2014/main" id="{588649F1-F46F-4860-86ED-D979B03B5ABE}"/>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5">
              <a:extLst>
                <a:ext uri="{FF2B5EF4-FFF2-40B4-BE49-F238E27FC236}">
                  <a16:creationId xmlns:a16="http://schemas.microsoft.com/office/drawing/2014/main" id="{8A8698C0-A9C7-4707-8688-7D9705BE2043}"/>
                </a:ext>
              </a:extLst>
            </p:cNvPr>
            <p:cNvSpPr>
              <a:spLocks noEditPoints="1"/>
            </p:cNvSpPr>
            <p:nvPr/>
          </p:nvSpPr>
          <p:spPr bwMode="auto">
            <a:xfrm>
              <a:off x="392" y="1183"/>
              <a:ext cx="2587" cy="2400"/>
            </a:xfrm>
            <a:custGeom>
              <a:avLst/>
              <a:gdLst>
                <a:gd name="T0" fmla="*/ 348 w 1381"/>
                <a:gd name="T1" fmla="*/ 370 h 1280"/>
                <a:gd name="T2" fmla="*/ 22 w 1381"/>
                <a:gd name="T3" fmla="*/ 370 h 1280"/>
                <a:gd name="T4" fmla="*/ 0 w 1381"/>
                <a:gd name="T5" fmla="*/ 348 h 1280"/>
                <a:gd name="T6" fmla="*/ 0 w 1381"/>
                <a:gd name="T7" fmla="*/ 22 h 1280"/>
                <a:gd name="T8" fmla="*/ 22 w 1381"/>
                <a:gd name="T9" fmla="*/ 0 h 1280"/>
                <a:gd name="T10" fmla="*/ 348 w 1381"/>
                <a:gd name="T11" fmla="*/ 0 h 1280"/>
                <a:gd name="T12" fmla="*/ 370 w 1381"/>
                <a:gd name="T13" fmla="*/ 22 h 1280"/>
                <a:gd name="T14" fmla="*/ 370 w 1381"/>
                <a:gd name="T15" fmla="*/ 348 h 1280"/>
                <a:gd name="T16" fmla="*/ 348 w 1381"/>
                <a:gd name="T17" fmla="*/ 370 h 1280"/>
                <a:gd name="T18" fmla="*/ 44 w 1381"/>
                <a:gd name="T19" fmla="*/ 326 h 1280"/>
                <a:gd name="T20" fmla="*/ 326 w 1381"/>
                <a:gd name="T21" fmla="*/ 326 h 1280"/>
                <a:gd name="T22" fmla="*/ 326 w 1381"/>
                <a:gd name="T23" fmla="*/ 44 h 1280"/>
                <a:gd name="T24" fmla="*/ 44 w 1381"/>
                <a:gd name="T25" fmla="*/ 44 h 1280"/>
                <a:gd name="T26" fmla="*/ 44 w 1381"/>
                <a:gd name="T27" fmla="*/ 326 h 1280"/>
                <a:gd name="T28" fmla="*/ 348 w 1381"/>
                <a:gd name="T29" fmla="*/ 1280 h 1280"/>
                <a:gd name="T30" fmla="*/ 22 w 1381"/>
                <a:gd name="T31" fmla="*/ 1280 h 1280"/>
                <a:gd name="T32" fmla="*/ 0 w 1381"/>
                <a:gd name="T33" fmla="*/ 1258 h 1280"/>
                <a:gd name="T34" fmla="*/ 0 w 1381"/>
                <a:gd name="T35" fmla="*/ 932 h 1280"/>
                <a:gd name="T36" fmla="*/ 22 w 1381"/>
                <a:gd name="T37" fmla="*/ 910 h 1280"/>
                <a:gd name="T38" fmla="*/ 348 w 1381"/>
                <a:gd name="T39" fmla="*/ 910 h 1280"/>
                <a:gd name="T40" fmla="*/ 370 w 1381"/>
                <a:gd name="T41" fmla="*/ 932 h 1280"/>
                <a:gd name="T42" fmla="*/ 370 w 1381"/>
                <a:gd name="T43" fmla="*/ 1258 h 1280"/>
                <a:gd name="T44" fmla="*/ 348 w 1381"/>
                <a:gd name="T45" fmla="*/ 1280 h 1280"/>
                <a:gd name="T46" fmla="*/ 44 w 1381"/>
                <a:gd name="T47" fmla="*/ 1236 h 1280"/>
                <a:gd name="T48" fmla="*/ 326 w 1381"/>
                <a:gd name="T49" fmla="*/ 1236 h 1280"/>
                <a:gd name="T50" fmla="*/ 326 w 1381"/>
                <a:gd name="T51" fmla="*/ 954 h 1280"/>
                <a:gd name="T52" fmla="*/ 44 w 1381"/>
                <a:gd name="T53" fmla="*/ 954 h 1280"/>
                <a:gd name="T54" fmla="*/ 44 w 1381"/>
                <a:gd name="T55" fmla="*/ 1236 h 1280"/>
                <a:gd name="T56" fmla="*/ 1381 w 1381"/>
                <a:gd name="T57" fmla="*/ 185 h 1280"/>
                <a:gd name="T58" fmla="*/ 1359 w 1381"/>
                <a:gd name="T59" fmla="*/ 163 h 1280"/>
                <a:gd name="T60" fmla="*/ 557 w 1381"/>
                <a:gd name="T61" fmla="*/ 163 h 1280"/>
                <a:gd name="T62" fmla="*/ 535 w 1381"/>
                <a:gd name="T63" fmla="*/ 185 h 1280"/>
                <a:gd name="T64" fmla="*/ 557 w 1381"/>
                <a:gd name="T65" fmla="*/ 207 h 1280"/>
                <a:gd name="T66" fmla="*/ 1359 w 1381"/>
                <a:gd name="T67" fmla="*/ 207 h 1280"/>
                <a:gd name="T68" fmla="*/ 1381 w 1381"/>
                <a:gd name="T69" fmla="*/ 185 h 1280"/>
                <a:gd name="T70" fmla="*/ 1381 w 1381"/>
                <a:gd name="T71" fmla="*/ 1095 h 1280"/>
                <a:gd name="T72" fmla="*/ 1359 w 1381"/>
                <a:gd name="T73" fmla="*/ 1073 h 1280"/>
                <a:gd name="T74" fmla="*/ 557 w 1381"/>
                <a:gd name="T75" fmla="*/ 1073 h 1280"/>
                <a:gd name="T76" fmla="*/ 535 w 1381"/>
                <a:gd name="T77" fmla="*/ 1095 h 1280"/>
                <a:gd name="T78" fmla="*/ 557 w 1381"/>
                <a:gd name="T79" fmla="*/ 1117 h 1280"/>
                <a:gd name="T80" fmla="*/ 1359 w 1381"/>
                <a:gd name="T81" fmla="*/ 1117 h 1280"/>
                <a:gd name="T82" fmla="*/ 1381 w 1381"/>
                <a:gd name="T83" fmla="*/ 1095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1" h="1280">
                  <a:moveTo>
                    <a:pt x="348" y="370"/>
                  </a:moveTo>
                  <a:cubicBezTo>
                    <a:pt x="22" y="370"/>
                    <a:pt x="22" y="370"/>
                    <a:pt x="22" y="370"/>
                  </a:cubicBezTo>
                  <a:cubicBezTo>
                    <a:pt x="10" y="370"/>
                    <a:pt x="0" y="360"/>
                    <a:pt x="0" y="348"/>
                  </a:cubicBezTo>
                  <a:cubicBezTo>
                    <a:pt x="0" y="22"/>
                    <a:pt x="0" y="22"/>
                    <a:pt x="0" y="22"/>
                  </a:cubicBezTo>
                  <a:cubicBezTo>
                    <a:pt x="0" y="10"/>
                    <a:pt x="10" y="0"/>
                    <a:pt x="22" y="0"/>
                  </a:cubicBezTo>
                  <a:cubicBezTo>
                    <a:pt x="348" y="0"/>
                    <a:pt x="348" y="0"/>
                    <a:pt x="348" y="0"/>
                  </a:cubicBezTo>
                  <a:cubicBezTo>
                    <a:pt x="360" y="0"/>
                    <a:pt x="370" y="10"/>
                    <a:pt x="370" y="22"/>
                  </a:cubicBezTo>
                  <a:cubicBezTo>
                    <a:pt x="370" y="348"/>
                    <a:pt x="370" y="348"/>
                    <a:pt x="370" y="348"/>
                  </a:cubicBezTo>
                  <a:cubicBezTo>
                    <a:pt x="370" y="360"/>
                    <a:pt x="360" y="370"/>
                    <a:pt x="348" y="370"/>
                  </a:cubicBezTo>
                  <a:close/>
                  <a:moveTo>
                    <a:pt x="44" y="326"/>
                  </a:moveTo>
                  <a:cubicBezTo>
                    <a:pt x="326" y="326"/>
                    <a:pt x="326" y="326"/>
                    <a:pt x="326" y="326"/>
                  </a:cubicBezTo>
                  <a:cubicBezTo>
                    <a:pt x="326" y="44"/>
                    <a:pt x="326" y="44"/>
                    <a:pt x="326" y="44"/>
                  </a:cubicBezTo>
                  <a:cubicBezTo>
                    <a:pt x="44" y="44"/>
                    <a:pt x="44" y="44"/>
                    <a:pt x="44" y="44"/>
                  </a:cubicBezTo>
                  <a:lnTo>
                    <a:pt x="44" y="326"/>
                  </a:lnTo>
                  <a:close/>
                  <a:moveTo>
                    <a:pt x="348" y="1280"/>
                  </a:moveTo>
                  <a:cubicBezTo>
                    <a:pt x="22" y="1280"/>
                    <a:pt x="22" y="1280"/>
                    <a:pt x="22" y="1280"/>
                  </a:cubicBezTo>
                  <a:cubicBezTo>
                    <a:pt x="10" y="1280"/>
                    <a:pt x="0" y="1270"/>
                    <a:pt x="0" y="1258"/>
                  </a:cubicBezTo>
                  <a:cubicBezTo>
                    <a:pt x="0" y="932"/>
                    <a:pt x="0" y="932"/>
                    <a:pt x="0" y="932"/>
                  </a:cubicBezTo>
                  <a:cubicBezTo>
                    <a:pt x="0" y="920"/>
                    <a:pt x="10" y="910"/>
                    <a:pt x="22" y="910"/>
                  </a:cubicBezTo>
                  <a:cubicBezTo>
                    <a:pt x="348" y="910"/>
                    <a:pt x="348" y="910"/>
                    <a:pt x="348" y="910"/>
                  </a:cubicBezTo>
                  <a:cubicBezTo>
                    <a:pt x="360" y="910"/>
                    <a:pt x="370" y="920"/>
                    <a:pt x="370" y="932"/>
                  </a:cubicBezTo>
                  <a:cubicBezTo>
                    <a:pt x="370" y="1258"/>
                    <a:pt x="370" y="1258"/>
                    <a:pt x="370" y="1258"/>
                  </a:cubicBezTo>
                  <a:cubicBezTo>
                    <a:pt x="370" y="1270"/>
                    <a:pt x="360" y="1280"/>
                    <a:pt x="348" y="1280"/>
                  </a:cubicBezTo>
                  <a:close/>
                  <a:moveTo>
                    <a:pt x="44" y="1236"/>
                  </a:moveTo>
                  <a:cubicBezTo>
                    <a:pt x="326" y="1236"/>
                    <a:pt x="326" y="1236"/>
                    <a:pt x="326" y="1236"/>
                  </a:cubicBezTo>
                  <a:cubicBezTo>
                    <a:pt x="326" y="954"/>
                    <a:pt x="326" y="954"/>
                    <a:pt x="326" y="954"/>
                  </a:cubicBezTo>
                  <a:cubicBezTo>
                    <a:pt x="44" y="954"/>
                    <a:pt x="44" y="954"/>
                    <a:pt x="44" y="954"/>
                  </a:cubicBezTo>
                  <a:lnTo>
                    <a:pt x="44" y="1236"/>
                  </a:lnTo>
                  <a:close/>
                  <a:moveTo>
                    <a:pt x="1381" y="185"/>
                  </a:moveTo>
                  <a:cubicBezTo>
                    <a:pt x="1381" y="172"/>
                    <a:pt x="1371" y="163"/>
                    <a:pt x="1359" y="163"/>
                  </a:cubicBezTo>
                  <a:cubicBezTo>
                    <a:pt x="557" y="163"/>
                    <a:pt x="557" y="163"/>
                    <a:pt x="557" y="163"/>
                  </a:cubicBezTo>
                  <a:cubicBezTo>
                    <a:pt x="545" y="163"/>
                    <a:pt x="535" y="172"/>
                    <a:pt x="535" y="185"/>
                  </a:cubicBezTo>
                  <a:cubicBezTo>
                    <a:pt x="535" y="197"/>
                    <a:pt x="545" y="207"/>
                    <a:pt x="557" y="207"/>
                  </a:cubicBezTo>
                  <a:cubicBezTo>
                    <a:pt x="1359" y="207"/>
                    <a:pt x="1359" y="207"/>
                    <a:pt x="1359" y="207"/>
                  </a:cubicBezTo>
                  <a:cubicBezTo>
                    <a:pt x="1371" y="207"/>
                    <a:pt x="1381" y="197"/>
                    <a:pt x="1381" y="185"/>
                  </a:cubicBezTo>
                  <a:close/>
                  <a:moveTo>
                    <a:pt x="1381" y="1095"/>
                  </a:moveTo>
                  <a:cubicBezTo>
                    <a:pt x="1381" y="1083"/>
                    <a:pt x="1371" y="1073"/>
                    <a:pt x="1359" y="1073"/>
                  </a:cubicBezTo>
                  <a:cubicBezTo>
                    <a:pt x="557" y="1073"/>
                    <a:pt x="557" y="1073"/>
                    <a:pt x="557" y="1073"/>
                  </a:cubicBezTo>
                  <a:cubicBezTo>
                    <a:pt x="545" y="1073"/>
                    <a:pt x="535" y="1083"/>
                    <a:pt x="535" y="1095"/>
                  </a:cubicBezTo>
                  <a:cubicBezTo>
                    <a:pt x="535" y="1107"/>
                    <a:pt x="545" y="1117"/>
                    <a:pt x="557" y="1117"/>
                  </a:cubicBezTo>
                  <a:cubicBezTo>
                    <a:pt x="1359" y="1117"/>
                    <a:pt x="1359" y="1117"/>
                    <a:pt x="1359" y="1117"/>
                  </a:cubicBezTo>
                  <a:cubicBezTo>
                    <a:pt x="1371" y="1117"/>
                    <a:pt x="1381" y="1107"/>
                    <a:pt x="1381" y="109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aseline="-25000"/>
            </a:p>
          </p:txBody>
        </p:sp>
        <p:sp>
          <p:nvSpPr>
            <p:cNvPr id="29" name="Freeform 6">
              <a:extLst>
                <a:ext uri="{FF2B5EF4-FFF2-40B4-BE49-F238E27FC236}">
                  <a16:creationId xmlns:a16="http://schemas.microsoft.com/office/drawing/2014/main" id="{67635F89-66FA-422B-93EE-4986E1EB422B}"/>
                </a:ext>
              </a:extLst>
            </p:cNvPr>
            <p:cNvSpPr>
              <a:spLocks noEditPoints="1"/>
            </p:cNvSpPr>
            <p:nvPr/>
          </p:nvSpPr>
          <p:spPr bwMode="auto">
            <a:xfrm>
              <a:off x="392" y="737"/>
              <a:ext cx="3536" cy="1993"/>
            </a:xfrm>
            <a:custGeom>
              <a:avLst/>
              <a:gdLst>
                <a:gd name="T0" fmla="*/ 370 w 1888"/>
                <a:gd name="T1" fmla="*/ 715 h 1063"/>
                <a:gd name="T2" fmla="*/ 370 w 1888"/>
                <a:gd name="T3" fmla="*/ 1041 h 1063"/>
                <a:gd name="T4" fmla="*/ 348 w 1888"/>
                <a:gd name="T5" fmla="*/ 1063 h 1063"/>
                <a:gd name="T6" fmla="*/ 22 w 1888"/>
                <a:gd name="T7" fmla="*/ 1063 h 1063"/>
                <a:gd name="T8" fmla="*/ 0 w 1888"/>
                <a:gd name="T9" fmla="*/ 1041 h 1063"/>
                <a:gd name="T10" fmla="*/ 0 w 1888"/>
                <a:gd name="T11" fmla="*/ 715 h 1063"/>
                <a:gd name="T12" fmla="*/ 22 w 1888"/>
                <a:gd name="T13" fmla="*/ 693 h 1063"/>
                <a:gd name="T14" fmla="*/ 348 w 1888"/>
                <a:gd name="T15" fmla="*/ 693 h 1063"/>
                <a:gd name="T16" fmla="*/ 370 w 1888"/>
                <a:gd name="T17" fmla="*/ 715 h 1063"/>
                <a:gd name="T18" fmla="*/ 1496 w 1888"/>
                <a:gd name="T19" fmla="*/ 116 h 1063"/>
                <a:gd name="T20" fmla="*/ 1202 w 1888"/>
                <a:gd name="T21" fmla="*/ 116 h 1063"/>
                <a:gd name="T22" fmla="*/ 1279 w 1888"/>
                <a:gd name="T23" fmla="*/ 40 h 1063"/>
                <a:gd name="T24" fmla="*/ 1279 w 1888"/>
                <a:gd name="T25" fmla="*/ 8 h 1063"/>
                <a:gd name="T26" fmla="*/ 1248 w 1888"/>
                <a:gd name="T27" fmla="*/ 8 h 1063"/>
                <a:gd name="T28" fmla="*/ 1134 w 1888"/>
                <a:gd name="T29" fmla="*/ 123 h 1063"/>
                <a:gd name="T30" fmla="*/ 1127 w 1888"/>
                <a:gd name="T31" fmla="*/ 138 h 1063"/>
                <a:gd name="T32" fmla="*/ 1134 w 1888"/>
                <a:gd name="T33" fmla="*/ 154 h 1063"/>
                <a:gd name="T34" fmla="*/ 1248 w 1888"/>
                <a:gd name="T35" fmla="*/ 268 h 1063"/>
                <a:gd name="T36" fmla="*/ 1263 w 1888"/>
                <a:gd name="T37" fmla="*/ 274 h 1063"/>
                <a:gd name="T38" fmla="*/ 1279 w 1888"/>
                <a:gd name="T39" fmla="*/ 268 h 1063"/>
                <a:gd name="T40" fmla="*/ 1279 w 1888"/>
                <a:gd name="T41" fmla="*/ 237 h 1063"/>
                <a:gd name="T42" fmla="*/ 1202 w 1888"/>
                <a:gd name="T43" fmla="*/ 160 h 1063"/>
                <a:gd name="T44" fmla="*/ 1496 w 1888"/>
                <a:gd name="T45" fmla="*/ 160 h 1063"/>
                <a:gd name="T46" fmla="*/ 1844 w 1888"/>
                <a:gd name="T47" fmla="*/ 508 h 1063"/>
                <a:gd name="T48" fmla="*/ 1496 w 1888"/>
                <a:gd name="T49" fmla="*/ 856 h 1063"/>
                <a:gd name="T50" fmla="*/ 557 w 1888"/>
                <a:gd name="T51" fmla="*/ 856 h 1063"/>
                <a:gd name="T52" fmla="*/ 535 w 1888"/>
                <a:gd name="T53" fmla="*/ 878 h 1063"/>
                <a:gd name="T54" fmla="*/ 557 w 1888"/>
                <a:gd name="T55" fmla="*/ 900 h 1063"/>
                <a:gd name="T56" fmla="*/ 1496 w 1888"/>
                <a:gd name="T57" fmla="*/ 900 h 1063"/>
                <a:gd name="T58" fmla="*/ 1888 w 1888"/>
                <a:gd name="T59" fmla="*/ 508 h 1063"/>
                <a:gd name="T60" fmla="*/ 1496 w 1888"/>
                <a:gd name="T61" fmla="*/ 116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88" h="1063">
                  <a:moveTo>
                    <a:pt x="370" y="715"/>
                  </a:moveTo>
                  <a:cubicBezTo>
                    <a:pt x="370" y="1041"/>
                    <a:pt x="370" y="1041"/>
                    <a:pt x="370" y="1041"/>
                  </a:cubicBezTo>
                  <a:cubicBezTo>
                    <a:pt x="370" y="1053"/>
                    <a:pt x="360" y="1063"/>
                    <a:pt x="348" y="1063"/>
                  </a:cubicBezTo>
                  <a:cubicBezTo>
                    <a:pt x="22" y="1063"/>
                    <a:pt x="22" y="1063"/>
                    <a:pt x="22" y="1063"/>
                  </a:cubicBezTo>
                  <a:cubicBezTo>
                    <a:pt x="10" y="1063"/>
                    <a:pt x="0" y="1053"/>
                    <a:pt x="0" y="1041"/>
                  </a:cubicBezTo>
                  <a:cubicBezTo>
                    <a:pt x="0" y="715"/>
                    <a:pt x="0" y="715"/>
                    <a:pt x="0" y="715"/>
                  </a:cubicBezTo>
                  <a:cubicBezTo>
                    <a:pt x="0" y="703"/>
                    <a:pt x="10" y="693"/>
                    <a:pt x="22" y="693"/>
                  </a:cubicBezTo>
                  <a:cubicBezTo>
                    <a:pt x="348" y="693"/>
                    <a:pt x="348" y="693"/>
                    <a:pt x="348" y="693"/>
                  </a:cubicBezTo>
                  <a:cubicBezTo>
                    <a:pt x="360" y="693"/>
                    <a:pt x="370" y="703"/>
                    <a:pt x="370" y="715"/>
                  </a:cubicBezTo>
                  <a:close/>
                  <a:moveTo>
                    <a:pt x="1496" y="116"/>
                  </a:moveTo>
                  <a:cubicBezTo>
                    <a:pt x="1202" y="116"/>
                    <a:pt x="1202" y="116"/>
                    <a:pt x="1202" y="116"/>
                  </a:cubicBezTo>
                  <a:cubicBezTo>
                    <a:pt x="1279" y="40"/>
                    <a:pt x="1279" y="40"/>
                    <a:pt x="1279" y="40"/>
                  </a:cubicBezTo>
                  <a:cubicBezTo>
                    <a:pt x="1287" y="31"/>
                    <a:pt x="1287" y="17"/>
                    <a:pt x="1279" y="8"/>
                  </a:cubicBezTo>
                  <a:cubicBezTo>
                    <a:pt x="1270" y="0"/>
                    <a:pt x="1256" y="0"/>
                    <a:pt x="1248" y="8"/>
                  </a:cubicBezTo>
                  <a:cubicBezTo>
                    <a:pt x="1134" y="123"/>
                    <a:pt x="1134" y="123"/>
                    <a:pt x="1134" y="123"/>
                  </a:cubicBezTo>
                  <a:cubicBezTo>
                    <a:pt x="1129" y="127"/>
                    <a:pt x="1127" y="132"/>
                    <a:pt x="1127" y="138"/>
                  </a:cubicBezTo>
                  <a:cubicBezTo>
                    <a:pt x="1127" y="144"/>
                    <a:pt x="1129" y="150"/>
                    <a:pt x="1134" y="154"/>
                  </a:cubicBezTo>
                  <a:cubicBezTo>
                    <a:pt x="1248" y="268"/>
                    <a:pt x="1248" y="268"/>
                    <a:pt x="1248" y="268"/>
                  </a:cubicBezTo>
                  <a:cubicBezTo>
                    <a:pt x="1252" y="272"/>
                    <a:pt x="1258" y="274"/>
                    <a:pt x="1263" y="274"/>
                  </a:cubicBezTo>
                  <a:cubicBezTo>
                    <a:pt x="1269" y="274"/>
                    <a:pt x="1275" y="272"/>
                    <a:pt x="1279" y="268"/>
                  </a:cubicBezTo>
                  <a:cubicBezTo>
                    <a:pt x="1287" y="259"/>
                    <a:pt x="1287" y="245"/>
                    <a:pt x="1279" y="237"/>
                  </a:cubicBezTo>
                  <a:cubicBezTo>
                    <a:pt x="1202" y="160"/>
                    <a:pt x="1202" y="160"/>
                    <a:pt x="1202" y="160"/>
                  </a:cubicBezTo>
                  <a:cubicBezTo>
                    <a:pt x="1496" y="160"/>
                    <a:pt x="1496" y="160"/>
                    <a:pt x="1496" y="160"/>
                  </a:cubicBezTo>
                  <a:cubicBezTo>
                    <a:pt x="1688" y="160"/>
                    <a:pt x="1844" y="316"/>
                    <a:pt x="1844" y="508"/>
                  </a:cubicBezTo>
                  <a:cubicBezTo>
                    <a:pt x="1844" y="700"/>
                    <a:pt x="1688" y="856"/>
                    <a:pt x="1496" y="856"/>
                  </a:cubicBezTo>
                  <a:cubicBezTo>
                    <a:pt x="557" y="856"/>
                    <a:pt x="557" y="856"/>
                    <a:pt x="557" y="856"/>
                  </a:cubicBezTo>
                  <a:cubicBezTo>
                    <a:pt x="545" y="856"/>
                    <a:pt x="535" y="866"/>
                    <a:pt x="535" y="878"/>
                  </a:cubicBezTo>
                  <a:cubicBezTo>
                    <a:pt x="535" y="890"/>
                    <a:pt x="545" y="900"/>
                    <a:pt x="557" y="900"/>
                  </a:cubicBezTo>
                  <a:cubicBezTo>
                    <a:pt x="1496" y="900"/>
                    <a:pt x="1496" y="900"/>
                    <a:pt x="1496" y="900"/>
                  </a:cubicBezTo>
                  <a:cubicBezTo>
                    <a:pt x="1712" y="900"/>
                    <a:pt x="1888" y="724"/>
                    <a:pt x="1888" y="508"/>
                  </a:cubicBezTo>
                  <a:cubicBezTo>
                    <a:pt x="1888" y="292"/>
                    <a:pt x="1712" y="116"/>
                    <a:pt x="1496" y="11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0" name="Group 29" descr="a traffic signal&#10;">
            <a:extLst>
              <a:ext uri="{FF2B5EF4-FFF2-40B4-BE49-F238E27FC236}">
                <a16:creationId xmlns:a16="http://schemas.microsoft.com/office/drawing/2014/main" id="{775E51AC-8A51-42F8-86F8-2FF0AA19279C}"/>
              </a:ext>
            </a:extLst>
          </p:cNvPr>
          <p:cNvGrpSpPr/>
          <p:nvPr/>
        </p:nvGrpSpPr>
        <p:grpSpPr>
          <a:xfrm>
            <a:off x="3415077" y="2097039"/>
            <a:ext cx="434975" cy="434975"/>
            <a:chOff x="0" y="0"/>
            <a:chExt cx="1644650" cy="1644650"/>
          </a:xfrm>
        </p:grpSpPr>
        <p:sp>
          <p:nvSpPr>
            <p:cNvPr id="31" name="AutoShape 3">
              <a:extLst>
                <a:ext uri="{FF2B5EF4-FFF2-40B4-BE49-F238E27FC236}">
                  <a16:creationId xmlns:a16="http://schemas.microsoft.com/office/drawing/2014/main" id="{B2D1FDE7-D784-4BAF-A6D4-81745575BE81}"/>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2" name="Group 31">
              <a:extLst>
                <a:ext uri="{FF2B5EF4-FFF2-40B4-BE49-F238E27FC236}">
                  <a16:creationId xmlns:a16="http://schemas.microsoft.com/office/drawing/2014/main" id="{D1D02E16-9712-4341-802C-88FCDD72037D}"/>
                </a:ext>
              </a:extLst>
            </p:cNvPr>
            <p:cNvGrpSpPr/>
            <p:nvPr/>
          </p:nvGrpSpPr>
          <p:grpSpPr>
            <a:xfrm>
              <a:off x="305397" y="169863"/>
              <a:ext cx="1033857" cy="1304925"/>
              <a:chOff x="305397" y="169863"/>
              <a:chExt cx="1033857" cy="1304925"/>
            </a:xfrm>
          </p:grpSpPr>
          <p:sp>
            <p:nvSpPr>
              <p:cNvPr id="33" name="Freeform 58">
                <a:extLst>
                  <a:ext uri="{FF2B5EF4-FFF2-40B4-BE49-F238E27FC236}">
                    <a16:creationId xmlns:a16="http://schemas.microsoft.com/office/drawing/2014/main" id="{57E9B26B-7A44-4D90-980D-61EE0CE40E0C}"/>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34" name="Freeform 59">
                <a:extLst>
                  <a:ext uri="{FF2B5EF4-FFF2-40B4-BE49-F238E27FC236}">
                    <a16:creationId xmlns:a16="http://schemas.microsoft.com/office/drawing/2014/main" id="{88757D8F-C478-4CD8-81AB-7A999D66BBB2}"/>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45" name="bcgIcons_Prioritization" descr="a row of boxes with arrows moving one in front of the others&#10;">
            <a:extLst>
              <a:ext uri="{FF2B5EF4-FFF2-40B4-BE49-F238E27FC236}">
                <a16:creationId xmlns:a16="http://schemas.microsoft.com/office/drawing/2014/main" id="{30FF371A-D00C-4F87-A986-A8AC2FF4634B}"/>
              </a:ext>
            </a:extLst>
          </p:cNvPr>
          <p:cNvGrpSpPr/>
          <p:nvPr/>
        </p:nvGrpSpPr>
        <p:grpSpPr bwMode="auto">
          <a:xfrm>
            <a:off x="4126719" y="2500395"/>
            <a:ext cx="490220" cy="490855"/>
            <a:chOff x="0" y="0"/>
            <a:chExt cx="4316" cy="4320"/>
          </a:xfrm>
        </p:grpSpPr>
        <p:sp>
          <p:nvSpPr>
            <p:cNvPr id="46" name="AutoShape 3">
              <a:extLst>
                <a:ext uri="{FF2B5EF4-FFF2-40B4-BE49-F238E27FC236}">
                  <a16:creationId xmlns:a16="http://schemas.microsoft.com/office/drawing/2014/main" id="{17526DCC-4C14-40B0-B598-352D0CCF0324}"/>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5">
              <a:extLst>
                <a:ext uri="{FF2B5EF4-FFF2-40B4-BE49-F238E27FC236}">
                  <a16:creationId xmlns:a16="http://schemas.microsoft.com/office/drawing/2014/main" id="{6F490C01-E18F-43F9-B98F-B77302AD6DE9}"/>
                </a:ext>
              </a:extLst>
            </p:cNvPr>
            <p:cNvSpPr>
              <a:spLocks noEditPoints="1"/>
            </p:cNvSpPr>
            <p:nvPr/>
          </p:nvSpPr>
          <p:spPr bwMode="auto">
            <a:xfrm>
              <a:off x="392" y="1183"/>
              <a:ext cx="2587" cy="2400"/>
            </a:xfrm>
            <a:custGeom>
              <a:avLst/>
              <a:gdLst>
                <a:gd name="T0" fmla="*/ 348 w 1381"/>
                <a:gd name="T1" fmla="*/ 370 h 1280"/>
                <a:gd name="T2" fmla="*/ 22 w 1381"/>
                <a:gd name="T3" fmla="*/ 370 h 1280"/>
                <a:gd name="T4" fmla="*/ 0 w 1381"/>
                <a:gd name="T5" fmla="*/ 348 h 1280"/>
                <a:gd name="T6" fmla="*/ 0 w 1381"/>
                <a:gd name="T7" fmla="*/ 22 h 1280"/>
                <a:gd name="T8" fmla="*/ 22 w 1381"/>
                <a:gd name="T9" fmla="*/ 0 h 1280"/>
                <a:gd name="T10" fmla="*/ 348 w 1381"/>
                <a:gd name="T11" fmla="*/ 0 h 1280"/>
                <a:gd name="T12" fmla="*/ 370 w 1381"/>
                <a:gd name="T13" fmla="*/ 22 h 1280"/>
                <a:gd name="T14" fmla="*/ 370 w 1381"/>
                <a:gd name="T15" fmla="*/ 348 h 1280"/>
                <a:gd name="T16" fmla="*/ 348 w 1381"/>
                <a:gd name="T17" fmla="*/ 370 h 1280"/>
                <a:gd name="T18" fmla="*/ 44 w 1381"/>
                <a:gd name="T19" fmla="*/ 326 h 1280"/>
                <a:gd name="T20" fmla="*/ 326 w 1381"/>
                <a:gd name="T21" fmla="*/ 326 h 1280"/>
                <a:gd name="T22" fmla="*/ 326 w 1381"/>
                <a:gd name="T23" fmla="*/ 44 h 1280"/>
                <a:gd name="T24" fmla="*/ 44 w 1381"/>
                <a:gd name="T25" fmla="*/ 44 h 1280"/>
                <a:gd name="T26" fmla="*/ 44 w 1381"/>
                <a:gd name="T27" fmla="*/ 326 h 1280"/>
                <a:gd name="T28" fmla="*/ 348 w 1381"/>
                <a:gd name="T29" fmla="*/ 1280 h 1280"/>
                <a:gd name="T30" fmla="*/ 22 w 1381"/>
                <a:gd name="T31" fmla="*/ 1280 h 1280"/>
                <a:gd name="T32" fmla="*/ 0 w 1381"/>
                <a:gd name="T33" fmla="*/ 1258 h 1280"/>
                <a:gd name="T34" fmla="*/ 0 w 1381"/>
                <a:gd name="T35" fmla="*/ 932 h 1280"/>
                <a:gd name="T36" fmla="*/ 22 w 1381"/>
                <a:gd name="T37" fmla="*/ 910 h 1280"/>
                <a:gd name="T38" fmla="*/ 348 w 1381"/>
                <a:gd name="T39" fmla="*/ 910 h 1280"/>
                <a:gd name="T40" fmla="*/ 370 w 1381"/>
                <a:gd name="T41" fmla="*/ 932 h 1280"/>
                <a:gd name="T42" fmla="*/ 370 w 1381"/>
                <a:gd name="T43" fmla="*/ 1258 h 1280"/>
                <a:gd name="T44" fmla="*/ 348 w 1381"/>
                <a:gd name="T45" fmla="*/ 1280 h 1280"/>
                <a:gd name="T46" fmla="*/ 44 w 1381"/>
                <a:gd name="T47" fmla="*/ 1236 h 1280"/>
                <a:gd name="T48" fmla="*/ 326 w 1381"/>
                <a:gd name="T49" fmla="*/ 1236 h 1280"/>
                <a:gd name="T50" fmla="*/ 326 w 1381"/>
                <a:gd name="T51" fmla="*/ 954 h 1280"/>
                <a:gd name="T52" fmla="*/ 44 w 1381"/>
                <a:gd name="T53" fmla="*/ 954 h 1280"/>
                <a:gd name="T54" fmla="*/ 44 w 1381"/>
                <a:gd name="T55" fmla="*/ 1236 h 1280"/>
                <a:gd name="T56" fmla="*/ 1381 w 1381"/>
                <a:gd name="T57" fmla="*/ 185 h 1280"/>
                <a:gd name="T58" fmla="*/ 1359 w 1381"/>
                <a:gd name="T59" fmla="*/ 163 h 1280"/>
                <a:gd name="T60" fmla="*/ 557 w 1381"/>
                <a:gd name="T61" fmla="*/ 163 h 1280"/>
                <a:gd name="T62" fmla="*/ 535 w 1381"/>
                <a:gd name="T63" fmla="*/ 185 h 1280"/>
                <a:gd name="T64" fmla="*/ 557 w 1381"/>
                <a:gd name="T65" fmla="*/ 207 h 1280"/>
                <a:gd name="T66" fmla="*/ 1359 w 1381"/>
                <a:gd name="T67" fmla="*/ 207 h 1280"/>
                <a:gd name="T68" fmla="*/ 1381 w 1381"/>
                <a:gd name="T69" fmla="*/ 185 h 1280"/>
                <a:gd name="T70" fmla="*/ 1381 w 1381"/>
                <a:gd name="T71" fmla="*/ 1095 h 1280"/>
                <a:gd name="T72" fmla="*/ 1359 w 1381"/>
                <a:gd name="T73" fmla="*/ 1073 h 1280"/>
                <a:gd name="T74" fmla="*/ 557 w 1381"/>
                <a:gd name="T75" fmla="*/ 1073 h 1280"/>
                <a:gd name="T76" fmla="*/ 535 w 1381"/>
                <a:gd name="T77" fmla="*/ 1095 h 1280"/>
                <a:gd name="T78" fmla="*/ 557 w 1381"/>
                <a:gd name="T79" fmla="*/ 1117 h 1280"/>
                <a:gd name="T80" fmla="*/ 1359 w 1381"/>
                <a:gd name="T81" fmla="*/ 1117 h 1280"/>
                <a:gd name="T82" fmla="*/ 1381 w 1381"/>
                <a:gd name="T83" fmla="*/ 1095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1" h="1280">
                  <a:moveTo>
                    <a:pt x="348" y="370"/>
                  </a:moveTo>
                  <a:cubicBezTo>
                    <a:pt x="22" y="370"/>
                    <a:pt x="22" y="370"/>
                    <a:pt x="22" y="370"/>
                  </a:cubicBezTo>
                  <a:cubicBezTo>
                    <a:pt x="10" y="370"/>
                    <a:pt x="0" y="360"/>
                    <a:pt x="0" y="348"/>
                  </a:cubicBezTo>
                  <a:cubicBezTo>
                    <a:pt x="0" y="22"/>
                    <a:pt x="0" y="22"/>
                    <a:pt x="0" y="22"/>
                  </a:cubicBezTo>
                  <a:cubicBezTo>
                    <a:pt x="0" y="10"/>
                    <a:pt x="10" y="0"/>
                    <a:pt x="22" y="0"/>
                  </a:cubicBezTo>
                  <a:cubicBezTo>
                    <a:pt x="348" y="0"/>
                    <a:pt x="348" y="0"/>
                    <a:pt x="348" y="0"/>
                  </a:cubicBezTo>
                  <a:cubicBezTo>
                    <a:pt x="360" y="0"/>
                    <a:pt x="370" y="10"/>
                    <a:pt x="370" y="22"/>
                  </a:cubicBezTo>
                  <a:cubicBezTo>
                    <a:pt x="370" y="348"/>
                    <a:pt x="370" y="348"/>
                    <a:pt x="370" y="348"/>
                  </a:cubicBezTo>
                  <a:cubicBezTo>
                    <a:pt x="370" y="360"/>
                    <a:pt x="360" y="370"/>
                    <a:pt x="348" y="370"/>
                  </a:cubicBezTo>
                  <a:close/>
                  <a:moveTo>
                    <a:pt x="44" y="326"/>
                  </a:moveTo>
                  <a:cubicBezTo>
                    <a:pt x="326" y="326"/>
                    <a:pt x="326" y="326"/>
                    <a:pt x="326" y="326"/>
                  </a:cubicBezTo>
                  <a:cubicBezTo>
                    <a:pt x="326" y="44"/>
                    <a:pt x="326" y="44"/>
                    <a:pt x="326" y="44"/>
                  </a:cubicBezTo>
                  <a:cubicBezTo>
                    <a:pt x="44" y="44"/>
                    <a:pt x="44" y="44"/>
                    <a:pt x="44" y="44"/>
                  </a:cubicBezTo>
                  <a:lnTo>
                    <a:pt x="44" y="326"/>
                  </a:lnTo>
                  <a:close/>
                  <a:moveTo>
                    <a:pt x="348" y="1280"/>
                  </a:moveTo>
                  <a:cubicBezTo>
                    <a:pt x="22" y="1280"/>
                    <a:pt x="22" y="1280"/>
                    <a:pt x="22" y="1280"/>
                  </a:cubicBezTo>
                  <a:cubicBezTo>
                    <a:pt x="10" y="1280"/>
                    <a:pt x="0" y="1270"/>
                    <a:pt x="0" y="1258"/>
                  </a:cubicBezTo>
                  <a:cubicBezTo>
                    <a:pt x="0" y="932"/>
                    <a:pt x="0" y="932"/>
                    <a:pt x="0" y="932"/>
                  </a:cubicBezTo>
                  <a:cubicBezTo>
                    <a:pt x="0" y="920"/>
                    <a:pt x="10" y="910"/>
                    <a:pt x="22" y="910"/>
                  </a:cubicBezTo>
                  <a:cubicBezTo>
                    <a:pt x="348" y="910"/>
                    <a:pt x="348" y="910"/>
                    <a:pt x="348" y="910"/>
                  </a:cubicBezTo>
                  <a:cubicBezTo>
                    <a:pt x="360" y="910"/>
                    <a:pt x="370" y="920"/>
                    <a:pt x="370" y="932"/>
                  </a:cubicBezTo>
                  <a:cubicBezTo>
                    <a:pt x="370" y="1258"/>
                    <a:pt x="370" y="1258"/>
                    <a:pt x="370" y="1258"/>
                  </a:cubicBezTo>
                  <a:cubicBezTo>
                    <a:pt x="370" y="1270"/>
                    <a:pt x="360" y="1280"/>
                    <a:pt x="348" y="1280"/>
                  </a:cubicBezTo>
                  <a:close/>
                  <a:moveTo>
                    <a:pt x="44" y="1236"/>
                  </a:moveTo>
                  <a:cubicBezTo>
                    <a:pt x="326" y="1236"/>
                    <a:pt x="326" y="1236"/>
                    <a:pt x="326" y="1236"/>
                  </a:cubicBezTo>
                  <a:cubicBezTo>
                    <a:pt x="326" y="954"/>
                    <a:pt x="326" y="954"/>
                    <a:pt x="326" y="954"/>
                  </a:cubicBezTo>
                  <a:cubicBezTo>
                    <a:pt x="44" y="954"/>
                    <a:pt x="44" y="954"/>
                    <a:pt x="44" y="954"/>
                  </a:cubicBezTo>
                  <a:lnTo>
                    <a:pt x="44" y="1236"/>
                  </a:lnTo>
                  <a:close/>
                  <a:moveTo>
                    <a:pt x="1381" y="185"/>
                  </a:moveTo>
                  <a:cubicBezTo>
                    <a:pt x="1381" y="172"/>
                    <a:pt x="1371" y="163"/>
                    <a:pt x="1359" y="163"/>
                  </a:cubicBezTo>
                  <a:cubicBezTo>
                    <a:pt x="557" y="163"/>
                    <a:pt x="557" y="163"/>
                    <a:pt x="557" y="163"/>
                  </a:cubicBezTo>
                  <a:cubicBezTo>
                    <a:pt x="545" y="163"/>
                    <a:pt x="535" y="172"/>
                    <a:pt x="535" y="185"/>
                  </a:cubicBezTo>
                  <a:cubicBezTo>
                    <a:pt x="535" y="197"/>
                    <a:pt x="545" y="207"/>
                    <a:pt x="557" y="207"/>
                  </a:cubicBezTo>
                  <a:cubicBezTo>
                    <a:pt x="1359" y="207"/>
                    <a:pt x="1359" y="207"/>
                    <a:pt x="1359" y="207"/>
                  </a:cubicBezTo>
                  <a:cubicBezTo>
                    <a:pt x="1371" y="207"/>
                    <a:pt x="1381" y="197"/>
                    <a:pt x="1381" y="185"/>
                  </a:cubicBezTo>
                  <a:close/>
                  <a:moveTo>
                    <a:pt x="1381" y="1095"/>
                  </a:moveTo>
                  <a:cubicBezTo>
                    <a:pt x="1381" y="1083"/>
                    <a:pt x="1371" y="1073"/>
                    <a:pt x="1359" y="1073"/>
                  </a:cubicBezTo>
                  <a:cubicBezTo>
                    <a:pt x="557" y="1073"/>
                    <a:pt x="557" y="1073"/>
                    <a:pt x="557" y="1073"/>
                  </a:cubicBezTo>
                  <a:cubicBezTo>
                    <a:pt x="545" y="1073"/>
                    <a:pt x="535" y="1083"/>
                    <a:pt x="535" y="1095"/>
                  </a:cubicBezTo>
                  <a:cubicBezTo>
                    <a:pt x="535" y="1107"/>
                    <a:pt x="545" y="1117"/>
                    <a:pt x="557" y="1117"/>
                  </a:cubicBezTo>
                  <a:cubicBezTo>
                    <a:pt x="1359" y="1117"/>
                    <a:pt x="1359" y="1117"/>
                    <a:pt x="1359" y="1117"/>
                  </a:cubicBezTo>
                  <a:cubicBezTo>
                    <a:pt x="1371" y="1117"/>
                    <a:pt x="1381" y="1107"/>
                    <a:pt x="1381" y="109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aseline="-25000"/>
            </a:p>
          </p:txBody>
        </p:sp>
        <p:sp>
          <p:nvSpPr>
            <p:cNvPr id="48" name="Freeform 6">
              <a:extLst>
                <a:ext uri="{FF2B5EF4-FFF2-40B4-BE49-F238E27FC236}">
                  <a16:creationId xmlns:a16="http://schemas.microsoft.com/office/drawing/2014/main" id="{C7A7CE7E-6DEE-4E73-AF0C-1D6EC311D042}"/>
                </a:ext>
              </a:extLst>
            </p:cNvPr>
            <p:cNvSpPr>
              <a:spLocks noEditPoints="1"/>
            </p:cNvSpPr>
            <p:nvPr/>
          </p:nvSpPr>
          <p:spPr bwMode="auto">
            <a:xfrm>
              <a:off x="392" y="737"/>
              <a:ext cx="3536" cy="1993"/>
            </a:xfrm>
            <a:custGeom>
              <a:avLst/>
              <a:gdLst>
                <a:gd name="T0" fmla="*/ 370 w 1888"/>
                <a:gd name="T1" fmla="*/ 715 h 1063"/>
                <a:gd name="T2" fmla="*/ 370 w 1888"/>
                <a:gd name="T3" fmla="*/ 1041 h 1063"/>
                <a:gd name="T4" fmla="*/ 348 w 1888"/>
                <a:gd name="T5" fmla="*/ 1063 h 1063"/>
                <a:gd name="T6" fmla="*/ 22 w 1888"/>
                <a:gd name="T7" fmla="*/ 1063 h 1063"/>
                <a:gd name="T8" fmla="*/ 0 w 1888"/>
                <a:gd name="T9" fmla="*/ 1041 h 1063"/>
                <a:gd name="T10" fmla="*/ 0 w 1888"/>
                <a:gd name="T11" fmla="*/ 715 h 1063"/>
                <a:gd name="T12" fmla="*/ 22 w 1888"/>
                <a:gd name="T13" fmla="*/ 693 h 1063"/>
                <a:gd name="T14" fmla="*/ 348 w 1888"/>
                <a:gd name="T15" fmla="*/ 693 h 1063"/>
                <a:gd name="T16" fmla="*/ 370 w 1888"/>
                <a:gd name="T17" fmla="*/ 715 h 1063"/>
                <a:gd name="T18" fmla="*/ 1496 w 1888"/>
                <a:gd name="T19" fmla="*/ 116 h 1063"/>
                <a:gd name="T20" fmla="*/ 1202 w 1888"/>
                <a:gd name="T21" fmla="*/ 116 h 1063"/>
                <a:gd name="T22" fmla="*/ 1279 w 1888"/>
                <a:gd name="T23" fmla="*/ 40 h 1063"/>
                <a:gd name="T24" fmla="*/ 1279 w 1888"/>
                <a:gd name="T25" fmla="*/ 8 h 1063"/>
                <a:gd name="T26" fmla="*/ 1248 w 1888"/>
                <a:gd name="T27" fmla="*/ 8 h 1063"/>
                <a:gd name="T28" fmla="*/ 1134 w 1888"/>
                <a:gd name="T29" fmla="*/ 123 h 1063"/>
                <a:gd name="T30" fmla="*/ 1127 w 1888"/>
                <a:gd name="T31" fmla="*/ 138 h 1063"/>
                <a:gd name="T32" fmla="*/ 1134 w 1888"/>
                <a:gd name="T33" fmla="*/ 154 h 1063"/>
                <a:gd name="T34" fmla="*/ 1248 w 1888"/>
                <a:gd name="T35" fmla="*/ 268 h 1063"/>
                <a:gd name="T36" fmla="*/ 1263 w 1888"/>
                <a:gd name="T37" fmla="*/ 274 h 1063"/>
                <a:gd name="T38" fmla="*/ 1279 w 1888"/>
                <a:gd name="T39" fmla="*/ 268 h 1063"/>
                <a:gd name="T40" fmla="*/ 1279 w 1888"/>
                <a:gd name="T41" fmla="*/ 237 h 1063"/>
                <a:gd name="T42" fmla="*/ 1202 w 1888"/>
                <a:gd name="T43" fmla="*/ 160 h 1063"/>
                <a:gd name="T44" fmla="*/ 1496 w 1888"/>
                <a:gd name="T45" fmla="*/ 160 h 1063"/>
                <a:gd name="T46" fmla="*/ 1844 w 1888"/>
                <a:gd name="T47" fmla="*/ 508 h 1063"/>
                <a:gd name="T48" fmla="*/ 1496 w 1888"/>
                <a:gd name="T49" fmla="*/ 856 h 1063"/>
                <a:gd name="T50" fmla="*/ 557 w 1888"/>
                <a:gd name="T51" fmla="*/ 856 h 1063"/>
                <a:gd name="T52" fmla="*/ 535 w 1888"/>
                <a:gd name="T53" fmla="*/ 878 h 1063"/>
                <a:gd name="T54" fmla="*/ 557 w 1888"/>
                <a:gd name="T55" fmla="*/ 900 h 1063"/>
                <a:gd name="T56" fmla="*/ 1496 w 1888"/>
                <a:gd name="T57" fmla="*/ 900 h 1063"/>
                <a:gd name="T58" fmla="*/ 1888 w 1888"/>
                <a:gd name="T59" fmla="*/ 508 h 1063"/>
                <a:gd name="T60" fmla="*/ 1496 w 1888"/>
                <a:gd name="T61" fmla="*/ 116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88" h="1063">
                  <a:moveTo>
                    <a:pt x="370" y="715"/>
                  </a:moveTo>
                  <a:cubicBezTo>
                    <a:pt x="370" y="1041"/>
                    <a:pt x="370" y="1041"/>
                    <a:pt x="370" y="1041"/>
                  </a:cubicBezTo>
                  <a:cubicBezTo>
                    <a:pt x="370" y="1053"/>
                    <a:pt x="360" y="1063"/>
                    <a:pt x="348" y="1063"/>
                  </a:cubicBezTo>
                  <a:cubicBezTo>
                    <a:pt x="22" y="1063"/>
                    <a:pt x="22" y="1063"/>
                    <a:pt x="22" y="1063"/>
                  </a:cubicBezTo>
                  <a:cubicBezTo>
                    <a:pt x="10" y="1063"/>
                    <a:pt x="0" y="1053"/>
                    <a:pt x="0" y="1041"/>
                  </a:cubicBezTo>
                  <a:cubicBezTo>
                    <a:pt x="0" y="715"/>
                    <a:pt x="0" y="715"/>
                    <a:pt x="0" y="715"/>
                  </a:cubicBezTo>
                  <a:cubicBezTo>
                    <a:pt x="0" y="703"/>
                    <a:pt x="10" y="693"/>
                    <a:pt x="22" y="693"/>
                  </a:cubicBezTo>
                  <a:cubicBezTo>
                    <a:pt x="348" y="693"/>
                    <a:pt x="348" y="693"/>
                    <a:pt x="348" y="693"/>
                  </a:cubicBezTo>
                  <a:cubicBezTo>
                    <a:pt x="360" y="693"/>
                    <a:pt x="370" y="703"/>
                    <a:pt x="370" y="715"/>
                  </a:cubicBezTo>
                  <a:close/>
                  <a:moveTo>
                    <a:pt x="1496" y="116"/>
                  </a:moveTo>
                  <a:cubicBezTo>
                    <a:pt x="1202" y="116"/>
                    <a:pt x="1202" y="116"/>
                    <a:pt x="1202" y="116"/>
                  </a:cubicBezTo>
                  <a:cubicBezTo>
                    <a:pt x="1279" y="40"/>
                    <a:pt x="1279" y="40"/>
                    <a:pt x="1279" y="40"/>
                  </a:cubicBezTo>
                  <a:cubicBezTo>
                    <a:pt x="1287" y="31"/>
                    <a:pt x="1287" y="17"/>
                    <a:pt x="1279" y="8"/>
                  </a:cubicBezTo>
                  <a:cubicBezTo>
                    <a:pt x="1270" y="0"/>
                    <a:pt x="1256" y="0"/>
                    <a:pt x="1248" y="8"/>
                  </a:cubicBezTo>
                  <a:cubicBezTo>
                    <a:pt x="1134" y="123"/>
                    <a:pt x="1134" y="123"/>
                    <a:pt x="1134" y="123"/>
                  </a:cubicBezTo>
                  <a:cubicBezTo>
                    <a:pt x="1129" y="127"/>
                    <a:pt x="1127" y="132"/>
                    <a:pt x="1127" y="138"/>
                  </a:cubicBezTo>
                  <a:cubicBezTo>
                    <a:pt x="1127" y="144"/>
                    <a:pt x="1129" y="150"/>
                    <a:pt x="1134" y="154"/>
                  </a:cubicBezTo>
                  <a:cubicBezTo>
                    <a:pt x="1248" y="268"/>
                    <a:pt x="1248" y="268"/>
                    <a:pt x="1248" y="268"/>
                  </a:cubicBezTo>
                  <a:cubicBezTo>
                    <a:pt x="1252" y="272"/>
                    <a:pt x="1258" y="274"/>
                    <a:pt x="1263" y="274"/>
                  </a:cubicBezTo>
                  <a:cubicBezTo>
                    <a:pt x="1269" y="274"/>
                    <a:pt x="1275" y="272"/>
                    <a:pt x="1279" y="268"/>
                  </a:cubicBezTo>
                  <a:cubicBezTo>
                    <a:pt x="1287" y="259"/>
                    <a:pt x="1287" y="245"/>
                    <a:pt x="1279" y="237"/>
                  </a:cubicBezTo>
                  <a:cubicBezTo>
                    <a:pt x="1202" y="160"/>
                    <a:pt x="1202" y="160"/>
                    <a:pt x="1202" y="160"/>
                  </a:cubicBezTo>
                  <a:cubicBezTo>
                    <a:pt x="1496" y="160"/>
                    <a:pt x="1496" y="160"/>
                    <a:pt x="1496" y="160"/>
                  </a:cubicBezTo>
                  <a:cubicBezTo>
                    <a:pt x="1688" y="160"/>
                    <a:pt x="1844" y="316"/>
                    <a:pt x="1844" y="508"/>
                  </a:cubicBezTo>
                  <a:cubicBezTo>
                    <a:pt x="1844" y="700"/>
                    <a:pt x="1688" y="856"/>
                    <a:pt x="1496" y="856"/>
                  </a:cubicBezTo>
                  <a:cubicBezTo>
                    <a:pt x="557" y="856"/>
                    <a:pt x="557" y="856"/>
                    <a:pt x="557" y="856"/>
                  </a:cubicBezTo>
                  <a:cubicBezTo>
                    <a:pt x="545" y="856"/>
                    <a:pt x="535" y="866"/>
                    <a:pt x="535" y="878"/>
                  </a:cubicBezTo>
                  <a:cubicBezTo>
                    <a:pt x="535" y="890"/>
                    <a:pt x="545" y="900"/>
                    <a:pt x="557" y="900"/>
                  </a:cubicBezTo>
                  <a:cubicBezTo>
                    <a:pt x="1496" y="900"/>
                    <a:pt x="1496" y="900"/>
                    <a:pt x="1496" y="900"/>
                  </a:cubicBezTo>
                  <a:cubicBezTo>
                    <a:pt x="1712" y="900"/>
                    <a:pt x="1888" y="724"/>
                    <a:pt x="1888" y="508"/>
                  </a:cubicBezTo>
                  <a:cubicBezTo>
                    <a:pt x="1888" y="292"/>
                    <a:pt x="1712" y="116"/>
                    <a:pt x="1496" y="11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9" name="Group 48" descr="a traffic signal&#10;">
            <a:extLst>
              <a:ext uri="{FF2B5EF4-FFF2-40B4-BE49-F238E27FC236}">
                <a16:creationId xmlns:a16="http://schemas.microsoft.com/office/drawing/2014/main" id="{5C033176-BF83-4D41-B6EB-112B1C31E41E}"/>
              </a:ext>
            </a:extLst>
          </p:cNvPr>
          <p:cNvGrpSpPr/>
          <p:nvPr/>
        </p:nvGrpSpPr>
        <p:grpSpPr>
          <a:xfrm>
            <a:off x="3616117" y="2548550"/>
            <a:ext cx="434975" cy="434975"/>
            <a:chOff x="0" y="0"/>
            <a:chExt cx="1644650" cy="1644650"/>
          </a:xfrm>
        </p:grpSpPr>
        <p:sp>
          <p:nvSpPr>
            <p:cNvPr id="50" name="AutoShape 3">
              <a:extLst>
                <a:ext uri="{FF2B5EF4-FFF2-40B4-BE49-F238E27FC236}">
                  <a16:creationId xmlns:a16="http://schemas.microsoft.com/office/drawing/2014/main" id="{9C98D593-48C8-4197-8642-0479DBA257D5}"/>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51" name="Group 50">
              <a:extLst>
                <a:ext uri="{FF2B5EF4-FFF2-40B4-BE49-F238E27FC236}">
                  <a16:creationId xmlns:a16="http://schemas.microsoft.com/office/drawing/2014/main" id="{5305EA1C-A103-42F5-8AB8-5F54D8195DAF}"/>
                </a:ext>
              </a:extLst>
            </p:cNvPr>
            <p:cNvGrpSpPr/>
            <p:nvPr/>
          </p:nvGrpSpPr>
          <p:grpSpPr>
            <a:xfrm>
              <a:off x="305397" y="169863"/>
              <a:ext cx="1033857" cy="1304925"/>
              <a:chOff x="305397" y="169863"/>
              <a:chExt cx="1033857" cy="1304925"/>
            </a:xfrm>
          </p:grpSpPr>
          <p:sp>
            <p:nvSpPr>
              <p:cNvPr id="52" name="Freeform 58">
                <a:extLst>
                  <a:ext uri="{FF2B5EF4-FFF2-40B4-BE49-F238E27FC236}">
                    <a16:creationId xmlns:a16="http://schemas.microsoft.com/office/drawing/2014/main" id="{EE48629E-9FA5-4E85-B55B-2BBAE740C0C1}"/>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53" name="Freeform 59">
                <a:extLst>
                  <a:ext uri="{FF2B5EF4-FFF2-40B4-BE49-F238E27FC236}">
                    <a16:creationId xmlns:a16="http://schemas.microsoft.com/office/drawing/2014/main" id="{1190B834-64E0-4620-8A59-69A48381C673}"/>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54" name="bcgIcons_OpportunityMapping" descr="two placemarks connected by a squiggly line&#10;">
            <a:extLst>
              <a:ext uri="{FF2B5EF4-FFF2-40B4-BE49-F238E27FC236}">
                <a16:creationId xmlns:a16="http://schemas.microsoft.com/office/drawing/2014/main" id="{49A13A9D-72F2-400D-8436-3F6E41BD2FED}"/>
              </a:ext>
            </a:extLst>
          </p:cNvPr>
          <p:cNvGrpSpPr/>
          <p:nvPr/>
        </p:nvGrpSpPr>
        <p:grpSpPr bwMode="auto">
          <a:xfrm>
            <a:off x="3650360" y="3530402"/>
            <a:ext cx="403860" cy="404495"/>
            <a:chOff x="0" y="0"/>
            <a:chExt cx="4316" cy="4320"/>
          </a:xfrm>
        </p:grpSpPr>
        <p:sp>
          <p:nvSpPr>
            <p:cNvPr id="55" name="AutoShape 13">
              <a:extLst>
                <a:ext uri="{FF2B5EF4-FFF2-40B4-BE49-F238E27FC236}">
                  <a16:creationId xmlns:a16="http://schemas.microsoft.com/office/drawing/2014/main" id="{510059EC-82DC-466A-ADFC-9A7AE93179EC}"/>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15">
              <a:extLst>
                <a:ext uri="{FF2B5EF4-FFF2-40B4-BE49-F238E27FC236}">
                  <a16:creationId xmlns:a16="http://schemas.microsoft.com/office/drawing/2014/main" id="{F9517576-DBB5-4070-8C5E-D78BD9F00998}"/>
                </a:ext>
              </a:extLst>
            </p:cNvPr>
            <p:cNvSpPr>
              <a:spLocks noEditPoints="1"/>
            </p:cNvSpPr>
            <p:nvPr/>
          </p:nvSpPr>
          <p:spPr bwMode="auto">
            <a:xfrm>
              <a:off x="922"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accent3"/>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16">
              <a:extLst>
                <a:ext uri="{FF2B5EF4-FFF2-40B4-BE49-F238E27FC236}">
                  <a16:creationId xmlns:a16="http://schemas.microsoft.com/office/drawing/2014/main" id="{9EC64333-8935-43C8-825A-0CCD622F435D}"/>
                </a:ext>
              </a:extLst>
            </p:cNvPr>
            <p:cNvSpPr>
              <a:spLocks noEditPoints="1"/>
            </p:cNvSpPr>
            <p:nvPr/>
          </p:nvSpPr>
          <p:spPr bwMode="auto">
            <a:xfrm>
              <a:off x="182"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3"/>
            </a:solidFill>
            <a:ln w="317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58" name="bcgIcons_Prioritization" descr="a row of boxes with arrows moving one in front of the others&#10;">
            <a:extLst>
              <a:ext uri="{FF2B5EF4-FFF2-40B4-BE49-F238E27FC236}">
                <a16:creationId xmlns:a16="http://schemas.microsoft.com/office/drawing/2014/main" id="{CD385C35-D599-4FB8-83B0-74ABC201BE87}"/>
              </a:ext>
            </a:extLst>
          </p:cNvPr>
          <p:cNvGrpSpPr/>
          <p:nvPr/>
        </p:nvGrpSpPr>
        <p:grpSpPr bwMode="auto">
          <a:xfrm>
            <a:off x="3925679" y="4447255"/>
            <a:ext cx="490220" cy="490855"/>
            <a:chOff x="0" y="0"/>
            <a:chExt cx="4316" cy="4320"/>
          </a:xfrm>
        </p:grpSpPr>
        <p:sp>
          <p:nvSpPr>
            <p:cNvPr id="59" name="AutoShape 3">
              <a:extLst>
                <a:ext uri="{FF2B5EF4-FFF2-40B4-BE49-F238E27FC236}">
                  <a16:creationId xmlns:a16="http://schemas.microsoft.com/office/drawing/2014/main" id="{23B63703-6A7B-43E9-B89E-ECF397868E21}"/>
                </a:ext>
              </a:extLst>
            </p:cNvPr>
            <p:cNvSpPr>
              <a:spLocks noChangeAspect="1" noChangeArrowheads="1" noTextEdit="1"/>
            </p:cNvSpPr>
            <p:nvPr/>
          </p:nvSpPr>
          <p:spPr bwMode="auto">
            <a:xfrm>
              <a:off x="0"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5">
              <a:extLst>
                <a:ext uri="{FF2B5EF4-FFF2-40B4-BE49-F238E27FC236}">
                  <a16:creationId xmlns:a16="http://schemas.microsoft.com/office/drawing/2014/main" id="{1766D5AB-54EC-496A-9147-E76D358773A2}"/>
                </a:ext>
              </a:extLst>
            </p:cNvPr>
            <p:cNvSpPr>
              <a:spLocks noEditPoints="1"/>
            </p:cNvSpPr>
            <p:nvPr/>
          </p:nvSpPr>
          <p:spPr bwMode="auto">
            <a:xfrm>
              <a:off x="392" y="1183"/>
              <a:ext cx="2587" cy="2400"/>
            </a:xfrm>
            <a:custGeom>
              <a:avLst/>
              <a:gdLst>
                <a:gd name="T0" fmla="*/ 348 w 1381"/>
                <a:gd name="T1" fmla="*/ 370 h 1280"/>
                <a:gd name="T2" fmla="*/ 22 w 1381"/>
                <a:gd name="T3" fmla="*/ 370 h 1280"/>
                <a:gd name="T4" fmla="*/ 0 w 1381"/>
                <a:gd name="T5" fmla="*/ 348 h 1280"/>
                <a:gd name="T6" fmla="*/ 0 w 1381"/>
                <a:gd name="T7" fmla="*/ 22 h 1280"/>
                <a:gd name="T8" fmla="*/ 22 w 1381"/>
                <a:gd name="T9" fmla="*/ 0 h 1280"/>
                <a:gd name="T10" fmla="*/ 348 w 1381"/>
                <a:gd name="T11" fmla="*/ 0 h 1280"/>
                <a:gd name="T12" fmla="*/ 370 w 1381"/>
                <a:gd name="T13" fmla="*/ 22 h 1280"/>
                <a:gd name="T14" fmla="*/ 370 w 1381"/>
                <a:gd name="T15" fmla="*/ 348 h 1280"/>
                <a:gd name="T16" fmla="*/ 348 w 1381"/>
                <a:gd name="T17" fmla="*/ 370 h 1280"/>
                <a:gd name="T18" fmla="*/ 44 w 1381"/>
                <a:gd name="T19" fmla="*/ 326 h 1280"/>
                <a:gd name="T20" fmla="*/ 326 w 1381"/>
                <a:gd name="T21" fmla="*/ 326 h 1280"/>
                <a:gd name="T22" fmla="*/ 326 w 1381"/>
                <a:gd name="T23" fmla="*/ 44 h 1280"/>
                <a:gd name="T24" fmla="*/ 44 w 1381"/>
                <a:gd name="T25" fmla="*/ 44 h 1280"/>
                <a:gd name="T26" fmla="*/ 44 w 1381"/>
                <a:gd name="T27" fmla="*/ 326 h 1280"/>
                <a:gd name="T28" fmla="*/ 348 w 1381"/>
                <a:gd name="T29" fmla="*/ 1280 h 1280"/>
                <a:gd name="T30" fmla="*/ 22 w 1381"/>
                <a:gd name="T31" fmla="*/ 1280 h 1280"/>
                <a:gd name="T32" fmla="*/ 0 w 1381"/>
                <a:gd name="T33" fmla="*/ 1258 h 1280"/>
                <a:gd name="T34" fmla="*/ 0 w 1381"/>
                <a:gd name="T35" fmla="*/ 932 h 1280"/>
                <a:gd name="T36" fmla="*/ 22 w 1381"/>
                <a:gd name="T37" fmla="*/ 910 h 1280"/>
                <a:gd name="T38" fmla="*/ 348 w 1381"/>
                <a:gd name="T39" fmla="*/ 910 h 1280"/>
                <a:gd name="T40" fmla="*/ 370 w 1381"/>
                <a:gd name="T41" fmla="*/ 932 h 1280"/>
                <a:gd name="T42" fmla="*/ 370 w 1381"/>
                <a:gd name="T43" fmla="*/ 1258 h 1280"/>
                <a:gd name="T44" fmla="*/ 348 w 1381"/>
                <a:gd name="T45" fmla="*/ 1280 h 1280"/>
                <a:gd name="T46" fmla="*/ 44 w 1381"/>
                <a:gd name="T47" fmla="*/ 1236 h 1280"/>
                <a:gd name="T48" fmla="*/ 326 w 1381"/>
                <a:gd name="T49" fmla="*/ 1236 h 1280"/>
                <a:gd name="T50" fmla="*/ 326 w 1381"/>
                <a:gd name="T51" fmla="*/ 954 h 1280"/>
                <a:gd name="T52" fmla="*/ 44 w 1381"/>
                <a:gd name="T53" fmla="*/ 954 h 1280"/>
                <a:gd name="T54" fmla="*/ 44 w 1381"/>
                <a:gd name="T55" fmla="*/ 1236 h 1280"/>
                <a:gd name="T56" fmla="*/ 1381 w 1381"/>
                <a:gd name="T57" fmla="*/ 185 h 1280"/>
                <a:gd name="T58" fmla="*/ 1359 w 1381"/>
                <a:gd name="T59" fmla="*/ 163 h 1280"/>
                <a:gd name="T60" fmla="*/ 557 w 1381"/>
                <a:gd name="T61" fmla="*/ 163 h 1280"/>
                <a:gd name="T62" fmla="*/ 535 w 1381"/>
                <a:gd name="T63" fmla="*/ 185 h 1280"/>
                <a:gd name="T64" fmla="*/ 557 w 1381"/>
                <a:gd name="T65" fmla="*/ 207 h 1280"/>
                <a:gd name="T66" fmla="*/ 1359 w 1381"/>
                <a:gd name="T67" fmla="*/ 207 h 1280"/>
                <a:gd name="T68" fmla="*/ 1381 w 1381"/>
                <a:gd name="T69" fmla="*/ 185 h 1280"/>
                <a:gd name="T70" fmla="*/ 1381 w 1381"/>
                <a:gd name="T71" fmla="*/ 1095 h 1280"/>
                <a:gd name="T72" fmla="*/ 1359 w 1381"/>
                <a:gd name="T73" fmla="*/ 1073 h 1280"/>
                <a:gd name="T74" fmla="*/ 557 w 1381"/>
                <a:gd name="T75" fmla="*/ 1073 h 1280"/>
                <a:gd name="T76" fmla="*/ 535 w 1381"/>
                <a:gd name="T77" fmla="*/ 1095 h 1280"/>
                <a:gd name="T78" fmla="*/ 557 w 1381"/>
                <a:gd name="T79" fmla="*/ 1117 h 1280"/>
                <a:gd name="T80" fmla="*/ 1359 w 1381"/>
                <a:gd name="T81" fmla="*/ 1117 h 1280"/>
                <a:gd name="T82" fmla="*/ 1381 w 1381"/>
                <a:gd name="T83" fmla="*/ 1095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1" h="1280">
                  <a:moveTo>
                    <a:pt x="348" y="370"/>
                  </a:moveTo>
                  <a:cubicBezTo>
                    <a:pt x="22" y="370"/>
                    <a:pt x="22" y="370"/>
                    <a:pt x="22" y="370"/>
                  </a:cubicBezTo>
                  <a:cubicBezTo>
                    <a:pt x="10" y="370"/>
                    <a:pt x="0" y="360"/>
                    <a:pt x="0" y="348"/>
                  </a:cubicBezTo>
                  <a:cubicBezTo>
                    <a:pt x="0" y="22"/>
                    <a:pt x="0" y="22"/>
                    <a:pt x="0" y="22"/>
                  </a:cubicBezTo>
                  <a:cubicBezTo>
                    <a:pt x="0" y="10"/>
                    <a:pt x="10" y="0"/>
                    <a:pt x="22" y="0"/>
                  </a:cubicBezTo>
                  <a:cubicBezTo>
                    <a:pt x="348" y="0"/>
                    <a:pt x="348" y="0"/>
                    <a:pt x="348" y="0"/>
                  </a:cubicBezTo>
                  <a:cubicBezTo>
                    <a:pt x="360" y="0"/>
                    <a:pt x="370" y="10"/>
                    <a:pt x="370" y="22"/>
                  </a:cubicBezTo>
                  <a:cubicBezTo>
                    <a:pt x="370" y="348"/>
                    <a:pt x="370" y="348"/>
                    <a:pt x="370" y="348"/>
                  </a:cubicBezTo>
                  <a:cubicBezTo>
                    <a:pt x="370" y="360"/>
                    <a:pt x="360" y="370"/>
                    <a:pt x="348" y="370"/>
                  </a:cubicBezTo>
                  <a:close/>
                  <a:moveTo>
                    <a:pt x="44" y="326"/>
                  </a:moveTo>
                  <a:cubicBezTo>
                    <a:pt x="326" y="326"/>
                    <a:pt x="326" y="326"/>
                    <a:pt x="326" y="326"/>
                  </a:cubicBezTo>
                  <a:cubicBezTo>
                    <a:pt x="326" y="44"/>
                    <a:pt x="326" y="44"/>
                    <a:pt x="326" y="44"/>
                  </a:cubicBezTo>
                  <a:cubicBezTo>
                    <a:pt x="44" y="44"/>
                    <a:pt x="44" y="44"/>
                    <a:pt x="44" y="44"/>
                  </a:cubicBezTo>
                  <a:lnTo>
                    <a:pt x="44" y="326"/>
                  </a:lnTo>
                  <a:close/>
                  <a:moveTo>
                    <a:pt x="348" y="1280"/>
                  </a:moveTo>
                  <a:cubicBezTo>
                    <a:pt x="22" y="1280"/>
                    <a:pt x="22" y="1280"/>
                    <a:pt x="22" y="1280"/>
                  </a:cubicBezTo>
                  <a:cubicBezTo>
                    <a:pt x="10" y="1280"/>
                    <a:pt x="0" y="1270"/>
                    <a:pt x="0" y="1258"/>
                  </a:cubicBezTo>
                  <a:cubicBezTo>
                    <a:pt x="0" y="932"/>
                    <a:pt x="0" y="932"/>
                    <a:pt x="0" y="932"/>
                  </a:cubicBezTo>
                  <a:cubicBezTo>
                    <a:pt x="0" y="920"/>
                    <a:pt x="10" y="910"/>
                    <a:pt x="22" y="910"/>
                  </a:cubicBezTo>
                  <a:cubicBezTo>
                    <a:pt x="348" y="910"/>
                    <a:pt x="348" y="910"/>
                    <a:pt x="348" y="910"/>
                  </a:cubicBezTo>
                  <a:cubicBezTo>
                    <a:pt x="360" y="910"/>
                    <a:pt x="370" y="920"/>
                    <a:pt x="370" y="932"/>
                  </a:cubicBezTo>
                  <a:cubicBezTo>
                    <a:pt x="370" y="1258"/>
                    <a:pt x="370" y="1258"/>
                    <a:pt x="370" y="1258"/>
                  </a:cubicBezTo>
                  <a:cubicBezTo>
                    <a:pt x="370" y="1270"/>
                    <a:pt x="360" y="1280"/>
                    <a:pt x="348" y="1280"/>
                  </a:cubicBezTo>
                  <a:close/>
                  <a:moveTo>
                    <a:pt x="44" y="1236"/>
                  </a:moveTo>
                  <a:cubicBezTo>
                    <a:pt x="326" y="1236"/>
                    <a:pt x="326" y="1236"/>
                    <a:pt x="326" y="1236"/>
                  </a:cubicBezTo>
                  <a:cubicBezTo>
                    <a:pt x="326" y="954"/>
                    <a:pt x="326" y="954"/>
                    <a:pt x="326" y="954"/>
                  </a:cubicBezTo>
                  <a:cubicBezTo>
                    <a:pt x="44" y="954"/>
                    <a:pt x="44" y="954"/>
                    <a:pt x="44" y="954"/>
                  </a:cubicBezTo>
                  <a:lnTo>
                    <a:pt x="44" y="1236"/>
                  </a:lnTo>
                  <a:close/>
                  <a:moveTo>
                    <a:pt x="1381" y="185"/>
                  </a:moveTo>
                  <a:cubicBezTo>
                    <a:pt x="1381" y="172"/>
                    <a:pt x="1371" y="163"/>
                    <a:pt x="1359" y="163"/>
                  </a:cubicBezTo>
                  <a:cubicBezTo>
                    <a:pt x="557" y="163"/>
                    <a:pt x="557" y="163"/>
                    <a:pt x="557" y="163"/>
                  </a:cubicBezTo>
                  <a:cubicBezTo>
                    <a:pt x="545" y="163"/>
                    <a:pt x="535" y="172"/>
                    <a:pt x="535" y="185"/>
                  </a:cubicBezTo>
                  <a:cubicBezTo>
                    <a:pt x="535" y="197"/>
                    <a:pt x="545" y="207"/>
                    <a:pt x="557" y="207"/>
                  </a:cubicBezTo>
                  <a:cubicBezTo>
                    <a:pt x="1359" y="207"/>
                    <a:pt x="1359" y="207"/>
                    <a:pt x="1359" y="207"/>
                  </a:cubicBezTo>
                  <a:cubicBezTo>
                    <a:pt x="1371" y="207"/>
                    <a:pt x="1381" y="197"/>
                    <a:pt x="1381" y="185"/>
                  </a:cubicBezTo>
                  <a:close/>
                  <a:moveTo>
                    <a:pt x="1381" y="1095"/>
                  </a:moveTo>
                  <a:cubicBezTo>
                    <a:pt x="1381" y="1083"/>
                    <a:pt x="1371" y="1073"/>
                    <a:pt x="1359" y="1073"/>
                  </a:cubicBezTo>
                  <a:cubicBezTo>
                    <a:pt x="557" y="1073"/>
                    <a:pt x="557" y="1073"/>
                    <a:pt x="557" y="1073"/>
                  </a:cubicBezTo>
                  <a:cubicBezTo>
                    <a:pt x="545" y="1073"/>
                    <a:pt x="535" y="1083"/>
                    <a:pt x="535" y="1095"/>
                  </a:cubicBezTo>
                  <a:cubicBezTo>
                    <a:pt x="535" y="1107"/>
                    <a:pt x="545" y="1117"/>
                    <a:pt x="557" y="1117"/>
                  </a:cubicBezTo>
                  <a:cubicBezTo>
                    <a:pt x="1359" y="1117"/>
                    <a:pt x="1359" y="1117"/>
                    <a:pt x="1359" y="1117"/>
                  </a:cubicBezTo>
                  <a:cubicBezTo>
                    <a:pt x="1371" y="1117"/>
                    <a:pt x="1381" y="1107"/>
                    <a:pt x="1381" y="109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aseline="-25000"/>
            </a:p>
          </p:txBody>
        </p:sp>
        <p:sp>
          <p:nvSpPr>
            <p:cNvPr id="61" name="Freeform 6">
              <a:extLst>
                <a:ext uri="{FF2B5EF4-FFF2-40B4-BE49-F238E27FC236}">
                  <a16:creationId xmlns:a16="http://schemas.microsoft.com/office/drawing/2014/main" id="{2E5E22BB-0DF3-40CE-BF71-3AEA2F588044}"/>
                </a:ext>
              </a:extLst>
            </p:cNvPr>
            <p:cNvSpPr>
              <a:spLocks noEditPoints="1"/>
            </p:cNvSpPr>
            <p:nvPr/>
          </p:nvSpPr>
          <p:spPr bwMode="auto">
            <a:xfrm>
              <a:off x="392" y="737"/>
              <a:ext cx="3536" cy="1993"/>
            </a:xfrm>
            <a:custGeom>
              <a:avLst/>
              <a:gdLst>
                <a:gd name="T0" fmla="*/ 370 w 1888"/>
                <a:gd name="T1" fmla="*/ 715 h 1063"/>
                <a:gd name="T2" fmla="*/ 370 w 1888"/>
                <a:gd name="T3" fmla="*/ 1041 h 1063"/>
                <a:gd name="T4" fmla="*/ 348 w 1888"/>
                <a:gd name="T5" fmla="*/ 1063 h 1063"/>
                <a:gd name="T6" fmla="*/ 22 w 1888"/>
                <a:gd name="T7" fmla="*/ 1063 h 1063"/>
                <a:gd name="T8" fmla="*/ 0 w 1888"/>
                <a:gd name="T9" fmla="*/ 1041 h 1063"/>
                <a:gd name="T10" fmla="*/ 0 w 1888"/>
                <a:gd name="T11" fmla="*/ 715 h 1063"/>
                <a:gd name="T12" fmla="*/ 22 w 1888"/>
                <a:gd name="T13" fmla="*/ 693 h 1063"/>
                <a:gd name="T14" fmla="*/ 348 w 1888"/>
                <a:gd name="T15" fmla="*/ 693 h 1063"/>
                <a:gd name="T16" fmla="*/ 370 w 1888"/>
                <a:gd name="T17" fmla="*/ 715 h 1063"/>
                <a:gd name="T18" fmla="*/ 1496 w 1888"/>
                <a:gd name="T19" fmla="*/ 116 h 1063"/>
                <a:gd name="T20" fmla="*/ 1202 w 1888"/>
                <a:gd name="T21" fmla="*/ 116 h 1063"/>
                <a:gd name="T22" fmla="*/ 1279 w 1888"/>
                <a:gd name="T23" fmla="*/ 40 h 1063"/>
                <a:gd name="T24" fmla="*/ 1279 w 1888"/>
                <a:gd name="T25" fmla="*/ 8 h 1063"/>
                <a:gd name="T26" fmla="*/ 1248 w 1888"/>
                <a:gd name="T27" fmla="*/ 8 h 1063"/>
                <a:gd name="T28" fmla="*/ 1134 w 1888"/>
                <a:gd name="T29" fmla="*/ 123 h 1063"/>
                <a:gd name="T30" fmla="*/ 1127 w 1888"/>
                <a:gd name="T31" fmla="*/ 138 h 1063"/>
                <a:gd name="T32" fmla="*/ 1134 w 1888"/>
                <a:gd name="T33" fmla="*/ 154 h 1063"/>
                <a:gd name="T34" fmla="*/ 1248 w 1888"/>
                <a:gd name="T35" fmla="*/ 268 h 1063"/>
                <a:gd name="T36" fmla="*/ 1263 w 1888"/>
                <a:gd name="T37" fmla="*/ 274 h 1063"/>
                <a:gd name="T38" fmla="*/ 1279 w 1888"/>
                <a:gd name="T39" fmla="*/ 268 h 1063"/>
                <a:gd name="T40" fmla="*/ 1279 w 1888"/>
                <a:gd name="T41" fmla="*/ 237 h 1063"/>
                <a:gd name="T42" fmla="*/ 1202 w 1888"/>
                <a:gd name="T43" fmla="*/ 160 h 1063"/>
                <a:gd name="T44" fmla="*/ 1496 w 1888"/>
                <a:gd name="T45" fmla="*/ 160 h 1063"/>
                <a:gd name="T46" fmla="*/ 1844 w 1888"/>
                <a:gd name="T47" fmla="*/ 508 h 1063"/>
                <a:gd name="T48" fmla="*/ 1496 w 1888"/>
                <a:gd name="T49" fmla="*/ 856 h 1063"/>
                <a:gd name="T50" fmla="*/ 557 w 1888"/>
                <a:gd name="T51" fmla="*/ 856 h 1063"/>
                <a:gd name="T52" fmla="*/ 535 w 1888"/>
                <a:gd name="T53" fmla="*/ 878 h 1063"/>
                <a:gd name="T54" fmla="*/ 557 w 1888"/>
                <a:gd name="T55" fmla="*/ 900 h 1063"/>
                <a:gd name="T56" fmla="*/ 1496 w 1888"/>
                <a:gd name="T57" fmla="*/ 900 h 1063"/>
                <a:gd name="T58" fmla="*/ 1888 w 1888"/>
                <a:gd name="T59" fmla="*/ 508 h 1063"/>
                <a:gd name="T60" fmla="*/ 1496 w 1888"/>
                <a:gd name="T61" fmla="*/ 116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88" h="1063">
                  <a:moveTo>
                    <a:pt x="370" y="715"/>
                  </a:moveTo>
                  <a:cubicBezTo>
                    <a:pt x="370" y="1041"/>
                    <a:pt x="370" y="1041"/>
                    <a:pt x="370" y="1041"/>
                  </a:cubicBezTo>
                  <a:cubicBezTo>
                    <a:pt x="370" y="1053"/>
                    <a:pt x="360" y="1063"/>
                    <a:pt x="348" y="1063"/>
                  </a:cubicBezTo>
                  <a:cubicBezTo>
                    <a:pt x="22" y="1063"/>
                    <a:pt x="22" y="1063"/>
                    <a:pt x="22" y="1063"/>
                  </a:cubicBezTo>
                  <a:cubicBezTo>
                    <a:pt x="10" y="1063"/>
                    <a:pt x="0" y="1053"/>
                    <a:pt x="0" y="1041"/>
                  </a:cubicBezTo>
                  <a:cubicBezTo>
                    <a:pt x="0" y="715"/>
                    <a:pt x="0" y="715"/>
                    <a:pt x="0" y="715"/>
                  </a:cubicBezTo>
                  <a:cubicBezTo>
                    <a:pt x="0" y="703"/>
                    <a:pt x="10" y="693"/>
                    <a:pt x="22" y="693"/>
                  </a:cubicBezTo>
                  <a:cubicBezTo>
                    <a:pt x="348" y="693"/>
                    <a:pt x="348" y="693"/>
                    <a:pt x="348" y="693"/>
                  </a:cubicBezTo>
                  <a:cubicBezTo>
                    <a:pt x="360" y="693"/>
                    <a:pt x="370" y="703"/>
                    <a:pt x="370" y="715"/>
                  </a:cubicBezTo>
                  <a:close/>
                  <a:moveTo>
                    <a:pt x="1496" y="116"/>
                  </a:moveTo>
                  <a:cubicBezTo>
                    <a:pt x="1202" y="116"/>
                    <a:pt x="1202" y="116"/>
                    <a:pt x="1202" y="116"/>
                  </a:cubicBezTo>
                  <a:cubicBezTo>
                    <a:pt x="1279" y="40"/>
                    <a:pt x="1279" y="40"/>
                    <a:pt x="1279" y="40"/>
                  </a:cubicBezTo>
                  <a:cubicBezTo>
                    <a:pt x="1287" y="31"/>
                    <a:pt x="1287" y="17"/>
                    <a:pt x="1279" y="8"/>
                  </a:cubicBezTo>
                  <a:cubicBezTo>
                    <a:pt x="1270" y="0"/>
                    <a:pt x="1256" y="0"/>
                    <a:pt x="1248" y="8"/>
                  </a:cubicBezTo>
                  <a:cubicBezTo>
                    <a:pt x="1134" y="123"/>
                    <a:pt x="1134" y="123"/>
                    <a:pt x="1134" y="123"/>
                  </a:cubicBezTo>
                  <a:cubicBezTo>
                    <a:pt x="1129" y="127"/>
                    <a:pt x="1127" y="132"/>
                    <a:pt x="1127" y="138"/>
                  </a:cubicBezTo>
                  <a:cubicBezTo>
                    <a:pt x="1127" y="144"/>
                    <a:pt x="1129" y="150"/>
                    <a:pt x="1134" y="154"/>
                  </a:cubicBezTo>
                  <a:cubicBezTo>
                    <a:pt x="1248" y="268"/>
                    <a:pt x="1248" y="268"/>
                    <a:pt x="1248" y="268"/>
                  </a:cubicBezTo>
                  <a:cubicBezTo>
                    <a:pt x="1252" y="272"/>
                    <a:pt x="1258" y="274"/>
                    <a:pt x="1263" y="274"/>
                  </a:cubicBezTo>
                  <a:cubicBezTo>
                    <a:pt x="1269" y="274"/>
                    <a:pt x="1275" y="272"/>
                    <a:pt x="1279" y="268"/>
                  </a:cubicBezTo>
                  <a:cubicBezTo>
                    <a:pt x="1287" y="259"/>
                    <a:pt x="1287" y="245"/>
                    <a:pt x="1279" y="237"/>
                  </a:cubicBezTo>
                  <a:cubicBezTo>
                    <a:pt x="1202" y="160"/>
                    <a:pt x="1202" y="160"/>
                    <a:pt x="1202" y="160"/>
                  </a:cubicBezTo>
                  <a:cubicBezTo>
                    <a:pt x="1496" y="160"/>
                    <a:pt x="1496" y="160"/>
                    <a:pt x="1496" y="160"/>
                  </a:cubicBezTo>
                  <a:cubicBezTo>
                    <a:pt x="1688" y="160"/>
                    <a:pt x="1844" y="316"/>
                    <a:pt x="1844" y="508"/>
                  </a:cubicBezTo>
                  <a:cubicBezTo>
                    <a:pt x="1844" y="700"/>
                    <a:pt x="1688" y="856"/>
                    <a:pt x="1496" y="856"/>
                  </a:cubicBezTo>
                  <a:cubicBezTo>
                    <a:pt x="557" y="856"/>
                    <a:pt x="557" y="856"/>
                    <a:pt x="557" y="856"/>
                  </a:cubicBezTo>
                  <a:cubicBezTo>
                    <a:pt x="545" y="856"/>
                    <a:pt x="535" y="866"/>
                    <a:pt x="535" y="878"/>
                  </a:cubicBezTo>
                  <a:cubicBezTo>
                    <a:pt x="535" y="890"/>
                    <a:pt x="545" y="900"/>
                    <a:pt x="557" y="900"/>
                  </a:cubicBezTo>
                  <a:cubicBezTo>
                    <a:pt x="1496" y="900"/>
                    <a:pt x="1496" y="900"/>
                    <a:pt x="1496" y="900"/>
                  </a:cubicBezTo>
                  <a:cubicBezTo>
                    <a:pt x="1712" y="900"/>
                    <a:pt x="1888" y="724"/>
                    <a:pt x="1888" y="508"/>
                  </a:cubicBezTo>
                  <a:cubicBezTo>
                    <a:pt x="1888" y="292"/>
                    <a:pt x="1712" y="116"/>
                    <a:pt x="1496" y="11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2" name="Group 61" descr="a traffic signal&#10;">
            <a:extLst>
              <a:ext uri="{FF2B5EF4-FFF2-40B4-BE49-F238E27FC236}">
                <a16:creationId xmlns:a16="http://schemas.microsoft.com/office/drawing/2014/main" id="{E0B86691-8E8F-4033-A281-DC6DE421EE94}"/>
              </a:ext>
            </a:extLst>
          </p:cNvPr>
          <p:cNvGrpSpPr/>
          <p:nvPr/>
        </p:nvGrpSpPr>
        <p:grpSpPr>
          <a:xfrm>
            <a:off x="3415077" y="4495410"/>
            <a:ext cx="434975" cy="434975"/>
            <a:chOff x="0" y="0"/>
            <a:chExt cx="1644650" cy="1644650"/>
          </a:xfrm>
        </p:grpSpPr>
        <p:sp>
          <p:nvSpPr>
            <p:cNvPr id="63" name="AutoShape 3">
              <a:extLst>
                <a:ext uri="{FF2B5EF4-FFF2-40B4-BE49-F238E27FC236}">
                  <a16:creationId xmlns:a16="http://schemas.microsoft.com/office/drawing/2014/main" id="{AE8FBCBF-C7AC-4998-BC8E-2073C130E172}"/>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64" name="Group 63">
              <a:extLst>
                <a:ext uri="{FF2B5EF4-FFF2-40B4-BE49-F238E27FC236}">
                  <a16:creationId xmlns:a16="http://schemas.microsoft.com/office/drawing/2014/main" id="{6ACB5086-E54D-44A6-AD41-13CC7BA0F861}"/>
                </a:ext>
              </a:extLst>
            </p:cNvPr>
            <p:cNvGrpSpPr/>
            <p:nvPr/>
          </p:nvGrpSpPr>
          <p:grpSpPr>
            <a:xfrm>
              <a:off x="305397" y="169863"/>
              <a:ext cx="1033857" cy="1304925"/>
              <a:chOff x="305397" y="169863"/>
              <a:chExt cx="1033857" cy="1304925"/>
            </a:xfrm>
          </p:grpSpPr>
          <p:sp>
            <p:nvSpPr>
              <p:cNvPr id="65" name="Freeform 58">
                <a:extLst>
                  <a:ext uri="{FF2B5EF4-FFF2-40B4-BE49-F238E27FC236}">
                    <a16:creationId xmlns:a16="http://schemas.microsoft.com/office/drawing/2014/main" id="{86FA706E-B18A-4ED1-987B-73C28A5B5B06}"/>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66" name="Freeform 59">
                <a:extLst>
                  <a:ext uri="{FF2B5EF4-FFF2-40B4-BE49-F238E27FC236}">
                    <a16:creationId xmlns:a16="http://schemas.microsoft.com/office/drawing/2014/main" id="{85BC5A41-692D-49C2-AEDC-98B558929108}"/>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67" name="Group 66" descr="a traffic signal&#10;">
            <a:extLst>
              <a:ext uri="{FF2B5EF4-FFF2-40B4-BE49-F238E27FC236}">
                <a16:creationId xmlns:a16="http://schemas.microsoft.com/office/drawing/2014/main" id="{017BD376-86F2-46FA-BEAC-B67B56382809}"/>
              </a:ext>
            </a:extLst>
          </p:cNvPr>
          <p:cNvGrpSpPr/>
          <p:nvPr/>
        </p:nvGrpSpPr>
        <p:grpSpPr>
          <a:xfrm>
            <a:off x="3616116" y="5242212"/>
            <a:ext cx="434975" cy="434975"/>
            <a:chOff x="0" y="0"/>
            <a:chExt cx="1644650" cy="1644650"/>
          </a:xfrm>
        </p:grpSpPr>
        <p:sp>
          <p:nvSpPr>
            <p:cNvPr id="68" name="AutoShape 3">
              <a:extLst>
                <a:ext uri="{FF2B5EF4-FFF2-40B4-BE49-F238E27FC236}">
                  <a16:creationId xmlns:a16="http://schemas.microsoft.com/office/drawing/2014/main" id="{481466ED-0977-4A3E-A1B5-3574AC67BB4A}"/>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69" name="Group 68">
              <a:extLst>
                <a:ext uri="{FF2B5EF4-FFF2-40B4-BE49-F238E27FC236}">
                  <a16:creationId xmlns:a16="http://schemas.microsoft.com/office/drawing/2014/main" id="{B608EC55-E9DB-447E-B3DA-DC77CAEB6981}"/>
                </a:ext>
              </a:extLst>
            </p:cNvPr>
            <p:cNvGrpSpPr/>
            <p:nvPr/>
          </p:nvGrpSpPr>
          <p:grpSpPr>
            <a:xfrm>
              <a:off x="305397" y="169863"/>
              <a:ext cx="1033857" cy="1304925"/>
              <a:chOff x="305397" y="169863"/>
              <a:chExt cx="1033857" cy="1304925"/>
            </a:xfrm>
          </p:grpSpPr>
          <p:sp>
            <p:nvSpPr>
              <p:cNvPr id="70" name="Freeform 58">
                <a:extLst>
                  <a:ext uri="{FF2B5EF4-FFF2-40B4-BE49-F238E27FC236}">
                    <a16:creationId xmlns:a16="http://schemas.microsoft.com/office/drawing/2014/main" id="{D1060659-84F4-4696-893D-719FACB065B0}"/>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71" name="Freeform 59">
                <a:extLst>
                  <a:ext uri="{FF2B5EF4-FFF2-40B4-BE49-F238E27FC236}">
                    <a16:creationId xmlns:a16="http://schemas.microsoft.com/office/drawing/2014/main" id="{759DEA3D-9B94-40AE-B6B1-191A70E8539C}"/>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72" name="Group 71" descr="a traffic signal&#10;">
            <a:extLst>
              <a:ext uri="{FF2B5EF4-FFF2-40B4-BE49-F238E27FC236}">
                <a16:creationId xmlns:a16="http://schemas.microsoft.com/office/drawing/2014/main" id="{75CBD0ED-8AAA-406B-B20E-BF4D40843386}"/>
              </a:ext>
            </a:extLst>
          </p:cNvPr>
          <p:cNvGrpSpPr/>
          <p:nvPr/>
        </p:nvGrpSpPr>
        <p:grpSpPr>
          <a:xfrm>
            <a:off x="3616116" y="4015855"/>
            <a:ext cx="434975" cy="434975"/>
            <a:chOff x="0" y="0"/>
            <a:chExt cx="1644650" cy="1644650"/>
          </a:xfrm>
        </p:grpSpPr>
        <p:sp>
          <p:nvSpPr>
            <p:cNvPr id="73" name="AutoShape 3">
              <a:extLst>
                <a:ext uri="{FF2B5EF4-FFF2-40B4-BE49-F238E27FC236}">
                  <a16:creationId xmlns:a16="http://schemas.microsoft.com/office/drawing/2014/main" id="{60D7939E-27E2-4441-B6F3-4B9C1E1BF76E}"/>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74" name="Group 73">
              <a:extLst>
                <a:ext uri="{FF2B5EF4-FFF2-40B4-BE49-F238E27FC236}">
                  <a16:creationId xmlns:a16="http://schemas.microsoft.com/office/drawing/2014/main" id="{E2D5179C-8F0F-4738-8E42-5FB786DC48A0}"/>
                </a:ext>
              </a:extLst>
            </p:cNvPr>
            <p:cNvGrpSpPr/>
            <p:nvPr/>
          </p:nvGrpSpPr>
          <p:grpSpPr>
            <a:xfrm>
              <a:off x="305397" y="169863"/>
              <a:ext cx="1033857" cy="1304925"/>
              <a:chOff x="305397" y="169863"/>
              <a:chExt cx="1033857" cy="1304925"/>
            </a:xfrm>
          </p:grpSpPr>
          <p:sp>
            <p:nvSpPr>
              <p:cNvPr id="75" name="Freeform 58">
                <a:extLst>
                  <a:ext uri="{FF2B5EF4-FFF2-40B4-BE49-F238E27FC236}">
                    <a16:creationId xmlns:a16="http://schemas.microsoft.com/office/drawing/2014/main" id="{16867838-6831-45FF-9E47-496993068DF8}"/>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76" name="Freeform 59">
                <a:extLst>
                  <a:ext uri="{FF2B5EF4-FFF2-40B4-BE49-F238E27FC236}">
                    <a16:creationId xmlns:a16="http://schemas.microsoft.com/office/drawing/2014/main" id="{B8740896-FADC-4ADB-B05F-AD4CFF3EB438}"/>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77" name="Group 76" descr="a traffic signal&#10;">
            <a:extLst>
              <a:ext uri="{FF2B5EF4-FFF2-40B4-BE49-F238E27FC236}">
                <a16:creationId xmlns:a16="http://schemas.microsoft.com/office/drawing/2014/main" id="{1A448CDB-381A-43AD-9131-03508E80EA37}"/>
              </a:ext>
            </a:extLst>
          </p:cNvPr>
          <p:cNvGrpSpPr/>
          <p:nvPr/>
        </p:nvGrpSpPr>
        <p:grpSpPr>
          <a:xfrm>
            <a:off x="3616116" y="3062093"/>
            <a:ext cx="434975" cy="434975"/>
            <a:chOff x="0" y="0"/>
            <a:chExt cx="1644650" cy="1644650"/>
          </a:xfrm>
        </p:grpSpPr>
        <p:sp>
          <p:nvSpPr>
            <p:cNvPr id="78" name="AutoShape 3">
              <a:extLst>
                <a:ext uri="{FF2B5EF4-FFF2-40B4-BE49-F238E27FC236}">
                  <a16:creationId xmlns:a16="http://schemas.microsoft.com/office/drawing/2014/main" id="{F4185365-201B-4E3D-BE8D-98ACD12FE6F2}"/>
                </a:ext>
              </a:extLst>
            </p:cNvPr>
            <p:cNvSpPr>
              <a:spLocks noChangeAspect="1" noChangeArrowheads="1" noTextEdit="1"/>
            </p:cNvSpPr>
            <p:nvPr/>
          </p:nvSpPr>
          <p:spPr bwMode="auto">
            <a:xfrm>
              <a:off x="0" y="0"/>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79" name="Group 78">
              <a:extLst>
                <a:ext uri="{FF2B5EF4-FFF2-40B4-BE49-F238E27FC236}">
                  <a16:creationId xmlns:a16="http://schemas.microsoft.com/office/drawing/2014/main" id="{2DC83795-613A-461D-ACB1-FC1CF70CFA72}"/>
                </a:ext>
              </a:extLst>
            </p:cNvPr>
            <p:cNvGrpSpPr/>
            <p:nvPr/>
          </p:nvGrpSpPr>
          <p:grpSpPr>
            <a:xfrm>
              <a:off x="305397" y="169863"/>
              <a:ext cx="1033857" cy="1304925"/>
              <a:chOff x="305397" y="169863"/>
              <a:chExt cx="1033857" cy="1304925"/>
            </a:xfrm>
          </p:grpSpPr>
          <p:sp>
            <p:nvSpPr>
              <p:cNvPr id="80" name="Freeform 58">
                <a:extLst>
                  <a:ext uri="{FF2B5EF4-FFF2-40B4-BE49-F238E27FC236}">
                    <a16:creationId xmlns:a16="http://schemas.microsoft.com/office/drawing/2014/main" id="{04801FD1-71AA-4B9A-9770-B6E1194CD389}"/>
                  </a:ext>
                </a:extLst>
              </p:cNvPr>
              <p:cNvSpPr>
                <a:spLocks/>
              </p:cNvSpPr>
              <p:nvPr/>
            </p:nvSpPr>
            <p:spPr bwMode="auto">
              <a:xfrm>
                <a:off x="305397" y="230188"/>
                <a:ext cx="1033857" cy="1173163"/>
              </a:xfrm>
              <a:custGeom>
                <a:avLst/>
                <a:gdLst>
                  <a:gd name="connsiteX0" fmla="*/ 779660 w 1033857"/>
                  <a:gd name="connsiteY0" fmla="*/ 822325 h 1173163"/>
                  <a:gd name="connsiteX1" fmla="*/ 1019123 w 1033857"/>
                  <a:gd name="connsiteY1" fmla="*/ 822325 h 1173163"/>
                  <a:gd name="connsiteX2" fmla="*/ 1030560 w 1033857"/>
                  <a:gd name="connsiteY2" fmla="*/ 845953 h 1173163"/>
                  <a:gd name="connsiteX3" fmla="*/ 779660 w 1033857"/>
                  <a:gd name="connsiteY3" fmla="*/ 1173163 h 1173163"/>
                  <a:gd name="connsiteX4" fmla="*/ 779660 w 1033857"/>
                  <a:gd name="connsiteY4" fmla="*/ 822325 h 1173163"/>
                  <a:gd name="connsiteX5" fmla="*/ 14735 w 1033857"/>
                  <a:gd name="connsiteY5" fmla="*/ 822325 h 1173163"/>
                  <a:gd name="connsiteX6" fmla="*/ 254198 w 1033857"/>
                  <a:gd name="connsiteY6" fmla="*/ 822325 h 1173163"/>
                  <a:gd name="connsiteX7" fmla="*/ 254198 w 1033857"/>
                  <a:gd name="connsiteY7" fmla="*/ 1173163 h 1173163"/>
                  <a:gd name="connsiteX8" fmla="*/ 3298 w 1033857"/>
                  <a:gd name="connsiteY8" fmla="*/ 845953 h 1173163"/>
                  <a:gd name="connsiteX9" fmla="*/ 14735 w 1033857"/>
                  <a:gd name="connsiteY9" fmla="*/ 822325 h 1173163"/>
                  <a:gd name="connsiteX10" fmla="*/ 779660 w 1033857"/>
                  <a:gd name="connsiteY10" fmla="*/ 411162 h 1173163"/>
                  <a:gd name="connsiteX11" fmla="*/ 1019123 w 1033857"/>
                  <a:gd name="connsiteY11" fmla="*/ 411162 h 1173163"/>
                  <a:gd name="connsiteX12" fmla="*/ 1030560 w 1033857"/>
                  <a:gd name="connsiteY12" fmla="*/ 435456 h 1173163"/>
                  <a:gd name="connsiteX13" fmla="*/ 779660 w 1033857"/>
                  <a:gd name="connsiteY13" fmla="*/ 762000 h 1173163"/>
                  <a:gd name="connsiteX14" fmla="*/ 779660 w 1033857"/>
                  <a:gd name="connsiteY14" fmla="*/ 411162 h 1173163"/>
                  <a:gd name="connsiteX15" fmla="*/ 14735 w 1033857"/>
                  <a:gd name="connsiteY15" fmla="*/ 411162 h 1173163"/>
                  <a:gd name="connsiteX16" fmla="*/ 254198 w 1033857"/>
                  <a:gd name="connsiteY16" fmla="*/ 411162 h 1173163"/>
                  <a:gd name="connsiteX17" fmla="*/ 254198 w 1033857"/>
                  <a:gd name="connsiteY17" fmla="*/ 762000 h 1173163"/>
                  <a:gd name="connsiteX18" fmla="*/ 3298 w 1033857"/>
                  <a:gd name="connsiteY18" fmla="*/ 435456 h 1173163"/>
                  <a:gd name="connsiteX19" fmla="*/ 14735 w 1033857"/>
                  <a:gd name="connsiteY19" fmla="*/ 411162 h 1173163"/>
                  <a:gd name="connsiteX20" fmla="*/ 779660 w 1033857"/>
                  <a:gd name="connsiteY20" fmla="*/ 0 h 1173163"/>
                  <a:gd name="connsiteX21" fmla="*/ 1019123 w 1033857"/>
                  <a:gd name="connsiteY21" fmla="*/ 0 h 1173163"/>
                  <a:gd name="connsiteX22" fmla="*/ 1030560 w 1033857"/>
                  <a:gd name="connsiteY22" fmla="*/ 24294 h 1173163"/>
                  <a:gd name="connsiteX23" fmla="*/ 779660 w 1033857"/>
                  <a:gd name="connsiteY23" fmla="*/ 350838 h 1173163"/>
                  <a:gd name="connsiteX24" fmla="*/ 779660 w 1033857"/>
                  <a:gd name="connsiteY24" fmla="*/ 0 h 1173163"/>
                  <a:gd name="connsiteX25" fmla="*/ 14735 w 1033857"/>
                  <a:gd name="connsiteY25" fmla="*/ 0 h 1173163"/>
                  <a:gd name="connsiteX26" fmla="*/ 254198 w 1033857"/>
                  <a:gd name="connsiteY26" fmla="*/ 0 h 1173163"/>
                  <a:gd name="connsiteX27" fmla="*/ 254198 w 1033857"/>
                  <a:gd name="connsiteY27" fmla="*/ 350838 h 1173163"/>
                  <a:gd name="connsiteX28" fmla="*/ 3298 w 1033857"/>
                  <a:gd name="connsiteY28" fmla="*/ 24294 h 1173163"/>
                  <a:gd name="connsiteX29" fmla="*/ 14735 w 1033857"/>
                  <a:gd name="connsiteY29" fmla="*/ 0 h 117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33857" h="1173163">
                    <a:moveTo>
                      <a:pt x="779660" y="822325"/>
                    </a:moveTo>
                    <a:cubicBezTo>
                      <a:pt x="779660" y="822325"/>
                      <a:pt x="779660" y="822325"/>
                      <a:pt x="1019123" y="822325"/>
                    </a:cubicBezTo>
                    <a:cubicBezTo>
                      <a:pt x="1031275" y="822325"/>
                      <a:pt x="1038423" y="836645"/>
                      <a:pt x="1030560" y="845953"/>
                    </a:cubicBezTo>
                    <a:cubicBezTo>
                      <a:pt x="1030560" y="845953"/>
                      <a:pt x="1030560" y="845953"/>
                      <a:pt x="779660" y="1173163"/>
                    </a:cubicBezTo>
                    <a:cubicBezTo>
                      <a:pt x="779660" y="1173163"/>
                      <a:pt x="779660" y="1173163"/>
                      <a:pt x="779660" y="822325"/>
                    </a:cubicBezTo>
                    <a:close/>
                    <a:moveTo>
                      <a:pt x="14735" y="822325"/>
                    </a:moveTo>
                    <a:cubicBezTo>
                      <a:pt x="14735" y="822325"/>
                      <a:pt x="14735" y="822325"/>
                      <a:pt x="254198" y="822325"/>
                    </a:cubicBezTo>
                    <a:cubicBezTo>
                      <a:pt x="254198" y="822325"/>
                      <a:pt x="254198" y="822325"/>
                      <a:pt x="254198" y="1173163"/>
                    </a:cubicBezTo>
                    <a:cubicBezTo>
                      <a:pt x="254198" y="1173163"/>
                      <a:pt x="254198" y="1173163"/>
                      <a:pt x="3298" y="845953"/>
                    </a:cubicBezTo>
                    <a:cubicBezTo>
                      <a:pt x="-4565" y="836645"/>
                      <a:pt x="2583" y="822325"/>
                      <a:pt x="14735" y="822325"/>
                    </a:cubicBezTo>
                    <a:close/>
                    <a:moveTo>
                      <a:pt x="779660" y="411162"/>
                    </a:moveTo>
                    <a:cubicBezTo>
                      <a:pt x="779660" y="411162"/>
                      <a:pt x="779660" y="411162"/>
                      <a:pt x="1019123" y="411162"/>
                    </a:cubicBezTo>
                    <a:cubicBezTo>
                      <a:pt x="1031275" y="411162"/>
                      <a:pt x="1038423" y="425453"/>
                      <a:pt x="1030560" y="435456"/>
                    </a:cubicBezTo>
                    <a:cubicBezTo>
                      <a:pt x="1030560" y="435456"/>
                      <a:pt x="1030560" y="435456"/>
                      <a:pt x="779660" y="762000"/>
                    </a:cubicBezTo>
                    <a:cubicBezTo>
                      <a:pt x="779660" y="762000"/>
                      <a:pt x="779660" y="762000"/>
                      <a:pt x="779660" y="411162"/>
                    </a:cubicBezTo>
                    <a:close/>
                    <a:moveTo>
                      <a:pt x="14735" y="411162"/>
                    </a:moveTo>
                    <a:cubicBezTo>
                      <a:pt x="14735" y="411162"/>
                      <a:pt x="14735" y="411162"/>
                      <a:pt x="254198" y="411162"/>
                    </a:cubicBezTo>
                    <a:cubicBezTo>
                      <a:pt x="254198" y="411162"/>
                      <a:pt x="254198" y="411162"/>
                      <a:pt x="254198" y="762000"/>
                    </a:cubicBezTo>
                    <a:cubicBezTo>
                      <a:pt x="254198" y="762000"/>
                      <a:pt x="254198" y="762000"/>
                      <a:pt x="3298" y="435456"/>
                    </a:cubicBezTo>
                    <a:cubicBezTo>
                      <a:pt x="-4565" y="425453"/>
                      <a:pt x="2583" y="411162"/>
                      <a:pt x="14735" y="411162"/>
                    </a:cubicBezTo>
                    <a:close/>
                    <a:moveTo>
                      <a:pt x="779660" y="0"/>
                    </a:moveTo>
                    <a:cubicBezTo>
                      <a:pt x="779660" y="0"/>
                      <a:pt x="779660" y="0"/>
                      <a:pt x="1019123" y="0"/>
                    </a:cubicBezTo>
                    <a:cubicBezTo>
                      <a:pt x="1031275" y="0"/>
                      <a:pt x="1038423" y="14291"/>
                      <a:pt x="1030560" y="24294"/>
                    </a:cubicBezTo>
                    <a:cubicBezTo>
                      <a:pt x="1030560" y="24294"/>
                      <a:pt x="1030560" y="24294"/>
                      <a:pt x="779660" y="350838"/>
                    </a:cubicBezTo>
                    <a:cubicBezTo>
                      <a:pt x="779660" y="350838"/>
                      <a:pt x="779660" y="350838"/>
                      <a:pt x="779660" y="0"/>
                    </a:cubicBezTo>
                    <a:close/>
                    <a:moveTo>
                      <a:pt x="14735" y="0"/>
                    </a:moveTo>
                    <a:cubicBezTo>
                      <a:pt x="14735" y="0"/>
                      <a:pt x="14735" y="0"/>
                      <a:pt x="254198" y="0"/>
                    </a:cubicBezTo>
                    <a:cubicBezTo>
                      <a:pt x="254198" y="0"/>
                      <a:pt x="254198" y="0"/>
                      <a:pt x="254198" y="350838"/>
                    </a:cubicBezTo>
                    <a:cubicBezTo>
                      <a:pt x="254198" y="350838"/>
                      <a:pt x="254198" y="350838"/>
                      <a:pt x="3298" y="24294"/>
                    </a:cubicBezTo>
                    <a:cubicBezTo>
                      <a:pt x="-4565" y="14291"/>
                      <a:pt x="2583" y="0"/>
                      <a:pt x="14735" y="0"/>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81" name="Freeform 59">
                <a:extLst>
                  <a:ext uri="{FF2B5EF4-FFF2-40B4-BE49-F238E27FC236}">
                    <a16:creationId xmlns:a16="http://schemas.microsoft.com/office/drawing/2014/main" id="{5B0CC2C2-7E41-4B31-9319-5CA0EBA506CF}"/>
                  </a:ext>
                </a:extLst>
              </p:cNvPr>
              <p:cNvSpPr>
                <a:spLocks noEditPoints="1"/>
              </p:cNvSpPr>
              <p:nvPr/>
            </p:nvSpPr>
            <p:spPr bwMode="auto">
              <a:xfrm>
                <a:off x="591345" y="169863"/>
                <a:ext cx="461963" cy="1304925"/>
              </a:xfrm>
              <a:custGeom>
                <a:avLst/>
                <a:gdLst>
                  <a:gd name="T0" fmla="*/ 588 w 648"/>
                  <a:gd name="T1" fmla="*/ 0 h 1828"/>
                  <a:gd name="T2" fmla="*/ 60 w 648"/>
                  <a:gd name="T3" fmla="*/ 0 h 1828"/>
                  <a:gd name="T4" fmla="*/ 0 w 648"/>
                  <a:gd name="T5" fmla="*/ 60 h 1828"/>
                  <a:gd name="T6" fmla="*/ 0 w 648"/>
                  <a:gd name="T7" fmla="*/ 84 h 1828"/>
                  <a:gd name="T8" fmla="*/ 0 w 648"/>
                  <a:gd name="T9" fmla="*/ 570 h 1828"/>
                  <a:gd name="T10" fmla="*/ 0 w 648"/>
                  <a:gd name="T11" fmla="*/ 660 h 1828"/>
                  <a:gd name="T12" fmla="*/ 0 w 648"/>
                  <a:gd name="T13" fmla="*/ 1147 h 1828"/>
                  <a:gd name="T14" fmla="*/ 0 w 648"/>
                  <a:gd name="T15" fmla="*/ 1237 h 1828"/>
                  <a:gd name="T16" fmla="*/ 0 w 648"/>
                  <a:gd name="T17" fmla="*/ 1723 h 1828"/>
                  <a:gd name="T18" fmla="*/ 0 w 648"/>
                  <a:gd name="T19" fmla="*/ 1768 h 1828"/>
                  <a:gd name="T20" fmla="*/ 60 w 648"/>
                  <a:gd name="T21" fmla="*/ 1828 h 1828"/>
                  <a:gd name="T22" fmla="*/ 588 w 648"/>
                  <a:gd name="T23" fmla="*/ 1828 h 1828"/>
                  <a:gd name="T24" fmla="*/ 648 w 648"/>
                  <a:gd name="T25" fmla="*/ 1768 h 1828"/>
                  <a:gd name="T26" fmla="*/ 648 w 648"/>
                  <a:gd name="T27" fmla="*/ 1723 h 1828"/>
                  <a:gd name="T28" fmla="*/ 648 w 648"/>
                  <a:gd name="T29" fmla="*/ 1237 h 1828"/>
                  <a:gd name="T30" fmla="*/ 648 w 648"/>
                  <a:gd name="T31" fmla="*/ 1147 h 1828"/>
                  <a:gd name="T32" fmla="*/ 648 w 648"/>
                  <a:gd name="T33" fmla="*/ 660 h 1828"/>
                  <a:gd name="T34" fmla="*/ 648 w 648"/>
                  <a:gd name="T35" fmla="*/ 570 h 1828"/>
                  <a:gd name="T36" fmla="*/ 648 w 648"/>
                  <a:gd name="T37" fmla="*/ 84 h 1828"/>
                  <a:gd name="T38" fmla="*/ 648 w 648"/>
                  <a:gd name="T39" fmla="*/ 60 h 1828"/>
                  <a:gd name="T40" fmla="*/ 588 w 648"/>
                  <a:gd name="T41" fmla="*/ 0 h 1828"/>
                  <a:gd name="T42" fmla="*/ 324 w 648"/>
                  <a:gd name="T43" fmla="*/ 1646 h 1828"/>
                  <a:gd name="T44" fmla="*/ 168 w 648"/>
                  <a:gd name="T45" fmla="*/ 1490 h 1828"/>
                  <a:gd name="T46" fmla="*/ 324 w 648"/>
                  <a:gd name="T47" fmla="*/ 1334 h 1828"/>
                  <a:gd name="T48" fmla="*/ 480 w 648"/>
                  <a:gd name="T49" fmla="*/ 1490 h 1828"/>
                  <a:gd name="T50" fmla="*/ 324 w 648"/>
                  <a:gd name="T51" fmla="*/ 1646 h 1828"/>
                  <a:gd name="T52" fmla="*/ 324 w 648"/>
                  <a:gd name="T53" fmla="*/ 1070 h 1828"/>
                  <a:gd name="T54" fmla="*/ 168 w 648"/>
                  <a:gd name="T55" fmla="*/ 914 h 1828"/>
                  <a:gd name="T56" fmla="*/ 324 w 648"/>
                  <a:gd name="T57" fmla="*/ 758 h 1828"/>
                  <a:gd name="T58" fmla="*/ 480 w 648"/>
                  <a:gd name="T59" fmla="*/ 914 h 1828"/>
                  <a:gd name="T60" fmla="*/ 324 w 648"/>
                  <a:gd name="T61" fmla="*/ 1070 h 1828"/>
                  <a:gd name="T62" fmla="*/ 324 w 648"/>
                  <a:gd name="T63" fmla="*/ 494 h 1828"/>
                  <a:gd name="T64" fmla="*/ 168 w 648"/>
                  <a:gd name="T65" fmla="*/ 338 h 1828"/>
                  <a:gd name="T66" fmla="*/ 324 w 648"/>
                  <a:gd name="T67" fmla="*/ 182 h 1828"/>
                  <a:gd name="T68" fmla="*/ 480 w 648"/>
                  <a:gd name="T69" fmla="*/ 338 h 1828"/>
                  <a:gd name="T70" fmla="*/ 324 w 648"/>
                  <a:gd name="T71" fmla="*/ 494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48" h="1828">
                    <a:moveTo>
                      <a:pt x="588" y="0"/>
                    </a:moveTo>
                    <a:cubicBezTo>
                      <a:pt x="60" y="0"/>
                      <a:pt x="60" y="0"/>
                      <a:pt x="60" y="0"/>
                    </a:cubicBezTo>
                    <a:cubicBezTo>
                      <a:pt x="27" y="0"/>
                      <a:pt x="0" y="27"/>
                      <a:pt x="0" y="60"/>
                    </a:cubicBezTo>
                    <a:cubicBezTo>
                      <a:pt x="0" y="84"/>
                      <a:pt x="0" y="84"/>
                      <a:pt x="0" y="84"/>
                    </a:cubicBezTo>
                    <a:cubicBezTo>
                      <a:pt x="0" y="570"/>
                      <a:pt x="0" y="570"/>
                      <a:pt x="0" y="570"/>
                    </a:cubicBezTo>
                    <a:cubicBezTo>
                      <a:pt x="0" y="660"/>
                      <a:pt x="0" y="660"/>
                      <a:pt x="0" y="660"/>
                    </a:cubicBezTo>
                    <a:cubicBezTo>
                      <a:pt x="0" y="1147"/>
                      <a:pt x="0" y="1147"/>
                      <a:pt x="0" y="1147"/>
                    </a:cubicBezTo>
                    <a:cubicBezTo>
                      <a:pt x="0" y="1237"/>
                      <a:pt x="0" y="1237"/>
                      <a:pt x="0" y="1237"/>
                    </a:cubicBezTo>
                    <a:cubicBezTo>
                      <a:pt x="0" y="1723"/>
                      <a:pt x="0" y="1723"/>
                      <a:pt x="0" y="1723"/>
                    </a:cubicBezTo>
                    <a:cubicBezTo>
                      <a:pt x="0" y="1768"/>
                      <a:pt x="0" y="1768"/>
                      <a:pt x="0" y="1768"/>
                    </a:cubicBezTo>
                    <a:cubicBezTo>
                      <a:pt x="0" y="1801"/>
                      <a:pt x="27" y="1828"/>
                      <a:pt x="60" y="1828"/>
                    </a:cubicBezTo>
                    <a:cubicBezTo>
                      <a:pt x="588" y="1828"/>
                      <a:pt x="588" y="1828"/>
                      <a:pt x="588" y="1828"/>
                    </a:cubicBezTo>
                    <a:cubicBezTo>
                      <a:pt x="621" y="1828"/>
                      <a:pt x="648" y="1801"/>
                      <a:pt x="648" y="1768"/>
                    </a:cubicBezTo>
                    <a:cubicBezTo>
                      <a:pt x="648" y="1723"/>
                      <a:pt x="648" y="1723"/>
                      <a:pt x="648" y="1723"/>
                    </a:cubicBezTo>
                    <a:cubicBezTo>
                      <a:pt x="648" y="1237"/>
                      <a:pt x="648" y="1237"/>
                      <a:pt x="648" y="1237"/>
                    </a:cubicBezTo>
                    <a:cubicBezTo>
                      <a:pt x="648" y="1147"/>
                      <a:pt x="648" y="1147"/>
                      <a:pt x="648" y="1147"/>
                    </a:cubicBezTo>
                    <a:cubicBezTo>
                      <a:pt x="648" y="660"/>
                      <a:pt x="648" y="660"/>
                      <a:pt x="648" y="660"/>
                    </a:cubicBezTo>
                    <a:cubicBezTo>
                      <a:pt x="648" y="570"/>
                      <a:pt x="648" y="570"/>
                      <a:pt x="648" y="570"/>
                    </a:cubicBezTo>
                    <a:cubicBezTo>
                      <a:pt x="648" y="84"/>
                      <a:pt x="648" y="84"/>
                      <a:pt x="648" y="84"/>
                    </a:cubicBezTo>
                    <a:cubicBezTo>
                      <a:pt x="648" y="60"/>
                      <a:pt x="648" y="60"/>
                      <a:pt x="648" y="60"/>
                    </a:cubicBezTo>
                    <a:cubicBezTo>
                      <a:pt x="648" y="27"/>
                      <a:pt x="621" y="0"/>
                      <a:pt x="588" y="0"/>
                    </a:cubicBezTo>
                    <a:close/>
                    <a:moveTo>
                      <a:pt x="324" y="1646"/>
                    </a:moveTo>
                    <a:cubicBezTo>
                      <a:pt x="238" y="1646"/>
                      <a:pt x="168" y="1576"/>
                      <a:pt x="168" y="1490"/>
                    </a:cubicBezTo>
                    <a:cubicBezTo>
                      <a:pt x="168" y="1404"/>
                      <a:pt x="238" y="1334"/>
                      <a:pt x="324" y="1334"/>
                    </a:cubicBezTo>
                    <a:cubicBezTo>
                      <a:pt x="410" y="1334"/>
                      <a:pt x="480" y="1404"/>
                      <a:pt x="480" y="1490"/>
                    </a:cubicBezTo>
                    <a:cubicBezTo>
                      <a:pt x="480" y="1576"/>
                      <a:pt x="410" y="1646"/>
                      <a:pt x="324" y="1646"/>
                    </a:cubicBezTo>
                    <a:close/>
                    <a:moveTo>
                      <a:pt x="324" y="1070"/>
                    </a:moveTo>
                    <a:cubicBezTo>
                      <a:pt x="238" y="1070"/>
                      <a:pt x="168" y="1000"/>
                      <a:pt x="168" y="914"/>
                    </a:cubicBezTo>
                    <a:cubicBezTo>
                      <a:pt x="168" y="828"/>
                      <a:pt x="238" y="758"/>
                      <a:pt x="324" y="758"/>
                    </a:cubicBezTo>
                    <a:cubicBezTo>
                      <a:pt x="410" y="758"/>
                      <a:pt x="480" y="828"/>
                      <a:pt x="480" y="914"/>
                    </a:cubicBezTo>
                    <a:cubicBezTo>
                      <a:pt x="480" y="1000"/>
                      <a:pt x="410" y="1070"/>
                      <a:pt x="324" y="1070"/>
                    </a:cubicBezTo>
                    <a:close/>
                    <a:moveTo>
                      <a:pt x="324" y="494"/>
                    </a:moveTo>
                    <a:cubicBezTo>
                      <a:pt x="238" y="494"/>
                      <a:pt x="168" y="424"/>
                      <a:pt x="168" y="338"/>
                    </a:cubicBezTo>
                    <a:cubicBezTo>
                      <a:pt x="168" y="252"/>
                      <a:pt x="238" y="182"/>
                      <a:pt x="324" y="182"/>
                    </a:cubicBezTo>
                    <a:cubicBezTo>
                      <a:pt x="410" y="182"/>
                      <a:pt x="480" y="252"/>
                      <a:pt x="480" y="338"/>
                    </a:cubicBezTo>
                    <a:cubicBezTo>
                      <a:pt x="480" y="424"/>
                      <a:pt x="410" y="494"/>
                      <a:pt x="324" y="494"/>
                    </a:cubicBezTo>
                    <a:close/>
                  </a:path>
                </a:pathLst>
              </a:custGeom>
              <a:solidFill>
                <a:schemeClr val="accent3"/>
              </a:solidFill>
              <a:ln w="9525">
                <a:solidFill>
                  <a:schemeClr val="tx2"/>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82" name="Arrow: Up 81">
            <a:extLst>
              <a:ext uri="{FF2B5EF4-FFF2-40B4-BE49-F238E27FC236}">
                <a16:creationId xmlns:a16="http://schemas.microsoft.com/office/drawing/2014/main" id="{A9F49218-2CD2-4560-80BF-2944EF406D1E}"/>
              </a:ext>
            </a:extLst>
          </p:cNvPr>
          <p:cNvSpPr/>
          <p:nvPr/>
        </p:nvSpPr>
        <p:spPr>
          <a:xfrm>
            <a:off x="6000658" y="2157919"/>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 name="Arrow: Up 82">
            <a:extLst>
              <a:ext uri="{FF2B5EF4-FFF2-40B4-BE49-F238E27FC236}">
                <a16:creationId xmlns:a16="http://schemas.microsoft.com/office/drawing/2014/main" id="{22FEA7FA-6643-48BC-BD04-02A3535EF0C7}"/>
              </a:ext>
            </a:extLst>
          </p:cNvPr>
          <p:cNvSpPr/>
          <p:nvPr/>
        </p:nvSpPr>
        <p:spPr>
          <a:xfrm rot="10800000">
            <a:off x="5063071" y="2166230"/>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 name="Arrow: Up 83">
            <a:extLst>
              <a:ext uri="{FF2B5EF4-FFF2-40B4-BE49-F238E27FC236}">
                <a16:creationId xmlns:a16="http://schemas.microsoft.com/office/drawing/2014/main" id="{6B9B97DE-4FB0-4364-AC71-313E7AE8CB2B}"/>
              </a:ext>
            </a:extLst>
          </p:cNvPr>
          <p:cNvSpPr/>
          <p:nvPr/>
        </p:nvSpPr>
        <p:spPr>
          <a:xfrm>
            <a:off x="6000658" y="2625092"/>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 name="Arrow: Up 84">
            <a:extLst>
              <a:ext uri="{FF2B5EF4-FFF2-40B4-BE49-F238E27FC236}">
                <a16:creationId xmlns:a16="http://schemas.microsoft.com/office/drawing/2014/main" id="{6D9154D5-855B-49B6-9FD7-82A7320CDC8A}"/>
              </a:ext>
            </a:extLst>
          </p:cNvPr>
          <p:cNvSpPr/>
          <p:nvPr/>
        </p:nvSpPr>
        <p:spPr>
          <a:xfrm>
            <a:off x="6000658" y="3092265"/>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 name="Arrow: Up 85">
            <a:extLst>
              <a:ext uri="{FF2B5EF4-FFF2-40B4-BE49-F238E27FC236}">
                <a16:creationId xmlns:a16="http://schemas.microsoft.com/office/drawing/2014/main" id="{B8E6A96D-D53F-4D4E-83EB-59AF8A34455C}"/>
              </a:ext>
            </a:extLst>
          </p:cNvPr>
          <p:cNvSpPr/>
          <p:nvPr/>
        </p:nvSpPr>
        <p:spPr>
          <a:xfrm>
            <a:off x="6000658" y="3597580"/>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 name="Arrow: Up 87">
            <a:extLst>
              <a:ext uri="{FF2B5EF4-FFF2-40B4-BE49-F238E27FC236}">
                <a16:creationId xmlns:a16="http://schemas.microsoft.com/office/drawing/2014/main" id="{A30D0B17-83C7-4EA2-8090-EF60C4C1886B}"/>
              </a:ext>
            </a:extLst>
          </p:cNvPr>
          <p:cNvSpPr/>
          <p:nvPr/>
        </p:nvSpPr>
        <p:spPr>
          <a:xfrm>
            <a:off x="5993583" y="4556290"/>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 name="Arrow: Up 88">
            <a:extLst>
              <a:ext uri="{FF2B5EF4-FFF2-40B4-BE49-F238E27FC236}">
                <a16:creationId xmlns:a16="http://schemas.microsoft.com/office/drawing/2014/main" id="{E3039350-4C75-4CA3-983E-E009E3CB5671}"/>
              </a:ext>
            </a:extLst>
          </p:cNvPr>
          <p:cNvSpPr/>
          <p:nvPr/>
        </p:nvSpPr>
        <p:spPr>
          <a:xfrm rot="10800000">
            <a:off x="5066900" y="2644822"/>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 name="Arrow: Up 89">
            <a:extLst>
              <a:ext uri="{FF2B5EF4-FFF2-40B4-BE49-F238E27FC236}">
                <a16:creationId xmlns:a16="http://schemas.microsoft.com/office/drawing/2014/main" id="{A65EFF1D-1D44-450F-82B2-F854E5378ED4}"/>
              </a:ext>
            </a:extLst>
          </p:cNvPr>
          <p:cNvSpPr/>
          <p:nvPr/>
        </p:nvSpPr>
        <p:spPr>
          <a:xfrm>
            <a:off x="5063071" y="3597580"/>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 name="Arrow: Up 90">
            <a:extLst>
              <a:ext uri="{FF2B5EF4-FFF2-40B4-BE49-F238E27FC236}">
                <a16:creationId xmlns:a16="http://schemas.microsoft.com/office/drawing/2014/main" id="{071036E7-2716-441F-AD5C-6BBA310BADDB}"/>
              </a:ext>
            </a:extLst>
          </p:cNvPr>
          <p:cNvSpPr/>
          <p:nvPr/>
        </p:nvSpPr>
        <p:spPr>
          <a:xfrm>
            <a:off x="5063071" y="4550337"/>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 name="Arrow: Up 91">
            <a:extLst>
              <a:ext uri="{FF2B5EF4-FFF2-40B4-BE49-F238E27FC236}">
                <a16:creationId xmlns:a16="http://schemas.microsoft.com/office/drawing/2014/main" id="{3E6BFA1B-E2FE-4FE1-93B2-190D8B08E655}"/>
              </a:ext>
            </a:extLst>
          </p:cNvPr>
          <p:cNvSpPr/>
          <p:nvPr/>
        </p:nvSpPr>
        <p:spPr>
          <a:xfrm rot="10800000">
            <a:off x="7330192" y="2166230"/>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 name="Arrow: Up 92">
            <a:extLst>
              <a:ext uri="{FF2B5EF4-FFF2-40B4-BE49-F238E27FC236}">
                <a16:creationId xmlns:a16="http://schemas.microsoft.com/office/drawing/2014/main" id="{0F21E775-68C5-472E-A927-90352FFD0578}"/>
              </a:ext>
            </a:extLst>
          </p:cNvPr>
          <p:cNvSpPr/>
          <p:nvPr/>
        </p:nvSpPr>
        <p:spPr>
          <a:xfrm rot="10800000">
            <a:off x="7330192" y="2625092"/>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 name="Arrow: Up 93">
            <a:extLst>
              <a:ext uri="{FF2B5EF4-FFF2-40B4-BE49-F238E27FC236}">
                <a16:creationId xmlns:a16="http://schemas.microsoft.com/office/drawing/2014/main" id="{4E3D87FD-F4AF-4771-8811-327C0A0BFEB9}"/>
              </a:ext>
            </a:extLst>
          </p:cNvPr>
          <p:cNvSpPr/>
          <p:nvPr/>
        </p:nvSpPr>
        <p:spPr>
          <a:xfrm>
            <a:off x="7330192" y="3092273"/>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 name="Arrow: Up 94">
            <a:extLst>
              <a:ext uri="{FF2B5EF4-FFF2-40B4-BE49-F238E27FC236}">
                <a16:creationId xmlns:a16="http://schemas.microsoft.com/office/drawing/2014/main" id="{9C171B48-7EF6-4179-A633-5E868BA71C3A}"/>
              </a:ext>
            </a:extLst>
          </p:cNvPr>
          <p:cNvSpPr/>
          <p:nvPr/>
        </p:nvSpPr>
        <p:spPr>
          <a:xfrm>
            <a:off x="7330192" y="3600557"/>
            <a:ext cx="371740" cy="270137"/>
          </a:xfrm>
          <a:prstGeom prst="upArrow">
            <a:avLst>
              <a:gd name="adj1" fmla="val 50000"/>
              <a:gd name="adj2" fmla="val 72098"/>
            </a:avLst>
          </a:prstGeom>
          <a:solidFill>
            <a:srgbClr val="92D050"/>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 name="Arrow: Up 95">
            <a:extLst>
              <a:ext uri="{FF2B5EF4-FFF2-40B4-BE49-F238E27FC236}">
                <a16:creationId xmlns:a16="http://schemas.microsoft.com/office/drawing/2014/main" id="{EEECF293-9E60-41DB-BF3E-3F5186DE60D5}"/>
              </a:ext>
            </a:extLst>
          </p:cNvPr>
          <p:cNvSpPr/>
          <p:nvPr/>
        </p:nvSpPr>
        <p:spPr>
          <a:xfrm rot="10800000">
            <a:off x="7330192" y="4116875"/>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 name="Arrow: Up 96">
            <a:extLst>
              <a:ext uri="{FF2B5EF4-FFF2-40B4-BE49-F238E27FC236}">
                <a16:creationId xmlns:a16="http://schemas.microsoft.com/office/drawing/2014/main" id="{42A23D8E-67C9-4500-9954-0B2692AB9A9F}"/>
              </a:ext>
            </a:extLst>
          </p:cNvPr>
          <p:cNvSpPr/>
          <p:nvPr/>
        </p:nvSpPr>
        <p:spPr>
          <a:xfrm rot="10800000">
            <a:off x="7330192" y="4576359"/>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 name="Arrow: Up 97">
            <a:extLst>
              <a:ext uri="{FF2B5EF4-FFF2-40B4-BE49-F238E27FC236}">
                <a16:creationId xmlns:a16="http://schemas.microsoft.com/office/drawing/2014/main" id="{171EE890-0FD8-4F65-A8E0-A1C7076A1249}"/>
              </a:ext>
            </a:extLst>
          </p:cNvPr>
          <p:cNvSpPr/>
          <p:nvPr/>
        </p:nvSpPr>
        <p:spPr>
          <a:xfrm rot="10800000">
            <a:off x="7330191" y="5258842"/>
            <a:ext cx="371740" cy="270137"/>
          </a:xfrm>
          <a:prstGeom prst="upArrow">
            <a:avLst>
              <a:gd name="adj1" fmla="val 50000"/>
              <a:gd name="adj2" fmla="val 72098"/>
            </a:avLst>
          </a:prstGeom>
          <a:solidFill>
            <a:srgbClr val="FF0000"/>
          </a:solidFill>
          <a:ln>
            <a:solidFill>
              <a:srgbClr val="C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5195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50317240"/>
              </p:ext>
            </p:extLst>
          </p:nvPr>
        </p:nvGraphicFramePr>
        <p:xfrm>
          <a:off x="2491153" y="1481172"/>
          <a:ext cx="6652847" cy="100076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Results of other bus priority in the </a:t>
                      </a:r>
                      <a:r>
                        <a:rPr lang="en-US" sz="4000" b="0" i="0" cap="all" spc="0" err="1">
                          <a:solidFill>
                            <a:schemeClr val="accent3"/>
                          </a:solidFill>
                          <a:latin typeface="+mn-lt"/>
                          <a:ea typeface="Ebrima" panose="02000000000000000000" pitchFamily="2" charset="0"/>
                          <a:cs typeface="Franklin Gothic Book"/>
                        </a:rPr>
                        <a:t>ncr</a:t>
                      </a:r>
                      <a:endParaRPr lang="en-US" sz="4000" b="0" i="0" cap="all" spc="0">
                        <a:solidFill>
                          <a:schemeClr val="accent3"/>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4904064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4954580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3"/>
                          </a:solidFill>
                          <a:latin typeface="Franklin Gothic Medium"/>
                          <a:cs typeface="Franklin Gothic Medium"/>
                        </a:rPr>
                        <a:t>Map of Existing Bus Priority Projects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22</a:t>
            </a:fld>
            <a:endParaRPr lang="en-US"/>
          </a:p>
        </p:txBody>
      </p:sp>
      <p:pic>
        <p:nvPicPr>
          <p:cNvPr id="4" name="Picture 3">
            <a:extLst>
              <a:ext uri="{FF2B5EF4-FFF2-40B4-BE49-F238E27FC236}">
                <a16:creationId xmlns:a16="http://schemas.microsoft.com/office/drawing/2014/main" id="{CB46DF19-4114-45CF-BC34-91271C42FA95}"/>
              </a:ext>
            </a:extLst>
          </p:cNvPr>
          <p:cNvPicPr>
            <a:picLocks noChangeAspect="1"/>
          </p:cNvPicPr>
          <p:nvPr/>
        </p:nvPicPr>
        <p:blipFill>
          <a:blip r:embed="rId2"/>
          <a:srcRect/>
          <a:stretch/>
        </p:blipFill>
        <p:spPr>
          <a:xfrm>
            <a:off x="1377614" y="1264971"/>
            <a:ext cx="6829055" cy="4880438"/>
          </a:xfrm>
          <a:prstGeom prst="rect">
            <a:avLst/>
          </a:prstGeom>
        </p:spPr>
      </p:pic>
    </p:spTree>
    <p:extLst>
      <p:ext uri="{BB962C8B-B14F-4D97-AF65-F5344CB8AC3E}">
        <p14:creationId xmlns:p14="http://schemas.microsoft.com/office/powerpoint/2010/main" val="1673018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692919249"/>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Planning Efforts: Washington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23</a:t>
            </a:fld>
            <a:endParaRPr lang="en-US"/>
          </a:p>
        </p:txBody>
      </p:sp>
      <p:pic>
        <p:nvPicPr>
          <p:cNvPr id="4" name="Picture 3">
            <a:extLst>
              <a:ext uri="{FF2B5EF4-FFF2-40B4-BE49-F238E27FC236}">
                <a16:creationId xmlns:a16="http://schemas.microsoft.com/office/drawing/2014/main" id="{CB46DF19-4114-45CF-BC34-91271C42FA95}"/>
              </a:ext>
            </a:extLst>
          </p:cNvPr>
          <p:cNvPicPr>
            <a:picLocks noChangeAspect="1"/>
          </p:cNvPicPr>
          <p:nvPr/>
        </p:nvPicPr>
        <p:blipFill>
          <a:blip r:embed="rId2"/>
          <a:srcRect/>
          <a:stretch/>
        </p:blipFill>
        <p:spPr>
          <a:xfrm>
            <a:off x="2416499" y="1698837"/>
            <a:ext cx="6371875" cy="4553711"/>
          </a:xfrm>
          <a:prstGeom prst="rect">
            <a:avLst/>
          </a:prstGeom>
        </p:spPr>
      </p:pic>
      <p:pic>
        <p:nvPicPr>
          <p:cNvPr id="7" name="Picture 6">
            <a:extLst>
              <a:ext uri="{FF2B5EF4-FFF2-40B4-BE49-F238E27FC236}">
                <a16:creationId xmlns:a16="http://schemas.microsoft.com/office/drawing/2014/main" id="{F383DE14-1ABF-480B-B3FE-C617A9367DAF}"/>
              </a:ext>
            </a:extLst>
          </p:cNvPr>
          <p:cNvPicPr>
            <a:picLocks noChangeAspect="1"/>
          </p:cNvPicPr>
          <p:nvPr/>
        </p:nvPicPr>
        <p:blipFill>
          <a:blip r:embed="rId3"/>
          <a:srcRect/>
          <a:stretch/>
        </p:blipFill>
        <p:spPr>
          <a:xfrm>
            <a:off x="629610" y="2005715"/>
            <a:ext cx="1744594" cy="4127667"/>
          </a:xfrm>
          <a:prstGeom prst="rect">
            <a:avLst/>
          </a:prstGeom>
        </p:spPr>
      </p:pic>
      <p:sp>
        <p:nvSpPr>
          <p:cNvPr id="11" name="Rectangle: Rounded Corners 10">
            <a:extLst>
              <a:ext uri="{FF2B5EF4-FFF2-40B4-BE49-F238E27FC236}">
                <a16:creationId xmlns:a16="http://schemas.microsoft.com/office/drawing/2014/main" id="{D0000A8D-7A0C-476B-AF3B-8560A4C569CA}"/>
              </a:ext>
            </a:extLst>
          </p:cNvPr>
          <p:cNvSpPr/>
          <p:nvPr/>
        </p:nvSpPr>
        <p:spPr>
          <a:xfrm>
            <a:off x="2567870" y="3129849"/>
            <a:ext cx="2778711" cy="939699"/>
          </a:xfrm>
          <a:prstGeom prst="roundRect">
            <a:avLst/>
          </a:prstGeom>
          <a:solidFill>
            <a:schemeClr val="bg1"/>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a:solidFill>
                  <a:schemeClr val="bg1">
                    <a:lumMod val="50000"/>
                  </a:schemeClr>
                </a:solidFill>
              </a:rPr>
              <a:t>14</a:t>
            </a:r>
            <a:r>
              <a:rPr lang="en-US" sz="1000" baseline="30000">
                <a:solidFill>
                  <a:schemeClr val="bg1">
                    <a:lumMod val="50000"/>
                  </a:schemeClr>
                </a:solidFill>
              </a:rPr>
              <a:t>th</a:t>
            </a:r>
            <a:r>
              <a:rPr lang="en-US" sz="1000">
                <a:solidFill>
                  <a:schemeClr val="bg1">
                    <a:lumMod val="50000"/>
                  </a:schemeClr>
                </a:solidFill>
              </a:rPr>
              <a:t> Street NW Bus Lane Decongestion Project</a:t>
            </a:r>
          </a:p>
          <a:p>
            <a:r>
              <a:rPr lang="en-US" sz="1000">
                <a:solidFill>
                  <a:schemeClr val="bg1">
                    <a:lumMod val="50000"/>
                  </a:schemeClr>
                </a:solidFill>
              </a:rPr>
              <a:t>16</a:t>
            </a:r>
            <a:r>
              <a:rPr lang="en-US" sz="1000" baseline="30000">
                <a:solidFill>
                  <a:schemeClr val="bg1">
                    <a:lumMod val="50000"/>
                  </a:schemeClr>
                </a:solidFill>
              </a:rPr>
              <a:t>th</a:t>
            </a:r>
            <a:r>
              <a:rPr lang="en-US" sz="1000">
                <a:solidFill>
                  <a:schemeClr val="bg1">
                    <a:lumMod val="50000"/>
                  </a:schemeClr>
                </a:solidFill>
              </a:rPr>
              <a:t> Street NW Bus Lane Project</a:t>
            </a:r>
          </a:p>
          <a:p>
            <a:r>
              <a:rPr lang="en-US" sz="1000">
                <a:solidFill>
                  <a:schemeClr val="bg1">
                    <a:lumMod val="50000"/>
                  </a:schemeClr>
                </a:solidFill>
              </a:rPr>
              <a:t>K Street Transitway</a:t>
            </a:r>
          </a:p>
          <a:p>
            <a:r>
              <a:rPr lang="en-US" sz="1000">
                <a:solidFill>
                  <a:schemeClr val="bg1">
                    <a:lumMod val="50000"/>
                  </a:schemeClr>
                </a:solidFill>
              </a:rPr>
              <a:t>Pennsylvania Avenue SE Corridor Study</a:t>
            </a:r>
          </a:p>
        </p:txBody>
      </p:sp>
      <p:sp>
        <p:nvSpPr>
          <p:cNvPr id="17" name="Rectangle 16">
            <a:extLst>
              <a:ext uri="{FF2B5EF4-FFF2-40B4-BE49-F238E27FC236}">
                <a16:creationId xmlns:a16="http://schemas.microsoft.com/office/drawing/2014/main" id="{BC578453-760F-40A9-8B8D-64D21BE4820F}"/>
              </a:ext>
            </a:extLst>
          </p:cNvPr>
          <p:cNvSpPr/>
          <p:nvPr/>
        </p:nvSpPr>
        <p:spPr>
          <a:xfrm>
            <a:off x="620606" y="2271860"/>
            <a:ext cx="1669833" cy="863712"/>
          </a:xfrm>
          <a:prstGeom prst="rect">
            <a:avLst/>
          </a:prstGeom>
          <a:noFill/>
          <a:ln w="15875">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ysClr val="windowText" lastClr="000000"/>
                </a:solidFill>
              </a:ln>
            </a:endParaRPr>
          </a:p>
        </p:txBody>
      </p:sp>
    </p:spTree>
    <p:extLst>
      <p:ext uri="{BB962C8B-B14F-4D97-AF65-F5344CB8AC3E}">
        <p14:creationId xmlns:p14="http://schemas.microsoft.com/office/powerpoint/2010/main" val="8590235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20311826"/>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Planning Efforts: Montgomery County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24</a:t>
            </a:fld>
            <a:endParaRPr lang="en-US"/>
          </a:p>
        </p:txBody>
      </p:sp>
      <p:pic>
        <p:nvPicPr>
          <p:cNvPr id="4" name="Picture 3">
            <a:extLst>
              <a:ext uri="{FF2B5EF4-FFF2-40B4-BE49-F238E27FC236}">
                <a16:creationId xmlns:a16="http://schemas.microsoft.com/office/drawing/2014/main" id="{CB46DF19-4114-45CF-BC34-91271C42FA95}"/>
              </a:ext>
            </a:extLst>
          </p:cNvPr>
          <p:cNvPicPr>
            <a:picLocks noChangeAspect="1"/>
          </p:cNvPicPr>
          <p:nvPr/>
        </p:nvPicPr>
        <p:blipFill>
          <a:blip r:embed="rId2"/>
          <a:srcRect/>
          <a:stretch/>
        </p:blipFill>
        <p:spPr>
          <a:xfrm>
            <a:off x="2432936" y="1698837"/>
            <a:ext cx="6371875" cy="4553711"/>
          </a:xfrm>
          <a:prstGeom prst="rect">
            <a:avLst/>
          </a:prstGeom>
        </p:spPr>
      </p:pic>
      <p:sp>
        <p:nvSpPr>
          <p:cNvPr id="11" name="Rectangle: Rounded Corners 10">
            <a:extLst>
              <a:ext uri="{FF2B5EF4-FFF2-40B4-BE49-F238E27FC236}">
                <a16:creationId xmlns:a16="http://schemas.microsoft.com/office/drawing/2014/main" id="{D0000A8D-7A0C-476B-AF3B-8560A4C569CA}"/>
              </a:ext>
            </a:extLst>
          </p:cNvPr>
          <p:cNvSpPr/>
          <p:nvPr/>
        </p:nvSpPr>
        <p:spPr>
          <a:xfrm>
            <a:off x="3146255" y="2959150"/>
            <a:ext cx="2180387" cy="939699"/>
          </a:xfrm>
          <a:prstGeom prst="roundRect">
            <a:avLst/>
          </a:prstGeom>
          <a:solidFill>
            <a:schemeClr val="bg1"/>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bg1">
                    <a:lumMod val="50000"/>
                  </a:schemeClr>
                </a:solidFill>
              </a:rPr>
              <a:t>US 29 BRT</a:t>
            </a:r>
          </a:p>
          <a:p>
            <a:r>
              <a:rPr lang="en-US" sz="1000" dirty="0">
                <a:solidFill>
                  <a:schemeClr val="bg1">
                    <a:lumMod val="50000"/>
                  </a:schemeClr>
                </a:solidFill>
              </a:rPr>
              <a:t>MD 355 BRT</a:t>
            </a:r>
          </a:p>
          <a:p>
            <a:r>
              <a:rPr lang="en-US" sz="1000" dirty="0">
                <a:solidFill>
                  <a:schemeClr val="bg1">
                    <a:lumMod val="50000"/>
                  </a:schemeClr>
                </a:solidFill>
              </a:rPr>
              <a:t>Veirs Mill BRT</a:t>
            </a:r>
          </a:p>
        </p:txBody>
      </p:sp>
      <p:grpSp>
        <p:nvGrpSpPr>
          <p:cNvPr id="5" name="Group 4">
            <a:extLst>
              <a:ext uri="{FF2B5EF4-FFF2-40B4-BE49-F238E27FC236}">
                <a16:creationId xmlns:a16="http://schemas.microsoft.com/office/drawing/2014/main" id="{C551D8FE-422B-4018-9FD7-0EB58B91FC04}"/>
              </a:ext>
            </a:extLst>
          </p:cNvPr>
          <p:cNvGrpSpPr/>
          <p:nvPr/>
        </p:nvGrpSpPr>
        <p:grpSpPr>
          <a:xfrm>
            <a:off x="629610" y="2005715"/>
            <a:ext cx="1744594" cy="4127667"/>
            <a:chOff x="629610" y="2005715"/>
            <a:chExt cx="1744594" cy="4127667"/>
          </a:xfrm>
        </p:grpSpPr>
        <p:pic>
          <p:nvPicPr>
            <p:cNvPr id="7" name="Picture 6">
              <a:extLst>
                <a:ext uri="{FF2B5EF4-FFF2-40B4-BE49-F238E27FC236}">
                  <a16:creationId xmlns:a16="http://schemas.microsoft.com/office/drawing/2014/main" id="{F383DE14-1ABF-480B-B3FE-C617A9367DAF}"/>
                </a:ext>
              </a:extLst>
            </p:cNvPr>
            <p:cNvPicPr>
              <a:picLocks noChangeAspect="1"/>
            </p:cNvPicPr>
            <p:nvPr/>
          </p:nvPicPr>
          <p:blipFill>
            <a:blip r:embed="rId3"/>
            <a:srcRect/>
            <a:stretch/>
          </p:blipFill>
          <p:spPr>
            <a:xfrm>
              <a:off x="629610" y="2005715"/>
              <a:ext cx="1744594" cy="4127667"/>
            </a:xfrm>
            <a:prstGeom prst="rect">
              <a:avLst/>
            </a:prstGeom>
          </p:spPr>
        </p:pic>
        <p:sp>
          <p:nvSpPr>
            <p:cNvPr id="2" name="Rectangle 1">
              <a:extLst>
                <a:ext uri="{FF2B5EF4-FFF2-40B4-BE49-F238E27FC236}">
                  <a16:creationId xmlns:a16="http://schemas.microsoft.com/office/drawing/2014/main" id="{5F541894-B95E-45D8-814A-85CBA565BB51}"/>
                </a:ext>
              </a:extLst>
            </p:cNvPr>
            <p:cNvSpPr/>
            <p:nvPr/>
          </p:nvSpPr>
          <p:spPr>
            <a:xfrm>
              <a:off x="730250" y="5292725"/>
              <a:ext cx="1035050" cy="149226"/>
            </a:xfrm>
            <a:prstGeom prst="rect">
              <a:avLst/>
            </a:prstGeom>
            <a:solidFill>
              <a:srgbClr val="FFFFFF">
                <a:alpha val="65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24196FD2-41C5-4951-B393-4F14F878E04F}"/>
              </a:ext>
            </a:extLst>
          </p:cNvPr>
          <p:cNvSpPr/>
          <p:nvPr/>
        </p:nvSpPr>
        <p:spPr>
          <a:xfrm>
            <a:off x="620606" y="3079048"/>
            <a:ext cx="1589103" cy="507531"/>
          </a:xfrm>
          <a:prstGeom prst="rect">
            <a:avLst/>
          </a:prstGeom>
          <a:noFill/>
          <a:ln w="15875">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540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p&#10;&#10;Description automatically generated">
            <a:extLst>
              <a:ext uri="{FF2B5EF4-FFF2-40B4-BE49-F238E27FC236}">
                <a16:creationId xmlns:a16="http://schemas.microsoft.com/office/drawing/2014/main" id="{053758E8-7104-48C1-A256-5A825CDF7C5F}"/>
              </a:ext>
            </a:extLst>
          </p:cNvPr>
          <p:cNvPicPr>
            <a:picLocks noChangeAspect="1"/>
          </p:cNvPicPr>
          <p:nvPr/>
        </p:nvPicPr>
        <p:blipFill>
          <a:blip r:embed="rId2"/>
          <a:stretch>
            <a:fillRect/>
          </a:stretch>
        </p:blipFill>
        <p:spPr>
          <a:xfrm>
            <a:off x="1773765" y="1698836"/>
            <a:ext cx="6373951" cy="4553712"/>
          </a:xfrm>
          <a:prstGeom prst="rect">
            <a:avLst/>
          </a:prstGeom>
        </p:spPr>
      </p:pic>
      <p:pic>
        <p:nvPicPr>
          <p:cNvPr id="11" name="Picture 10" descr="A picture containing device, computer, meter&#10;&#10;Description automatically generated">
            <a:extLst>
              <a:ext uri="{FF2B5EF4-FFF2-40B4-BE49-F238E27FC236}">
                <a16:creationId xmlns:a16="http://schemas.microsoft.com/office/drawing/2014/main" id="{1971C648-D9E2-4A2C-B395-BB49AF77ED2C}"/>
              </a:ext>
            </a:extLst>
          </p:cNvPr>
          <p:cNvPicPr>
            <a:picLocks noChangeAspect="1"/>
          </p:cNvPicPr>
          <p:nvPr/>
        </p:nvPicPr>
        <p:blipFill>
          <a:blip r:embed="rId3"/>
          <a:stretch>
            <a:fillRect/>
          </a:stretch>
        </p:blipFill>
        <p:spPr>
          <a:xfrm>
            <a:off x="631033" y="2007576"/>
            <a:ext cx="1743171" cy="412394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92070438"/>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Planning Efforts: Prince George’s County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25</a:t>
            </a:fld>
            <a:endParaRPr lang="en-US"/>
          </a:p>
        </p:txBody>
      </p:sp>
    </p:spTree>
    <p:extLst>
      <p:ext uri="{BB962C8B-B14F-4D97-AF65-F5344CB8AC3E}">
        <p14:creationId xmlns:p14="http://schemas.microsoft.com/office/powerpoint/2010/main" val="3610034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64049698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Planning Efforts: Alexandria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26</a:t>
            </a:fld>
            <a:endParaRPr lang="en-US"/>
          </a:p>
        </p:txBody>
      </p:sp>
      <p:pic>
        <p:nvPicPr>
          <p:cNvPr id="4" name="Picture 3">
            <a:extLst>
              <a:ext uri="{FF2B5EF4-FFF2-40B4-BE49-F238E27FC236}">
                <a16:creationId xmlns:a16="http://schemas.microsoft.com/office/drawing/2014/main" id="{CB46DF19-4114-45CF-BC34-91271C42FA95}"/>
              </a:ext>
            </a:extLst>
          </p:cNvPr>
          <p:cNvPicPr>
            <a:picLocks noChangeAspect="1"/>
          </p:cNvPicPr>
          <p:nvPr/>
        </p:nvPicPr>
        <p:blipFill>
          <a:blip r:embed="rId2"/>
          <a:srcRect/>
          <a:stretch/>
        </p:blipFill>
        <p:spPr>
          <a:xfrm>
            <a:off x="1773765" y="1698837"/>
            <a:ext cx="6371875" cy="4553711"/>
          </a:xfrm>
          <a:prstGeom prst="rect">
            <a:avLst/>
          </a:prstGeom>
        </p:spPr>
      </p:pic>
      <p:pic>
        <p:nvPicPr>
          <p:cNvPr id="7" name="Picture 6">
            <a:extLst>
              <a:ext uri="{FF2B5EF4-FFF2-40B4-BE49-F238E27FC236}">
                <a16:creationId xmlns:a16="http://schemas.microsoft.com/office/drawing/2014/main" id="{F383DE14-1ABF-480B-B3FE-C617A9367DAF}"/>
              </a:ext>
            </a:extLst>
          </p:cNvPr>
          <p:cNvPicPr>
            <a:picLocks noChangeAspect="1"/>
          </p:cNvPicPr>
          <p:nvPr/>
        </p:nvPicPr>
        <p:blipFill>
          <a:blip r:embed="rId3"/>
          <a:srcRect/>
          <a:stretch/>
        </p:blipFill>
        <p:spPr>
          <a:xfrm>
            <a:off x="629610" y="2005715"/>
            <a:ext cx="1744594" cy="4127667"/>
          </a:xfrm>
          <a:prstGeom prst="rect">
            <a:avLst/>
          </a:prstGeom>
        </p:spPr>
      </p:pic>
      <p:sp>
        <p:nvSpPr>
          <p:cNvPr id="11" name="Rectangle: Rounded Corners 10">
            <a:extLst>
              <a:ext uri="{FF2B5EF4-FFF2-40B4-BE49-F238E27FC236}">
                <a16:creationId xmlns:a16="http://schemas.microsoft.com/office/drawing/2014/main" id="{D0000A8D-7A0C-476B-AF3B-8560A4C569CA}"/>
              </a:ext>
            </a:extLst>
          </p:cNvPr>
          <p:cNvSpPr/>
          <p:nvPr/>
        </p:nvSpPr>
        <p:spPr>
          <a:xfrm>
            <a:off x="2500736" y="4608844"/>
            <a:ext cx="2170717" cy="1108375"/>
          </a:xfrm>
          <a:prstGeom prst="roundRect">
            <a:avLst/>
          </a:prstGeom>
          <a:solidFill>
            <a:schemeClr val="bg1"/>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bg1">
                    <a:lumMod val="50000"/>
                  </a:schemeClr>
                </a:solidFill>
              </a:rPr>
              <a:t>Transitway Corridor B</a:t>
            </a:r>
          </a:p>
          <a:p>
            <a:r>
              <a:rPr lang="en-US" sz="1000" dirty="0">
                <a:solidFill>
                  <a:schemeClr val="bg1">
                    <a:lumMod val="50000"/>
                  </a:schemeClr>
                </a:solidFill>
              </a:rPr>
              <a:t>Transitway Corridor C</a:t>
            </a:r>
          </a:p>
          <a:p>
            <a:r>
              <a:rPr lang="en-US" sz="1000" dirty="0">
                <a:solidFill>
                  <a:schemeClr val="bg1">
                    <a:lumMod val="50000"/>
                  </a:schemeClr>
                </a:solidFill>
              </a:rPr>
              <a:t>Envision Route 7</a:t>
            </a:r>
          </a:p>
          <a:p>
            <a:r>
              <a:rPr lang="en-US" sz="1000" dirty="0">
                <a:solidFill>
                  <a:schemeClr val="bg1">
                    <a:lumMod val="50000"/>
                  </a:schemeClr>
                </a:solidFill>
              </a:rPr>
              <a:t>Alexandria Transit Vision Plan</a:t>
            </a:r>
          </a:p>
        </p:txBody>
      </p:sp>
      <p:sp>
        <p:nvSpPr>
          <p:cNvPr id="10" name="Rectangle 9">
            <a:extLst>
              <a:ext uri="{FF2B5EF4-FFF2-40B4-BE49-F238E27FC236}">
                <a16:creationId xmlns:a16="http://schemas.microsoft.com/office/drawing/2014/main" id="{091BD544-102F-4CFF-8CBA-D9F964F540DF}"/>
              </a:ext>
            </a:extLst>
          </p:cNvPr>
          <p:cNvSpPr/>
          <p:nvPr/>
        </p:nvSpPr>
        <p:spPr>
          <a:xfrm>
            <a:off x="620606" y="3550920"/>
            <a:ext cx="1589103" cy="467473"/>
          </a:xfrm>
          <a:prstGeom prst="rect">
            <a:avLst/>
          </a:prstGeom>
          <a:noFill/>
          <a:ln w="15875">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6200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001127401"/>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Planning Efforts: Arlington County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27</a:t>
            </a:fld>
            <a:endParaRPr lang="en-US"/>
          </a:p>
        </p:txBody>
      </p:sp>
      <p:pic>
        <p:nvPicPr>
          <p:cNvPr id="4" name="Picture 3">
            <a:extLst>
              <a:ext uri="{FF2B5EF4-FFF2-40B4-BE49-F238E27FC236}">
                <a16:creationId xmlns:a16="http://schemas.microsoft.com/office/drawing/2014/main" id="{CB46DF19-4114-45CF-BC34-91271C42FA95}"/>
              </a:ext>
            </a:extLst>
          </p:cNvPr>
          <p:cNvPicPr>
            <a:picLocks noChangeAspect="1"/>
          </p:cNvPicPr>
          <p:nvPr/>
        </p:nvPicPr>
        <p:blipFill>
          <a:blip r:embed="rId2"/>
          <a:srcRect/>
          <a:stretch/>
        </p:blipFill>
        <p:spPr>
          <a:xfrm>
            <a:off x="1773765" y="1698837"/>
            <a:ext cx="6371875" cy="4553711"/>
          </a:xfrm>
          <a:prstGeom prst="rect">
            <a:avLst/>
          </a:prstGeom>
        </p:spPr>
      </p:pic>
      <p:pic>
        <p:nvPicPr>
          <p:cNvPr id="7" name="Picture 6">
            <a:extLst>
              <a:ext uri="{FF2B5EF4-FFF2-40B4-BE49-F238E27FC236}">
                <a16:creationId xmlns:a16="http://schemas.microsoft.com/office/drawing/2014/main" id="{F383DE14-1ABF-480B-B3FE-C617A9367DAF}"/>
              </a:ext>
            </a:extLst>
          </p:cNvPr>
          <p:cNvPicPr>
            <a:picLocks noChangeAspect="1"/>
          </p:cNvPicPr>
          <p:nvPr/>
        </p:nvPicPr>
        <p:blipFill>
          <a:blip r:embed="rId3"/>
          <a:srcRect/>
          <a:stretch/>
        </p:blipFill>
        <p:spPr>
          <a:xfrm>
            <a:off x="629610" y="2005715"/>
            <a:ext cx="1744594" cy="4127667"/>
          </a:xfrm>
          <a:prstGeom prst="rect">
            <a:avLst/>
          </a:prstGeom>
        </p:spPr>
      </p:pic>
      <p:sp>
        <p:nvSpPr>
          <p:cNvPr id="11" name="Rectangle: Rounded Corners 10">
            <a:extLst>
              <a:ext uri="{FF2B5EF4-FFF2-40B4-BE49-F238E27FC236}">
                <a16:creationId xmlns:a16="http://schemas.microsoft.com/office/drawing/2014/main" id="{D0000A8D-7A0C-476B-AF3B-8560A4C569CA}"/>
              </a:ext>
            </a:extLst>
          </p:cNvPr>
          <p:cNvSpPr/>
          <p:nvPr/>
        </p:nvSpPr>
        <p:spPr>
          <a:xfrm>
            <a:off x="2619505" y="2956235"/>
            <a:ext cx="2163928" cy="594804"/>
          </a:xfrm>
          <a:prstGeom prst="roundRect">
            <a:avLst/>
          </a:prstGeom>
          <a:solidFill>
            <a:schemeClr val="bg1"/>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bg1">
                    <a:lumMod val="50000"/>
                  </a:schemeClr>
                </a:solidFill>
              </a:rPr>
              <a:t>Envision Route 7</a:t>
            </a:r>
          </a:p>
        </p:txBody>
      </p:sp>
      <p:sp>
        <p:nvSpPr>
          <p:cNvPr id="10" name="Rectangle 9">
            <a:extLst>
              <a:ext uri="{FF2B5EF4-FFF2-40B4-BE49-F238E27FC236}">
                <a16:creationId xmlns:a16="http://schemas.microsoft.com/office/drawing/2014/main" id="{8588BA45-EFE2-4E4C-968F-2F6ADD7183D0}"/>
              </a:ext>
            </a:extLst>
          </p:cNvPr>
          <p:cNvSpPr/>
          <p:nvPr/>
        </p:nvSpPr>
        <p:spPr>
          <a:xfrm>
            <a:off x="629610" y="3554015"/>
            <a:ext cx="1589103" cy="169936"/>
          </a:xfrm>
          <a:prstGeom prst="rect">
            <a:avLst/>
          </a:prstGeom>
          <a:noFill/>
          <a:ln w="15875">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2443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p&#10;&#10;Description automatically generated">
            <a:extLst>
              <a:ext uri="{FF2B5EF4-FFF2-40B4-BE49-F238E27FC236}">
                <a16:creationId xmlns:a16="http://schemas.microsoft.com/office/drawing/2014/main" id="{DB2C5804-48EC-4D76-8CDF-8B159DACF5F5}"/>
              </a:ext>
            </a:extLst>
          </p:cNvPr>
          <p:cNvPicPr>
            <a:picLocks noChangeAspect="1"/>
          </p:cNvPicPr>
          <p:nvPr/>
        </p:nvPicPr>
        <p:blipFill>
          <a:blip r:embed="rId2"/>
          <a:stretch>
            <a:fillRect/>
          </a:stretch>
        </p:blipFill>
        <p:spPr>
          <a:xfrm>
            <a:off x="1772726" y="1708139"/>
            <a:ext cx="6373951" cy="4553712"/>
          </a:xfrm>
          <a:prstGeom prst="rect">
            <a:avLst/>
          </a:prstGeom>
        </p:spPr>
      </p:pic>
      <p:pic>
        <p:nvPicPr>
          <p:cNvPr id="12" name="Picture 11" descr="Graphical user interface&#10;&#10;Description automatically generated">
            <a:extLst>
              <a:ext uri="{FF2B5EF4-FFF2-40B4-BE49-F238E27FC236}">
                <a16:creationId xmlns:a16="http://schemas.microsoft.com/office/drawing/2014/main" id="{37800823-DC57-4159-A580-F7662F6814B1}"/>
              </a:ext>
            </a:extLst>
          </p:cNvPr>
          <p:cNvPicPr>
            <a:picLocks noChangeAspect="1"/>
          </p:cNvPicPr>
          <p:nvPr/>
        </p:nvPicPr>
        <p:blipFill>
          <a:blip r:embed="rId3"/>
          <a:stretch>
            <a:fillRect/>
          </a:stretch>
        </p:blipFill>
        <p:spPr>
          <a:xfrm>
            <a:off x="629610" y="2005715"/>
            <a:ext cx="1743171" cy="412394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264789818"/>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Priority Planning Efforts: Fairfax County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28</a:t>
            </a:fld>
            <a:endParaRPr lang="en-US"/>
          </a:p>
        </p:txBody>
      </p:sp>
      <p:sp>
        <p:nvSpPr>
          <p:cNvPr id="11" name="Rectangle: Rounded Corners 10">
            <a:extLst>
              <a:ext uri="{FF2B5EF4-FFF2-40B4-BE49-F238E27FC236}">
                <a16:creationId xmlns:a16="http://schemas.microsoft.com/office/drawing/2014/main" id="{D0000A8D-7A0C-476B-AF3B-8560A4C569CA}"/>
              </a:ext>
            </a:extLst>
          </p:cNvPr>
          <p:cNvSpPr/>
          <p:nvPr/>
        </p:nvSpPr>
        <p:spPr>
          <a:xfrm>
            <a:off x="5626290" y="4898248"/>
            <a:ext cx="2287016" cy="939699"/>
          </a:xfrm>
          <a:prstGeom prst="roundRect">
            <a:avLst/>
          </a:prstGeom>
          <a:solidFill>
            <a:schemeClr val="bg1"/>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bg1">
                    <a:lumMod val="50000"/>
                  </a:schemeClr>
                </a:solidFill>
              </a:rPr>
              <a:t>Embark Richmond Highway Bus Rapid Transit (Route 1 BRT)</a:t>
            </a:r>
          </a:p>
          <a:p>
            <a:r>
              <a:rPr lang="en-US" sz="1000" dirty="0">
                <a:solidFill>
                  <a:schemeClr val="bg1">
                    <a:lumMod val="50000"/>
                  </a:schemeClr>
                </a:solidFill>
              </a:rPr>
              <a:t>Envision Route 7</a:t>
            </a:r>
          </a:p>
        </p:txBody>
      </p:sp>
      <p:sp>
        <p:nvSpPr>
          <p:cNvPr id="10" name="Rectangle 9">
            <a:extLst>
              <a:ext uri="{FF2B5EF4-FFF2-40B4-BE49-F238E27FC236}">
                <a16:creationId xmlns:a16="http://schemas.microsoft.com/office/drawing/2014/main" id="{7BA53BBD-4C8E-4C30-A7BA-D45D06009157}"/>
              </a:ext>
            </a:extLst>
          </p:cNvPr>
          <p:cNvSpPr/>
          <p:nvPr/>
        </p:nvSpPr>
        <p:spPr>
          <a:xfrm>
            <a:off x="629609" y="4006022"/>
            <a:ext cx="1589103" cy="169936"/>
          </a:xfrm>
          <a:prstGeom prst="rect">
            <a:avLst/>
          </a:prstGeom>
          <a:noFill/>
          <a:ln w="15875">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DF6920D-8258-4D4C-B50C-287AA38E5FA1}"/>
              </a:ext>
            </a:extLst>
          </p:cNvPr>
          <p:cNvSpPr/>
          <p:nvPr/>
        </p:nvSpPr>
        <p:spPr>
          <a:xfrm>
            <a:off x="629610" y="3554015"/>
            <a:ext cx="1589103" cy="169936"/>
          </a:xfrm>
          <a:prstGeom prst="rect">
            <a:avLst/>
          </a:prstGeom>
          <a:noFill/>
          <a:ln w="15875">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5112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rotWithShape="1">
          <a:blip r:embed="rId3"/>
          <a:srcRect r="12618"/>
          <a:stretch/>
        </p:blipFill>
        <p:spPr bwMode="auto">
          <a:xfrm>
            <a:off x="1" y="0"/>
            <a:ext cx="9144000" cy="589083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29</a:t>
            </a:fld>
            <a:endParaRPr lang="en-US"/>
          </a:p>
        </p:txBody>
      </p:sp>
      <p:sp>
        <p:nvSpPr>
          <p:cNvPr id="7" name="Rectangle 3"/>
          <p:cNvSpPr>
            <a:spLocks noChangeArrowheads="1"/>
          </p:cNvSpPr>
          <p:nvPr/>
        </p:nvSpPr>
        <p:spPr bwMode="auto">
          <a:xfrm>
            <a:off x="244653" y="2945419"/>
            <a:ext cx="8672731" cy="2677656"/>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err="1">
                <a:solidFill>
                  <a:prstClr val="white"/>
                </a:solidFill>
                <a:latin typeface="Franklin Gothic Medium" panose="020B0603020102020204"/>
                <a:ea typeface="Ebrima" pitchFamily="2" charset="0"/>
                <a:cs typeface="Franklin Gothic Book"/>
              </a:rPr>
              <a:t>Metroway</a:t>
            </a:r>
            <a:r>
              <a:rPr lang="en-US" sz="2800">
                <a:solidFill>
                  <a:prstClr val="white"/>
                </a:solidFill>
                <a:latin typeface="Franklin Gothic Medium" panose="020B0603020102020204"/>
                <a:ea typeface="Ebrima" pitchFamily="2" charset="0"/>
                <a:cs typeface="Franklin Gothic Book"/>
              </a:rPr>
              <a:t>, Alexandria and Arlington, VA</a:t>
            </a:r>
          </a:p>
          <a:p>
            <a:pPr marL="285750" indent="-285750">
              <a:buFont typeface="Arial" panose="020B0604020202020204" pitchFamily="34" charset="0"/>
              <a:buChar char="•"/>
            </a:pPr>
            <a:r>
              <a:rPr lang="en-US" sz="2000">
                <a:solidFill>
                  <a:schemeClr val="bg1"/>
                </a:solidFill>
              </a:rPr>
              <a:t>A continuation of TIGER funded investments in Northern Virginia</a:t>
            </a:r>
          </a:p>
          <a:p>
            <a:pPr marL="285750" indent="-285750">
              <a:buFont typeface="Arial" panose="020B0604020202020204" pitchFamily="34" charset="0"/>
              <a:buChar char="•"/>
            </a:pPr>
            <a:r>
              <a:rPr lang="en-US" sz="2000">
                <a:solidFill>
                  <a:schemeClr val="bg1"/>
                </a:solidFill>
                <a:ea typeface="Ebrima" pitchFamily="2" charset="0"/>
                <a:cs typeface="Franklin Gothic Book"/>
              </a:rPr>
              <a:t>BRT Route operated by WMATA between the Pentagon City and Braddock Road Metrorail stations </a:t>
            </a:r>
          </a:p>
          <a:p>
            <a:pPr marL="285750" indent="-285750">
              <a:buFont typeface="Arial" panose="020B0604020202020204" pitchFamily="34" charset="0"/>
              <a:buChar char="•"/>
            </a:pPr>
            <a:r>
              <a:rPr lang="en-US" sz="2000">
                <a:solidFill>
                  <a:schemeClr val="bg1"/>
                </a:solidFill>
                <a:ea typeface="Ebrima" pitchFamily="2" charset="0"/>
                <a:cs typeface="Franklin Gothic Book"/>
              </a:rPr>
              <a:t>Dedicated right-of-way between: </a:t>
            </a:r>
          </a:p>
          <a:p>
            <a:pPr marL="742950" lvl="1" indent="-285750">
              <a:buFont typeface="Arial" panose="020B0604020202020204" pitchFamily="34" charset="0"/>
              <a:buChar char="•"/>
            </a:pPr>
            <a:r>
              <a:rPr lang="en-US" sz="2000">
                <a:solidFill>
                  <a:schemeClr val="bg1"/>
                </a:solidFill>
                <a:ea typeface="Ebrima" pitchFamily="2" charset="0"/>
                <a:cs typeface="Franklin Gothic Book"/>
              </a:rPr>
              <a:t>Potomac Avenue and East Glebe Road</a:t>
            </a:r>
          </a:p>
          <a:p>
            <a:pPr marL="742950" lvl="1" indent="-285750">
              <a:buFont typeface="Arial" panose="020B0604020202020204" pitchFamily="34" charset="0"/>
              <a:buChar char="•"/>
            </a:pPr>
            <a:r>
              <a:rPr lang="en-US" sz="2000">
                <a:solidFill>
                  <a:schemeClr val="bg1"/>
                </a:solidFill>
                <a:ea typeface="Ebrima" pitchFamily="2" charset="0"/>
                <a:cs typeface="Franklin Gothic Book"/>
              </a:rPr>
              <a:t>South Glebe Road and Pentagon City Metrorail station</a:t>
            </a:r>
          </a:p>
          <a:p>
            <a:r>
              <a:rPr lang="en-US" sz="800" i="1">
                <a:solidFill>
                  <a:schemeClr val="bg1"/>
                </a:solidFill>
              </a:rPr>
              <a:t>Source: </a:t>
            </a:r>
            <a:r>
              <a:rPr lang="en-US" sz="800" err="1">
                <a:solidFill>
                  <a:schemeClr val="bg1"/>
                </a:solidFill>
              </a:rPr>
              <a:t>Metroway</a:t>
            </a:r>
            <a:r>
              <a:rPr lang="en-US" sz="800">
                <a:solidFill>
                  <a:schemeClr val="bg1"/>
                </a:solidFill>
              </a:rPr>
              <a:t>, </a:t>
            </a:r>
            <a:r>
              <a:rPr lang="en-US" sz="800" u="sng">
                <a:solidFill>
                  <a:schemeClr val="bg1"/>
                </a:solidFill>
                <a:hlinkClick r:id="rId4">
                  <a:extLst>
                    <a:ext uri="{A12FA001-AC4F-418D-AE19-62706E023703}">
                      <ahyp:hlinkClr xmlns:ahyp="http://schemas.microsoft.com/office/drawing/2018/hyperlinkcolor" val="tx"/>
                    </a:ext>
                  </a:extLst>
                </a:hlinkClick>
              </a:rPr>
              <a:t>http://metrowayva.com/</a:t>
            </a:r>
            <a:endParaRPr lang="en-US" sz="800">
              <a:solidFill>
                <a:schemeClr val="bg1"/>
              </a:solidFill>
            </a:endParaRP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559499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240" y="1380744"/>
            <a:ext cx="4301387" cy="3785652"/>
          </a:xfrm>
          <a:prstGeom prst="rect">
            <a:avLst/>
          </a:prstGeom>
          <a:noFill/>
        </p:spPr>
        <p:txBody>
          <a:bodyPr wrap="square" rtlCol="0">
            <a:spAutoFit/>
          </a:bodyPr>
          <a:lstStyle/>
          <a:p>
            <a:pPr marL="285750" indent="-285750">
              <a:buFont typeface="Arial" panose="020B0604020202020204" pitchFamily="34" charset="0"/>
              <a:buChar char="•"/>
            </a:pPr>
            <a:r>
              <a:rPr lang="en-US" sz="2000"/>
              <a:t>Between September 2014 and September 2019, monthly ridership increased from 30,000 trips to 55,000 trips</a:t>
            </a:r>
          </a:p>
          <a:p>
            <a:pPr marL="285750" indent="-285750">
              <a:buFont typeface="Arial" panose="020B0604020202020204" pitchFamily="34" charset="0"/>
              <a:buChar char="•"/>
            </a:pPr>
            <a:r>
              <a:rPr lang="en-US" sz="2000"/>
              <a:t>Ridership on </a:t>
            </a:r>
            <a:r>
              <a:rPr lang="en-US" sz="2000" err="1"/>
              <a:t>Metroway</a:t>
            </a:r>
            <a:r>
              <a:rPr lang="en-US" sz="2000"/>
              <a:t> exceeds ridership on the route it replaced</a:t>
            </a:r>
          </a:p>
          <a:p>
            <a:pPr marL="285750" indent="-285750">
              <a:buFont typeface="Arial" panose="020B0604020202020204" pitchFamily="34" charset="0"/>
              <a:buChar char="•"/>
            </a:pPr>
            <a:r>
              <a:rPr lang="en-US" sz="2000" err="1">
                <a:ea typeface="Ebrima" pitchFamily="2" charset="0"/>
                <a:cs typeface="Franklin Gothic Book"/>
              </a:rPr>
              <a:t>Metroway</a:t>
            </a:r>
            <a:r>
              <a:rPr lang="en-US" sz="2000">
                <a:ea typeface="Ebrima" pitchFamily="2" charset="0"/>
                <a:cs typeface="Franklin Gothic Book"/>
              </a:rPr>
              <a:t> works in tandem with Metrorail service</a:t>
            </a:r>
          </a:p>
          <a:p>
            <a:pPr marL="742950" lvl="1" indent="-285750">
              <a:buFont typeface="Arial" panose="020B0604020202020204" pitchFamily="34" charset="0"/>
              <a:buChar char="•"/>
            </a:pPr>
            <a:r>
              <a:rPr lang="en-US" sz="2000" err="1">
                <a:ea typeface="Ebrima" pitchFamily="2" charset="0"/>
                <a:cs typeface="Franklin Gothic Book"/>
              </a:rPr>
              <a:t>Metroway</a:t>
            </a:r>
            <a:r>
              <a:rPr lang="en-US" sz="2000">
                <a:ea typeface="Ebrima" pitchFamily="2" charset="0"/>
                <a:cs typeface="Franklin Gothic Book"/>
              </a:rPr>
              <a:t> ridership increased 60 percent in 2019 during Metrorail station construction along </a:t>
            </a:r>
            <a:r>
              <a:rPr lang="en-US" sz="2000" err="1">
                <a:ea typeface="Ebrima" pitchFamily="2" charset="0"/>
                <a:cs typeface="Franklin Gothic Book"/>
              </a:rPr>
              <a:t>Metroway’s</a:t>
            </a:r>
            <a:r>
              <a:rPr lang="en-US" sz="2000">
                <a:ea typeface="Ebrima" pitchFamily="2" charset="0"/>
                <a:cs typeface="Franklin Gothic Book"/>
              </a:rPr>
              <a:t> route</a:t>
            </a:r>
          </a:p>
        </p:txBody>
      </p:sp>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30</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284161211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err="1">
                          <a:solidFill>
                            <a:schemeClr val="accent3"/>
                          </a:solidFill>
                          <a:latin typeface="Franklin Gothic Medium"/>
                          <a:cs typeface="Franklin Gothic Medium"/>
                        </a:rPr>
                        <a:t>Metroway</a:t>
                      </a:r>
                      <a:endParaRPr lang="en-US" sz="3600" b="0">
                        <a:solidFill>
                          <a:schemeClr val="accent3"/>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585216" y="5671531"/>
            <a:ext cx="4874290" cy="830997"/>
          </a:xfrm>
          <a:prstGeom prst="rect">
            <a:avLst/>
          </a:prstGeom>
        </p:spPr>
        <p:txBody>
          <a:bodyPr wrap="square">
            <a:spAutoFit/>
          </a:bodyPr>
          <a:lstStyle/>
          <a:p>
            <a:r>
              <a:rPr lang="en-US" sz="800"/>
              <a:t>Source: Ethan Goffman, “Northern Virginia’s </a:t>
            </a:r>
            <a:r>
              <a:rPr lang="en-US" sz="800" err="1"/>
              <a:t>Metroway</a:t>
            </a:r>
            <a:r>
              <a:rPr lang="en-US" sz="800"/>
              <a:t> Corridor Shows How Buses and Trains Can Complement Each Other,” Mobility Lab, September 30, 2019, </a:t>
            </a:r>
            <a:r>
              <a:rPr lang="en-US" sz="800" u="sng">
                <a:hlinkClick r:id="rId2">
                  <a:extLst>
                    <a:ext uri="{A12FA001-AC4F-418D-AE19-62706E023703}">
                      <ahyp:hlinkClr xmlns:ahyp="http://schemas.microsoft.com/office/drawing/2018/hyperlinkcolor" val="tx"/>
                    </a:ext>
                  </a:extLst>
                </a:hlinkClick>
              </a:rPr>
              <a:t>https://mobilitylab.org/2019/09/30/northern-virginias-metroway-corridor-shows-how-buses-and-trains-can-complement-each-other/</a:t>
            </a:r>
            <a:r>
              <a:rPr lang="en-US" sz="800"/>
              <a:t>.</a:t>
            </a:r>
          </a:p>
          <a:p>
            <a:endParaRPr lang="en-US" sz="800"/>
          </a:p>
          <a:p>
            <a:endParaRPr lang="en-US" sz="800"/>
          </a:p>
        </p:txBody>
      </p:sp>
      <p:pic>
        <p:nvPicPr>
          <p:cNvPr id="11" name="Picture 10" descr="A close up of a map&#10;&#10;Description automatically generated">
            <a:extLst>
              <a:ext uri="{FF2B5EF4-FFF2-40B4-BE49-F238E27FC236}">
                <a16:creationId xmlns:a16="http://schemas.microsoft.com/office/drawing/2014/main" id="{3ABBA6FB-6049-4616-9CB0-66DD8C9E0207}"/>
              </a:ext>
            </a:extLst>
          </p:cNvPr>
          <p:cNvPicPr>
            <a:picLocks noChangeAspect="1"/>
          </p:cNvPicPr>
          <p:nvPr/>
        </p:nvPicPr>
        <p:blipFill>
          <a:blip r:embed="rId3"/>
          <a:stretch>
            <a:fillRect/>
          </a:stretch>
        </p:blipFill>
        <p:spPr>
          <a:xfrm>
            <a:off x="5459506" y="1336354"/>
            <a:ext cx="3100519" cy="4750676"/>
          </a:xfrm>
          <a:prstGeom prst="rect">
            <a:avLst/>
          </a:prstGeom>
        </p:spPr>
      </p:pic>
      <p:sp>
        <p:nvSpPr>
          <p:cNvPr id="4" name="Rectangle 3">
            <a:extLst>
              <a:ext uri="{FF2B5EF4-FFF2-40B4-BE49-F238E27FC236}">
                <a16:creationId xmlns:a16="http://schemas.microsoft.com/office/drawing/2014/main" id="{1A739852-9F22-4E24-95B7-BBA5CA0AC8A4}"/>
              </a:ext>
            </a:extLst>
          </p:cNvPr>
          <p:cNvSpPr/>
          <p:nvPr/>
        </p:nvSpPr>
        <p:spPr>
          <a:xfrm>
            <a:off x="5408676" y="6061798"/>
            <a:ext cx="3145413" cy="215444"/>
          </a:xfrm>
          <a:prstGeom prst="rect">
            <a:avLst/>
          </a:prstGeom>
        </p:spPr>
        <p:txBody>
          <a:bodyPr wrap="none">
            <a:spAutoFit/>
          </a:bodyPr>
          <a:lstStyle/>
          <a:p>
            <a:r>
              <a:rPr lang="en-US" sz="800"/>
              <a:t>Photo Source: </a:t>
            </a:r>
            <a:r>
              <a:rPr lang="en-US" sz="800" err="1"/>
              <a:t>Metroway</a:t>
            </a:r>
            <a:r>
              <a:rPr lang="en-US" sz="800"/>
              <a:t> Route (</a:t>
            </a:r>
            <a:r>
              <a:rPr lang="en-US" sz="800" err="1"/>
              <a:t>Metroway</a:t>
            </a:r>
            <a:r>
              <a:rPr lang="en-US" sz="800"/>
              <a:t>/</a:t>
            </a:r>
            <a:r>
              <a:rPr lang="en-US" sz="800" u="sng">
                <a:hlinkClick r:id="rId4"/>
              </a:rPr>
              <a:t>http://metrowayva.com/</a:t>
            </a:r>
            <a:r>
              <a:rPr lang="en-US" sz="800" u="sng"/>
              <a:t>)</a:t>
            </a:r>
            <a:endParaRPr lang="en-US" sz="800"/>
          </a:p>
        </p:txBody>
      </p:sp>
    </p:spTree>
    <p:extLst>
      <p:ext uri="{BB962C8B-B14F-4D97-AF65-F5344CB8AC3E}">
        <p14:creationId xmlns:p14="http://schemas.microsoft.com/office/powerpoint/2010/main" val="3288318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3"/>
          <a:srcRect/>
          <a:stretch/>
        </p:blipFill>
        <p:spPr bwMode="auto">
          <a:xfrm>
            <a:off x="0" y="17265"/>
            <a:ext cx="9144001" cy="607309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31</a:t>
            </a:fld>
            <a:endParaRPr lang="en-US"/>
          </a:p>
        </p:txBody>
      </p:sp>
      <p:sp>
        <p:nvSpPr>
          <p:cNvPr id="7" name="Rectangle 3"/>
          <p:cNvSpPr>
            <a:spLocks noChangeArrowheads="1"/>
          </p:cNvSpPr>
          <p:nvPr/>
        </p:nvSpPr>
        <p:spPr bwMode="auto">
          <a:xfrm>
            <a:off x="178675" y="337684"/>
            <a:ext cx="6777873" cy="5432256"/>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DDOT Bus Priority Plan and Program</a:t>
            </a:r>
          </a:p>
          <a:p>
            <a:pPr marL="285750" indent="-285750">
              <a:buFont typeface="Arial" panose="020B0604020202020204" pitchFamily="34" charset="0"/>
              <a:buChar char="•"/>
            </a:pPr>
            <a:r>
              <a:rPr lang="en-US" sz="2000">
                <a:solidFill>
                  <a:schemeClr val="bg1"/>
                </a:solidFill>
              </a:rPr>
              <a:t>Development for DDOT’s Bus Priority Plan began in 2020 </a:t>
            </a:r>
          </a:p>
          <a:p>
            <a:pPr marL="285750" indent="-285750">
              <a:buFont typeface="Arial" panose="020B0604020202020204" pitchFamily="34" charset="0"/>
              <a:buChar char="•"/>
            </a:pPr>
            <a:r>
              <a:rPr lang="en-US" sz="2000">
                <a:solidFill>
                  <a:schemeClr val="bg1"/>
                </a:solidFill>
              </a:rPr>
              <a:t>The plan will include: </a:t>
            </a:r>
          </a:p>
          <a:p>
            <a:pPr marL="742950" lvl="1" indent="-285750">
              <a:buFont typeface="Arial" panose="020B0604020202020204" pitchFamily="34" charset="0"/>
              <a:buChar char="•"/>
            </a:pPr>
            <a:r>
              <a:rPr lang="en-US" sz="2000">
                <a:solidFill>
                  <a:schemeClr val="bg1"/>
                </a:solidFill>
              </a:rPr>
              <a:t>Toolbox of improvements that address bus speeds and reliability</a:t>
            </a:r>
          </a:p>
          <a:p>
            <a:pPr marL="742950" lvl="1" indent="-285750">
              <a:buFont typeface="Arial" panose="020B0604020202020204" pitchFamily="34" charset="0"/>
              <a:buChar char="•"/>
            </a:pPr>
            <a:r>
              <a:rPr lang="en-US" sz="2000">
                <a:solidFill>
                  <a:schemeClr val="bg1"/>
                </a:solidFill>
              </a:rPr>
              <a:t>Identify a pipeline of bus priority projects in DC</a:t>
            </a:r>
          </a:p>
          <a:p>
            <a:pPr marL="742950" lvl="1" indent="-285750">
              <a:buFont typeface="Arial" panose="020B0604020202020204" pitchFamily="34" charset="0"/>
              <a:buChar char="•"/>
            </a:pPr>
            <a:endParaRPr lang="en-US" sz="800">
              <a:solidFill>
                <a:schemeClr val="bg1"/>
              </a:solidFill>
            </a:endParaRPr>
          </a:p>
          <a:p>
            <a:pPr marL="285750" indent="-285750">
              <a:buFont typeface="Arial" panose="020B0604020202020204" pitchFamily="34" charset="0"/>
              <a:buChar char="•"/>
            </a:pPr>
            <a:r>
              <a:rPr lang="en-US" sz="2000">
                <a:solidFill>
                  <a:schemeClr val="bg1"/>
                </a:solidFill>
              </a:rPr>
              <a:t>Numerous projects are underway through DDOT’s initiative: </a:t>
            </a:r>
          </a:p>
          <a:p>
            <a:pPr marL="742950" lvl="1" indent="-285750">
              <a:buFont typeface="Arial" panose="020B0604020202020204" pitchFamily="34" charset="0"/>
              <a:buChar char="•"/>
            </a:pPr>
            <a:r>
              <a:rPr lang="en-US" sz="2000">
                <a:solidFill>
                  <a:schemeClr val="bg1"/>
                </a:solidFill>
              </a:rPr>
              <a:t>Three temporary Car Free Lanes or Streets</a:t>
            </a:r>
          </a:p>
          <a:p>
            <a:pPr marL="742950" lvl="1" indent="-285750">
              <a:buFont typeface="Arial" panose="020B0604020202020204" pitchFamily="34" charset="0"/>
              <a:buChar char="•"/>
            </a:pPr>
            <a:r>
              <a:rPr lang="en-US" sz="2000">
                <a:solidFill>
                  <a:schemeClr val="bg1"/>
                </a:solidFill>
              </a:rPr>
              <a:t>14</a:t>
            </a:r>
            <a:r>
              <a:rPr lang="en-US" sz="2000" baseline="30000">
                <a:solidFill>
                  <a:schemeClr val="bg1"/>
                </a:solidFill>
              </a:rPr>
              <a:t>th</a:t>
            </a:r>
            <a:r>
              <a:rPr lang="en-US" sz="2000">
                <a:solidFill>
                  <a:schemeClr val="bg1"/>
                </a:solidFill>
              </a:rPr>
              <a:t> Street NW Traffic Decongestion and Bus Improvements (under construction)</a:t>
            </a:r>
          </a:p>
          <a:p>
            <a:pPr marL="742950" lvl="1" indent="-285750">
              <a:buFont typeface="Arial" panose="020B0604020202020204" pitchFamily="34" charset="0"/>
              <a:buChar char="•"/>
            </a:pPr>
            <a:r>
              <a:rPr lang="en-US" sz="2000">
                <a:solidFill>
                  <a:schemeClr val="bg1"/>
                </a:solidFill>
              </a:rPr>
              <a:t>16</a:t>
            </a:r>
            <a:r>
              <a:rPr lang="en-US" sz="2000" baseline="30000">
                <a:solidFill>
                  <a:schemeClr val="bg1"/>
                </a:solidFill>
              </a:rPr>
              <a:t>th</a:t>
            </a:r>
            <a:r>
              <a:rPr lang="en-US" sz="2000">
                <a:solidFill>
                  <a:schemeClr val="bg1"/>
                </a:solidFill>
              </a:rPr>
              <a:t> Street NW Bus Lanes (under construction)</a:t>
            </a:r>
          </a:p>
          <a:p>
            <a:pPr marL="742950" lvl="1" indent="-285750">
              <a:buFont typeface="Arial" panose="020B0604020202020204" pitchFamily="34" charset="0"/>
              <a:buChar char="•"/>
            </a:pPr>
            <a:r>
              <a:rPr lang="en-US" sz="2000">
                <a:solidFill>
                  <a:schemeClr val="bg1"/>
                </a:solidFill>
              </a:rPr>
              <a:t>K Street Transitway (future project)</a:t>
            </a:r>
          </a:p>
          <a:p>
            <a:pPr marL="742950" lvl="1" indent="-285750">
              <a:buFont typeface="Arial" panose="020B0604020202020204" pitchFamily="34" charset="0"/>
              <a:buChar char="•"/>
            </a:pPr>
            <a:r>
              <a:rPr lang="en-US" sz="2000">
                <a:solidFill>
                  <a:schemeClr val="bg1"/>
                </a:solidFill>
              </a:rPr>
              <a:t>Pennsylvania Avenue SE Corridor Study (future project)</a:t>
            </a:r>
            <a:endParaRPr lang="en-US" sz="900">
              <a:solidFill>
                <a:prstClr val="white"/>
              </a:solidFill>
              <a:ea typeface="Ebrima" pitchFamily="2" charset="0"/>
              <a:cs typeface="Franklin Gothic Book"/>
            </a:endParaRPr>
          </a:p>
          <a:p>
            <a:pPr lvl="0">
              <a:spcBef>
                <a:spcPts val="1200"/>
              </a:spcBef>
            </a:pPr>
            <a:r>
              <a:rPr lang="en-US" sz="900">
                <a:solidFill>
                  <a:prstClr val="white"/>
                </a:solidFill>
                <a:ea typeface="Ebrima" pitchFamily="2" charset="0"/>
                <a:cs typeface="Franklin Gothic Book"/>
              </a:rPr>
              <a:t>Photo Source: Bus Only Lane (</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4">
                  <a:extLst>
                    <a:ext uri="{A12FA001-AC4F-418D-AE19-62706E023703}">
                      <ahyp:hlinkClr xmlns:ahyp="http://schemas.microsoft.com/office/drawing/2018/hyperlinkcolor" val="tx"/>
                    </a:ext>
                  </a:extLst>
                </a:hlinkClick>
              </a:rPr>
              <a:t>Flickr</a:t>
            </a:r>
            <a:r>
              <a:rPr lang="en-US" sz="900">
                <a:solidFill>
                  <a:prstClr val="white"/>
                </a:solidFill>
                <a:ea typeface="Ebrima" pitchFamily="2" charset="0"/>
                <a:cs typeface="Franklin Gothic Book"/>
              </a:rPr>
              <a:t>)</a:t>
            </a: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7002623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32</a:t>
            </a:fld>
            <a:endParaRPr lang="en-US"/>
          </a:p>
        </p:txBody>
      </p:sp>
      <p:sp>
        <p:nvSpPr>
          <p:cNvPr id="6" name="TextBox 5"/>
          <p:cNvSpPr txBox="1"/>
          <p:nvPr/>
        </p:nvSpPr>
        <p:spPr>
          <a:xfrm>
            <a:off x="777240" y="1380744"/>
            <a:ext cx="8171296" cy="4708981"/>
          </a:xfrm>
          <a:prstGeom prst="rect">
            <a:avLst/>
          </a:prstGeom>
          <a:noFill/>
        </p:spPr>
        <p:txBody>
          <a:bodyPr wrap="square" rtlCol="0">
            <a:spAutoFit/>
          </a:bodyPr>
          <a:lstStyle/>
          <a:p>
            <a:pPr marL="285750" indent="-285750">
              <a:buFont typeface="Arial" panose="020B0604020202020204" pitchFamily="34" charset="0"/>
              <a:buChar char="•"/>
            </a:pPr>
            <a:r>
              <a:rPr lang="en-US" sz="2000"/>
              <a:t>H and I Streets NW see up to 70 buses per hour during peak periods and carry one-fifth of bus riders in the District</a:t>
            </a:r>
          </a:p>
          <a:p>
            <a:pPr marL="285750" indent="-285750">
              <a:buFont typeface="Arial" panose="020B0604020202020204" pitchFamily="34" charset="0"/>
              <a:buChar char="•"/>
            </a:pPr>
            <a:r>
              <a:rPr lang="en-US" sz="2000"/>
              <a:t>Before interventions, bus speeds were as low as 2.8  miles per hour on some segments</a:t>
            </a:r>
          </a:p>
          <a:p>
            <a:pPr marL="285750" indent="-285750">
              <a:buFont typeface="Arial" panose="020B0604020202020204" pitchFamily="34" charset="0"/>
              <a:buChar char="•"/>
            </a:pPr>
            <a:r>
              <a:rPr lang="en-US" sz="2000"/>
              <a:t>Bus lane pilot implemented June-September 2019, operating during peak periods; made permanent in November 2019</a:t>
            </a:r>
          </a:p>
          <a:p>
            <a:pPr marL="742950" lvl="1" indent="-285750">
              <a:buFont typeface="Arial" panose="020B0604020202020204" pitchFamily="34" charset="0"/>
              <a:buChar char="•"/>
            </a:pPr>
            <a:r>
              <a:rPr lang="en-US" sz="2000"/>
              <a:t>Located on H Street NW between Pennsylvania Avenue NW and 14</a:t>
            </a:r>
            <a:r>
              <a:rPr lang="en-US" sz="2000" baseline="30000"/>
              <a:t>th</a:t>
            </a:r>
            <a:r>
              <a:rPr lang="en-US" sz="2000"/>
              <a:t> Street NW and on I Street NW between 13</a:t>
            </a:r>
            <a:r>
              <a:rPr lang="en-US" sz="2000" baseline="30000"/>
              <a:t>th</a:t>
            </a:r>
            <a:r>
              <a:rPr lang="en-US" sz="2000"/>
              <a:t> Street NW and 20</a:t>
            </a:r>
            <a:r>
              <a:rPr lang="en-US" sz="2000" baseline="30000"/>
              <a:t>th</a:t>
            </a:r>
            <a:r>
              <a:rPr lang="en-US" sz="2000"/>
              <a:t> Street NW</a:t>
            </a:r>
          </a:p>
          <a:p>
            <a:pPr marL="742950" lvl="1" indent="-285750">
              <a:buFont typeface="Arial" panose="020B0604020202020204" pitchFamily="34" charset="0"/>
              <a:buChar char="•"/>
            </a:pPr>
            <a:r>
              <a:rPr lang="en-US" sz="2000"/>
              <a:t>Operate from 7:00 a.m. and 7:00 p.m. Monday through Saturday</a:t>
            </a:r>
          </a:p>
          <a:p>
            <a:pPr marL="742950" lvl="1" indent="-285750" fontAlgn="base">
              <a:buFont typeface="Arial" panose="020B0604020202020204" pitchFamily="34" charset="0"/>
              <a:buChar char="•"/>
            </a:pPr>
            <a:r>
              <a:rPr lang="en-US" sz="2000"/>
              <a:t>Loading zones on the opposite side of the street  </a:t>
            </a:r>
          </a:p>
          <a:p>
            <a:pPr marL="742950" lvl="1" indent="-285750" fontAlgn="base">
              <a:buFont typeface="Arial" panose="020B0604020202020204" pitchFamily="34" charset="0"/>
              <a:buChar char="•"/>
            </a:pPr>
            <a:r>
              <a:rPr lang="en-US" sz="2000"/>
              <a:t>Signal sequencing and operations updated to accommodate right turning vehicles </a:t>
            </a:r>
          </a:p>
          <a:p>
            <a:pPr marL="742950" lvl="1" indent="-285750" fontAlgn="base">
              <a:buFont typeface="Arial" panose="020B0604020202020204" pitchFamily="34" charset="0"/>
              <a:buChar char="•"/>
            </a:pPr>
            <a:r>
              <a:rPr lang="en-US" sz="2000"/>
              <a:t>Bus layover spaces moved outside the bus lane corridor</a:t>
            </a:r>
          </a:p>
          <a:p>
            <a:endParaRPr lang="en-US" sz="2000"/>
          </a:p>
        </p:txBody>
      </p:sp>
      <p:graphicFrame>
        <p:nvGraphicFramePr>
          <p:cNvPr id="9" name="Table 8"/>
          <p:cNvGraphicFramePr>
            <a:graphicFrameLocks noGrp="1"/>
          </p:cNvGraphicFramePr>
          <p:nvPr>
            <p:extLst>
              <p:ext uri="{D42A27DB-BD31-4B8C-83A1-F6EECF244321}">
                <p14:modId xmlns:p14="http://schemas.microsoft.com/office/powerpoint/2010/main" val="132400043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H and I Streets NW Bus Lanes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E0C7E479-759F-4475-BBC4-ED191D860D7E}"/>
              </a:ext>
            </a:extLst>
          </p:cNvPr>
          <p:cNvSpPr/>
          <p:nvPr/>
        </p:nvSpPr>
        <p:spPr>
          <a:xfrm>
            <a:off x="775405" y="6006289"/>
            <a:ext cx="4572000" cy="215444"/>
          </a:xfrm>
          <a:prstGeom prst="rect">
            <a:avLst/>
          </a:prstGeom>
        </p:spPr>
        <p:txBody>
          <a:bodyPr>
            <a:spAutoFit/>
          </a:bodyPr>
          <a:lstStyle/>
          <a:p>
            <a:r>
              <a:rPr lang="en-US" sz="800"/>
              <a:t>Source: H &amp; I Streets NW Bus Lane (DDOT/</a:t>
            </a:r>
            <a:r>
              <a:rPr lang="en-US" sz="800">
                <a:hlinkClick r:id="rId2"/>
              </a:rPr>
              <a:t>https://ddot.dc.gov/node/1399471</a:t>
            </a:r>
            <a:r>
              <a:rPr lang="en-US" sz="800"/>
              <a:t>)</a:t>
            </a:r>
          </a:p>
        </p:txBody>
      </p:sp>
    </p:spTree>
    <p:extLst>
      <p:ext uri="{BB962C8B-B14F-4D97-AF65-F5344CB8AC3E}">
        <p14:creationId xmlns:p14="http://schemas.microsoft.com/office/powerpoint/2010/main" val="4097054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7C24F62A-54E7-40B6-9B06-34E462CA5FB5}"/>
              </a:ext>
            </a:extLst>
          </p:cNvPr>
          <p:cNvPicPr>
            <a:picLocks noChangeAspect="1" noChangeArrowheads="1"/>
          </p:cNvPicPr>
          <p:nvPr/>
        </p:nvPicPr>
        <p:blipFill>
          <a:blip r:embed="rId2"/>
          <a:srcRect/>
          <a:stretch/>
        </p:blipFill>
        <p:spPr bwMode="auto">
          <a:xfrm>
            <a:off x="4144427" y="3578082"/>
            <a:ext cx="4423531" cy="2329412"/>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33</a:t>
            </a:fld>
            <a:endParaRPr lang="en-US"/>
          </a:p>
        </p:txBody>
      </p:sp>
      <p:sp>
        <p:nvSpPr>
          <p:cNvPr id="6" name="TextBox 5"/>
          <p:cNvSpPr txBox="1"/>
          <p:nvPr/>
        </p:nvSpPr>
        <p:spPr>
          <a:xfrm>
            <a:off x="777240" y="1170327"/>
            <a:ext cx="3288178" cy="4093428"/>
          </a:xfrm>
          <a:prstGeom prst="rect">
            <a:avLst/>
          </a:prstGeom>
          <a:noFill/>
        </p:spPr>
        <p:txBody>
          <a:bodyPr wrap="square" rtlCol="0">
            <a:spAutoFit/>
          </a:bodyPr>
          <a:lstStyle/>
          <a:p>
            <a:pPr marL="342900" indent="-342900">
              <a:buFont typeface="Arial" panose="020B0604020202020204" pitchFamily="34" charset="0"/>
              <a:buChar char="•"/>
            </a:pPr>
            <a:r>
              <a:rPr lang="en-US" sz="2000"/>
              <a:t>Increases in bus speeds inconsistent during the pilot period</a:t>
            </a:r>
          </a:p>
          <a:p>
            <a:pPr marL="342900" indent="-342900">
              <a:buFont typeface="Arial" panose="020B0604020202020204" pitchFamily="34" charset="0"/>
              <a:buChar char="•"/>
            </a:pPr>
            <a:r>
              <a:rPr lang="en-US" sz="2000"/>
              <a:t>Overall average bus speeds increased by approximately one mile per hour on both corridors</a:t>
            </a:r>
          </a:p>
          <a:p>
            <a:pPr marL="342900" indent="-342900">
              <a:buFont typeface="Arial" panose="020B0604020202020204" pitchFamily="34" charset="0"/>
              <a:buChar char="•"/>
            </a:pPr>
            <a:r>
              <a:rPr lang="en-US" sz="2000"/>
              <a:t>Before and during the pilot period travel speeds in the AM peak were faster than the PM peak on both corridors</a:t>
            </a:r>
          </a:p>
        </p:txBody>
      </p:sp>
      <p:pic>
        <p:nvPicPr>
          <p:cNvPr id="8" name="Picture 2"/>
          <p:cNvPicPr>
            <a:picLocks noChangeAspect="1" noChangeArrowheads="1"/>
          </p:cNvPicPr>
          <p:nvPr/>
        </p:nvPicPr>
        <p:blipFill>
          <a:blip r:embed="rId3"/>
          <a:srcRect/>
          <a:stretch/>
        </p:blipFill>
        <p:spPr bwMode="auto">
          <a:xfrm>
            <a:off x="4144427" y="1197823"/>
            <a:ext cx="3552513" cy="2359505"/>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14153150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H and I Streets NW Bus Lanes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FF582871-4CC0-4D94-80A1-94434A842DA1}"/>
              </a:ext>
            </a:extLst>
          </p:cNvPr>
          <p:cNvSpPr txBox="1"/>
          <p:nvPr/>
        </p:nvSpPr>
        <p:spPr>
          <a:xfrm>
            <a:off x="4065418" y="5932919"/>
            <a:ext cx="3212073" cy="338554"/>
          </a:xfrm>
          <a:prstGeom prst="rect">
            <a:avLst/>
          </a:prstGeom>
          <a:noFill/>
        </p:spPr>
        <p:txBody>
          <a:bodyPr wrap="square" rtlCol="0">
            <a:spAutoFit/>
          </a:bodyPr>
          <a:lstStyle/>
          <a:p>
            <a:r>
              <a:rPr lang="en-US" sz="800"/>
              <a:t>Source: H  Street Bus Lane (</a:t>
            </a:r>
            <a:r>
              <a:rPr lang="en-US" sz="800" err="1"/>
              <a:t>BeyondDC</a:t>
            </a:r>
            <a:r>
              <a:rPr lang="en-US" sz="800"/>
              <a:t>/</a:t>
            </a:r>
            <a:r>
              <a:rPr lang="en-US" sz="800">
                <a:hlinkClick r:id="rId4"/>
              </a:rPr>
              <a:t>Flickr</a:t>
            </a:r>
            <a:r>
              <a:rPr lang="en-US" sz="800"/>
              <a:t>) (Top)</a:t>
            </a:r>
          </a:p>
          <a:p>
            <a:r>
              <a:rPr lang="en-US" sz="800"/>
              <a:t>H and I Streets NW Bus Lane map ((DDOT/</a:t>
            </a:r>
            <a:r>
              <a:rPr lang="en-US" sz="800">
                <a:hlinkClick r:id="rId5"/>
              </a:rPr>
              <a:t>DDOT</a:t>
            </a:r>
            <a:r>
              <a:rPr lang="en-US" sz="800"/>
              <a:t>) (Bottom)</a:t>
            </a:r>
          </a:p>
        </p:txBody>
      </p:sp>
      <p:sp>
        <p:nvSpPr>
          <p:cNvPr id="3" name="Rectangle 2">
            <a:extLst>
              <a:ext uri="{FF2B5EF4-FFF2-40B4-BE49-F238E27FC236}">
                <a16:creationId xmlns:a16="http://schemas.microsoft.com/office/drawing/2014/main" id="{C1D4C309-22C4-4290-A5AB-E5D9EE69058C}"/>
              </a:ext>
            </a:extLst>
          </p:cNvPr>
          <p:cNvSpPr/>
          <p:nvPr/>
        </p:nvSpPr>
        <p:spPr>
          <a:xfrm>
            <a:off x="552034" y="5992118"/>
            <a:ext cx="4572000" cy="276999"/>
          </a:xfrm>
          <a:prstGeom prst="rect">
            <a:avLst/>
          </a:prstGeom>
        </p:spPr>
        <p:txBody>
          <a:bodyPr>
            <a:spAutoFit/>
          </a:bodyPr>
          <a:lstStyle/>
          <a:p>
            <a:r>
              <a:rPr lang="en-US" sz="600"/>
              <a:t>Christina </a:t>
            </a:r>
            <a:r>
              <a:rPr lang="en-US" sz="600" err="1"/>
              <a:t>Moscardi</a:t>
            </a:r>
            <a:r>
              <a:rPr lang="en-US" sz="600"/>
              <a:t>, “How well do DC’s red-painted bus lanes work?”, February 20, 2020, </a:t>
            </a:r>
            <a:r>
              <a:rPr lang="en-US" sz="600" u="sng">
                <a:hlinkClick r:id="rId6"/>
              </a:rPr>
              <a:t>http://www.christianmoscardi.com/blog/2020/02/20/dc-bus-lanes.html</a:t>
            </a:r>
            <a:endParaRPr lang="en-US" sz="600"/>
          </a:p>
        </p:txBody>
      </p:sp>
    </p:spTree>
    <p:extLst>
      <p:ext uri="{BB962C8B-B14F-4D97-AF65-F5344CB8AC3E}">
        <p14:creationId xmlns:p14="http://schemas.microsoft.com/office/powerpoint/2010/main" val="28362436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2"/>
          <a:srcRect/>
          <a:stretch/>
        </p:blipFill>
        <p:spPr bwMode="auto">
          <a:xfrm>
            <a:off x="0" y="17186"/>
            <a:ext cx="9144001" cy="607325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34</a:t>
            </a:fld>
            <a:endParaRPr lang="en-US"/>
          </a:p>
        </p:txBody>
      </p:sp>
      <p:sp>
        <p:nvSpPr>
          <p:cNvPr id="7" name="Rectangle 3"/>
          <p:cNvSpPr>
            <a:spLocks noChangeArrowheads="1"/>
          </p:cNvSpPr>
          <p:nvPr/>
        </p:nvSpPr>
        <p:spPr bwMode="auto">
          <a:xfrm>
            <a:off x="229998" y="2403196"/>
            <a:ext cx="8684004" cy="3447098"/>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DDOT 2020 Temporary Car Free Lanes or Streets</a:t>
            </a:r>
          </a:p>
          <a:p>
            <a:pPr marL="342900" lvl="0" indent="-342900">
              <a:buFont typeface="Arial" panose="020B0604020202020204" pitchFamily="34" charset="0"/>
              <a:buChar char="•"/>
            </a:pPr>
            <a:r>
              <a:rPr lang="en-US" sz="2000">
                <a:solidFill>
                  <a:schemeClr val="bg1"/>
                </a:solidFill>
              </a:rPr>
              <a:t>Part of the District’s COVID-19 recovery</a:t>
            </a:r>
          </a:p>
          <a:p>
            <a:pPr marL="342900" lvl="0" indent="-342900">
              <a:buFont typeface="Arial" panose="020B0604020202020204" pitchFamily="34" charset="0"/>
              <a:buChar char="•"/>
            </a:pPr>
            <a:r>
              <a:rPr lang="en-US" sz="2000">
                <a:solidFill>
                  <a:schemeClr val="bg1"/>
                </a:solidFill>
              </a:rPr>
              <a:t>Car free lanes support improved efficiency in bus travel and create space for cyclists</a:t>
            </a:r>
          </a:p>
          <a:p>
            <a:pPr marL="342900" lvl="0" indent="-342900">
              <a:buFont typeface="Arial" panose="020B0604020202020204" pitchFamily="34" charset="0"/>
              <a:buChar char="•"/>
            </a:pPr>
            <a:r>
              <a:rPr lang="en-US" sz="2000">
                <a:solidFill>
                  <a:schemeClr val="bg1"/>
                </a:solidFill>
              </a:rPr>
              <a:t>Car free lanes designated by red paint on: </a:t>
            </a:r>
          </a:p>
          <a:p>
            <a:pPr marL="742950" lvl="1" indent="-285750">
              <a:buFont typeface="Arial" panose="020B0604020202020204" pitchFamily="34" charset="0"/>
              <a:buChar char="•"/>
            </a:pPr>
            <a:r>
              <a:rPr lang="en-US" sz="2000">
                <a:solidFill>
                  <a:schemeClr val="bg1"/>
                </a:solidFill>
              </a:rPr>
              <a:t>Martin Luther King, Jr. Avenue SE </a:t>
            </a:r>
          </a:p>
          <a:p>
            <a:pPr marL="742950" lvl="1" indent="-285750">
              <a:buFont typeface="Arial" panose="020B0604020202020204" pitchFamily="34" charset="0"/>
              <a:buChar char="•"/>
            </a:pPr>
            <a:r>
              <a:rPr lang="en-US" sz="2000">
                <a:solidFill>
                  <a:schemeClr val="bg1"/>
                </a:solidFill>
              </a:rPr>
              <a:t>M Street SE</a:t>
            </a:r>
          </a:p>
          <a:p>
            <a:pPr marL="342900" lvl="0" indent="-342900">
              <a:buFont typeface="Arial" panose="020B0604020202020204" pitchFamily="34" charset="0"/>
              <a:buChar char="•"/>
            </a:pPr>
            <a:r>
              <a:rPr lang="en-US" sz="2000">
                <a:solidFill>
                  <a:schemeClr val="bg1"/>
                </a:solidFill>
              </a:rPr>
              <a:t>Car free street designated by red paint on: </a:t>
            </a:r>
          </a:p>
          <a:p>
            <a:pPr marL="742950" lvl="1" indent="-285750">
              <a:buFont typeface="Arial" panose="020B0604020202020204" pitchFamily="34" charset="0"/>
              <a:buChar char="•"/>
            </a:pPr>
            <a:r>
              <a:rPr lang="en-US" sz="2000">
                <a:solidFill>
                  <a:schemeClr val="bg1"/>
                </a:solidFill>
              </a:rPr>
              <a:t>7th Street NW (bus, bike, and truck only)</a:t>
            </a:r>
          </a:p>
          <a:p>
            <a:pPr lvl="1"/>
            <a:br>
              <a:rPr lang="en-US" sz="900">
                <a:solidFill>
                  <a:prstClr val="white"/>
                </a:solidFill>
                <a:ea typeface="Ebrima" pitchFamily="2" charset="0"/>
                <a:cs typeface="Franklin Gothic Book"/>
              </a:rPr>
            </a:br>
            <a:r>
              <a:rPr lang="en-US" sz="900">
                <a:solidFill>
                  <a:prstClr val="white"/>
                </a:solidFill>
                <a:ea typeface="Ebrima" pitchFamily="2" charset="0"/>
                <a:cs typeface="Franklin Gothic Book"/>
              </a:rPr>
              <a:t>Photo Source: Bus Only Lane (</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3">
                  <a:extLst>
                    <a:ext uri="{A12FA001-AC4F-418D-AE19-62706E023703}">
                      <ahyp:hlinkClr xmlns:ahyp="http://schemas.microsoft.com/office/drawing/2018/hyperlinkcolor" val="tx"/>
                    </a:ext>
                  </a:extLst>
                </a:hlinkClick>
              </a:rPr>
              <a:t>Flickr</a:t>
            </a:r>
            <a:r>
              <a:rPr lang="en-US" sz="900">
                <a:solidFill>
                  <a:schemeClr val="bg1"/>
                </a:solidFill>
                <a:ea typeface="Ebrima" pitchFamily="2" charset="0"/>
                <a:cs typeface="Franklin Gothic Book"/>
              </a:rPr>
              <a:t>)</a:t>
            </a: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046579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35</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375720644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DDOT 2020 Car Free Lanes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graphicFrame>
        <p:nvGraphicFramePr>
          <p:cNvPr id="3" name="Table 3">
            <a:extLst>
              <a:ext uri="{FF2B5EF4-FFF2-40B4-BE49-F238E27FC236}">
                <a16:creationId xmlns:a16="http://schemas.microsoft.com/office/drawing/2014/main" id="{A03B3060-90F2-41D5-91BD-9A548BCADEC7}"/>
              </a:ext>
            </a:extLst>
          </p:cNvPr>
          <p:cNvGraphicFramePr>
            <a:graphicFrameLocks noGrp="1"/>
          </p:cNvGraphicFramePr>
          <p:nvPr>
            <p:extLst>
              <p:ext uri="{D42A27DB-BD31-4B8C-83A1-F6EECF244321}">
                <p14:modId xmlns:p14="http://schemas.microsoft.com/office/powerpoint/2010/main" val="2412357997"/>
              </p:ext>
            </p:extLst>
          </p:nvPr>
        </p:nvGraphicFramePr>
        <p:xfrm>
          <a:off x="944728" y="1281016"/>
          <a:ext cx="7691575" cy="4358640"/>
        </p:xfrm>
        <a:graphic>
          <a:graphicData uri="http://schemas.openxmlformats.org/drawingml/2006/table">
            <a:tbl>
              <a:tblPr firstRow="1" bandRow="1">
                <a:tableStyleId>{5C22544A-7EE6-4342-B048-85BDC9FD1C3A}</a:tableStyleId>
              </a:tblPr>
              <a:tblGrid>
                <a:gridCol w="2189089">
                  <a:extLst>
                    <a:ext uri="{9D8B030D-6E8A-4147-A177-3AD203B41FA5}">
                      <a16:colId xmlns:a16="http://schemas.microsoft.com/office/drawing/2014/main" val="4079602865"/>
                    </a:ext>
                  </a:extLst>
                </a:gridCol>
                <a:gridCol w="2455488">
                  <a:extLst>
                    <a:ext uri="{9D8B030D-6E8A-4147-A177-3AD203B41FA5}">
                      <a16:colId xmlns:a16="http://schemas.microsoft.com/office/drawing/2014/main" val="739047919"/>
                    </a:ext>
                  </a:extLst>
                </a:gridCol>
                <a:gridCol w="838128">
                  <a:extLst>
                    <a:ext uri="{9D8B030D-6E8A-4147-A177-3AD203B41FA5}">
                      <a16:colId xmlns:a16="http://schemas.microsoft.com/office/drawing/2014/main" val="1192699354"/>
                    </a:ext>
                  </a:extLst>
                </a:gridCol>
                <a:gridCol w="1116971">
                  <a:extLst>
                    <a:ext uri="{9D8B030D-6E8A-4147-A177-3AD203B41FA5}">
                      <a16:colId xmlns:a16="http://schemas.microsoft.com/office/drawing/2014/main" val="2168820084"/>
                    </a:ext>
                  </a:extLst>
                </a:gridCol>
                <a:gridCol w="1091899">
                  <a:extLst>
                    <a:ext uri="{9D8B030D-6E8A-4147-A177-3AD203B41FA5}">
                      <a16:colId xmlns:a16="http://schemas.microsoft.com/office/drawing/2014/main" val="2325459846"/>
                    </a:ext>
                  </a:extLst>
                </a:gridCol>
              </a:tblGrid>
              <a:tr h="146271">
                <a:tc>
                  <a:txBody>
                    <a:bodyPr/>
                    <a:lstStyle/>
                    <a:p>
                      <a:r>
                        <a:rPr lang="en-US"/>
                        <a:t>Location</a:t>
                      </a:r>
                    </a:p>
                  </a:txBody>
                  <a:tcPr/>
                </a:tc>
                <a:tc>
                  <a:txBody>
                    <a:bodyPr/>
                    <a:lstStyle/>
                    <a:p>
                      <a:r>
                        <a:rPr lang="en-US"/>
                        <a:t>Features</a:t>
                      </a:r>
                    </a:p>
                  </a:txBody>
                  <a:tcPr/>
                </a:tc>
                <a:tc>
                  <a:txBody>
                    <a:bodyPr/>
                    <a:lstStyle/>
                    <a:p>
                      <a:r>
                        <a:rPr lang="en-US"/>
                        <a:t>Travel Lane Loss</a:t>
                      </a:r>
                    </a:p>
                  </a:txBody>
                  <a:tcPr/>
                </a:tc>
                <a:tc>
                  <a:txBody>
                    <a:bodyPr/>
                    <a:lstStyle/>
                    <a:p>
                      <a:r>
                        <a:rPr lang="en-US"/>
                        <a:t>Parking Losses?</a:t>
                      </a:r>
                    </a:p>
                  </a:txBody>
                  <a:tcPr/>
                </a:tc>
                <a:tc>
                  <a:txBody>
                    <a:bodyPr/>
                    <a:lstStyle/>
                    <a:p>
                      <a:r>
                        <a:rPr lang="en-US"/>
                        <a:t>Time Enforced</a:t>
                      </a:r>
                    </a:p>
                  </a:txBody>
                  <a:tcPr/>
                </a:tc>
                <a:extLst>
                  <a:ext uri="{0D108BD9-81ED-4DB2-BD59-A6C34878D82A}">
                    <a16:rowId xmlns:a16="http://schemas.microsoft.com/office/drawing/2014/main" val="271243448"/>
                  </a:ext>
                </a:extLst>
              </a:tr>
              <a:tr h="370840">
                <a:tc>
                  <a:txBody>
                    <a:bodyPr/>
                    <a:lstStyle/>
                    <a:p>
                      <a:r>
                        <a:rPr lang="en-US" sz="1600"/>
                        <a:t>7</a:t>
                      </a:r>
                      <a:r>
                        <a:rPr lang="en-US" sz="1600" baseline="30000"/>
                        <a:t>th</a:t>
                      </a:r>
                      <a:r>
                        <a:rPr lang="en-US" sz="1600"/>
                        <a:t> Street NW between Massachusetts Avenue NW and Pennsylvania Ave NW</a:t>
                      </a:r>
                    </a:p>
                  </a:txBody>
                  <a:tcPr/>
                </a:tc>
                <a:tc>
                  <a:txBody>
                    <a:bodyPr/>
                    <a:lstStyle/>
                    <a:p>
                      <a:r>
                        <a:rPr lang="en-US" sz="1600"/>
                        <a:t>Buses, bikes, and trucks only; expanded sidewalks, loading and pick-up/drop-off zones on side streets</a:t>
                      </a:r>
                    </a:p>
                  </a:txBody>
                  <a:tcPr/>
                </a:tc>
                <a:tc>
                  <a:txBody>
                    <a:bodyPr/>
                    <a:lstStyle/>
                    <a:p>
                      <a:r>
                        <a:rPr lang="en-US" sz="1600"/>
                        <a:t>Yes</a:t>
                      </a:r>
                    </a:p>
                  </a:txBody>
                  <a:tcPr/>
                </a:tc>
                <a:tc>
                  <a:txBody>
                    <a:bodyPr/>
                    <a:lstStyle/>
                    <a:p>
                      <a:r>
                        <a:rPr lang="en-US" sz="1600"/>
                        <a:t>All metered parking is removed</a:t>
                      </a:r>
                    </a:p>
                  </a:txBody>
                  <a:tcPr/>
                </a:tc>
                <a:tc>
                  <a:txBody>
                    <a:bodyPr/>
                    <a:lstStyle/>
                    <a:p>
                      <a:r>
                        <a:rPr lang="en-US" sz="1600"/>
                        <a:t>24 hours a day, seven days a week</a:t>
                      </a:r>
                    </a:p>
                  </a:txBody>
                  <a:tcPr/>
                </a:tc>
                <a:extLst>
                  <a:ext uri="{0D108BD9-81ED-4DB2-BD59-A6C34878D82A}">
                    <a16:rowId xmlns:a16="http://schemas.microsoft.com/office/drawing/2014/main" val="2672667612"/>
                  </a:ext>
                </a:extLst>
              </a:tr>
              <a:tr h="370840">
                <a:tc>
                  <a:txBody>
                    <a:bodyPr/>
                    <a:lstStyle/>
                    <a:p>
                      <a:r>
                        <a:rPr lang="en-US" sz="1600"/>
                        <a:t>Martin Luther King, Jr Avenue SE between W Street SE and St. Elizabeth’s East Campus</a:t>
                      </a:r>
                    </a:p>
                  </a:txBody>
                  <a:tcPr/>
                </a:tc>
                <a:tc>
                  <a:txBody>
                    <a:bodyPr/>
                    <a:lstStyle/>
                    <a:p>
                      <a:r>
                        <a:rPr lang="en-US" sz="1600"/>
                        <a:t>Peak hour, peak direction bus lanes; bikes allowed in bus lane</a:t>
                      </a:r>
                    </a:p>
                  </a:txBody>
                  <a:tcPr/>
                </a:tc>
                <a:tc>
                  <a:txBody>
                    <a:bodyPr/>
                    <a:lstStyle/>
                    <a:p>
                      <a:r>
                        <a:rPr lang="en-US" sz="1600"/>
                        <a:t>During peak hours</a:t>
                      </a:r>
                    </a:p>
                  </a:txBody>
                  <a:tcPr/>
                </a:tc>
                <a:tc>
                  <a:txBody>
                    <a:bodyPr/>
                    <a:lstStyle/>
                    <a:p>
                      <a:r>
                        <a:rPr lang="en-US" sz="1600"/>
                        <a:t>Minimal to no spot removal</a:t>
                      </a:r>
                    </a:p>
                  </a:txBody>
                  <a:tcPr/>
                </a:tc>
                <a:tc>
                  <a:txBody>
                    <a:bodyPr/>
                    <a:lstStyle/>
                    <a:p>
                      <a:r>
                        <a:rPr lang="en-US" sz="1600"/>
                        <a:t>Peak Hour</a:t>
                      </a:r>
                    </a:p>
                  </a:txBody>
                  <a:tcPr/>
                </a:tc>
                <a:extLst>
                  <a:ext uri="{0D108BD9-81ED-4DB2-BD59-A6C34878D82A}">
                    <a16:rowId xmlns:a16="http://schemas.microsoft.com/office/drawing/2014/main" val="3251705266"/>
                  </a:ext>
                </a:extLst>
              </a:tr>
              <a:tr h="370840">
                <a:tc>
                  <a:txBody>
                    <a:bodyPr/>
                    <a:lstStyle/>
                    <a:p>
                      <a:r>
                        <a:rPr lang="en-US" sz="1600"/>
                        <a:t>M Street SE between Half Street SE and 10</a:t>
                      </a:r>
                      <a:r>
                        <a:rPr lang="en-US" sz="1600" baseline="30000"/>
                        <a:t>th</a:t>
                      </a:r>
                      <a:r>
                        <a:rPr lang="en-US" sz="1600"/>
                        <a:t> Street SE</a:t>
                      </a:r>
                    </a:p>
                  </a:txBody>
                  <a:tcPr/>
                </a:tc>
                <a:tc>
                  <a:txBody>
                    <a:bodyPr/>
                    <a:lstStyle/>
                    <a:p>
                      <a:r>
                        <a:rPr lang="en-US" sz="1600"/>
                        <a:t>Peak hour, peak direction bus lanes; bikes allowed</a:t>
                      </a:r>
                    </a:p>
                  </a:txBody>
                  <a:tcPr/>
                </a:tc>
                <a:tc>
                  <a:txBody>
                    <a:bodyPr/>
                    <a:lstStyle/>
                    <a:p>
                      <a:r>
                        <a:rPr lang="en-US" sz="1600"/>
                        <a:t>During peak Hour</a:t>
                      </a:r>
                    </a:p>
                  </a:txBody>
                  <a:tcPr/>
                </a:tc>
                <a:tc>
                  <a:txBody>
                    <a:bodyPr/>
                    <a:lstStyle/>
                    <a:p>
                      <a:r>
                        <a:rPr lang="en-US" sz="1600"/>
                        <a:t>Minimal to no spot removal</a:t>
                      </a:r>
                    </a:p>
                  </a:txBody>
                  <a:tcPr/>
                </a:tc>
                <a:tc>
                  <a:txBody>
                    <a:bodyPr/>
                    <a:lstStyle/>
                    <a:p>
                      <a:r>
                        <a:rPr lang="en-US" sz="1600"/>
                        <a:t>Peak Hour</a:t>
                      </a:r>
                    </a:p>
                  </a:txBody>
                  <a:tcPr/>
                </a:tc>
                <a:extLst>
                  <a:ext uri="{0D108BD9-81ED-4DB2-BD59-A6C34878D82A}">
                    <a16:rowId xmlns:a16="http://schemas.microsoft.com/office/drawing/2014/main" val="3017907755"/>
                  </a:ext>
                </a:extLst>
              </a:tr>
            </a:tbl>
          </a:graphicData>
        </a:graphic>
      </p:graphicFrame>
      <p:sp>
        <p:nvSpPr>
          <p:cNvPr id="11" name="TextBox 10">
            <a:extLst>
              <a:ext uri="{FF2B5EF4-FFF2-40B4-BE49-F238E27FC236}">
                <a16:creationId xmlns:a16="http://schemas.microsoft.com/office/drawing/2014/main" id="{BA2D23E9-9F8E-43B7-92F2-652E954F4D54}"/>
              </a:ext>
            </a:extLst>
          </p:cNvPr>
          <p:cNvSpPr txBox="1"/>
          <p:nvPr/>
        </p:nvSpPr>
        <p:spPr>
          <a:xfrm>
            <a:off x="877419" y="5699751"/>
            <a:ext cx="6206962" cy="215444"/>
          </a:xfrm>
          <a:prstGeom prst="rect">
            <a:avLst/>
          </a:prstGeom>
          <a:noFill/>
        </p:spPr>
        <p:txBody>
          <a:bodyPr wrap="square" rtlCol="0">
            <a:spAutoFit/>
          </a:bodyPr>
          <a:lstStyle/>
          <a:p>
            <a:r>
              <a:rPr lang="en-US" sz="800"/>
              <a:t>Source: Car Free Lanes for Buses and Bikes (DDOT/</a:t>
            </a:r>
            <a:r>
              <a:rPr lang="en-US" sz="800">
                <a:hlinkClick r:id="rId3"/>
              </a:rPr>
              <a:t>https://ddot.dc.gov/node/1484591</a:t>
            </a:r>
            <a:r>
              <a:rPr lang="en-US" sz="800"/>
              <a:t>)</a:t>
            </a:r>
          </a:p>
        </p:txBody>
      </p:sp>
    </p:spTree>
    <p:extLst>
      <p:ext uri="{BB962C8B-B14F-4D97-AF65-F5344CB8AC3E}">
        <p14:creationId xmlns:p14="http://schemas.microsoft.com/office/powerpoint/2010/main" val="23115522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36</a:t>
            </a:fld>
            <a:endParaRPr lang="en-US"/>
          </a:p>
        </p:txBody>
      </p:sp>
      <p:sp>
        <p:nvSpPr>
          <p:cNvPr id="6" name="TextBox 5"/>
          <p:cNvSpPr txBox="1"/>
          <p:nvPr/>
        </p:nvSpPr>
        <p:spPr>
          <a:xfrm>
            <a:off x="777240" y="1380744"/>
            <a:ext cx="4206240" cy="4708981"/>
          </a:xfrm>
          <a:prstGeom prst="rect">
            <a:avLst/>
          </a:prstGeom>
          <a:noFill/>
        </p:spPr>
        <p:txBody>
          <a:bodyPr wrap="square" rtlCol="0">
            <a:spAutoFit/>
          </a:bodyPr>
          <a:lstStyle/>
          <a:p>
            <a:pPr marL="285750" indent="-285750">
              <a:buFont typeface="Arial" panose="020B0604020202020204" pitchFamily="34" charset="0"/>
              <a:buChar char="•"/>
            </a:pPr>
            <a:r>
              <a:rPr lang="en-US" sz="2000" dirty="0"/>
              <a:t>First implemented in 2016 through TIGER grant</a:t>
            </a:r>
          </a:p>
          <a:p>
            <a:pPr marL="285750" indent="-285750">
              <a:buFont typeface="Arial" panose="020B0604020202020204" pitchFamily="34" charset="0"/>
              <a:buChar char="•"/>
            </a:pPr>
            <a:r>
              <a:rPr lang="en-US" sz="2000" dirty="0"/>
              <a:t>Operates in the District at 179 intersections and 11 Metrobus routes and in Alexandria on four corridors</a:t>
            </a:r>
          </a:p>
          <a:p>
            <a:pPr marL="285750" indent="-285750">
              <a:buFont typeface="Arial" panose="020B0604020202020204" pitchFamily="34" charset="0"/>
              <a:buChar char="•"/>
            </a:pPr>
            <a:r>
              <a:rPr lang="en-US" sz="2000" dirty="0"/>
              <a:t>Improves schedule reliability and, in non-downtown corridors, reduces schedule runtime</a:t>
            </a:r>
          </a:p>
          <a:p>
            <a:pPr marL="285750" indent="-285750">
              <a:buFont typeface="Arial" panose="020B0604020202020204" pitchFamily="34" charset="0"/>
              <a:buChar char="•"/>
            </a:pPr>
            <a:r>
              <a:rPr lang="en-US" sz="2000" dirty="0"/>
              <a:t>Less restrictive parameters to trigger extended red or green signals help increase the number of buses that can benefit from TSP </a:t>
            </a:r>
          </a:p>
          <a:p>
            <a:pPr marL="285750" indent="-285750">
              <a:buFont typeface="Arial" panose="020B0604020202020204" pitchFamily="34" charset="0"/>
              <a:buChar char="•"/>
            </a:pPr>
            <a:r>
              <a:rPr lang="en-US" sz="2000" dirty="0"/>
              <a:t>TSP has not adversely impacted performance of other modes</a:t>
            </a:r>
          </a:p>
        </p:txBody>
      </p:sp>
      <p:pic>
        <p:nvPicPr>
          <p:cNvPr id="8" name="Picture 2"/>
          <p:cNvPicPr>
            <a:picLocks noChangeAspect="1" noChangeArrowheads="1"/>
          </p:cNvPicPr>
          <p:nvPr/>
        </p:nvPicPr>
        <p:blipFill>
          <a:blip r:embed="rId2"/>
          <a:srcRect/>
          <a:stretch/>
        </p:blipFill>
        <p:spPr bwMode="auto">
          <a:xfrm>
            <a:off x="5429685" y="1184338"/>
            <a:ext cx="3047559" cy="4654296"/>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WMATA/DDOT TSP and Queue Jumps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5737470" y="5876734"/>
            <a:ext cx="4121589" cy="215444"/>
          </a:xfrm>
          <a:prstGeom prst="rect">
            <a:avLst/>
          </a:prstGeom>
        </p:spPr>
        <p:txBody>
          <a:bodyPr wrap="square">
            <a:spAutoFit/>
          </a:bodyPr>
          <a:lstStyle/>
          <a:p>
            <a:r>
              <a:rPr lang="en-US" sz="800"/>
              <a:t>Source: TSP (MDOT MTA/</a:t>
            </a:r>
            <a:r>
              <a:rPr lang="en-US" sz="800">
                <a:hlinkClick r:id="rId3"/>
              </a:rPr>
              <a:t>BaltimoreLink Transit Priority Toolkit</a:t>
            </a:r>
            <a:r>
              <a:rPr lang="en-US" sz="800"/>
              <a:t>)</a:t>
            </a:r>
          </a:p>
        </p:txBody>
      </p:sp>
    </p:spTree>
    <p:extLst>
      <p:ext uri="{BB962C8B-B14F-4D97-AF65-F5344CB8AC3E}">
        <p14:creationId xmlns:p14="http://schemas.microsoft.com/office/powerpoint/2010/main" val="38241767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9704088"/>
              </p:ext>
            </p:extLst>
          </p:nvPr>
        </p:nvGraphicFramePr>
        <p:xfrm>
          <a:off x="2491153" y="1481172"/>
          <a:ext cx="6652847" cy="142748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Bus transformation project (BTP) Recommendations</a:t>
                      </a: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731286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3969DE2-C89A-460C-ADEB-E21D2E1EB701}"/>
              </a:ext>
            </a:extLst>
          </p:cNvPr>
          <p:cNvSpPr>
            <a:spLocks noGrp="1"/>
          </p:cNvSpPr>
          <p:nvPr>
            <p:ph type="sldNum" sz="quarter" idx="12"/>
          </p:nvPr>
        </p:nvSpPr>
        <p:spPr/>
        <p:txBody>
          <a:bodyPr/>
          <a:lstStyle/>
          <a:p>
            <a:fld id="{7CB1CFCA-EE77-9F4A-8FAE-3286F1D37F0D}" type="slidenum">
              <a:rPr lang="en-US" smtClean="0"/>
              <a:pPr/>
              <a:t>38</a:t>
            </a:fld>
            <a:endParaRPr lang="en-US"/>
          </a:p>
        </p:txBody>
      </p:sp>
      <p:pic>
        <p:nvPicPr>
          <p:cNvPr id="1026" name="Picture 2" descr="People at the Wheaton Metrorail Station Event">
            <a:extLst>
              <a:ext uri="{FF2B5EF4-FFF2-40B4-BE49-F238E27FC236}">
                <a16:creationId xmlns:a16="http://schemas.microsoft.com/office/drawing/2014/main" id="{02683691-B26F-4F21-AC0C-8B976DBF235F}"/>
              </a:ext>
            </a:extLst>
          </p:cNvPr>
          <p:cNvPicPr>
            <a:picLocks noGrp="1" noChangeAspect="1" noChangeArrowheads="1"/>
          </p:cNvPicPr>
          <p:nvPr>
            <p:ph type="pic" idx="1"/>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l="222" r="22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B0E66DB5-342D-4422-A831-01C6216982C1}"/>
              </a:ext>
            </a:extLst>
          </p:cNvPr>
          <p:cNvSpPr>
            <a:spLocks noChangeArrowheads="1"/>
          </p:cNvSpPr>
          <p:nvPr/>
        </p:nvSpPr>
        <p:spPr bwMode="auto">
          <a:xfrm>
            <a:off x="408901" y="1463199"/>
            <a:ext cx="4523317" cy="4370427"/>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Bus Transformation Project</a:t>
            </a:r>
          </a:p>
          <a:p>
            <a:pPr lvl="0"/>
            <a:endParaRPr lang="en-US" sz="2000">
              <a:solidFill>
                <a:schemeClr val="bg1"/>
              </a:solidFill>
            </a:endParaRPr>
          </a:p>
          <a:p>
            <a:pPr lvl="0"/>
            <a:r>
              <a:rPr lang="en-US" sz="2000">
                <a:solidFill>
                  <a:schemeClr val="bg1"/>
                </a:solidFill>
              </a:rPr>
              <a:t>Developed and shaped by a broad range of stakeholders and the public from across the region, the Bus Transformation Project developed a regional Strategy and Action Plan that focus on </a:t>
            </a:r>
            <a:r>
              <a:rPr lang="en-US" sz="2000" b="1">
                <a:solidFill>
                  <a:schemeClr val="bg1"/>
                </a:solidFill>
              </a:rPr>
              <a:t>improving customer experience, connecting the region through better bus service, and fostering collaboration across transit and roadway agencies</a:t>
            </a:r>
            <a:r>
              <a:rPr lang="en-US" sz="2000">
                <a:solidFill>
                  <a:schemeClr val="bg1"/>
                </a:solidFill>
              </a:rPr>
              <a:t>.</a:t>
            </a:r>
          </a:p>
          <a:p>
            <a:pPr lvl="0"/>
            <a:br>
              <a:rPr lang="en-US" sz="900">
                <a:solidFill>
                  <a:prstClr val="white"/>
                </a:solidFill>
                <a:ea typeface="Ebrima" pitchFamily="2" charset="0"/>
                <a:cs typeface="Franklin Gothic Book"/>
              </a:rPr>
            </a:br>
            <a:r>
              <a:rPr lang="en-US" sz="900">
                <a:solidFill>
                  <a:prstClr val="white"/>
                </a:solidFill>
                <a:ea typeface="Ebrima" pitchFamily="2" charset="0"/>
                <a:cs typeface="Franklin Gothic Book"/>
              </a:rPr>
              <a:t>Photo Source</a:t>
            </a:r>
            <a:r>
              <a:rPr lang="en-US" sz="900">
                <a:solidFill>
                  <a:prstClr val="white"/>
                </a:solidFill>
                <a:ea typeface="Ebrima" pitchFamily="2" charset="0"/>
              </a:rPr>
              <a:t>: </a:t>
            </a:r>
            <a:r>
              <a:rPr lang="en-US" sz="900">
                <a:solidFill>
                  <a:prstClr val="white"/>
                </a:solidFill>
                <a:ea typeface="Ebrima" pitchFamily="2" charset="0"/>
                <a:hlinkClick r:id="rId4">
                  <a:extLst>
                    <a:ext uri="{A12FA001-AC4F-418D-AE19-62706E023703}">
                      <ahyp:hlinkClr xmlns:ahyp="http://schemas.microsoft.com/office/drawing/2018/hyperlinkcolor" val="tx"/>
                    </a:ext>
                  </a:extLst>
                </a:hlinkClick>
              </a:rPr>
              <a:t>https://bustransformationproject.com/wheaton-metrorail/</a:t>
            </a:r>
            <a:endParaRPr lang="en-US" sz="900">
              <a:solidFill>
                <a:prstClr val="white"/>
              </a:solidFill>
              <a:ea typeface="Ebrima" pitchFamily="2" charset="0"/>
            </a:endParaRPr>
          </a:p>
        </p:txBody>
      </p:sp>
      <p:sp>
        <p:nvSpPr>
          <p:cNvPr id="6" name="Rectangle 5">
            <a:extLst>
              <a:ext uri="{FF2B5EF4-FFF2-40B4-BE49-F238E27FC236}">
                <a16:creationId xmlns:a16="http://schemas.microsoft.com/office/drawing/2014/main" id="{45B34690-B993-421E-9589-B75CFF69E8FF}"/>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3204077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0F9394D-8D83-42E9-B864-0B31081B9543}"/>
              </a:ext>
            </a:extLst>
          </p:cNvPr>
          <p:cNvSpPr>
            <a:spLocks noGrp="1"/>
          </p:cNvSpPr>
          <p:nvPr>
            <p:ph type="sldNum" sz="quarter" idx="12"/>
          </p:nvPr>
        </p:nvSpPr>
        <p:spPr/>
        <p:txBody>
          <a:bodyPr/>
          <a:lstStyle/>
          <a:p>
            <a:fld id="{7CB1CFCA-EE77-9F4A-8FAE-3286F1D37F0D}" type="slidenum">
              <a:rPr lang="en-US" smtClean="0"/>
              <a:pPr/>
              <a:t>39</a:t>
            </a:fld>
            <a:endParaRPr lang="en-US"/>
          </a:p>
        </p:txBody>
      </p:sp>
      <p:sp>
        <p:nvSpPr>
          <p:cNvPr id="3" name="TextBox 2">
            <a:extLst>
              <a:ext uri="{FF2B5EF4-FFF2-40B4-BE49-F238E27FC236}">
                <a16:creationId xmlns:a16="http://schemas.microsoft.com/office/drawing/2014/main" id="{B07D0B97-7F85-45A8-80D3-F349811AB8B3}"/>
              </a:ext>
            </a:extLst>
          </p:cNvPr>
          <p:cNvSpPr txBox="1"/>
          <p:nvPr/>
        </p:nvSpPr>
        <p:spPr>
          <a:xfrm>
            <a:off x="777239" y="1380744"/>
            <a:ext cx="7882127" cy="4401205"/>
          </a:xfrm>
          <a:prstGeom prst="rect">
            <a:avLst/>
          </a:prstGeom>
          <a:noFill/>
        </p:spPr>
        <p:txBody>
          <a:bodyPr wrap="square" rtlCol="0">
            <a:spAutoFit/>
          </a:bodyPr>
          <a:lstStyle/>
          <a:p>
            <a:pPr marL="256032" lvl="0" indent="-256032">
              <a:spcBef>
                <a:spcPts val="1200"/>
              </a:spcBef>
              <a:buFont typeface="Arial"/>
              <a:buChar char="•"/>
            </a:pPr>
            <a:r>
              <a:rPr lang="en-US" sz="2000" dirty="0"/>
              <a:t>The </a:t>
            </a:r>
            <a:r>
              <a:rPr lang="en-US" sz="2000" dirty="0" err="1"/>
              <a:t>BTP</a:t>
            </a:r>
            <a:r>
              <a:rPr lang="en-US" sz="2000" dirty="0"/>
              <a:t> gathered input from people across the region which was used to recommend changes to the bus system </a:t>
            </a:r>
          </a:p>
          <a:p>
            <a:pPr marL="256032" lvl="0" indent="-256032">
              <a:spcBef>
                <a:spcPts val="1200"/>
              </a:spcBef>
              <a:buFont typeface="Arial"/>
              <a:buChar char="•"/>
            </a:pPr>
            <a:r>
              <a:rPr lang="en-US" sz="2000" dirty="0"/>
              <a:t>This feedback, complemented by extensive research and analysis, guided the development of a bold, new vision and a series of recommendations to guide the future of bus in the region</a:t>
            </a:r>
          </a:p>
          <a:p>
            <a:pPr marL="256032" lvl="0" indent="-256032">
              <a:spcBef>
                <a:spcPts val="1200"/>
              </a:spcBef>
              <a:buFont typeface="Arial"/>
              <a:buChar char="•"/>
            </a:pPr>
            <a:r>
              <a:rPr lang="en-US" sz="2000" dirty="0"/>
              <a:t>These recommendations are meant to make bus more reliable, frequent, affordable, and coordinated</a:t>
            </a:r>
          </a:p>
          <a:p>
            <a:pPr marL="256032" lvl="0" indent="-256032">
              <a:spcBef>
                <a:spcPts val="1200"/>
              </a:spcBef>
              <a:buFont typeface="Arial"/>
              <a:buChar char="•"/>
            </a:pPr>
            <a:r>
              <a:rPr lang="en-US" sz="2000" dirty="0"/>
              <a:t>The </a:t>
            </a:r>
            <a:r>
              <a:rPr lang="en-US" sz="2000" b="1" dirty="0"/>
              <a:t>Strategy</a:t>
            </a:r>
            <a:r>
              <a:rPr lang="en-US" sz="2000" dirty="0"/>
              <a:t> recommends concrete actions to transform existing bus services into a truly integrated, accessible regional bus network that is part of the larger regional mobility system</a:t>
            </a:r>
          </a:p>
          <a:p>
            <a:pPr marL="256032" lvl="0" indent="-256032">
              <a:spcBef>
                <a:spcPts val="1200"/>
              </a:spcBef>
              <a:buFont typeface="Arial"/>
              <a:buChar char="•"/>
            </a:pPr>
            <a:r>
              <a:rPr lang="en-US" sz="2000" dirty="0"/>
              <a:t>The </a:t>
            </a:r>
            <a:r>
              <a:rPr lang="en-US" sz="2000" b="1" dirty="0"/>
              <a:t>Action Plan </a:t>
            </a:r>
            <a:r>
              <a:rPr lang="en-US" sz="2000" dirty="0"/>
              <a:t>highlights the tactical activities required to achieve the changes envisioned for the region’s bus system</a:t>
            </a:r>
            <a:endParaRPr lang="en-US" sz="2000" dirty="0">
              <a:solidFill>
                <a:srgbClr val="000000"/>
              </a:solidFill>
            </a:endParaRPr>
          </a:p>
        </p:txBody>
      </p:sp>
      <p:graphicFrame>
        <p:nvGraphicFramePr>
          <p:cNvPr id="4" name="Table 3">
            <a:extLst>
              <a:ext uri="{FF2B5EF4-FFF2-40B4-BE49-F238E27FC236}">
                <a16:creationId xmlns:a16="http://schemas.microsoft.com/office/drawing/2014/main" id="{10FB17ED-53ED-4B9E-8B04-45BC1EB62D10}"/>
              </a:ext>
            </a:extLst>
          </p:cNvPr>
          <p:cNvGraphicFramePr>
            <a:graphicFrameLocks noGrp="1"/>
          </p:cNvGraphicFramePr>
          <p:nvPr>
            <p:extLst>
              <p:ext uri="{D42A27DB-BD31-4B8C-83A1-F6EECF244321}">
                <p14:modId xmlns:p14="http://schemas.microsoft.com/office/powerpoint/2010/main" val="331648955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Bus Transformation Project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5" name="Rectangle 4">
            <a:extLst>
              <a:ext uri="{FF2B5EF4-FFF2-40B4-BE49-F238E27FC236}">
                <a16:creationId xmlns:a16="http://schemas.microsoft.com/office/drawing/2014/main" id="{8F9F6892-F32C-4676-9368-984D323240BD}"/>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4259232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outdoor, road, city&#10;&#10;Description automatically generated">
            <a:extLst>
              <a:ext uri="{FF2B5EF4-FFF2-40B4-BE49-F238E27FC236}">
                <a16:creationId xmlns:a16="http://schemas.microsoft.com/office/drawing/2014/main" id="{A53A3381-A2AB-42C6-B66D-A6726EC61CE3}"/>
              </a:ext>
            </a:extLst>
          </p:cNvPr>
          <p:cNvPicPr>
            <a:picLocks noChangeAspect="1"/>
          </p:cNvPicPr>
          <p:nvPr/>
        </p:nvPicPr>
        <p:blipFill rotWithShape="1">
          <a:blip r:embed="rId3"/>
          <a:srcRect b="11246"/>
          <a:stretch/>
        </p:blipFill>
        <p:spPr>
          <a:xfrm>
            <a:off x="0" y="0"/>
            <a:ext cx="9144000" cy="6086764"/>
          </a:xfrm>
          <a:prstGeom prst="rect">
            <a:avLst/>
          </a:prstGeom>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40</a:t>
            </a:fld>
            <a:endParaRPr lang="en-US"/>
          </a:p>
        </p:txBody>
      </p:sp>
      <p:sp>
        <p:nvSpPr>
          <p:cNvPr id="7" name="Rectangle 3"/>
          <p:cNvSpPr>
            <a:spLocks noChangeArrowheads="1"/>
          </p:cNvSpPr>
          <p:nvPr/>
        </p:nvSpPr>
        <p:spPr bwMode="auto">
          <a:xfrm>
            <a:off x="459697" y="552264"/>
            <a:ext cx="3436028" cy="4770537"/>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Bus Transformation Project</a:t>
            </a:r>
            <a:br>
              <a:rPr lang="en-US" sz="2800">
                <a:solidFill>
                  <a:prstClr val="white"/>
                </a:solidFill>
                <a:latin typeface="Franklin Gothic Medium" panose="020B0603020102020204"/>
                <a:ea typeface="Ebrima" pitchFamily="2" charset="0"/>
                <a:cs typeface="Franklin Gothic Book"/>
              </a:rPr>
            </a:br>
            <a:r>
              <a:rPr lang="en-US" sz="2800">
                <a:solidFill>
                  <a:prstClr val="white"/>
                </a:solidFill>
                <a:latin typeface="Franklin Gothic Medium" panose="020B0603020102020204"/>
                <a:ea typeface="Ebrima" pitchFamily="2" charset="0"/>
                <a:cs typeface="Franklin Gothic Book"/>
              </a:rPr>
              <a:t>The Vision</a:t>
            </a:r>
          </a:p>
          <a:p>
            <a:pPr lvl="0"/>
            <a:endParaRPr lang="en-US" sz="2000">
              <a:solidFill>
                <a:schemeClr val="bg1"/>
              </a:solidFill>
            </a:endParaRPr>
          </a:p>
          <a:p>
            <a:pPr lvl="0"/>
            <a:r>
              <a:rPr lang="en-US" sz="2000">
                <a:solidFill>
                  <a:schemeClr val="bg1"/>
                </a:solidFill>
              </a:rPr>
              <a:t>Bus will be the mode of choice on the region’s roads by 2030, serving as the backbone of a strong and inclusive regional mobility system that will support a growing and sustainable economy.</a:t>
            </a:r>
          </a:p>
          <a:p>
            <a:pPr lvl="0">
              <a:spcBef>
                <a:spcPts val="1200"/>
              </a:spcBef>
            </a:pPr>
            <a:br>
              <a:rPr lang="en-US" sz="900">
                <a:solidFill>
                  <a:prstClr val="white"/>
                </a:solidFill>
                <a:ea typeface="Ebrima" pitchFamily="2" charset="0"/>
                <a:cs typeface="Franklin Gothic Book"/>
              </a:rPr>
            </a:br>
            <a:r>
              <a:rPr lang="en-US" sz="900">
                <a:solidFill>
                  <a:prstClr val="white"/>
                </a:solidFill>
                <a:ea typeface="Ebrima" pitchFamily="2" charset="0"/>
                <a:cs typeface="Franklin Gothic Book"/>
              </a:rPr>
              <a:t>Photo Source: </a:t>
            </a:r>
            <a:r>
              <a:rPr lang="en-US" sz="900" err="1">
                <a:solidFill>
                  <a:prstClr val="white"/>
                </a:solidFill>
                <a:ea typeface="Ebrima" pitchFamily="2" charset="0"/>
                <a:cs typeface="Franklin Gothic Book"/>
              </a:rPr>
              <a:t>Metroway</a:t>
            </a:r>
            <a:r>
              <a:rPr lang="en-US" sz="900">
                <a:solidFill>
                  <a:prstClr val="white"/>
                </a:solidFill>
                <a:ea typeface="Ebrima" pitchFamily="2" charset="0"/>
                <a:cs typeface="Franklin Gothic Book"/>
              </a:rPr>
              <a:t> (</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4">
                  <a:extLst>
                    <a:ext uri="{A12FA001-AC4F-418D-AE19-62706E023703}">
                      <ahyp:hlinkClr xmlns:ahyp="http://schemas.microsoft.com/office/drawing/2018/hyperlinkcolor" val="tx"/>
                    </a:ext>
                  </a:extLst>
                </a:hlinkClick>
              </a:rPr>
              <a:t>Flickr</a:t>
            </a:r>
            <a:r>
              <a:rPr lang="en-US" sz="900">
                <a:solidFill>
                  <a:prstClr val="white"/>
                </a:solidFill>
                <a:ea typeface="Ebrima" pitchFamily="2" charset="0"/>
                <a:cs typeface="Franklin Gothic Book"/>
              </a:rPr>
              <a:t>)</a:t>
            </a: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40124378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0F9394D-8D83-42E9-B864-0B31081B9543}"/>
              </a:ext>
            </a:extLst>
          </p:cNvPr>
          <p:cNvSpPr>
            <a:spLocks noGrp="1"/>
          </p:cNvSpPr>
          <p:nvPr>
            <p:ph type="sldNum" sz="quarter" idx="12"/>
          </p:nvPr>
        </p:nvSpPr>
        <p:spPr/>
        <p:txBody>
          <a:bodyPr/>
          <a:lstStyle/>
          <a:p>
            <a:fld id="{7CB1CFCA-EE77-9F4A-8FAE-3286F1D37F0D}" type="slidenum">
              <a:rPr lang="en-US" smtClean="0"/>
              <a:pPr/>
              <a:t>41</a:t>
            </a:fld>
            <a:endParaRPr lang="en-US"/>
          </a:p>
        </p:txBody>
      </p:sp>
      <p:graphicFrame>
        <p:nvGraphicFramePr>
          <p:cNvPr id="4" name="Table 3">
            <a:extLst>
              <a:ext uri="{FF2B5EF4-FFF2-40B4-BE49-F238E27FC236}">
                <a16:creationId xmlns:a16="http://schemas.microsoft.com/office/drawing/2014/main" id="{10FB17ED-53ED-4B9E-8B04-45BC1EB62D10}"/>
              </a:ext>
            </a:extLst>
          </p:cNvPr>
          <p:cNvGraphicFramePr>
            <a:graphicFrameLocks noGrp="1"/>
          </p:cNvGraphicFramePr>
          <p:nvPr>
            <p:extLst>
              <p:ext uri="{D42A27DB-BD31-4B8C-83A1-F6EECF244321}">
                <p14:modId xmlns:p14="http://schemas.microsoft.com/office/powerpoint/2010/main" val="184901090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BTP – Timeline and Timeframe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pSp>
        <p:nvGrpSpPr>
          <p:cNvPr id="14" name="Group 13">
            <a:extLst>
              <a:ext uri="{FF2B5EF4-FFF2-40B4-BE49-F238E27FC236}">
                <a16:creationId xmlns:a16="http://schemas.microsoft.com/office/drawing/2014/main" id="{6872818D-11F1-4477-A962-6624F1F4A95F}"/>
              </a:ext>
            </a:extLst>
          </p:cNvPr>
          <p:cNvGrpSpPr/>
          <p:nvPr/>
        </p:nvGrpSpPr>
        <p:grpSpPr>
          <a:xfrm>
            <a:off x="983672" y="1197425"/>
            <a:ext cx="7176655" cy="5069663"/>
            <a:chOff x="983672" y="1197425"/>
            <a:chExt cx="7176655" cy="5069663"/>
          </a:xfrm>
        </p:grpSpPr>
        <p:pic>
          <p:nvPicPr>
            <p:cNvPr id="5" name="Picture 4">
              <a:extLst>
                <a:ext uri="{FF2B5EF4-FFF2-40B4-BE49-F238E27FC236}">
                  <a16:creationId xmlns:a16="http://schemas.microsoft.com/office/drawing/2014/main" id="{6BAEFF04-89CF-4D44-8E18-DAF50EC15DBD}"/>
                </a:ext>
              </a:extLst>
            </p:cNvPr>
            <p:cNvPicPr/>
            <p:nvPr/>
          </p:nvPicPr>
          <p:blipFill>
            <a:blip r:embed="rId3">
              <a:extLst>
                <a:ext uri="{28A0092B-C50C-407E-A947-70E740481C1C}">
                  <a14:useLocalDpi xmlns:a14="http://schemas.microsoft.com/office/drawing/2010/main" val="0"/>
                </a:ext>
              </a:extLst>
            </a:blip>
            <a:stretch>
              <a:fillRect/>
            </a:stretch>
          </p:blipFill>
          <p:spPr>
            <a:xfrm>
              <a:off x="983672" y="1197425"/>
              <a:ext cx="7176655" cy="5069663"/>
            </a:xfrm>
            <a:prstGeom prst="rect">
              <a:avLst/>
            </a:prstGeom>
          </p:spPr>
        </p:pic>
        <p:grpSp>
          <p:nvGrpSpPr>
            <p:cNvPr id="13" name="Group 12">
              <a:extLst>
                <a:ext uri="{FF2B5EF4-FFF2-40B4-BE49-F238E27FC236}">
                  <a16:creationId xmlns:a16="http://schemas.microsoft.com/office/drawing/2014/main" id="{00EAC5FE-C94D-4BAD-93C9-295E8A1BF3C2}"/>
                </a:ext>
              </a:extLst>
            </p:cNvPr>
            <p:cNvGrpSpPr/>
            <p:nvPr/>
          </p:nvGrpSpPr>
          <p:grpSpPr>
            <a:xfrm>
              <a:off x="1543051" y="2152513"/>
              <a:ext cx="5135211" cy="1912533"/>
              <a:chOff x="1543051" y="2152513"/>
              <a:chExt cx="5135211" cy="1912533"/>
            </a:xfrm>
          </p:grpSpPr>
          <p:sp>
            <p:nvSpPr>
              <p:cNvPr id="8" name="TextBox 7">
                <a:extLst>
                  <a:ext uri="{FF2B5EF4-FFF2-40B4-BE49-F238E27FC236}">
                    <a16:creationId xmlns:a16="http://schemas.microsoft.com/office/drawing/2014/main" id="{0071122C-5370-423B-A406-67249F88FC50}"/>
                  </a:ext>
                </a:extLst>
              </p:cNvPr>
              <p:cNvSpPr txBox="1"/>
              <p:nvPr/>
            </p:nvSpPr>
            <p:spPr>
              <a:xfrm>
                <a:off x="3740151" y="3644153"/>
                <a:ext cx="1114424" cy="240921"/>
              </a:xfrm>
              <a:prstGeom prst="roundRect">
                <a:avLst>
                  <a:gd name="adj" fmla="val 50000"/>
                </a:avLst>
              </a:prstGeom>
              <a:solidFill>
                <a:srgbClr val="F6C512"/>
              </a:solidFill>
              <a:ln>
                <a:solidFill>
                  <a:srgbClr val="F6C512"/>
                </a:solidFill>
              </a:ln>
            </p:spPr>
            <p:txBody>
              <a:bodyPr wrap="square" rtlCol="0">
                <a:spAutoFit/>
              </a:bodyPr>
              <a:lstStyle/>
              <a:p>
                <a:pPr algn="ctr" defTabSz="0">
                  <a:lnSpc>
                    <a:spcPts val="600"/>
                  </a:lnSpc>
                </a:pPr>
                <a:r>
                  <a:rPr lang="en-US" sz="800" b="1" dirty="0">
                    <a:solidFill>
                      <a:srgbClr val="035180"/>
                    </a:solidFill>
                    <a:latin typeface="Verdana" panose="020B0604030504040204" pitchFamily="34" charset="0"/>
                    <a:ea typeface="Verdana" panose="020B0604030504040204" pitchFamily="34" charset="0"/>
                  </a:rPr>
                  <a:t>SUMMER 2019</a:t>
                </a:r>
              </a:p>
            </p:txBody>
          </p:sp>
          <p:sp>
            <p:nvSpPr>
              <p:cNvPr id="9" name="TextBox 8">
                <a:extLst>
                  <a:ext uri="{FF2B5EF4-FFF2-40B4-BE49-F238E27FC236}">
                    <a16:creationId xmlns:a16="http://schemas.microsoft.com/office/drawing/2014/main" id="{76D98FE3-C733-44AE-B1AB-A6BD1EDBC333}"/>
                  </a:ext>
                </a:extLst>
              </p:cNvPr>
              <p:cNvSpPr txBox="1"/>
              <p:nvPr/>
            </p:nvSpPr>
            <p:spPr>
              <a:xfrm>
                <a:off x="1543051" y="3882166"/>
                <a:ext cx="1114424" cy="182880"/>
              </a:xfrm>
              <a:prstGeom prst="roundRect">
                <a:avLst>
                  <a:gd name="adj" fmla="val 50000"/>
                </a:avLst>
              </a:prstGeom>
              <a:solidFill>
                <a:srgbClr val="F6C512"/>
              </a:solidFill>
              <a:ln>
                <a:solidFill>
                  <a:srgbClr val="F6C512"/>
                </a:solidFill>
              </a:ln>
            </p:spPr>
            <p:txBody>
              <a:bodyPr wrap="square" rtlCol="0">
                <a:spAutoFit/>
              </a:bodyPr>
              <a:lstStyle/>
              <a:p>
                <a:pPr algn="ctr" defTabSz="0">
                  <a:lnSpc>
                    <a:spcPts val="600"/>
                  </a:lnSpc>
                </a:pPr>
                <a:r>
                  <a:rPr lang="en-US" sz="800" b="1">
                    <a:solidFill>
                      <a:srgbClr val="035180"/>
                    </a:solidFill>
                    <a:latin typeface="Verdana" panose="020B0604030504040204" pitchFamily="34" charset="0"/>
                    <a:ea typeface="Verdana" panose="020B0604030504040204" pitchFamily="34" charset="0"/>
                  </a:rPr>
                  <a:t>JAN 2020</a:t>
                </a:r>
              </a:p>
            </p:txBody>
          </p:sp>
          <p:sp>
            <p:nvSpPr>
              <p:cNvPr id="10" name="TextBox 9">
                <a:extLst>
                  <a:ext uri="{FF2B5EF4-FFF2-40B4-BE49-F238E27FC236}">
                    <a16:creationId xmlns:a16="http://schemas.microsoft.com/office/drawing/2014/main" id="{BA3487F7-FF0D-4B27-916F-92E0D4266A00}"/>
                  </a:ext>
                </a:extLst>
              </p:cNvPr>
              <p:cNvSpPr txBox="1"/>
              <p:nvPr/>
            </p:nvSpPr>
            <p:spPr>
              <a:xfrm>
                <a:off x="5563838" y="3644153"/>
                <a:ext cx="1114424" cy="240921"/>
              </a:xfrm>
              <a:prstGeom prst="roundRect">
                <a:avLst>
                  <a:gd name="adj" fmla="val 50000"/>
                </a:avLst>
              </a:prstGeom>
              <a:solidFill>
                <a:srgbClr val="F6C512"/>
              </a:solidFill>
              <a:ln>
                <a:solidFill>
                  <a:srgbClr val="F6C512"/>
                </a:solidFill>
              </a:ln>
            </p:spPr>
            <p:txBody>
              <a:bodyPr wrap="square" rtlCol="0">
                <a:spAutoFit/>
              </a:bodyPr>
              <a:lstStyle/>
              <a:p>
                <a:pPr algn="ctr" defTabSz="0">
                  <a:lnSpc>
                    <a:spcPts val="600"/>
                  </a:lnSpc>
                </a:pPr>
                <a:r>
                  <a:rPr lang="en-US" sz="800" b="1" dirty="0">
                    <a:solidFill>
                      <a:srgbClr val="035180"/>
                    </a:solidFill>
                    <a:latin typeface="Verdana" panose="020B0604030504040204" pitchFamily="34" charset="0"/>
                    <a:ea typeface="Verdana" panose="020B0604030504040204" pitchFamily="34" charset="0"/>
                  </a:rPr>
                  <a:t>SPRING 2019</a:t>
                </a:r>
              </a:p>
            </p:txBody>
          </p:sp>
          <p:sp>
            <p:nvSpPr>
              <p:cNvPr id="11" name="TextBox 10">
                <a:extLst>
                  <a:ext uri="{FF2B5EF4-FFF2-40B4-BE49-F238E27FC236}">
                    <a16:creationId xmlns:a16="http://schemas.microsoft.com/office/drawing/2014/main" id="{E55A1914-E176-46FE-8529-504137168EE5}"/>
                  </a:ext>
                </a:extLst>
              </p:cNvPr>
              <p:cNvSpPr txBox="1"/>
              <p:nvPr/>
            </p:nvSpPr>
            <p:spPr>
              <a:xfrm>
                <a:off x="2241551" y="2152513"/>
                <a:ext cx="1114424" cy="182880"/>
              </a:xfrm>
              <a:prstGeom prst="roundRect">
                <a:avLst>
                  <a:gd name="adj" fmla="val 50000"/>
                </a:avLst>
              </a:prstGeom>
              <a:solidFill>
                <a:srgbClr val="F6C512"/>
              </a:solidFill>
              <a:ln>
                <a:solidFill>
                  <a:srgbClr val="F6C512"/>
                </a:solidFill>
              </a:ln>
            </p:spPr>
            <p:txBody>
              <a:bodyPr wrap="square" rtlCol="0">
                <a:spAutoFit/>
              </a:bodyPr>
              <a:lstStyle/>
              <a:p>
                <a:pPr algn="ctr" defTabSz="0">
                  <a:lnSpc>
                    <a:spcPts val="600"/>
                  </a:lnSpc>
                </a:pPr>
                <a:r>
                  <a:rPr lang="en-US" sz="800" b="1">
                    <a:solidFill>
                      <a:srgbClr val="035180"/>
                    </a:solidFill>
                    <a:latin typeface="Verdana" panose="020B0604030504040204" pitchFamily="34" charset="0"/>
                    <a:ea typeface="Verdana" panose="020B0604030504040204" pitchFamily="34" charset="0"/>
                  </a:rPr>
                  <a:t>SEP 2018</a:t>
                </a:r>
              </a:p>
            </p:txBody>
          </p:sp>
          <p:sp>
            <p:nvSpPr>
              <p:cNvPr id="12" name="TextBox 11">
                <a:extLst>
                  <a:ext uri="{FF2B5EF4-FFF2-40B4-BE49-F238E27FC236}">
                    <a16:creationId xmlns:a16="http://schemas.microsoft.com/office/drawing/2014/main" id="{40F68360-C6DC-4B66-B417-A65139BC47A9}"/>
                  </a:ext>
                </a:extLst>
              </p:cNvPr>
              <p:cNvSpPr txBox="1"/>
              <p:nvPr/>
            </p:nvSpPr>
            <p:spPr>
              <a:xfrm>
                <a:off x="4059528" y="2152513"/>
                <a:ext cx="1114424" cy="182880"/>
              </a:xfrm>
              <a:prstGeom prst="roundRect">
                <a:avLst>
                  <a:gd name="adj" fmla="val 50000"/>
                </a:avLst>
              </a:prstGeom>
              <a:solidFill>
                <a:srgbClr val="F6C512"/>
              </a:solidFill>
              <a:ln>
                <a:solidFill>
                  <a:srgbClr val="F6C512"/>
                </a:solidFill>
              </a:ln>
            </p:spPr>
            <p:txBody>
              <a:bodyPr wrap="square" rtlCol="0">
                <a:spAutoFit/>
              </a:bodyPr>
              <a:lstStyle/>
              <a:p>
                <a:pPr algn="ctr" defTabSz="0">
                  <a:lnSpc>
                    <a:spcPts val="600"/>
                  </a:lnSpc>
                </a:pPr>
                <a:r>
                  <a:rPr lang="en-US" sz="800" b="1">
                    <a:solidFill>
                      <a:srgbClr val="035180"/>
                    </a:solidFill>
                    <a:latin typeface="Verdana" panose="020B0604030504040204" pitchFamily="34" charset="0"/>
                    <a:ea typeface="Verdana" panose="020B0604030504040204" pitchFamily="34" charset="0"/>
                  </a:rPr>
                  <a:t>NOV 2018</a:t>
                </a:r>
              </a:p>
            </p:txBody>
          </p:sp>
        </p:grpSp>
      </p:grpSp>
      <p:sp>
        <p:nvSpPr>
          <p:cNvPr id="15" name="Rectangle 14">
            <a:extLst>
              <a:ext uri="{FF2B5EF4-FFF2-40B4-BE49-F238E27FC236}">
                <a16:creationId xmlns:a16="http://schemas.microsoft.com/office/drawing/2014/main" id="{8B4F68F1-E01D-429E-80B5-042155686035}"/>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8342544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4406372-DFE2-450F-B00C-8D599F02E529}"/>
              </a:ext>
            </a:extLst>
          </p:cNvPr>
          <p:cNvPicPr>
            <a:picLocks noChangeAspect="1"/>
          </p:cNvPicPr>
          <p:nvPr/>
        </p:nvPicPr>
        <p:blipFill>
          <a:blip r:embed="rId2"/>
          <a:stretch>
            <a:fillRect/>
          </a:stretch>
        </p:blipFill>
        <p:spPr>
          <a:xfrm>
            <a:off x="1428857" y="865251"/>
            <a:ext cx="6729491" cy="5255881"/>
          </a:xfrm>
          <a:prstGeom prst="rect">
            <a:avLst/>
          </a:prstGeom>
        </p:spPr>
      </p:pic>
      <p:sp>
        <p:nvSpPr>
          <p:cNvPr id="2" name="Slide Number Placeholder 1">
            <a:extLst>
              <a:ext uri="{FF2B5EF4-FFF2-40B4-BE49-F238E27FC236}">
                <a16:creationId xmlns:a16="http://schemas.microsoft.com/office/drawing/2014/main" id="{50F9394D-8D83-42E9-B864-0B31081B9543}"/>
              </a:ext>
            </a:extLst>
          </p:cNvPr>
          <p:cNvSpPr>
            <a:spLocks noGrp="1"/>
          </p:cNvSpPr>
          <p:nvPr>
            <p:ph type="sldNum" sz="quarter" idx="12"/>
          </p:nvPr>
        </p:nvSpPr>
        <p:spPr/>
        <p:txBody>
          <a:bodyPr/>
          <a:lstStyle/>
          <a:p>
            <a:fld id="{7CB1CFCA-EE77-9F4A-8FAE-3286F1D37F0D}" type="slidenum">
              <a:rPr lang="en-US" smtClean="0"/>
              <a:pPr/>
              <a:t>42</a:t>
            </a:fld>
            <a:endParaRPr lang="en-US"/>
          </a:p>
        </p:txBody>
      </p:sp>
      <p:graphicFrame>
        <p:nvGraphicFramePr>
          <p:cNvPr id="4" name="Table 3">
            <a:extLst>
              <a:ext uri="{FF2B5EF4-FFF2-40B4-BE49-F238E27FC236}">
                <a16:creationId xmlns:a16="http://schemas.microsoft.com/office/drawing/2014/main" id="{10FB17ED-53ED-4B9E-8B04-45BC1EB62D10}"/>
              </a:ext>
            </a:extLst>
          </p:cNvPr>
          <p:cNvGraphicFramePr>
            <a:graphicFrameLocks noGrp="1"/>
          </p:cNvGraphicFramePr>
          <p:nvPr>
            <p:extLst>
              <p:ext uri="{D42A27DB-BD31-4B8C-83A1-F6EECF244321}">
                <p14:modId xmlns:p14="http://schemas.microsoft.com/office/powerpoint/2010/main" val="333863399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BTP Recommendations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3" name="Rectangle 12">
            <a:extLst>
              <a:ext uri="{FF2B5EF4-FFF2-40B4-BE49-F238E27FC236}">
                <a16:creationId xmlns:a16="http://schemas.microsoft.com/office/drawing/2014/main" id="{31AA0894-DADD-4185-BD86-7BE7272A765D}"/>
              </a:ext>
            </a:extLst>
          </p:cNvPr>
          <p:cNvSpPr/>
          <p:nvPr/>
        </p:nvSpPr>
        <p:spPr>
          <a:xfrm>
            <a:off x="1612610" y="6013410"/>
            <a:ext cx="4121589" cy="215444"/>
          </a:xfrm>
          <a:prstGeom prst="rect">
            <a:avLst/>
          </a:prstGeom>
        </p:spPr>
        <p:txBody>
          <a:bodyPr wrap="square">
            <a:spAutoFit/>
          </a:bodyPr>
          <a:lstStyle/>
          <a:p>
            <a:r>
              <a:rPr lang="en-US" sz="800"/>
              <a:t>Photo Source</a:t>
            </a:r>
            <a:r>
              <a:rPr lang="en-US" sz="800" i="1"/>
              <a:t>: </a:t>
            </a:r>
            <a:r>
              <a:rPr lang="en-US" sz="800">
                <a:hlinkClick r:id="rId3"/>
              </a:rPr>
              <a:t>Bus Transformation Project Strategy Summary</a:t>
            </a:r>
            <a:r>
              <a:rPr lang="en-US" sz="800"/>
              <a:t> </a:t>
            </a:r>
          </a:p>
        </p:txBody>
      </p:sp>
      <p:sp>
        <p:nvSpPr>
          <p:cNvPr id="6" name="Rectangle 5">
            <a:extLst>
              <a:ext uri="{FF2B5EF4-FFF2-40B4-BE49-F238E27FC236}">
                <a16:creationId xmlns:a16="http://schemas.microsoft.com/office/drawing/2014/main" id="{2FBE6E62-AC05-4C54-8AD3-7E6EBDC37720}"/>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9167925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0F9394D-8D83-42E9-B864-0B31081B9543}"/>
              </a:ext>
            </a:extLst>
          </p:cNvPr>
          <p:cNvSpPr>
            <a:spLocks noGrp="1"/>
          </p:cNvSpPr>
          <p:nvPr>
            <p:ph type="sldNum" sz="quarter" idx="12"/>
          </p:nvPr>
        </p:nvSpPr>
        <p:spPr/>
        <p:txBody>
          <a:bodyPr/>
          <a:lstStyle/>
          <a:p>
            <a:fld id="{7CB1CFCA-EE77-9F4A-8FAE-3286F1D37F0D}" type="slidenum">
              <a:rPr lang="en-US" smtClean="0"/>
              <a:pPr/>
              <a:t>43</a:t>
            </a:fld>
            <a:endParaRPr lang="en-US"/>
          </a:p>
        </p:txBody>
      </p:sp>
      <p:sp>
        <p:nvSpPr>
          <p:cNvPr id="3" name="TextBox 2">
            <a:extLst>
              <a:ext uri="{FF2B5EF4-FFF2-40B4-BE49-F238E27FC236}">
                <a16:creationId xmlns:a16="http://schemas.microsoft.com/office/drawing/2014/main" id="{B07D0B97-7F85-45A8-80D3-F349811AB8B3}"/>
              </a:ext>
            </a:extLst>
          </p:cNvPr>
          <p:cNvSpPr txBox="1"/>
          <p:nvPr/>
        </p:nvSpPr>
        <p:spPr>
          <a:xfrm>
            <a:off x="1340656" y="1380744"/>
            <a:ext cx="7318711" cy="4708981"/>
          </a:xfrm>
          <a:prstGeom prst="rect">
            <a:avLst/>
          </a:prstGeom>
          <a:noFill/>
        </p:spPr>
        <p:txBody>
          <a:bodyPr wrap="square" rtlCol="0">
            <a:spAutoFit/>
          </a:bodyPr>
          <a:lstStyle/>
          <a:p>
            <a:pPr marL="342900" lvl="0" indent="-342900">
              <a:spcBef>
                <a:spcPts val="1200"/>
              </a:spcBef>
              <a:buFont typeface="Arial" panose="020B0604020202020204" pitchFamily="34" charset="0"/>
              <a:buChar char="•"/>
            </a:pPr>
            <a:r>
              <a:rPr lang="en-US" sz="2000" dirty="0"/>
              <a:t>To </a:t>
            </a:r>
            <a:r>
              <a:rPr lang="en-US" sz="2000" b="1" dirty="0"/>
              <a:t>give bus priority on roadways </a:t>
            </a:r>
            <a:r>
              <a:rPr lang="en-US" sz="2000" dirty="0"/>
              <a:t>to move people quickly and reliably:</a:t>
            </a:r>
          </a:p>
          <a:p>
            <a:pPr marL="800100" lvl="1" indent="-342900">
              <a:spcBef>
                <a:spcPts val="1200"/>
              </a:spcBef>
              <a:buFont typeface="Arial" panose="020B0604020202020204" pitchFamily="34" charset="0"/>
              <a:buChar char="•"/>
            </a:pPr>
            <a:r>
              <a:rPr lang="en-US" sz="2000" dirty="0"/>
              <a:t>Obtain commitments from state and local agencies (including roadway owners) to </a:t>
            </a:r>
            <a:r>
              <a:rPr lang="en-US" sz="2000" b="1" dirty="0"/>
              <a:t>adopt consistent guidelines</a:t>
            </a:r>
            <a:r>
              <a:rPr lang="en-US" sz="2000" dirty="0"/>
              <a:t>, bolster jurisdictional capital spending, and expedite coordinated implementation of bus priority</a:t>
            </a:r>
          </a:p>
          <a:p>
            <a:pPr marL="800100" lvl="1" indent="-342900">
              <a:spcBef>
                <a:spcPts val="1200"/>
              </a:spcBef>
              <a:buFont typeface="Arial" panose="020B0604020202020204" pitchFamily="34" charset="0"/>
              <a:buChar char="•"/>
            </a:pPr>
            <a:r>
              <a:rPr lang="en-US" sz="2000" dirty="0"/>
              <a:t>Implement enforcement policies that </a:t>
            </a:r>
            <a:r>
              <a:rPr lang="en-US" sz="2000" b="1" dirty="0"/>
              <a:t>establish bus priority </a:t>
            </a:r>
            <a:r>
              <a:rPr lang="en-US" sz="2000" dirty="0"/>
              <a:t>and result in reliable and fast service</a:t>
            </a:r>
          </a:p>
          <a:p>
            <a:pPr marL="800100" lvl="1" indent="-342900">
              <a:spcBef>
                <a:spcPts val="1200"/>
              </a:spcBef>
              <a:buFont typeface="Arial" panose="020B0604020202020204" pitchFamily="34" charset="0"/>
              <a:buChar char="•"/>
            </a:pPr>
            <a:r>
              <a:rPr lang="en-US" sz="2000" dirty="0"/>
              <a:t>Establish a capital program at WMATA that </a:t>
            </a:r>
            <a:r>
              <a:rPr lang="en-US" sz="2000" b="1" dirty="0"/>
              <a:t>supports accelerated implementation of bus priority projects</a:t>
            </a:r>
            <a:r>
              <a:rPr lang="en-US" sz="2000" dirty="0"/>
              <a:t>, including BRT</a:t>
            </a:r>
          </a:p>
          <a:p>
            <a:pPr marL="800100" lvl="1" indent="-342900">
              <a:spcBef>
                <a:spcPts val="1200"/>
              </a:spcBef>
              <a:buFont typeface="Arial" panose="020B0604020202020204" pitchFamily="34" charset="0"/>
              <a:buChar char="•"/>
            </a:pPr>
            <a:r>
              <a:rPr lang="en-US" sz="2000" dirty="0"/>
              <a:t>Support regional congestion mitigation efforts that bolster bus priority and </a:t>
            </a:r>
            <a:r>
              <a:rPr lang="en-US" sz="2000" b="1" dirty="0"/>
              <a:t>move more people more efficiently</a:t>
            </a:r>
            <a:endParaRPr lang="en-US" sz="2000" dirty="0">
              <a:solidFill>
                <a:srgbClr val="000000"/>
              </a:solidFill>
            </a:endParaRPr>
          </a:p>
        </p:txBody>
      </p:sp>
      <p:graphicFrame>
        <p:nvGraphicFramePr>
          <p:cNvPr id="4" name="Table 3">
            <a:extLst>
              <a:ext uri="{FF2B5EF4-FFF2-40B4-BE49-F238E27FC236}">
                <a16:creationId xmlns:a16="http://schemas.microsoft.com/office/drawing/2014/main" id="{10FB17ED-53ED-4B9E-8B04-45BC1EB62D10}"/>
              </a:ext>
            </a:extLst>
          </p:cNvPr>
          <p:cNvGraphicFramePr>
            <a:graphicFrameLocks noGrp="1"/>
          </p:cNvGraphicFramePr>
          <p:nvPr>
            <p:extLst>
              <p:ext uri="{D42A27DB-BD31-4B8C-83A1-F6EECF244321}">
                <p14:modId xmlns:p14="http://schemas.microsoft.com/office/powerpoint/2010/main" val="241843261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Recommendation #2 Priorities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5" name="ee4pContent2">
            <a:extLst>
              <a:ext uri="{FF2B5EF4-FFF2-40B4-BE49-F238E27FC236}">
                <a16:creationId xmlns:a16="http://schemas.microsoft.com/office/drawing/2014/main" id="{B25F8DD6-04F9-48D7-A891-AE0594BDF2ED}"/>
              </a:ext>
            </a:extLst>
          </p:cNvPr>
          <p:cNvSpPr txBox="1"/>
          <p:nvPr/>
        </p:nvSpPr>
        <p:spPr>
          <a:xfrm>
            <a:off x="1542168" y="2837815"/>
            <a:ext cx="6982400" cy="2831465"/>
          </a:xfrm>
          <a:prstGeom prst="rect">
            <a:avLst/>
          </a:prstGeom>
          <a:ln cap="rnd">
            <a:noFill/>
          </a:ln>
        </p:spPr>
        <p:txBody>
          <a:bodyPr vert="horz" lIns="0" tIns="0" rIns="0" bIns="0" rtlCol="0">
            <a:noAutofit/>
          </a:bodyPr>
          <a:lstStyle>
            <a:lvl1pPr lvl="0" indent="0">
              <a:lnSpc>
                <a:spcPct val="100000"/>
              </a:lnSpc>
              <a:spcBef>
                <a:spcPts val="0"/>
              </a:spcBef>
              <a:spcAft>
                <a:spcPts val="0"/>
              </a:spcAft>
              <a:buFont typeface="Trebuchet MS" panose="020B0603020202020204" pitchFamily="34" charset="0"/>
              <a:buChar char="​"/>
              <a:defRPr lang="en-US" sz="1200">
                <a:latin typeface="Trebuchet MS" panose="020B0603020202020204" pitchFamily="34" charset="0"/>
                <a:sym typeface="Trebuchet MS" panose="020B0603020202020204" pitchFamily="34" charset="0"/>
              </a:defRPr>
            </a:lvl1pPr>
            <a:lvl2pPr marL="324000" lvl="1" indent="-216000">
              <a:lnSpc>
                <a:spcPct val="100000"/>
              </a:lnSpc>
              <a:spcBef>
                <a:spcPts val="0"/>
              </a:spcBef>
              <a:spcAft>
                <a:spcPts val="0"/>
              </a:spcAft>
              <a:buClr>
                <a:schemeClr val="tx2"/>
              </a:buClr>
              <a:buFont typeface="Trebuchet MS" panose="020B0603020202020204" pitchFamily="34" charset="0"/>
              <a:buChar char="•"/>
              <a:defRPr lang="en-US" sz="1200">
                <a:latin typeface="Trebuchet MS" panose="020B0603020202020204" pitchFamily="34" charset="0"/>
                <a:sym typeface="Trebuchet MS" panose="020B0603020202020204" pitchFamily="34" charset="0"/>
              </a:defRPr>
            </a:lvl2pPr>
            <a:lvl3pPr marL="648000" lvl="2" indent="-216000">
              <a:lnSpc>
                <a:spcPct val="100000"/>
              </a:lnSpc>
              <a:spcBef>
                <a:spcPts val="0"/>
              </a:spcBef>
              <a:spcAft>
                <a:spcPts val="0"/>
              </a:spcAft>
              <a:buClr>
                <a:schemeClr val="tx2"/>
              </a:buClr>
              <a:buFont typeface="Trebuchet MS" panose="020B0603020202020204" pitchFamily="34" charset="0"/>
              <a:buChar char="–"/>
              <a:defRPr lang="en-US" sz="1200">
                <a:latin typeface="Trebuchet MS" panose="020B0603020202020204" pitchFamily="34" charset="0"/>
                <a:sym typeface="Trebuchet MS" panose="020B0603020202020204" pitchFamily="34" charset="0"/>
              </a:defRPr>
            </a:lvl3pPr>
            <a:lvl4pPr marL="0" lvl="3" indent="0">
              <a:lnSpc>
                <a:spcPct val="100000"/>
              </a:lnSpc>
              <a:spcBef>
                <a:spcPts val="0"/>
              </a:spcBef>
              <a:spcAft>
                <a:spcPts val="0"/>
              </a:spcAft>
              <a:buClr>
                <a:schemeClr val="tx2"/>
              </a:buClr>
              <a:buFont typeface="Trebuchet MS" panose="020B0603020202020204" pitchFamily="34" charset="0"/>
              <a:buChar char="​"/>
              <a:defRPr lang="en-US" sz="1600">
                <a:solidFill>
                  <a:schemeClr val="tx2"/>
                </a:solidFill>
                <a:latin typeface="Trebuchet MS" panose="020B0603020202020204" pitchFamily="34" charset="0"/>
                <a:sym typeface="Trebuchet MS" panose="020B0603020202020204" pitchFamily="34" charset="0"/>
              </a:defRPr>
            </a:lvl4pPr>
            <a:lvl5pPr marL="0" lvl="4" indent="0">
              <a:lnSpc>
                <a:spcPct val="100000"/>
              </a:lnSpc>
              <a:spcBef>
                <a:spcPts val="0"/>
              </a:spcBef>
              <a:spcAft>
                <a:spcPts val="0"/>
              </a:spcAft>
              <a:buClrTx/>
              <a:buFont typeface="Trebuchet MS" panose="020B0603020202020204" pitchFamily="34" charset="0"/>
              <a:buChar char="​"/>
              <a:defRPr lang="en-US" sz="1600" b="1" smtClean="0">
                <a:latin typeface="Trebuchet MS" panose="020B0603020202020204" pitchFamily="34" charset="0"/>
                <a:sym typeface="Trebuchet MS" panose="020B0603020202020204" pitchFamily="34" charset="0"/>
              </a:defRPr>
            </a:lvl5pPr>
            <a:lvl6pPr marL="324000" lvl="5" indent="-216000">
              <a:lnSpc>
                <a:spcPct val="100000"/>
              </a:lnSpc>
              <a:spcBef>
                <a:spcPts val="0"/>
              </a:spcBef>
              <a:spcAft>
                <a:spcPts val="0"/>
              </a:spcAft>
              <a:buClr>
                <a:schemeClr val="tx2"/>
              </a:buClr>
              <a:buFont typeface="Trebuchet MS" panose="020B0603020202020204" pitchFamily="34" charset="0"/>
              <a:buChar char="•"/>
              <a:defRPr lang="en-US" sz="1600" smtClean="0">
                <a:latin typeface="Trebuchet MS" panose="020B0603020202020204" pitchFamily="34" charset="0"/>
                <a:sym typeface="Trebuchet MS" panose="020B0603020202020204" pitchFamily="34" charset="0"/>
              </a:defRPr>
            </a:lvl6pPr>
            <a:lvl7pPr marL="0" lvl="6" indent="0">
              <a:lnSpc>
                <a:spcPct val="100000"/>
              </a:lnSpc>
              <a:spcBef>
                <a:spcPts val="0"/>
              </a:spcBef>
              <a:spcAft>
                <a:spcPts val="0"/>
              </a:spcAft>
              <a:buFont typeface="Trebuchet MS" panose="020B0603020202020204" pitchFamily="34" charset="0"/>
              <a:buChar char="​"/>
              <a:defRPr lang="en-US" sz="4400" baseline="0" smtClean="0">
                <a:latin typeface="Trebuchet MS" panose="020B0603020202020204" pitchFamily="34" charset="0"/>
                <a:sym typeface="Trebuchet MS" panose="020B0603020202020204" pitchFamily="34" charset="0"/>
              </a:defRPr>
            </a:lvl7pPr>
            <a:lvl8pPr marL="0" lvl="7" indent="0">
              <a:lnSpc>
                <a:spcPct val="100000"/>
              </a:lnSpc>
              <a:spcBef>
                <a:spcPts val="0"/>
              </a:spcBef>
              <a:spcAft>
                <a:spcPts val="0"/>
              </a:spcAft>
              <a:buFont typeface="Trebuchet MS" panose="020B0603020202020204" pitchFamily="34" charset="0"/>
              <a:buChar char="​"/>
              <a:defRPr lang="en-US" sz="5400" baseline="0" smtClean="0">
                <a:solidFill>
                  <a:schemeClr val="tx2"/>
                </a:solidFill>
                <a:latin typeface="Trebuchet MS" panose="020B0603020202020204" pitchFamily="34" charset="0"/>
                <a:sym typeface="Trebuchet MS" panose="020B0603020202020204" pitchFamily="34" charset="0"/>
              </a:defRPr>
            </a:lvl8pPr>
            <a:lvl9pPr marL="0" lvl="8" indent="0">
              <a:lnSpc>
                <a:spcPct val="100000"/>
              </a:lnSpc>
              <a:spcBef>
                <a:spcPts val="0"/>
              </a:spcBef>
              <a:spcAft>
                <a:spcPts val="0"/>
              </a:spcAft>
              <a:buFont typeface="Trebuchet MS" panose="020B0603020202020204" pitchFamily="34" charset="0"/>
              <a:buChar char="​"/>
              <a:defRPr lang="en-US" sz="2400" baseline="0" dirty="0">
                <a:solidFill>
                  <a:schemeClr val="tx2"/>
                </a:solidFill>
                <a:latin typeface="Trebuchet MS" panose="020B0603020202020204" pitchFamily="34" charset="0"/>
                <a:sym typeface="Trebuchet MS" panose="020B0603020202020204" pitchFamily="34" charset="0"/>
              </a:defRPr>
            </a:lvl9pPr>
          </a:lstStyle>
          <a:p>
            <a:pPr defTabSz="914126">
              <a:spcAft>
                <a:spcPts val="400"/>
              </a:spcAft>
              <a:buSzPct val="100000"/>
              <a:buFont typeface="Trebuchet MS" panose="020B0603020202020204" pitchFamily="34" charset="0"/>
              <a:buChar char="​"/>
            </a:pPr>
            <a:endParaRPr lang="en-US" sz="2000">
              <a:latin typeface="+mn-lt"/>
            </a:endParaRPr>
          </a:p>
        </p:txBody>
      </p:sp>
      <p:sp>
        <p:nvSpPr>
          <p:cNvPr id="6" name="Oval 5">
            <a:extLst>
              <a:ext uri="{FF2B5EF4-FFF2-40B4-BE49-F238E27FC236}">
                <a16:creationId xmlns:a16="http://schemas.microsoft.com/office/drawing/2014/main" id="{A32AD302-AC9A-4A75-BDEE-AA2EC1271B5F}"/>
              </a:ext>
            </a:extLst>
          </p:cNvPr>
          <p:cNvSpPr/>
          <p:nvPr/>
        </p:nvSpPr>
        <p:spPr>
          <a:xfrm>
            <a:off x="1768752" y="2203896"/>
            <a:ext cx="274320" cy="274320"/>
          </a:xfrm>
          <a:prstGeom prst="ellipse">
            <a:avLst/>
          </a:prstGeom>
          <a:solidFill>
            <a:schemeClr val="accent3"/>
          </a:solidFill>
          <a:ln w="19050" cap="rnd"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Aft>
                <a:spcPts val="1000"/>
              </a:spcAft>
            </a:pPr>
            <a:r>
              <a:rPr lang="en-US" sz="1400">
                <a:solidFill>
                  <a:srgbClr val="FFFFFF"/>
                </a:solidFill>
              </a:rPr>
              <a:t>F</a:t>
            </a:r>
          </a:p>
        </p:txBody>
      </p:sp>
      <p:sp>
        <p:nvSpPr>
          <p:cNvPr id="7" name="Oval 6">
            <a:extLst>
              <a:ext uri="{FF2B5EF4-FFF2-40B4-BE49-F238E27FC236}">
                <a16:creationId xmlns:a16="http://schemas.microsoft.com/office/drawing/2014/main" id="{530544A6-7B7D-41CC-8DF0-1686DF8F02FD}"/>
              </a:ext>
            </a:extLst>
          </p:cNvPr>
          <p:cNvSpPr/>
          <p:nvPr/>
        </p:nvSpPr>
        <p:spPr>
          <a:xfrm>
            <a:off x="1768752" y="3569426"/>
            <a:ext cx="274320" cy="274320"/>
          </a:xfrm>
          <a:prstGeom prst="ellipse">
            <a:avLst/>
          </a:prstGeom>
          <a:solidFill>
            <a:schemeClr val="accent3"/>
          </a:solidFill>
          <a:ln w="19050" cap="rnd"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Aft>
                <a:spcPts val="1000"/>
              </a:spcAft>
            </a:pPr>
            <a:r>
              <a:rPr lang="en-US" sz="1400">
                <a:solidFill>
                  <a:srgbClr val="FFFFFF"/>
                </a:solidFill>
              </a:rPr>
              <a:t>G</a:t>
            </a:r>
          </a:p>
        </p:txBody>
      </p:sp>
      <p:sp>
        <p:nvSpPr>
          <p:cNvPr id="8" name="Oval 7">
            <a:extLst>
              <a:ext uri="{FF2B5EF4-FFF2-40B4-BE49-F238E27FC236}">
                <a16:creationId xmlns:a16="http://schemas.microsoft.com/office/drawing/2014/main" id="{D34ABC37-C613-40BE-9C13-D917B966E11F}"/>
              </a:ext>
            </a:extLst>
          </p:cNvPr>
          <p:cNvSpPr/>
          <p:nvPr/>
        </p:nvSpPr>
        <p:spPr>
          <a:xfrm>
            <a:off x="1768752" y="4340505"/>
            <a:ext cx="274320" cy="274320"/>
          </a:xfrm>
          <a:prstGeom prst="ellipse">
            <a:avLst/>
          </a:prstGeom>
          <a:solidFill>
            <a:schemeClr val="accent3"/>
          </a:solidFill>
          <a:ln w="19050" cap="rnd"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Aft>
                <a:spcPts val="1000"/>
              </a:spcAft>
            </a:pPr>
            <a:r>
              <a:rPr lang="en-US" sz="1400">
                <a:solidFill>
                  <a:srgbClr val="FFFFFF"/>
                </a:solidFill>
              </a:rPr>
              <a:t>H</a:t>
            </a:r>
          </a:p>
        </p:txBody>
      </p:sp>
      <p:sp>
        <p:nvSpPr>
          <p:cNvPr id="9" name="Oval 8">
            <a:extLst>
              <a:ext uri="{FF2B5EF4-FFF2-40B4-BE49-F238E27FC236}">
                <a16:creationId xmlns:a16="http://schemas.microsoft.com/office/drawing/2014/main" id="{0C25D305-B45D-46C4-A5DD-27C00181735F}"/>
              </a:ext>
            </a:extLst>
          </p:cNvPr>
          <p:cNvSpPr/>
          <p:nvPr/>
        </p:nvSpPr>
        <p:spPr>
          <a:xfrm>
            <a:off x="1768752" y="5394960"/>
            <a:ext cx="274320" cy="274320"/>
          </a:xfrm>
          <a:prstGeom prst="ellipse">
            <a:avLst/>
          </a:prstGeom>
          <a:solidFill>
            <a:schemeClr val="accent3"/>
          </a:solidFill>
          <a:ln w="19050" cap="rnd"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spcAft>
                <a:spcPts val="1000"/>
              </a:spcAft>
            </a:pPr>
            <a:r>
              <a:rPr lang="en-US" sz="1400">
                <a:solidFill>
                  <a:srgbClr val="FFFFFF"/>
                </a:solidFill>
              </a:rPr>
              <a:t>I</a:t>
            </a:r>
          </a:p>
        </p:txBody>
      </p:sp>
      <p:pic>
        <p:nvPicPr>
          <p:cNvPr id="10" name="Picture 9">
            <a:extLst>
              <a:ext uri="{FF2B5EF4-FFF2-40B4-BE49-F238E27FC236}">
                <a16:creationId xmlns:a16="http://schemas.microsoft.com/office/drawing/2014/main" id="{680571AC-2E5B-450E-9550-3D4AECEBAEAC}"/>
              </a:ext>
            </a:extLst>
          </p:cNvPr>
          <p:cNvPicPr>
            <a:picLocks noChangeAspect="1"/>
          </p:cNvPicPr>
          <p:nvPr/>
        </p:nvPicPr>
        <p:blipFill rotWithShape="1">
          <a:blip r:embed="rId2"/>
          <a:srcRect l="16647" t="30209" r="70717" b="52357"/>
          <a:stretch/>
        </p:blipFill>
        <p:spPr>
          <a:xfrm>
            <a:off x="856094" y="1318836"/>
            <a:ext cx="794329" cy="855984"/>
          </a:xfrm>
          <a:prstGeom prst="rect">
            <a:avLst/>
          </a:prstGeom>
        </p:spPr>
      </p:pic>
      <p:sp>
        <p:nvSpPr>
          <p:cNvPr id="11" name="Rectangle 10">
            <a:extLst>
              <a:ext uri="{FF2B5EF4-FFF2-40B4-BE49-F238E27FC236}">
                <a16:creationId xmlns:a16="http://schemas.microsoft.com/office/drawing/2014/main" id="{D1103C4D-2933-4EB9-9F6A-136F0B7A9856}"/>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8457585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0F9394D-8D83-42E9-B864-0B31081B9543}"/>
              </a:ext>
            </a:extLst>
          </p:cNvPr>
          <p:cNvSpPr>
            <a:spLocks noGrp="1"/>
          </p:cNvSpPr>
          <p:nvPr>
            <p:ph type="sldNum" sz="quarter" idx="12"/>
          </p:nvPr>
        </p:nvSpPr>
        <p:spPr/>
        <p:txBody>
          <a:bodyPr/>
          <a:lstStyle/>
          <a:p>
            <a:fld id="{7CB1CFCA-EE77-9F4A-8FAE-3286F1D37F0D}" type="slidenum">
              <a:rPr lang="en-US" smtClean="0"/>
              <a:pPr/>
              <a:t>44</a:t>
            </a:fld>
            <a:endParaRPr lang="en-US"/>
          </a:p>
        </p:txBody>
      </p:sp>
      <p:graphicFrame>
        <p:nvGraphicFramePr>
          <p:cNvPr id="4" name="Table 3">
            <a:extLst>
              <a:ext uri="{FF2B5EF4-FFF2-40B4-BE49-F238E27FC236}">
                <a16:creationId xmlns:a16="http://schemas.microsoft.com/office/drawing/2014/main" id="{10FB17ED-53ED-4B9E-8B04-45BC1EB62D10}"/>
              </a:ext>
            </a:extLst>
          </p:cNvPr>
          <p:cNvGraphicFramePr>
            <a:graphicFrameLocks noGrp="1"/>
          </p:cNvGraphicFramePr>
          <p:nvPr>
            <p:extLst>
              <p:ext uri="{D42A27DB-BD31-4B8C-83A1-F6EECF244321}">
                <p14:modId xmlns:p14="http://schemas.microsoft.com/office/powerpoint/2010/main" val="159788721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How BTP Aims to Transform Bus Service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5" name="ee4pContent2">
            <a:extLst>
              <a:ext uri="{FF2B5EF4-FFF2-40B4-BE49-F238E27FC236}">
                <a16:creationId xmlns:a16="http://schemas.microsoft.com/office/drawing/2014/main" id="{B25F8DD6-04F9-48D7-A891-AE0594BDF2ED}"/>
              </a:ext>
            </a:extLst>
          </p:cNvPr>
          <p:cNvSpPr txBox="1"/>
          <p:nvPr/>
        </p:nvSpPr>
        <p:spPr>
          <a:xfrm>
            <a:off x="1542168" y="2837815"/>
            <a:ext cx="6982400" cy="2831465"/>
          </a:xfrm>
          <a:prstGeom prst="rect">
            <a:avLst/>
          </a:prstGeom>
          <a:ln cap="rnd">
            <a:noFill/>
          </a:ln>
        </p:spPr>
        <p:txBody>
          <a:bodyPr vert="horz" lIns="0" tIns="0" rIns="0" bIns="0" rtlCol="0">
            <a:noAutofit/>
          </a:bodyPr>
          <a:lstStyle>
            <a:lvl1pPr lvl="0" indent="0">
              <a:lnSpc>
                <a:spcPct val="100000"/>
              </a:lnSpc>
              <a:spcBef>
                <a:spcPts val="0"/>
              </a:spcBef>
              <a:spcAft>
                <a:spcPts val="0"/>
              </a:spcAft>
              <a:buFont typeface="Trebuchet MS" panose="020B0603020202020204" pitchFamily="34" charset="0"/>
              <a:buChar char="​"/>
              <a:defRPr lang="en-US" sz="1200">
                <a:latin typeface="Trebuchet MS" panose="020B0603020202020204" pitchFamily="34" charset="0"/>
                <a:sym typeface="Trebuchet MS" panose="020B0603020202020204" pitchFamily="34" charset="0"/>
              </a:defRPr>
            </a:lvl1pPr>
            <a:lvl2pPr marL="324000" lvl="1" indent="-216000">
              <a:lnSpc>
                <a:spcPct val="100000"/>
              </a:lnSpc>
              <a:spcBef>
                <a:spcPts val="0"/>
              </a:spcBef>
              <a:spcAft>
                <a:spcPts val="0"/>
              </a:spcAft>
              <a:buClr>
                <a:schemeClr val="tx2"/>
              </a:buClr>
              <a:buFont typeface="Trebuchet MS" panose="020B0603020202020204" pitchFamily="34" charset="0"/>
              <a:buChar char="•"/>
              <a:defRPr lang="en-US" sz="1200">
                <a:latin typeface="Trebuchet MS" panose="020B0603020202020204" pitchFamily="34" charset="0"/>
                <a:sym typeface="Trebuchet MS" panose="020B0603020202020204" pitchFamily="34" charset="0"/>
              </a:defRPr>
            </a:lvl2pPr>
            <a:lvl3pPr marL="648000" lvl="2" indent="-216000">
              <a:lnSpc>
                <a:spcPct val="100000"/>
              </a:lnSpc>
              <a:spcBef>
                <a:spcPts val="0"/>
              </a:spcBef>
              <a:spcAft>
                <a:spcPts val="0"/>
              </a:spcAft>
              <a:buClr>
                <a:schemeClr val="tx2"/>
              </a:buClr>
              <a:buFont typeface="Trebuchet MS" panose="020B0603020202020204" pitchFamily="34" charset="0"/>
              <a:buChar char="–"/>
              <a:defRPr lang="en-US" sz="1200">
                <a:latin typeface="Trebuchet MS" panose="020B0603020202020204" pitchFamily="34" charset="0"/>
                <a:sym typeface="Trebuchet MS" panose="020B0603020202020204" pitchFamily="34" charset="0"/>
              </a:defRPr>
            </a:lvl3pPr>
            <a:lvl4pPr marL="0" lvl="3" indent="0">
              <a:lnSpc>
                <a:spcPct val="100000"/>
              </a:lnSpc>
              <a:spcBef>
                <a:spcPts val="0"/>
              </a:spcBef>
              <a:spcAft>
                <a:spcPts val="0"/>
              </a:spcAft>
              <a:buClr>
                <a:schemeClr val="tx2"/>
              </a:buClr>
              <a:buFont typeface="Trebuchet MS" panose="020B0603020202020204" pitchFamily="34" charset="0"/>
              <a:buChar char="​"/>
              <a:defRPr lang="en-US" sz="1600">
                <a:solidFill>
                  <a:schemeClr val="tx2"/>
                </a:solidFill>
                <a:latin typeface="Trebuchet MS" panose="020B0603020202020204" pitchFamily="34" charset="0"/>
                <a:sym typeface="Trebuchet MS" panose="020B0603020202020204" pitchFamily="34" charset="0"/>
              </a:defRPr>
            </a:lvl4pPr>
            <a:lvl5pPr marL="0" lvl="4" indent="0">
              <a:lnSpc>
                <a:spcPct val="100000"/>
              </a:lnSpc>
              <a:spcBef>
                <a:spcPts val="0"/>
              </a:spcBef>
              <a:spcAft>
                <a:spcPts val="0"/>
              </a:spcAft>
              <a:buClrTx/>
              <a:buFont typeface="Trebuchet MS" panose="020B0603020202020204" pitchFamily="34" charset="0"/>
              <a:buChar char="​"/>
              <a:defRPr lang="en-US" sz="1600" b="1" smtClean="0">
                <a:latin typeface="Trebuchet MS" panose="020B0603020202020204" pitchFamily="34" charset="0"/>
                <a:sym typeface="Trebuchet MS" panose="020B0603020202020204" pitchFamily="34" charset="0"/>
              </a:defRPr>
            </a:lvl5pPr>
            <a:lvl6pPr marL="324000" lvl="5" indent="-216000">
              <a:lnSpc>
                <a:spcPct val="100000"/>
              </a:lnSpc>
              <a:spcBef>
                <a:spcPts val="0"/>
              </a:spcBef>
              <a:spcAft>
                <a:spcPts val="0"/>
              </a:spcAft>
              <a:buClr>
                <a:schemeClr val="tx2"/>
              </a:buClr>
              <a:buFont typeface="Trebuchet MS" panose="020B0603020202020204" pitchFamily="34" charset="0"/>
              <a:buChar char="•"/>
              <a:defRPr lang="en-US" sz="1600" smtClean="0">
                <a:latin typeface="Trebuchet MS" panose="020B0603020202020204" pitchFamily="34" charset="0"/>
                <a:sym typeface="Trebuchet MS" panose="020B0603020202020204" pitchFamily="34" charset="0"/>
              </a:defRPr>
            </a:lvl6pPr>
            <a:lvl7pPr marL="0" lvl="6" indent="0">
              <a:lnSpc>
                <a:spcPct val="100000"/>
              </a:lnSpc>
              <a:spcBef>
                <a:spcPts val="0"/>
              </a:spcBef>
              <a:spcAft>
                <a:spcPts val="0"/>
              </a:spcAft>
              <a:buFont typeface="Trebuchet MS" panose="020B0603020202020204" pitchFamily="34" charset="0"/>
              <a:buChar char="​"/>
              <a:defRPr lang="en-US" sz="4400" baseline="0" smtClean="0">
                <a:latin typeface="Trebuchet MS" panose="020B0603020202020204" pitchFamily="34" charset="0"/>
                <a:sym typeface="Trebuchet MS" panose="020B0603020202020204" pitchFamily="34" charset="0"/>
              </a:defRPr>
            </a:lvl7pPr>
            <a:lvl8pPr marL="0" lvl="7" indent="0">
              <a:lnSpc>
                <a:spcPct val="100000"/>
              </a:lnSpc>
              <a:spcBef>
                <a:spcPts val="0"/>
              </a:spcBef>
              <a:spcAft>
                <a:spcPts val="0"/>
              </a:spcAft>
              <a:buFont typeface="Trebuchet MS" panose="020B0603020202020204" pitchFamily="34" charset="0"/>
              <a:buChar char="​"/>
              <a:defRPr lang="en-US" sz="5400" baseline="0" smtClean="0">
                <a:solidFill>
                  <a:schemeClr val="tx2"/>
                </a:solidFill>
                <a:latin typeface="Trebuchet MS" panose="020B0603020202020204" pitchFamily="34" charset="0"/>
                <a:sym typeface="Trebuchet MS" panose="020B0603020202020204" pitchFamily="34" charset="0"/>
              </a:defRPr>
            </a:lvl8pPr>
            <a:lvl9pPr marL="0" lvl="8" indent="0">
              <a:lnSpc>
                <a:spcPct val="100000"/>
              </a:lnSpc>
              <a:spcBef>
                <a:spcPts val="0"/>
              </a:spcBef>
              <a:spcAft>
                <a:spcPts val="0"/>
              </a:spcAft>
              <a:buFont typeface="Trebuchet MS" panose="020B0603020202020204" pitchFamily="34" charset="0"/>
              <a:buChar char="​"/>
              <a:defRPr lang="en-US" sz="2400" baseline="0" dirty="0">
                <a:solidFill>
                  <a:schemeClr val="tx2"/>
                </a:solidFill>
                <a:latin typeface="Trebuchet MS" panose="020B0603020202020204" pitchFamily="34" charset="0"/>
                <a:sym typeface="Trebuchet MS" panose="020B0603020202020204" pitchFamily="34" charset="0"/>
              </a:defRPr>
            </a:lvl9pPr>
          </a:lstStyle>
          <a:p>
            <a:pPr defTabSz="914126">
              <a:spcAft>
                <a:spcPts val="400"/>
              </a:spcAft>
              <a:buSzPct val="100000"/>
              <a:buFont typeface="Trebuchet MS" panose="020B0603020202020204" pitchFamily="34" charset="0"/>
              <a:buChar char="​"/>
            </a:pPr>
            <a:endParaRPr lang="en-US" sz="2000">
              <a:latin typeface="+mn-lt"/>
            </a:endParaRPr>
          </a:p>
        </p:txBody>
      </p:sp>
      <p:pic>
        <p:nvPicPr>
          <p:cNvPr id="11" name="Picture 10">
            <a:extLst>
              <a:ext uri="{FF2B5EF4-FFF2-40B4-BE49-F238E27FC236}">
                <a16:creationId xmlns:a16="http://schemas.microsoft.com/office/drawing/2014/main" id="{4B83FF14-87B1-4A16-B4DC-A225D145AF64}"/>
              </a:ext>
            </a:extLst>
          </p:cNvPr>
          <p:cNvPicPr>
            <a:picLocks noChangeAspect="1"/>
          </p:cNvPicPr>
          <p:nvPr/>
        </p:nvPicPr>
        <p:blipFill rotWithShape="1">
          <a:blip r:embed="rId2"/>
          <a:srcRect t="8556"/>
          <a:stretch/>
        </p:blipFill>
        <p:spPr>
          <a:xfrm>
            <a:off x="933504" y="1188720"/>
            <a:ext cx="7591064" cy="4947675"/>
          </a:xfrm>
          <a:prstGeom prst="rect">
            <a:avLst/>
          </a:prstGeom>
        </p:spPr>
      </p:pic>
      <p:sp>
        <p:nvSpPr>
          <p:cNvPr id="6" name="Rectangle 5">
            <a:extLst>
              <a:ext uri="{FF2B5EF4-FFF2-40B4-BE49-F238E27FC236}">
                <a16:creationId xmlns:a16="http://schemas.microsoft.com/office/drawing/2014/main" id="{33E2BB9A-EC1F-4D67-B968-DA75BE7F1FB5}"/>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6916709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17342841"/>
              </p:ext>
            </p:extLst>
          </p:nvPr>
        </p:nvGraphicFramePr>
        <p:xfrm>
          <a:off x="2491153" y="1481172"/>
          <a:ext cx="6652847" cy="185420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Key information from literature on benefits and costs of bus priority</a:t>
                      </a: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6406794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2">
            <a:grayscl/>
            <a:alphaModFix amt="38000"/>
          </a:blip>
          <a:srcRect/>
          <a:stretch/>
        </p:blipFill>
        <p:spPr bwMode="auto">
          <a:xfrm>
            <a:off x="0" y="26670"/>
            <a:ext cx="9144001" cy="6073140"/>
          </a:xfrm>
          <a:prstGeom prst="rect">
            <a:avLst/>
          </a:prstGeom>
          <a:solidFill>
            <a:schemeClr val="accent6">
              <a:alpha val="21000"/>
            </a:schemeClr>
          </a:solid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46</a:t>
            </a:fld>
            <a:endParaRPr lang="en-US"/>
          </a:p>
        </p:txBody>
      </p:sp>
      <p:sp>
        <p:nvSpPr>
          <p:cNvPr id="7" name="Rectangle 3"/>
          <p:cNvSpPr>
            <a:spLocks noChangeArrowheads="1"/>
          </p:cNvSpPr>
          <p:nvPr/>
        </p:nvSpPr>
        <p:spPr bwMode="auto">
          <a:xfrm>
            <a:off x="254524" y="303083"/>
            <a:ext cx="6664750" cy="707886"/>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Benefits of Bus Priority – Faster Speeds</a:t>
            </a: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TextBox 5">
            <a:extLst>
              <a:ext uri="{FF2B5EF4-FFF2-40B4-BE49-F238E27FC236}">
                <a16:creationId xmlns:a16="http://schemas.microsoft.com/office/drawing/2014/main" id="{ADB7276F-03CC-42EC-832C-7FD6C7E6373A}"/>
              </a:ext>
            </a:extLst>
          </p:cNvPr>
          <p:cNvSpPr txBox="1"/>
          <p:nvPr/>
        </p:nvSpPr>
        <p:spPr>
          <a:xfrm>
            <a:off x="812972" y="1309653"/>
            <a:ext cx="7975403" cy="707886"/>
          </a:xfrm>
          <a:prstGeom prst="rect">
            <a:avLst/>
          </a:prstGeom>
          <a:noFill/>
        </p:spPr>
        <p:txBody>
          <a:bodyPr wrap="square" rtlCol="0">
            <a:spAutoFit/>
          </a:bodyPr>
          <a:lstStyle/>
          <a:p>
            <a:pPr algn="ctr"/>
            <a:r>
              <a:rPr lang="en-US" sz="2000" b="1"/>
              <a:t>Bus priority treatments increase the average speed of a bus by separating it from congestion and giving it an advantage at intersections</a:t>
            </a:r>
          </a:p>
        </p:txBody>
      </p:sp>
      <p:grpSp>
        <p:nvGrpSpPr>
          <p:cNvPr id="5" name="Group 4">
            <a:extLst>
              <a:ext uri="{FF2B5EF4-FFF2-40B4-BE49-F238E27FC236}">
                <a16:creationId xmlns:a16="http://schemas.microsoft.com/office/drawing/2014/main" id="{FD72C204-5665-459E-8151-62458FD155E7}"/>
              </a:ext>
            </a:extLst>
          </p:cNvPr>
          <p:cNvGrpSpPr/>
          <p:nvPr/>
        </p:nvGrpSpPr>
        <p:grpSpPr>
          <a:xfrm>
            <a:off x="764903" y="2921069"/>
            <a:ext cx="8023472" cy="1354217"/>
            <a:chOff x="764903" y="2531121"/>
            <a:chExt cx="8023472" cy="3193174"/>
          </a:xfrm>
        </p:grpSpPr>
        <p:sp>
          <p:nvSpPr>
            <p:cNvPr id="9" name="TextBox 8">
              <a:extLst>
                <a:ext uri="{FF2B5EF4-FFF2-40B4-BE49-F238E27FC236}">
                  <a16:creationId xmlns:a16="http://schemas.microsoft.com/office/drawing/2014/main" id="{5BFB4FD0-B2D4-45B4-91AB-694FCBE318D8}"/>
                </a:ext>
              </a:extLst>
            </p:cNvPr>
            <p:cNvSpPr txBox="1"/>
            <p:nvPr/>
          </p:nvSpPr>
          <p:spPr>
            <a:xfrm>
              <a:off x="764903" y="2531121"/>
              <a:ext cx="3205113" cy="3193174"/>
            </a:xfrm>
            <a:prstGeom prst="rect">
              <a:avLst/>
            </a:prstGeom>
            <a:noFill/>
          </p:spPr>
          <p:txBody>
            <a:bodyPr wrap="square" rtlCol="0">
              <a:spAutoFit/>
            </a:bodyPr>
            <a:lstStyle/>
            <a:p>
              <a:pPr algn="ctr"/>
              <a:r>
                <a:rPr lang="en-US" b="1"/>
                <a:t>Dedicated right-of-way saves… </a:t>
              </a:r>
              <a:r>
                <a:rPr lang="en-US" sz="3200">
                  <a:solidFill>
                    <a:schemeClr val="tx2"/>
                  </a:solidFill>
                  <a:latin typeface="+mj-lt"/>
                </a:rPr>
                <a:t>2 to 3 minutes per mile</a:t>
              </a:r>
            </a:p>
          </p:txBody>
        </p:sp>
        <p:sp>
          <p:nvSpPr>
            <p:cNvPr id="10" name="TextBox 9">
              <a:extLst>
                <a:ext uri="{FF2B5EF4-FFF2-40B4-BE49-F238E27FC236}">
                  <a16:creationId xmlns:a16="http://schemas.microsoft.com/office/drawing/2014/main" id="{87F7FFB7-2AD0-4CA5-9423-2B51D5FCC65E}"/>
                </a:ext>
              </a:extLst>
            </p:cNvPr>
            <p:cNvSpPr txBox="1"/>
            <p:nvPr/>
          </p:nvSpPr>
          <p:spPr>
            <a:xfrm>
              <a:off x="5173985" y="2531121"/>
              <a:ext cx="3614390" cy="1354217"/>
            </a:xfrm>
            <a:prstGeom prst="rect">
              <a:avLst/>
            </a:prstGeom>
            <a:noFill/>
          </p:spPr>
          <p:txBody>
            <a:bodyPr wrap="square" rtlCol="0">
              <a:spAutoFit/>
            </a:bodyPr>
            <a:lstStyle/>
            <a:p>
              <a:pPr algn="ctr"/>
              <a:r>
                <a:rPr lang="en-US" b="1"/>
                <a:t>Bus lanes on arterial streets save… </a:t>
              </a:r>
              <a:r>
                <a:rPr lang="en-US" sz="3200">
                  <a:solidFill>
                    <a:schemeClr val="tx2"/>
                  </a:solidFill>
                  <a:latin typeface="+mj-lt"/>
                </a:rPr>
                <a:t>1 to 2 minutes </a:t>
              </a:r>
            </a:p>
            <a:p>
              <a:pPr algn="ctr"/>
              <a:r>
                <a:rPr lang="en-US" sz="3200">
                  <a:solidFill>
                    <a:schemeClr val="tx2"/>
                  </a:solidFill>
                  <a:latin typeface="+mj-lt"/>
                </a:rPr>
                <a:t>per mile</a:t>
              </a:r>
            </a:p>
          </p:txBody>
        </p:sp>
      </p:grpSp>
      <p:sp>
        <p:nvSpPr>
          <p:cNvPr id="11" name="TextBox 10">
            <a:extLst>
              <a:ext uri="{FF2B5EF4-FFF2-40B4-BE49-F238E27FC236}">
                <a16:creationId xmlns:a16="http://schemas.microsoft.com/office/drawing/2014/main" id="{B4EA3E3C-8CAB-4F9B-9821-2C2CD1B782F0}"/>
              </a:ext>
            </a:extLst>
          </p:cNvPr>
          <p:cNvSpPr txBox="1"/>
          <p:nvPr/>
        </p:nvSpPr>
        <p:spPr>
          <a:xfrm>
            <a:off x="1046375" y="4636676"/>
            <a:ext cx="7331121" cy="707886"/>
          </a:xfrm>
          <a:prstGeom prst="rect">
            <a:avLst/>
          </a:prstGeom>
          <a:noFill/>
          <a:ln>
            <a:noFill/>
          </a:ln>
        </p:spPr>
        <p:txBody>
          <a:bodyPr wrap="square" rtlCol="0">
            <a:spAutoFit/>
          </a:bodyPr>
          <a:lstStyle/>
          <a:p>
            <a:pPr algn="ctr"/>
            <a:r>
              <a:rPr lang="en-US" b="1">
                <a:ln w="6350">
                  <a:noFill/>
                </a:ln>
              </a:rPr>
              <a:t>The addition of a dedicated bus lane on a congested road can </a:t>
            </a:r>
            <a:r>
              <a:rPr lang="en-US" sz="2000" b="1">
                <a:ln w="6350">
                  <a:noFill/>
                </a:ln>
                <a:solidFill>
                  <a:schemeClr val="tx2"/>
                </a:solidFill>
              </a:rPr>
              <a:t>double</a:t>
            </a:r>
            <a:r>
              <a:rPr lang="en-US" b="1">
                <a:ln w="6350">
                  <a:solidFill>
                    <a:schemeClr val="tx1"/>
                  </a:solidFill>
                </a:ln>
              </a:rPr>
              <a:t> </a:t>
            </a:r>
            <a:r>
              <a:rPr lang="en-US" b="1">
                <a:ln w="6350">
                  <a:noFill/>
                </a:ln>
              </a:rPr>
              <a:t>or</a:t>
            </a:r>
            <a:r>
              <a:rPr lang="en-US" b="1">
                <a:ln w="6350">
                  <a:solidFill>
                    <a:schemeClr val="tx1"/>
                  </a:solidFill>
                </a:ln>
              </a:rPr>
              <a:t> </a:t>
            </a:r>
            <a:r>
              <a:rPr lang="en-US" sz="2000" b="1">
                <a:ln w="6350">
                  <a:noFill/>
                </a:ln>
                <a:solidFill>
                  <a:schemeClr val="tx2"/>
                </a:solidFill>
              </a:rPr>
              <a:t>triple</a:t>
            </a:r>
            <a:r>
              <a:rPr lang="en-US" b="1">
                <a:ln w="6350">
                  <a:solidFill>
                    <a:schemeClr val="tx1"/>
                  </a:solidFill>
                </a:ln>
              </a:rPr>
              <a:t> </a:t>
            </a:r>
            <a:r>
              <a:rPr lang="en-US" b="1">
                <a:ln w="6350">
                  <a:noFill/>
                </a:ln>
              </a:rPr>
              <a:t>the average bus speed</a:t>
            </a:r>
          </a:p>
        </p:txBody>
      </p:sp>
      <p:sp>
        <p:nvSpPr>
          <p:cNvPr id="3" name="TextBox 2">
            <a:extLst>
              <a:ext uri="{FF2B5EF4-FFF2-40B4-BE49-F238E27FC236}">
                <a16:creationId xmlns:a16="http://schemas.microsoft.com/office/drawing/2014/main" id="{507320C4-BA1A-499B-ADAD-B25888BE2EC5}"/>
              </a:ext>
            </a:extLst>
          </p:cNvPr>
          <p:cNvSpPr txBox="1"/>
          <p:nvPr/>
        </p:nvSpPr>
        <p:spPr>
          <a:xfrm>
            <a:off x="0" y="5854379"/>
            <a:ext cx="4506012" cy="215444"/>
          </a:xfrm>
          <a:prstGeom prst="rect">
            <a:avLst/>
          </a:prstGeom>
          <a:noFill/>
        </p:spPr>
        <p:txBody>
          <a:bodyPr wrap="square" rtlCol="0">
            <a:spAutoFit/>
          </a:bodyPr>
          <a:lstStyle/>
          <a:p>
            <a:r>
              <a:rPr lang="en-US" sz="800"/>
              <a:t>Photo credit: Portland dedicated busway (</a:t>
            </a:r>
            <a:r>
              <a:rPr lang="en-US" sz="800" err="1"/>
              <a:t>J.Mause</a:t>
            </a:r>
            <a:r>
              <a:rPr lang="en-US" sz="800"/>
              <a:t>/</a:t>
            </a:r>
            <a:r>
              <a:rPr lang="en-US" sz="800">
                <a:hlinkClick r:id="rId3"/>
              </a:rPr>
              <a:t>Bikeportland.org</a:t>
            </a:r>
            <a:r>
              <a:rPr lang="en-US" sz="800"/>
              <a:t>)</a:t>
            </a:r>
          </a:p>
        </p:txBody>
      </p:sp>
      <p:sp>
        <p:nvSpPr>
          <p:cNvPr id="12" name="TextBox 11">
            <a:extLst>
              <a:ext uri="{FF2B5EF4-FFF2-40B4-BE49-F238E27FC236}">
                <a16:creationId xmlns:a16="http://schemas.microsoft.com/office/drawing/2014/main" id="{F20E91BD-E662-41AD-B366-04C84417DFAC}"/>
              </a:ext>
            </a:extLst>
          </p:cNvPr>
          <p:cNvSpPr txBox="1"/>
          <p:nvPr/>
        </p:nvSpPr>
        <p:spPr>
          <a:xfrm>
            <a:off x="5015432" y="5726568"/>
            <a:ext cx="4128568" cy="369332"/>
          </a:xfrm>
          <a:prstGeom prst="rect">
            <a:avLst/>
          </a:prstGeom>
          <a:noFill/>
        </p:spPr>
        <p:txBody>
          <a:bodyPr wrap="square" rtlCol="0">
            <a:spAutoFit/>
          </a:bodyPr>
          <a:lstStyle/>
          <a:p>
            <a:r>
              <a:rPr lang="en-US" sz="900" dirty="0"/>
              <a:t>For more information, see </a:t>
            </a:r>
            <a:r>
              <a:rPr lang="en-US" sz="900" dirty="0">
                <a:hlinkClick r:id="rId4"/>
              </a:rPr>
              <a:t>https://www.vtpi.org/blw.pdf</a:t>
            </a:r>
            <a:r>
              <a:rPr lang="en-US" sz="900" dirty="0"/>
              <a:t> &amp; </a:t>
            </a:r>
            <a:r>
              <a:rPr lang="en-US" sz="900" u="sng" dirty="0">
                <a:hlinkClick r:id="rId5"/>
              </a:rPr>
              <a:t>https://nacto.org/wp-content/uploads/2015/04/tcrp118brt_practitioners_kittleson.pdf</a:t>
            </a:r>
            <a:endParaRPr lang="en-US" sz="900" dirty="0"/>
          </a:p>
        </p:txBody>
      </p:sp>
    </p:spTree>
    <p:extLst>
      <p:ext uri="{BB962C8B-B14F-4D97-AF65-F5344CB8AC3E}">
        <p14:creationId xmlns:p14="http://schemas.microsoft.com/office/powerpoint/2010/main" val="16576252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005745937"/>
              </p:ext>
            </p:extLst>
          </p:nvPr>
        </p:nvGraphicFramePr>
        <p:xfrm>
          <a:off x="775405" y="207743"/>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Benefits of Bus Priority – Higher Ridership</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
        <p:nvSpPr>
          <p:cNvPr id="4" name="TextBox 3">
            <a:extLst>
              <a:ext uri="{FF2B5EF4-FFF2-40B4-BE49-F238E27FC236}">
                <a16:creationId xmlns:a16="http://schemas.microsoft.com/office/drawing/2014/main" id="{5D7F9D8B-366A-4A69-90E8-DCCA0FA1F5F9}"/>
              </a:ext>
            </a:extLst>
          </p:cNvPr>
          <p:cNvSpPr txBox="1"/>
          <p:nvPr/>
        </p:nvSpPr>
        <p:spPr>
          <a:xfrm>
            <a:off x="775405" y="1297642"/>
            <a:ext cx="7975403" cy="646331"/>
          </a:xfrm>
          <a:prstGeom prst="rect">
            <a:avLst/>
          </a:prstGeom>
          <a:noFill/>
        </p:spPr>
        <p:txBody>
          <a:bodyPr wrap="square" rtlCol="0">
            <a:spAutoFit/>
          </a:bodyPr>
          <a:lstStyle/>
          <a:p>
            <a:r>
              <a:rPr lang="en-US" b="1">
                <a:solidFill>
                  <a:schemeClr val="tx2"/>
                </a:solidFill>
              </a:rPr>
              <a:t>Increased speeds are associated with more efficient transit, which increases ridership</a:t>
            </a:r>
          </a:p>
        </p:txBody>
      </p:sp>
      <p:graphicFrame>
        <p:nvGraphicFramePr>
          <p:cNvPr id="5" name="Table 5">
            <a:extLst>
              <a:ext uri="{FF2B5EF4-FFF2-40B4-BE49-F238E27FC236}">
                <a16:creationId xmlns:a16="http://schemas.microsoft.com/office/drawing/2014/main" id="{FE34F369-34F5-46AC-AF57-8CA578813070}"/>
              </a:ext>
            </a:extLst>
          </p:cNvPr>
          <p:cNvGraphicFramePr>
            <a:graphicFrameLocks noGrp="1"/>
          </p:cNvGraphicFramePr>
          <p:nvPr>
            <p:extLst>
              <p:ext uri="{D42A27DB-BD31-4B8C-83A1-F6EECF244321}">
                <p14:modId xmlns:p14="http://schemas.microsoft.com/office/powerpoint/2010/main" val="228767725"/>
              </p:ext>
            </p:extLst>
          </p:nvPr>
        </p:nvGraphicFramePr>
        <p:xfrm>
          <a:off x="888527" y="2029260"/>
          <a:ext cx="8142352" cy="3119120"/>
        </p:xfrm>
        <a:graphic>
          <a:graphicData uri="http://schemas.openxmlformats.org/drawingml/2006/table">
            <a:tbl>
              <a:tblPr firstRow="1" bandRow="1">
                <a:tableStyleId>{5C22544A-7EE6-4342-B048-85BDC9FD1C3A}</a:tableStyleId>
              </a:tblPr>
              <a:tblGrid>
                <a:gridCol w="2514549">
                  <a:extLst>
                    <a:ext uri="{9D8B030D-6E8A-4147-A177-3AD203B41FA5}">
                      <a16:colId xmlns:a16="http://schemas.microsoft.com/office/drawing/2014/main" val="1772359671"/>
                    </a:ext>
                  </a:extLst>
                </a:gridCol>
                <a:gridCol w="2026763">
                  <a:extLst>
                    <a:ext uri="{9D8B030D-6E8A-4147-A177-3AD203B41FA5}">
                      <a16:colId xmlns:a16="http://schemas.microsoft.com/office/drawing/2014/main" val="1385262540"/>
                    </a:ext>
                  </a:extLst>
                </a:gridCol>
                <a:gridCol w="3601040">
                  <a:extLst>
                    <a:ext uri="{9D8B030D-6E8A-4147-A177-3AD203B41FA5}">
                      <a16:colId xmlns:a16="http://schemas.microsoft.com/office/drawing/2014/main" val="1971035808"/>
                    </a:ext>
                  </a:extLst>
                </a:gridCol>
              </a:tblGrid>
              <a:tr h="370840">
                <a:tc>
                  <a:txBody>
                    <a:bodyPr/>
                    <a:lstStyle/>
                    <a:p>
                      <a:r>
                        <a:rPr lang="en-US"/>
                        <a:t>Priority Bus Corridors/Services</a:t>
                      </a:r>
                    </a:p>
                  </a:txBody>
                  <a:tcPr/>
                </a:tc>
                <a:tc>
                  <a:txBody>
                    <a:bodyPr/>
                    <a:lstStyle/>
                    <a:p>
                      <a:r>
                        <a:rPr lang="en-US"/>
                        <a:t>Approximate ridership increase</a:t>
                      </a:r>
                    </a:p>
                  </a:txBody>
                  <a:tcPr/>
                </a:tc>
                <a:tc>
                  <a:txBody>
                    <a:bodyPr/>
                    <a:lstStyle/>
                    <a:p>
                      <a:r>
                        <a:rPr lang="en-US"/>
                        <a:t>Bus priority infrastructure</a:t>
                      </a:r>
                    </a:p>
                  </a:txBody>
                  <a:tcPr/>
                </a:tc>
                <a:extLst>
                  <a:ext uri="{0D108BD9-81ED-4DB2-BD59-A6C34878D82A}">
                    <a16:rowId xmlns:a16="http://schemas.microsoft.com/office/drawing/2014/main" val="1220381533"/>
                  </a:ext>
                </a:extLst>
              </a:tr>
              <a:tr h="370840">
                <a:tc>
                  <a:txBody>
                    <a:bodyPr/>
                    <a:lstStyle/>
                    <a:p>
                      <a:r>
                        <a:rPr lang="en-US" sz="1600"/>
                        <a:t>Albuquerque Rapid Transit</a:t>
                      </a:r>
                    </a:p>
                  </a:txBody>
                  <a:tcPr/>
                </a:tc>
                <a:tc>
                  <a:txBody>
                    <a:bodyPr/>
                    <a:lstStyle/>
                    <a:p>
                      <a:r>
                        <a:rPr lang="en-US" sz="1600"/>
                        <a:t>67%</a:t>
                      </a:r>
                    </a:p>
                  </a:txBody>
                  <a:tcPr/>
                </a:tc>
                <a:tc>
                  <a:txBody>
                    <a:bodyPr/>
                    <a:lstStyle/>
                    <a:p>
                      <a:r>
                        <a:rPr lang="en-US" sz="1600"/>
                        <a:t>Dedicated right-of-way, TSP</a:t>
                      </a:r>
                    </a:p>
                  </a:txBody>
                  <a:tcPr/>
                </a:tc>
                <a:extLst>
                  <a:ext uri="{0D108BD9-81ED-4DB2-BD59-A6C34878D82A}">
                    <a16:rowId xmlns:a16="http://schemas.microsoft.com/office/drawing/2014/main" val="461237469"/>
                  </a:ext>
                </a:extLst>
              </a:tr>
              <a:tr h="370840">
                <a:tc>
                  <a:txBody>
                    <a:bodyPr/>
                    <a:lstStyle/>
                    <a:p>
                      <a:r>
                        <a:rPr lang="en-US" sz="1600"/>
                        <a:t>Seattle RapidRide</a:t>
                      </a:r>
                      <a:endParaRPr lang="en-US" sz="1600" err="1"/>
                    </a:p>
                  </a:txBody>
                  <a:tcPr/>
                </a:tc>
                <a:tc>
                  <a:txBody>
                    <a:bodyPr/>
                    <a:lstStyle/>
                    <a:p>
                      <a:r>
                        <a:rPr lang="en-US" sz="1600"/>
                        <a:t>87%</a:t>
                      </a:r>
                    </a:p>
                  </a:txBody>
                  <a:tcPr/>
                </a:tc>
                <a:tc>
                  <a:txBody>
                    <a:bodyPr/>
                    <a:lstStyle/>
                    <a:p>
                      <a:r>
                        <a:rPr lang="en-US" sz="1600"/>
                        <a:t>Dedicated right-of-way, queue jump, bus bulbs, TSP</a:t>
                      </a:r>
                    </a:p>
                  </a:txBody>
                  <a:tcPr/>
                </a:tc>
                <a:extLst>
                  <a:ext uri="{0D108BD9-81ED-4DB2-BD59-A6C34878D82A}">
                    <a16:rowId xmlns:a16="http://schemas.microsoft.com/office/drawing/2014/main" val="1227242869"/>
                  </a:ext>
                </a:extLst>
              </a:tr>
              <a:tr h="370840">
                <a:tc>
                  <a:txBody>
                    <a:bodyPr/>
                    <a:lstStyle/>
                    <a:p>
                      <a:r>
                        <a:rPr lang="en-US" sz="1600"/>
                        <a:t>Minneapolis METRO A and METRO C</a:t>
                      </a:r>
                    </a:p>
                  </a:txBody>
                  <a:tcPr/>
                </a:tc>
                <a:tc>
                  <a:txBody>
                    <a:bodyPr/>
                    <a:lstStyle/>
                    <a:p>
                      <a:r>
                        <a:rPr lang="en-US" sz="1600"/>
                        <a:t>33%</a:t>
                      </a:r>
                    </a:p>
                  </a:txBody>
                  <a:tcPr/>
                </a:tc>
                <a:tc>
                  <a:txBody>
                    <a:bodyPr/>
                    <a:lstStyle/>
                    <a:p>
                      <a:r>
                        <a:rPr lang="en-US" sz="1600"/>
                        <a:t>TSP, off-board ticketing</a:t>
                      </a:r>
                    </a:p>
                  </a:txBody>
                  <a:tcPr/>
                </a:tc>
                <a:extLst>
                  <a:ext uri="{0D108BD9-81ED-4DB2-BD59-A6C34878D82A}">
                    <a16:rowId xmlns:a16="http://schemas.microsoft.com/office/drawing/2014/main" val="1331628133"/>
                  </a:ext>
                </a:extLst>
              </a:tr>
              <a:tr h="370840">
                <a:tc>
                  <a:txBody>
                    <a:bodyPr/>
                    <a:lstStyle/>
                    <a:p>
                      <a:r>
                        <a:rPr lang="en-US" sz="1600"/>
                        <a:t>SFMTA Muni Forward</a:t>
                      </a:r>
                    </a:p>
                  </a:txBody>
                  <a:tcPr/>
                </a:tc>
                <a:tc>
                  <a:txBody>
                    <a:bodyPr/>
                    <a:lstStyle/>
                    <a:p>
                      <a:r>
                        <a:rPr lang="en-US" sz="1600"/>
                        <a:t>8%</a:t>
                      </a:r>
                    </a:p>
                  </a:txBody>
                  <a:tcPr/>
                </a:tc>
                <a:tc>
                  <a:txBody>
                    <a:bodyPr/>
                    <a:lstStyle/>
                    <a:p>
                      <a:r>
                        <a:rPr lang="en-US" sz="1600"/>
                        <a:t>Transit-only lanes in mixed traffic, bus-bulbs, TSP</a:t>
                      </a:r>
                    </a:p>
                  </a:txBody>
                  <a:tcPr/>
                </a:tc>
                <a:extLst>
                  <a:ext uri="{0D108BD9-81ED-4DB2-BD59-A6C34878D82A}">
                    <a16:rowId xmlns:a16="http://schemas.microsoft.com/office/drawing/2014/main" val="4119686981"/>
                  </a:ext>
                </a:extLst>
              </a:tr>
              <a:tr h="370840">
                <a:tc>
                  <a:txBody>
                    <a:bodyPr/>
                    <a:lstStyle/>
                    <a:p>
                      <a:r>
                        <a:rPr lang="en-US" sz="1600"/>
                        <a:t>NYC Bus Lanes</a:t>
                      </a:r>
                    </a:p>
                  </a:txBody>
                  <a:tcPr/>
                </a:tc>
                <a:tc>
                  <a:txBody>
                    <a:bodyPr/>
                    <a:lstStyle/>
                    <a:p>
                      <a:r>
                        <a:rPr lang="en-US" sz="1600"/>
                        <a:t>14%*</a:t>
                      </a:r>
                    </a:p>
                  </a:txBody>
                  <a:tcPr/>
                </a:tc>
                <a:tc>
                  <a:txBody>
                    <a:bodyPr/>
                    <a:lstStyle/>
                    <a:p>
                      <a:r>
                        <a:rPr lang="en-US" sz="1600"/>
                        <a:t>Transit-only lanes in mixed traffic</a:t>
                      </a:r>
                    </a:p>
                  </a:txBody>
                  <a:tcPr/>
                </a:tc>
                <a:extLst>
                  <a:ext uri="{0D108BD9-81ED-4DB2-BD59-A6C34878D82A}">
                    <a16:rowId xmlns:a16="http://schemas.microsoft.com/office/drawing/2014/main" val="2664344759"/>
                  </a:ext>
                </a:extLst>
              </a:tr>
            </a:tbl>
          </a:graphicData>
        </a:graphic>
      </p:graphicFrame>
      <p:sp>
        <p:nvSpPr>
          <p:cNvPr id="7" name="TextBox 6">
            <a:extLst>
              <a:ext uri="{FF2B5EF4-FFF2-40B4-BE49-F238E27FC236}">
                <a16:creationId xmlns:a16="http://schemas.microsoft.com/office/drawing/2014/main" id="{5208CF31-1779-4C2F-9914-404D1EF9F17B}"/>
              </a:ext>
            </a:extLst>
          </p:cNvPr>
          <p:cNvSpPr txBox="1"/>
          <p:nvPr/>
        </p:nvSpPr>
        <p:spPr>
          <a:xfrm>
            <a:off x="786759" y="5434550"/>
            <a:ext cx="6620759" cy="830997"/>
          </a:xfrm>
          <a:prstGeom prst="rect">
            <a:avLst/>
          </a:prstGeom>
          <a:noFill/>
        </p:spPr>
        <p:txBody>
          <a:bodyPr wrap="square" rtlCol="0">
            <a:spAutoFit/>
          </a:bodyPr>
          <a:lstStyle/>
          <a:p>
            <a:r>
              <a:rPr lang="en-US" sz="800"/>
              <a:t>For me information, see: </a:t>
            </a:r>
            <a:r>
              <a:rPr lang="en-US" sz="800">
                <a:hlinkClick r:id="rId2"/>
              </a:rPr>
              <a:t>https://www.transit.dot.gov/sites/fta.dot.gov/files/CBRT_2009_Update.pdf</a:t>
            </a:r>
            <a:r>
              <a:rPr lang="en-US" sz="800"/>
              <a:t>, </a:t>
            </a:r>
            <a:r>
              <a:rPr lang="en-US" sz="800">
                <a:hlinkClick r:id="rId3"/>
              </a:rPr>
              <a:t>https://kinder.rice.edu/urbanedge/2020/02/06/how-brt-service-rapidly-improved-ridership-twin-cities</a:t>
            </a:r>
            <a:endParaRPr lang="en-US" sz="800"/>
          </a:p>
          <a:p>
            <a:r>
              <a:rPr lang="en-US" sz="800">
                <a:hlinkClick r:id="rId4"/>
              </a:rPr>
              <a:t>https://www.masstransitmag.com/management/press-release/12383795/abq-ride-art-system-receives-rare-gold-standard-from-itdp</a:t>
            </a:r>
            <a:endParaRPr lang="en-US" sz="800"/>
          </a:p>
          <a:p>
            <a:r>
              <a:rPr lang="en-US" sz="800">
                <a:hlinkClick r:id="rId5"/>
              </a:rPr>
              <a:t>https://www.sfmta.com/projects/16th-street-improvement-project-phase-1-and-phase-2</a:t>
            </a:r>
            <a:endParaRPr lang="en-US" sz="800"/>
          </a:p>
          <a:p>
            <a:r>
              <a:rPr lang="en-US" sz="800">
                <a:hlinkClick r:id="rId6"/>
              </a:rPr>
              <a:t>https://kingcounty.gov/depts/transportation/metro/travel-options/bus/rapidride.aspx</a:t>
            </a:r>
            <a:endParaRPr lang="en-US" sz="800"/>
          </a:p>
          <a:p>
            <a:r>
              <a:rPr lang="en-US" sz="800">
                <a:hlinkClick r:id="rId7"/>
              </a:rPr>
              <a:t>https://wcbs880.radio.com/articles/news/nyc-adding-20-new-miles-of-busways-bus-lanes</a:t>
            </a:r>
            <a:endParaRPr lang="en-US" sz="800"/>
          </a:p>
        </p:txBody>
      </p:sp>
      <p:sp>
        <p:nvSpPr>
          <p:cNvPr id="6" name="TextBox 5">
            <a:extLst>
              <a:ext uri="{FF2B5EF4-FFF2-40B4-BE49-F238E27FC236}">
                <a16:creationId xmlns:a16="http://schemas.microsoft.com/office/drawing/2014/main" id="{AFE481E1-6502-465A-B1A9-3156DC85F8B9}"/>
              </a:ext>
            </a:extLst>
          </p:cNvPr>
          <p:cNvSpPr txBox="1"/>
          <p:nvPr/>
        </p:nvSpPr>
        <p:spPr>
          <a:xfrm>
            <a:off x="888527" y="5148380"/>
            <a:ext cx="8142352" cy="215444"/>
          </a:xfrm>
          <a:prstGeom prst="rect">
            <a:avLst/>
          </a:prstGeom>
          <a:noFill/>
        </p:spPr>
        <p:txBody>
          <a:bodyPr wrap="square" rtlCol="0">
            <a:spAutoFit/>
          </a:bodyPr>
          <a:lstStyle/>
          <a:p>
            <a:r>
              <a:rPr lang="en-US" sz="800"/>
              <a:t>*Example ridership increase when dedicated bus lanes were added to 14</a:t>
            </a:r>
            <a:r>
              <a:rPr lang="en-US" sz="800" baseline="30000"/>
              <a:t>th</a:t>
            </a:r>
            <a:r>
              <a:rPr lang="en-US" sz="800"/>
              <a:t> Street</a:t>
            </a:r>
          </a:p>
        </p:txBody>
      </p:sp>
      <p:sp>
        <p:nvSpPr>
          <p:cNvPr id="11" name="Slide Number Placeholder 1">
            <a:extLst>
              <a:ext uri="{FF2B5EF4-FFF2-40B4-BE49-F238E27FC236}">
                <a16:creationId xmlns:a16="http://schemas.microsoft.com/office/drawing/2014/main" id="{0CF91FA5-4DB8-4D17-AEB8-676BEBA67FBD}"/>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47</a:t>
            </a:fld>
            <a:endParaRPr lang="en-US"/>
          </a:p>
        </p:txBody>
      </p:sp>
    </p:spTree>
    <p:extLst>
      <p:ext uri="{BB962C8B-B14F-4D97-AF65-F5344CB8AC3E}">
        <p14:creationId xmlns:p14="http://schemas.microsoft.com/office/powerpoint/2010/main" val="17190298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2"/>
          <a:srcRect/>
          <a:stretch/>
        </p:blipFill>
        <p:spPr bwMode="auto">
          <a:xfrm>
            <a:off x="-50916" y="-921553"/>
            <a:ext cx="9259410" cy="694455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48</a:t>
            </a:fld>
            <a:endParaRPr lang="en-US"/>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Rectangle 3">
            <a:extLst>
              <a:ext uri="{FF2B5EF4-FFF2-40B4-BE49-F238E27FC236}">
                <a16:creationId xmlns:a16="http://schemas.microsoft.com/office/drawing/2014/main" id="{EBCD0A25-4456-4D96-9B77-DE6452F39104}"/>
              </a:ext>
            </a:extLst>
          </p:cNvPr>
          <p:cNvSpPr>
            <a:spLocks noChangeArrowheads="1"/>
          </p:cNvSpPr>
          <p:nvPr/>
        </p:nvSpPr>
        <p:spPr bwMode="auto">
          <a:xfrm>
            <a:off x="4773257" y="396980"/>
            <a:ext cx="4210944" cy="5016758"/>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nchor="t">
            <a:spAutoFit/>
          </a:bodyPr>
          <a:lstStyle/>
          <a:p>
            <a:r>
              <a:rPr lang="en-US" sz="2800">
                <a:solidFill>
                  <a:srgbClr val="FFFFFF"/>
                </a:solidFill>
                <a:latin typeface="Franklin Gothic Medium" panose="020B0603020102020204"/>
                <a:ea typeface="Ebrima"/>
                <a:cs typeface="Franklin Gothic Book"/>
              </a:rPr>
              <a:t>Benefits of Bus Priority – Development</a:t>
            </a:r>
          </a:p>
          <a:p>
            <a:pPr marL="256032" lvl="0" indent="-256032">
              <a:spcBef>
                <a:spcPts val="1200"/>
              </a:spcBef>
              <a:buFont typeface="Arial"/>
              <a:buChar char="•"/>
            </a:pPr>
            <a:r>
              <a:rPr lang="en-US" sz="2000">
                <a:solidFill>
                  <a:schemeClr val="bg1"/>
                </a:solidFill>
              </a:rPr>
              <a:t>Bus prioritization is a catalyst for Transit Oriented Development (TOD)</a:t>
            </a:r>
          </a:p>
          <a:p>
            <a:pPr marL="256032" lvl="0" indent="-256032">
              <a:spcBef>
                <a:spcPts val="1200"/>
              </a:spcBef>
              <a:buFont typeface="Arial"/>
              <a:buChar char="•"/>
            </a:pPr>
            <a:r>
              <a:rPr lang="en-US" sz="2000">
                <a:solidFill>
                  <a:schemeClr val="bg1"/>
                </a:solidFill>
              </a:rPr>
              <a:t>Prioritization corridors are associated with an </a:t>
            </a:r>
            <a:r>
              <a:rPr lang="en-US" sz="2000" b="1">
                <a:solidFill>
                  <a:schemeClr val="bg1"/>
                </a:solidFill>
              </a:rPr>
              <a:t>increase in property development </a:t>
            </a:r>
            <a:r>
              <a:rPr lang="en-US" sz="2000">
                <a:solidFill>
                  <a:schemeClr val="bg1"/>
                </a:solidFill>
              </a:rPr>
              <a:t>and </a:t>
            </a:r>
            <a:r>
              <a:rPr lang="en-US" sz="2000" b="1">
                <a:solidFill>
                  <a:schemeClr val="bg1"/>
                </a:solidFill>
              </a:rPr>
              <a:t>higher land values </a:t>
            </a:r>
            <a:r>
              <a:rPr lang="en-US" sz="2000">
                <a:solidFill>
                  <a:schemeClr val="bg1"/>
                </a:solidFill>
              </a:rPr>
              <a:t>at the corridor level and in the area directly surrounding the corridor</a:t>
            </a:r>
          </a:p>
          <a:p>
            <a:pPr>
              <a:spcBef>
                <a:spcPts val="1200"/>
              </a:spcBef>
            </a:pPr>
            <a:r>
              <a:rPr lang="en-US" sz="800">
                <a:solidFill>
                  <a:schemeClr val="bg1"/>
                </a:solidFill>
              </a:rPr>
              <a:t>Source: </a:t>
            </a:r>
            <a:r>
              <a:rPr lang="en-US" sz="800">
                <a:solidFill>
                  <a:schemeClr val="bg1"/>
                </a:solidFill>
                <a:hlinkClick r:id="rId3">
                  <a:extLst>
                    <a:ext uri="{A12FA001-AC4F-418D-AE19-62706E023703}">
                      <ahyp:hlinkClr xmlns:ahyp="http://schemas.microsoft.com/office/drawing/2018/hyperlinkcolor" val="tx"/>
                    </a:ext>
                  </a:extLst>
                </a:hlinkClick>
              </a:rPr>
              <a:t>https://www.fdot.gov/docs/default-source/transit/documents/FDOTCO_ANationalSynthesisofTransitinCompleteStreets_FinalReport_20180508.pdf</a:t>
            </a:r>
            <a:endParaRPr lang="en-US" sz="800">
              <a:solidFill>
                <a:schemeClr val="bg1"/>
              </a:solidFill>
            </a:endParaRPr>
          </a:p>
          <a:p>
            <a:pPr>
              <a:spcBef>
                <a:spcPts val="1200"/>
              </a:spcBef>
            </a:pPr>
            <a:r>
              <a:rPr lang="en-US" sz="800">
                <a:solidFill>
                  <a:schemeClr val="bg1"/>
                </a:solidFill>
              </a:rPr>
              <a:t>Photo Source: Cleveland’s </a:t>
            </a:r>
            <a:r>
              <a:rPr lang="en-US" sz="800" err="1">
                <a:solidFill>
                  <a:schemeClr val="bg1"/>
                </a:solidFill>
              </a:rPr>
              <a:t>HealthLine</a:t>
            </a:r>
            <a:r>
              <a:rPr lang="en-US" sz="800">
                <a:solidFill>
                  <a:schemeClr val="bg1"/>
                </a:solidFill>
              </a:rPr>
              <a:t> (Center for Neighborhood Technology/</a:t>
            </a:r>
            <a:r>
              <a:rPr lang="en-US" sz="800">
                <a:solidFill>
                  <a:schemeClr val="bg1"/>
                </a:solidFill>
                <a:hlinkClick r:id="rId4">
                  <a:extLst>
                    <a:ext uri="{A12FA001-AC4F-418D-AE19-62706E023703}">
                      <ahyp:hlinkClr xmlns:ahyp="http://schemas.microsoft.com/office/drawing/2018/hyperlinkcolor" val="tx"/>
                    </a:ext>
                  </a:extLst>
                </a:hlinkClick>
              </a:rPr>
              <a:t>Flickr</a:t>
            </a:r>
            <a:r>
              <a:rPr lang="en-US" sz="800">
                <a:solidFill>
                  <a:schemeClr val="bg1"/>
                </a:solidFill>
              </a:rPr>
              <a:t>)</a:t>
            </a:r>
            <a:endParaRPr lang="en-US" sz="2000">
              <a:solidFill>
                <a:schemeClr val="bg1"/>
              </a:solidFill>
            </a:endParaRPr>
          </a:p>
        </p:txBody>
      </p:sp>
    </p:spTree>
    <p:extLst>
      <p:ext uri="{BB962C8B-B14F-4D97-AF65-F5344CB8AC3E}">
        <p14:creationId xmlns:p14="http://schemas.microsoft.com/office/powerpoint/2010/main" val="5898976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57636100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3"/>
                          </a:solidFill>
                          <a:latin typeface="Franklin Gothic Medium"/>
                          <a:cs typeface="Franklin Gothic Medium"/>
                        </a:rPr>
                        <a:t>Costs of Bus Priority - Monetary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pic>
        <p:nvPicPr>
          <p:cNvPr id="1026" name="Picture 2">
            <a:extLst>
              <a:ext uri="{FF2B5EF4-FFF2-40B4-BE49-F238E27FC236}">
                <a16:creationId xmlns:a16="http://schemas.microsoft.com/office/drawing/2014/main" id="{9C5FA8C7-B562-4B79-A391-DAB1DEBBD4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467" y="1751790"/>
            <a:ext cx="1956799" cy="143362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2E344F0-60A8-42C4-8576-B553366C43A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299" t="15907" r="5119" b="8327"/>
          <a:stretch/>
        </p:blipFill>
        <p:spPr bwMode="auto">
          <a:xfrm>
            <a:off x="4049891" y="1768949"/>
            <a:ext cx="1975935" cy="143362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C6D2AEAB-E8E2-4621-8AB6-C5E12DCE47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2979" y="4072803"/>
            <a:ext cx="2154223" cy="143077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BC56CE0D-9531-4205-AE68-D298E84076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6452" y="1766968"/>
            <a:ext cx="1910774" cy="14356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9123AD28-AE41-4A7E-9A0C-B089AB8CD2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86514" y="4038223"/>
            <a:ext cx="2225749" cy="14356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7A2DD15-7FED-4C5C-A42E-08C25F1517F3}"/>
              </a:ext>
            </a:extLst>
          </p:cNvPr>
          <p:cNvSpPr txBox="1"/>
          <p:nvPr/>
        </p:nvSpPr>
        <p:spPr>
          <a:xfrm>
            <a:off x="5486514" y="3605431"/>
            <a:ext cx="1797737" cy="369332"/>
          </a:xfrm>
          <a:prstGeom prst="rect">
            <a:avLst/>
          </a:prstGeom>
          <a:noFill/>
        </p:spPr>
        <p:txBody>
          <a:bodyPr wrap="square" rtlCol="0">
            <a:spAutoFit/>
          </a:bodyPr>
          <a:lstStyle/>
          <a:p>
            <a:r>
              <a:rPr lang="en-US" b="1">
                <a:solidFill>
                  <a:schemeClr val="tx2"/>
                </a:solidFill>
              </a:rPr>
              <a:t>Mixed Traffic</a:t>
            </a:r>
          </a:p>
        </p:txBody>
      </p:sp>
      <p:sp>
        <p:nvSpPr>
          <p:cNvPr id="14" name="TextBox 13">
            <a:extLst>
              <a:ext uri="{FF2B5EF4-FFF2-40B4-BE49-F238E27FC236}">
                <a16:creationId xmlns:a16="http://schemas.microsoft.com/office/drawing/2014/main" id="{F9A71210-ACBB-424E-8499-C9263164B0DE}"/>
              </a:ext>
            </a:extLst>
          </p:cNvPr>
          <p:cNvSpPr txBox="1"/>
          <p:nvPr/>
        </p:nvSpPr>
        <p:spPr>
          <a:xfrm>
            <a:off x="3970415" y="1352222"/>
            <a:ext cx="1797737" cy="369332"/>
          </a:xfrm>
          <a:prstGeom prst="rect">
            <a:avLst/>
          </a:prstGeom>
          <a:noFill/>
        </p:spPr>
        <p:txBody>
          <a:bodyPr wrap="square" rtlCol="0">
            <a:spAutoFit/>
          </a:bodyPr>
          <a:lstStyle/>
          <a:p>
            <a:r>
              <a:rPr lang="en-US" b="1">
                <a:solidFill>
                  <a:schemeClr val="tx2"/>
                </a:solidFill>
              </a:rPr>
              <a:t>Busway</a:t>
            </a:r>
          </a:p>
        </p:txBody>
      </p:sp>
      <p:sp>
        <p:nvSpPr>
          <p:cNvPr id="15" name="TextBox 14">
            <a:extLst>
              <a:ext uri="{FF2B5EF4-FFF2-40B4-BE49-F238E27FC236}">
                <a16:creationId xmlns:a16="http://schemas.microsoft.com/office/drawing/2014/main" id="{20C235D3-C9EC-493B-B75B-F752CF35BC6C}"/>
              </a:ext>
            </a:extLst>
          </p:cNvPr>
          <p:cNvSpPr txBox="1"/>
          <p:nvPr/>
        </p:nvSpPr>
        <p:spPr>
          <a:xfrm>
            <a:off x="6953563" y="1312893"/>
            <a:ext cx="1922402" cy="369332"/>
          </a:xfrm>
          <a:prstGeom prst="rect">
            <a:avLst/>
          </a:prstGeom>
          <a:noFill/>
        </p:spPr>
        <p:txBody>
          <a:bodyPr wrap="square" rtlCol="0">
            <a:spAutoFit/>
          </a:bodyPr>
          <a:lstStyle/>
          <a:p>
            <a:r>
              <a:rPr lang="en-US" b="1">
                <a:solidFill>
                  <a:schemeClr val="tx2"/>
                </a:solidFill>
              </a:rPr>
              <a:t>Median Busways</a:t>
            </a:r>
          </a:p>
        </p:txBody>
      </p:sp>
      <p:sp>
        <p:nvSpPr>
          <p:cNvPr id="16" name="TextBox 15">
            <a:extLst>
              <a:ext uri="{FF2B5EF4-FFF2-40B4-BE49-F238E27FC236}">
                <a16:creationId xmlns:a16="http://schemas.microsoft.com/office/drawing/2014/main" id="{7C11F1EA-1972-406F-B877-B44144AF78CE}"/>
              </a:ext>
            </a:extLst>
          </p:cNvPr>
          <p:cNvSpPr txBox="1"/>
          <p:nvPr/>
        </p:nvSpPr>
        <p:spPr>
          <a:xfrm>
            <a:off x="2030866" y="3605431"/>
            <a:ext cx="1797737" cy="369332"/>
          </a:xfrm>
          <a:prstGeom prst="rect">
            <a:avLst/>
          </a:prstGeom>
          <a:noFill/>
        </p:spPr>
        <p:txBody>
          <a:bodyPr wrap="square" rtlCol="0">
            <a:spAutoFit/>
          </a:bodyPr>
          <a:lstStyle/>
          <a:p>
            <a:r>
              <a:rPr lang="en-US" b="1">
                <a:solidFill>
                  <a:schemeClr val="tx2"/>
                </a:solidFill>
              </a:rPr>
              <a:t>Guided Busway</a:t>
            </a:r>
          </a:p>
        </p:txBody>
      </p:sp>
      <p:sp>
        <p:nvSpPr>
          <p:cNvPr id="17" name="TextBox 16">
            <a:extLst>
              <a:ext uri="{FF2B5EF4-FFF2-40B4-BE49-F238E27FC236}">
                <a16:creationId xmlns:a16="http://schemas.microsoft.com/office/drawing/2014/main" id="{A441F0E4-BBC9-4909-9E34-2A8602A7715A}"/>
              </a:ext>
            </a:extLst>
          </p:cNvPr>
          <p:cNvSpPr txBox="1"/>
          <p:nvPr/>
        </p:nvSpPr>
        <p:spPr>
          <a:xfrm>
            <a:off x="987267" y="1312893"/>
            <a:ext cx="1797737" cy="369332"/>
          </a:xfrm>
          <a:prstGeom prst="rect">
            <a:avLst/>
          </a:prstGeom>
          <a:noFill/>
        </p:spPr>
        <p:txBody>
          <a:bodyPr wrap="square" rtlCol="0">
            <a:spAutoFit/>
          </a:bodyPr>
          <a:lstStyle/>
          <a:p>
            <a:r>
              <a:rPr lang="en-US" b="1">
                <a:solidFill>
                  <a:schemeClr val="tx2"/>
                </a:solidFill>
              </a:rPr>
              <a:t>Bus Tunnel</a:t>
            </a:r>
          </a:p>
        </p:txBody>
      </p:sp>
      <p:sp>
        <p:nvSpPr>
          <p:cNvPr id="7" name="TextBox 6">
            <a:extLst>
              <a:ext uri="{FF2B5EF4-FFF2-40B4-BE49-F238E27FC236}">
                <a16:creationId xmlns:a16="http://schemas.microsoft.com/office/drawing/2014/main" id="{01EFF228-CB8D-47B2-8A0E-9F1BA7527A02}"/>
              </a:ext>
            </a:extLst>
          </p:cNvPr>
          <p:cNvSpPr txBox="1"/>
          <p:nvPr/>
        </p:nvSpPr>
        <p:spPr>
          <a:xfrm>
            <a:off x="987267" y="2833244"/>
            <a:ext cx="1629473" cy="369332"/>
          </a:xfrm>
          <a:prstGeom prst="rect">
            <a:avLst/>
          </a:prstGeom>
          <a:noFill/>
          <a:ln w="6350">
            <a:noFill/>
          </a:ln>
        </p:spPr>
        <p:txBody>
          <a:bodyPr wrap="square" rtlCol="0">
            <a:spAutoFit/>
          </a:bodyPr>
          <a:lstStyle/>
          <a:p>
            <a:r>
              <a:rPr lang="en-US" b="1">
                <a:ln w="3175">
                  <a:solidFill>
                    <a:schemeClr val="tx1"/>
                  </a:solidFill>
                </a:ln>
                <a:solidFill>
                  <a:schemeClr val="bg1"/>
                </a:solidFill>
                <a:effectLst>
                  <a:outerShdw blurRad="38100" dist="38100" dir="2700000" algn="tl">
                    <a:srgbClr val="000000">
                      <a:alpha val="43137"/>
                    </a:srgbClr>
                  </a:outerShdw>
                </a:effectLst>
                <a:latin typeface="+mj-lt"/>
              </a:rPr>
              <a:t>$272 Million</a:t>
            </a:r>
          </a:p>
        </p:txBody>
      </p:sp>
      <p:sp>
        <p:nvSpPr>
          <p:cNvPr id="19" name="TextBox 18">
            <a:extLst>
              <a:ext uri="{FF2B5EF4-FFF2-40B4-BE49-F238E27FC236}">
                <a16:creationId xmlns:a16="http://schemas.microsoft.com/office/drawing/2014/main" id="{A90CA2E3-0711-4E7F-AC84-AA75425E5EA4}"/>
              </a:ext>
            </a:extLst>
          </p:cNvPr>
          <p:cNvSpPr txBox="1"/>
          <p:nvPr/>
        </p:nvSpPr>
        <p:spPr>
          <a:xfrm>
            <a:off x="4672590" y="2863658"/>
            <a:ext cx="1436623" cy="369332"/>
          </a:xfrm>
          <a:prstGeom prst="rect">
            <a:avLst/>
          </a:prstGeom>
          <a:noFill/>
          <a:ln w="6350">
            <a:noFill/>
          </a:ln>
        </p:spPr>
        <p:txBody>
          <a:bodyPr wrap="square" rtlCol="0">
            <a:spAutoFit/>
          </a:bodyPr>
          <a:lstStyle/>
          <a:p>
            <a:r>
              <a:rPr lang="en-US" b="1" dirty="0">
                <a:ln w="3175">
                  <a:solidFill>
                    <a:schemeClr val="tx1"/>
                  </a:solidFill>
                </a:ln>
                <a:solidFill>
                  <a:schemeClr val="bg1"/>
                </a:solidFill>
                <a:effectLst>
                  <a:outerShdw blurRad="38100" dist="38100" dir="2700000" algn="tl">
                    <a:srgbClr val="000000">
                      <a:alpha val="43137"/>
                    </a:srgbClr>
                  </a:outerShdw>
                </a:effectLst>
                <a:latin typeface="+mj-lt"/>
              </a:rPr>
              <a:t>$7.5 Million</a:t>
            </a:r>
          </a:p>
        </p:txBody>
      </p:sp>
      <p:sp>
        <p:nvSpPr>
          <p:cNvPr id="20" name="TextBox 19">
            <a:extLst>
              <a:ext uri="{FF2B5EF4-FFF2-40B4-BE49-F238E27FC236}">
                <a16:creationId xmlns:a16="http://schemas.microsoft.com/office/drawing/2014/main" id="{6266565E-CF75-4B66-ADAE-22D8B6B6BCFA}"/>
              </a:ext>
            </a:extLst>
          </p:cNvPr>
          <p:cNvSpPr txBox="1"/>
          <p:nvPr/>
        </p:nvSpPr>
        <p:spPr>
          <a:xfrm>
            <a:off x="7623990" y="2872134"/>
            <a:ext cx="1436623" cy="369332"/>
          </a:xfrm>
          <a:prstGeom prst="rect">
            <a:avLst/>
          </a:prstGeom>
          <a:noFill/>
          <a:ln w="3175">
            <a:noFill/>
          </a:ln>
        </p:spPr>
        <p:txBody>
          <a:bodyPr wrap="square" rtlCol="0">
            <a:spAutoFit/>
          </a:bodyPr>
          <a:lstStyle/>
          <a:p>
            <a:r>
              <a:rPr lang="en-US" b="1" dirty="0">
                <a:ln w="3175">
                  <a:solidFill>
                    <a:schemeClr val="tx1"/>
                  </a:solidFill>
                </a:ln>
                <a:solidFill>
                  <a:schemeClr val="bg1"/>
                </a:solidFill>
                <a:effectLst>
                  <a:outerShdw blurRad="38100" dist="38100" dir="2700000" algn="tl">
                    <a:srgbClr val="000000">
                      <a:alpha val="43137"/>
                    </a:srgbClr>
                  </a:outerShdw>
                </a:effectLst>
                <a:latin typeface="+mj-lt"/>
              </a:rPr>
              <a:t>$6.6 Million</a:t>
            </a:r>
          </a:p>
        </p:txBody>
      </p:sp>
      <p:sp>
        <p:nvSpPr>
          <p:cNvPr id="21" name="TextBox 20">
            <a:extLst>
              <a:ext uri="{FF2B5EF4-FFF2-40B4-BE49-F238E27FC236}">
                <a16:creationId xmlns:a16="http://schemas.microsoft.com/office/drawing/2014/main" id="{5CA9AC39-5962-4047-B511-2C4B61FC4105}"/>
              </a:ext>
            </a:extLst>
          </p:cNvPr>
          <p:cNvSpPr txBox="1"/>
          <p:nvPr/>
        </p:nvSpPr>
        <p:spPr>
          <a:xfrm>
            <a:off x="2022443" y="5201249"/>
            <a:ext cx="1436623" cy="369332"/>
          </a:xfrm>
          <a:prstGeom prst="rect">
            <a:avLst/>
          </a:prstGeom>
          <a:noFill/>
          <a:ln w="6350">
            <a:noFill/>
          </a:ln>
        </p:spPr>
        <p:txBody>
          <a:bodyPr wrap="square" rtlCol="0">
            <a:spAutoFit/>
          </a:bodyPr>
          <a:lstStyle/>
          <a:p>
            <a:r>
              <a:rPr lang="en-US" b="1" dirty="0">
                <a:ln w="3175">
                  <a:solidFill>
                    <a:schemeClr val="tx1"/>
                  </a:solidFill>
                </a:ln>
                <a:solidFill>
                  <a:schemeClr val="bg1"/>
                </a:solidFill>
                <a:effectLst>
                  <a:outerShdw blurRad="38100" dist="38100" dir="2700000" algn="tl">
                    <a:srgbClr val="000000">
                      <a:alpha val="43137"/>
                    </a:srgbClr>
                  </a:outerShdw>
                </a:effectLst>
                <a:latin typeface="+mj-lt"/>
              </a:rPr>
              <a:t>$4.7 Million</a:t>
            </a:r>
          </a:p>
        </p:txBody>
      </p:sp>
      <p:sp>
        <p:nvSpPr>
          <p:cNvPr id="22" name="TextBox 21">
            <a:extLst>
              <a:ext uri="{FF2B5EF4-FFF2-40B4-BE49-F238E27FC236}">
                <a16:creationId xmlns:a16="http://schemas.microsoft.com/office/drawing/2014/main" id="{98CCD51F-DA5C-49F3-AF9C-F0EFEED30599}"/>
              </a:ext>
            </a:extLst>
          </p:cNvPr>
          <p:cNvSpPr txBox="1"/>
          <p:nvPr/>
        </p:nvSpPr>
        <p:spPr>
          <a:xfrm>
            <a:off x="6478142" y="5158781"/>
            <a:ext cx="1436623" cy="369332"/>
          </a:xfrm>
          <a:prstGeom prst="rect">
            <a:avLst/>
          </a:prstGeom>
          <a:noFill/>
          <a:ln w="6350">
            <a:noFill/>
          </a:ln>
        </p:spPr>
        <p:txBody>
          <a:bodyPr wrap="square" rtlCol="0">
            <a:spAutoFit/>
          </a:bodyPr>
          <a:lstStyle/>
          <a:p>
            <a:r>
              <a:rPr lang="en-US" b="1">
                <a:ln w="3175">
                  <a:solidFill>
                    <a:schemeClr val="tx1"/>
                  </a:solidFill>
                </a:ln>
                <a:solidFill>
                  <a:schemeClr val="bg1"/>
                </a:solidFill>
                <a:effectLst>
                  <a:outerShdw blurRad="38100" dist="38100" dir="2700000" algn="tl">
                    <a:srgbClr val="000000">
                      <a:alpha val="43137"/>
                    </a:srgbClr>
                  </a:outerShdw>
                </a:effectLst>
                <a:latin typeface="+mj-lt"/>
              </a:rPr>
              <a:t>$1 Million</a:t>
            </a:r>
          </a:p>
        </p:txBody>
      </p:sp>
      <p:sp>
        <p:nvSpPr>
          <p:cNvPr id="23" name="TextBox 22">
            <a:extLst>
              <a:ext uri="{FF2B5EF4-FFF2-40B4-BE49-F238E27FC236}">
                <a16:creationId xmlns:a16="http://schemas.microsoft.com/office/drawing/2014/main" id="{9E997E73-E9E8-418B-9B00-D61F03C67B15}"/>
              </a:ext>
            </a:extLst>
          </p:cNvPr>
          <p:cNvSpPr txBox="1"/>
          <p:nvPr/>
        </p:nvSpPr>
        <p:spPr>
          <a:xfrm>
            <a:off x="987267" y="3232084"/>
            <a:ext cx="2646006" cy="230832"/>
          </a:xfrm>
          <a:prstGeom prst="rect">
            <a:avLst/>
          </a:prstGeom>
          <a:noFill/>
        </p:spPr>
        <p:txBody>
          <a:bodyPr wrap="square" rtlCol="0">
            <a:spAutoFit/>
          </a:bodyPr>
          <a:lstStyle/>
          <a:p>
            <a:endParaRPr lang="en-US" sz="900" dirty="0">
              <a:ea typeface="Ebrima" pitchFamily="2" charset="0"/>
              <a:cs typeface="Franklin Gothic Book"/>
            </a:endParaRPr>
          </a:p>
        </p:txBody>
      </p:sp>
      <p:sp>
        <p:nvSpPr>
          <p:cNvPr id="24" name="TextBox 23">
            <a:extLst>
              <a:ext uri="{FF2B5EF4-FFF2-40B4-BE49-F238E27FC236}">
                <a16:creationId xmlns:a16="http://schemas.microsoft.com/office/drawing/2014/main" id="{A83189FC-364C-445E-BE14-8874BF3B1F00}"/>
              </a:ext>
            </a:extLst>
          </p:cNvPr>
          <p:cNvSpPr txBox="1"/>
          <p:nvPr/>
        </p:nvSpPr>
        <p:spPr>
          <a:xfrm>
            <a:off x="3970415" y="3269462"/>
            <a:ext cx="2646006" cy="230832"/>
          </a:xfrm>
          <a:prstGeom prst="rect">
            <a:avLst/>
          </a:prstGeom>
          <a:noFill/>
        </p:spPr>
        <p:txBody>
          <a:bodyPr wrap="square" rtlCol="0">
            <a:spAutoFit/>
          </a:bodyPr>
          <a:lstStyle/>
          <a:p>
            <a:endParaRPr lang="en-US" sz="900" dirty="0">
              <a:ea typeface="Ebrima" pitchFamily="2" charset="0"/>
              <a:cs typeface="Franklin Gothic Book"/>
            </a:endParaRPr>
          </a:p>
        </p:txBody>
      </p:sp>
      <p:sp>
        <p:nvSpPr>
          <p:cNvPr id="25" name="TextBox 24">
            <a:extLst>
              <a:ext uri="{FF2B5EF4-FFF2-40B4-BE49-F238E27FC236}">
                <a16:creationId xmlns:a16="http://schemas.microsoft.com/office/drawing/2014/main" id="{F38FAF5A-B03B-4709-B4DB-C0CB5722D966}"/>
              </a:ext>
            </a:extLst>
          </p:cNvPr>
          <p:cNvSpPr txBox="1"/>
          <p:nvPr/>
        </p:nvSpPr>
        <p:spPr>
          <a:xfrm>
            <a:off x="6929236" y="3233575"/>
            <a:ext cx="2646006" cy="230832"/>
          </a:xfrm>
          <a:prstGeom prst="rect">
            <a:avLst/>
          </a:prstGeom>
          <a:noFill/>
        </p:spPr>
        <p:txBody>
          <a:bodyPr wrap="square" rtlCol="0">
            <a:spAutoFit/>
          </a:bodyPr>
          <a:lstStyle/>
          <a:p>
            <a:endParaRPr lang="en-US" sz="900" dirty="0">
              <a:ea typeface="Ebrima" pitchFamily="2" charset="0"/>
              <a:cs typeface="Franklin Gothic Book"/>
            </a:endParaRPr>
          </a:p>
        </p:txBody>
      </p:sp>
      <p:sp>
        <p:nvSpPr>
          <p:cNvPr id="26" name="TextBox 25">
            <a:extLst>
              <a:ext uri="{FF2B5EF4-FFF2-40B4-BE49-F238E27FC236}">
                <a16:creationId xmlns:a16="http://schemas.microsoft.com/office/drawing/2014/main" id="{671D0136-583A-4471-8B4A-1CE16BD165EF}"/>
              </a:ext>
            </a:extLst>
          </p:cNvPr>
          <p:cNvSpPr txBox="1"/>
          <p:nvPr/>
        </p:nvSpPr>
        <p:spPr>
          <a:xfrm>
            <a:off x="1948494" y="5574596"/>
            <a:ext cx="2646006" cy="230832"/>
          </a:xfrm>
          <a:prstGeom prst="rect">
            <a:avLst/>
          </a:prstGeom>
          <a:noFill/>
        </p:spPr>
        <p:txBody>
          <a:bodyPr wrap="square" rtlCol="0">
            <a:spAutoFit/>
          </a:bodyPr>
          <a:lstStyle/>
          <a:p>
            <a:endParaRPr lang="en-US" sz="900" dirty="0">
              <a:ea typeface="Ebrima" pitchFamily="2" charset="0"/>
              <a:cs typeface="Franklin Gothic Book"/>
            </a:endParaRPr>
          </a:p>
        </p:txBody>
      </p:sp>
      <p:sp>
        <p:nvSpPr>
          <p:cNvPr id="27" name="TextBox 26">
            <a:extLst>
              <a:ext uri="{FF2B5EF4-FFF2-40B4-BE49-F238E27FC236}">
                <a16:creationId xmlns:a16="http://schemas.microsoft.com/office/drawing/2014/main" id="{0AE3D543-3EFD-4FC8-AF1C-4923B6CAE9F0}"/>
              </a:ext>
            </a:extLst>
          </p:cNvPr>
          <p:cNvSpPr txBox="1"/>
          <p:nvPr/>
        </p:nvSpPr>
        <p:spPr>
          <a:xfrm>
            <a:off x="5358825" y="5536229"/>
            <a:ext cx="2646006" cy="230832"/>
          </a:xfrm>
          <a:prstGeom prst="rect">
            <a:avLst/>
          </a:prstGeom>
          <a:noFill/>
        </p:spPr>
        <p:txBody>
          <a:bodyPr wrap="square" rtlCol="0">
            <a:spAutoFit/>
          </a:bodyPr>
          <a:lstStyle/>
          <a:p>
            <a:endParaRPr lang="en-US" sz="900" dirty="0">
              <a:ea typeface="Ebrima" pitchFamily="2" charset="0"/>
              <a:cs typeface="Franklin Gothic Book"/>
            </a:endParaRPr>
          </a:p>
        </p:txBody>
      </p:sp>
      <p:sp>
        <p:nvSpPr>
          <p:cNvPr id="4" name="TextBox 3">
            <a:extLst>
              <a:ext uri="{FF2B5EF4-FFF2-40B4-BE49-F238E27FC236}">
                <a16:creationId xmlns:a16="http://schemas.microsoft.com/office/drawing/2014/main" id="{EB4625A1-9AD5-445F-AFED-C4F8606E31EC}"/>
              </a:ext>
            </a:extLst>
          </p:cNvPr>
          <p:cNvSpPr txBox="1"/>
          <p:nvPr/>
        </p:nvSpPr>
        <p:spPr>
          <a:xfrm>
            <a:off x="814095" y="5918002"/>
            <a:ext cx="6470156" cy="230832"/>
          </a:xfrm>
          <a:prstGeom prst="rect">
            <a:avLst/>
          </a:prstGeom>
          <a:noFill/>
        </p:spPr>
        <p:txBody>
          <a:bodyPr wrap="square" rtlCol="0">
            <a:spAutoFit/>
          </a:bodyPr>
          <a:lstStyle/>
          <a:p>
            <a:r>
              <a:rPr lang="en-US" sz="900" dirty="0"/>
              <a:t>For more information, see:</a:t>
            </a:r>
            <a:r>
              <a:rPr lang="en-US" sz="900" dirty="0">
                <a:hlinkClick r:id="rId8"/>
              </a:rPr>
              <a:t> https://nacto.org/docs/usdg/tcrp_rpt_90_implementation_guidelines_volume_2_levinson.pdf</a:t>
            </a:r>
            <a:endParaRPr lang="en-US" sz="900" dirty="0"/>
          </a:p>
        </p:txBody>
      </p:sp>
      <p:sp>
        <p:nvSpPr>
          <p:cNvPr id="28" name="Slide Number Placeholder 1">
            <a:extLst>
              <a:ext uri="{FF2B5EF4-FFF2-40B4-BE49-F238E27FC236}">
                <a16:creationId xmlns:a16="http://schemas.microsoft.com/office/drawing/2014/main" id="{F424B607-064A-4DD4-A565-33D9DDCE0BBE}"/>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49</a:t>
            </a:fld>
            <a:endParaRPr lang="en-US"/>
          </a:p>
        </p:txBody>
      </p:sp>
    </p:spTree>
    <p:extLst>
      <p:ext uri="{BB962C8B-B14F-4D97-AF65-F5344CB8AC3E}">
        <p14:creationId xmlns:p14="http://schemas.microsoft.com/office/powerpoint/2010/main" val="26810597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1216255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Example Bus Priority System Costs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pic>
        <p:nvPicPr>
          <p:cNvPr id="1026" name="Picture 2">
            <a:extLst>
              <a:ext uri="{FF2B5EF4-FFF2-40B4-BE49-F238E27FC236}">
                <a16:creationId xmlns:a16="http://schemas.microsoft.com/office/drawing/2014/main" id="{613EE02E-3EB5-4881-9C2B-3580BD8DA5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69" y="1751659"/>
            <a:ext cx="2493818" cy="16459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Albuquerque ART bus on street">
            <a:extLst>
              <a:ext uri="{FF2B5EF4-FFF2-40B4-BE49-F238E27FC236}">
                <a16:creationId xmlns:a16="http://schemas.microsoft.com/office/drawing/2014/main" id="{9DAE4EBA-DD98-45F6-9FA9-D3B4665B03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755" y="1751659"/>
            <a:ext cx="2506743" cy="16459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DBD1ECB0-929E-4074-96C2-380272782C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4282" y="1742232"/>
            <a:ext cx="2640330" cy="16459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61875C-0999-42ED-905D-762CD621B6A6}"/>
              </a:ext>
            </a:extLst>
          </p:cNvPr>
          <p:cNvSpPr txBox="1"/>
          <p:nvPr/>
        </p:nvSpPr>
        <p:spPr>
          <a:xfrm>
            <a:off x="522488" y="1250997"/>
            <a:ext cx="2384982" cy="338554"/>
          </a:xfrm>
          <a:prstGeom prst="rect">
            <a:avLst/>
          </a:prstGeom>
          <a:noFill/>
        </p:spPr>
        <p:txBody>
          <a:bodyPr wrap="square" rtlCol="0">
            <a:spAutoFit/>
          </a:bodyPr>
          <a:lstStyle/>
          <a:p>
            <a:r>
              <a:rPr lang="en-US" sz="1600" b="1">
                <a:solidFill>
                  <a:schemeClr val="accent3"/>
                </a:solidFill>
                <a:latin typeface="+mj-lt"/>
              </a:rPr>
              <a:t>Richmond Pulse</a:t>
            </a:r>
          </a:p>
        </p:txBody>
      </p:sp>
      <p:sp>
        <p:nvSpPr>
          <p:cNvPr id="5" name="TextBox 4">
            <a:extLst>
              <a:ext uri="{FF2B5EF4-FFF2-40B4-BE49-F238E27FC236}">
                <a16:creationId xmlns:a16="http://schemas.microsoft.com/office/drawing/2014/main" id="{85978068-83CB-4411-AC4F-926FD24F97F6}"/>
              </a:ext>
            </a:extLst>
          </p:cNvPr>
          <p:cNvSpPr txBox="1"/>
          <p:nvPr/>
        </p:nvSpPr>
        <p:spPr>
          <a:xfrm>
            <a:off x="782424" y="4181510"/>
            <a:ext cx="2234153" cy="1754326"/>
          </a:xfrm>
          <a:prstGeom prst="rect">
            <a:avLst/>
          </a:prstGeom>
          <a:noFill/>
        </p:spPr>
        <p:txBody>
          <a:bodyPr wrap="square" rtlCol="0">
            <a:spAutoFit/>
          </a:bodyPr>
          <a:lstStyle/>
          <a:p>
            <a:r>
              <a:rPr lang="en-US">
                <a:solidFill>
                  <a:schemeClr val="tx2"/>
                </a:solidFill>
              </a:rPr>
              <a:t>$8.7 million per mile</a:t>
            </a:r>
          </a:p>
          <a:p>
            <a:endParaRPr lang="en-US">
              <a:solidFill>
                <a:schemeClr val="tx2"/>
              </a:solidFill>
            </a:endParaRPr>
          </a:p>
          <a:p>
            <a:r>
              <a:rPr lang="en-US">
                <a:solidFill>
                  <a:schemeClr val="tx2"/>
                </a:solidFill>
              </a:rPr>
              <a:t>Three miles of dedicated bus lanes</a:t>
            </a:r>
          </a:p>
          <a:p>
            <a:endParaRPr lang="en-US">
              <a:solidFill>
                <a:schemeClr val="tx2"/>
              </a:solidFill>
            </a:endParaRPr>
          </a:p>
          <a:p>
            <a:r>
              <a:rPr lang="en-US">
                <a:solidFill>
                  <a:schemeClr val="tx2"/>
                </a:solidFill>
              </a:rPr>
              <a:t>7.6 miles in total</a:t>
            </a:r>
          </a:p>
        </p:txBody>
      </p:sp>
      <p:sp>
        <p:nvSpPr>
          <p:cNvPr id="11" name="TextBox 10">
            <a:extLst>
              <a:ext uri="{FF2B5EF4-FFF2-40B4-BE49-F238E27FC236}">
                <a16:creationId xmlns:a16="http://schemas.microsoft.com/office/drawing/2014/main" id="{19C0586F-CA6C-4E22-9470-B1A57DB52D0C}"/>
              </a:ext>
            </a:extLst>
          </p:cNvPr>
          <p:cNvSpPr txBox="1"/>
          <p:nvPr/>
        </p:nvSpPr>
        <p:spPr>
          <a:xfrm>
            <a:off x="3283613" y="1245269"/>
            <a:ext cx="3107681" cy="338554"/>
          </a:xfrm>
          <a:prstGeom prst="rect">
            <a:avLst/>
          </a:prstGeom>
          <a:noFill/>
        </p:spPr>
        <p:txBody>
          <a:bodyPr wrap="square" rtlCol="0">
            <a:spAutoFit/>
          </a:bodyPr>
          <a:lstStyle/>
          <a:p>
            <a:r>
              <a:rPr lang="en-US" sz="1600" b="1">
                <a:solidFill>
                  <a:schemeClr val="accent3"/>
                </a:solidFill>
                <a:latin typeface="+mj-lt"/>
              </a:rPr>
              <a:t>Albuquerque Rapid Transit</a:t>
            </a:r>
          </a:p>
        </p:txBody>
      </p:sp>
      <p:sp>
        <p:nvSpPr>
          <p:cNvPr id="12" name="TextBox 11">
            <a:extLst>
              <a:ext uri="{FF2B5EF4-FFF2-40B4-BE49-F238E27FC236}">
                <a16:creationId xmlns:a16="http://schemas.microsoft.com/office/drawing/2014/main" id="{578B4622-D4F5-4E6A-B6E8-4312715A420F}"/>
              </a:ext>
            </a:extLst>
          </p:cNvPr>
          <p:cNvSpPr txBox="1"/>
          <p:nvPr/>
        </p:nvSpPr>
        <p:spPr>
          <a:xfrm>
            <a:off x="3403754" y="4138255"/>
            <a:ext cx="2646006" cy="2031325"/>
          </a:xfrm>
          <a:prstGeom prst="rect">
            <a:avLst/>
          </a:prstGeom>
          <a:noFill/>
        </p:spPr>
        <p:txBody>
          <a:bodyPr wrap="square" rtlCol="0">
            <a:spAutoFit/>
          </a:bodyPr>
          <a:lstStyle/>
          <a:p>
            <a:r>
              <a:rPr lang="en-US">
                <a:solidFill>
                  <a:schemeClr val="tx2"/>
                </a:solidFill>
              </a:rPr>
              <a:t>$15.2 million per mile</a:t>
            </a:r>
          </a:p>
          <a:p>
            <a:endParaRPr lang="en-US">
              <a:solidFill>
                <a:schemeClr val="tx2"/>
              </a:solidFill>
            </a:endParaRPr>
          </a:p>
          <a:p>
            <a:r>
              <a:rPr lang="en-US">
                <a:solidFill>
                  <a:schemeClr val="tx2"/>
                </a:solidFill>
              </a:rPr>
              <a:t>97% of the alignment is dedicated</a:t>
            </a:r>
          </a:p>
          <a:p>
            <a:endParaRPr lang="en-US">
              <a:solidFill>
                <a:schemeClr val="tx2"/>
              </a:solidFill>
            </a:endParaRPr>
          </a:p>
          <a:p>
            <a:r>
              <a:rPr lang="en-US">
                <a:solidFill>
                  <a:schemeClr val="tx2"/>
                </a:solidFill>
              </a:rPr>
              <a:t>Approximately nine miles in length</a:t>
            </a:r>
          </a:p>
        </p:txBody>
      </p:sp>
      <p:sp>
        <p:nvSpPr>
          <p:cNvPr id="13" name="TextBox 12">
            <a:extLst>
              <a:ext uri="{FF2B5EF4-FFF2-40B4-BE49-F238E27FC236}">
                <a16:creationId xmlns:a16="http://schemas.microsoft.com/office/drawing/2014/main" id="{4F6FCC76-EE07-476A-A985-1FDAC61C4989}"/>
              </a:ext>
            </a:extLst>
          </p:cNvPr>
          <p:cNvSpPr txBox="1"/>
          <p:nvPr/>
        </p:nvSpPr>
        <p:spPr>
          <a:xfrm>
            <a:off x="6221690" y="1232143"/>
            <a:ext cx="2234153" cy="338554"/>
          </a:xfrm>
          <a:prstGeom prst="rect">
            <a:avLst/>
          </a:prstGeom>
          <a:noFill/>
        </p:spPr>
        <p:txBody>
          <a:bodyPr wrap="square" rtlCol="0">
            <a:spAutoFit/>
          </a:bodyPr>
          <a:lstStyle/>
          <a:p>
            <a:r>
              <a:rPr lang="en-US" sz="1600" b="1">
                <a:solidFill>
                  <a:schemeClr val="accent3"/>
                </a:solidFill>
                <a:latin typeface="+mj-lt"/>
              </a:rPr>
              <a:t>CT</a:t>
            </a:r>
            <a:r>
              <a:rPr lang="en-US" sz="1600" b="1" i="1">
                <a:solidFill>
                  <a:schemeClr val="accent3"/>
                </a:solidFill>
                <a:latin typeface="+mj-lt"/>
              </a:rPr>
              <a:t>fastrak</a:t>
            </a:r>
          </a:p>
        </p:txBody>
      </p:sp>
      <p:sp>
        <p:nvSpPr>
          <p:cNvPr id="14" name="TextBox 13">
            <a:extLst>
              <a:ext uri="{FF2B5EF4-FFF2-40B4-BE49-F238E27FC236}">
                <a16:creationId xmlns:a16="http://schemas.microsoft.com/office/drawing/2014/main" id="{9E4C0989-0E68-4BD9-B39F-6D8BA7BEFADF}"/>
              </a:ext>
            </a:extLst>
          </p:cNvPr>
          <p:cNvSpPr txBox="1"/>
          <p:nvPr/>
        </p:nvSpPr>
        <p:spPr>
          <a:xfrm>
            <a:off x="6304786" y="4180202"/>
            <a:ext cx="2646006" cy="1200329"/>
          </a:xfrm>
          <a:prstGeom prst="rect">
            <a:avLst/>
          </a:prstGeom>
          <a:noFill/>
        </p:spPr>
        <p:txBody>
          <a:bodyPr wrap="square" rtlCol="0">
            <a:spAutoFit/>
          </a:bodyPr>
          <a:lstStyle/>
          <a:p>
            <a:r>
              <a:rPr lang="en-US">
                <a:solidFill>
                  <a:schemeClr val="tx2"/>
                </a:solidFill>
              </a:rPr>
              <a:t>$65.2 million per mile</a:t>
            </a:r>
          </a:p>
          <a:p>
            <a:endParaRPr lang="en-US">
              <a:solidFill>
                <a:schemeClr val="tx2"/>
              </a:solidFill>
            </a:endParaRPr>
          </a:p>
          <a:p>
            <a:r>
              <a:rPr lang="en-US">
                <a:solidFill>
                  <a:schemeClr val="tx2"/>
                </a:solidFill>
              </a:rPr>
              <a:t>9.4 miles of fully dedicated right-of-way</a:t>
            </a:r>
          </a:p>
        </p:txBody>
      </p:sp>
      <p:sp>
        <p:nvSpPr>
          <p:cNvPr id="6" name="TextBox 5">
            <a:extLst>
              <a:ext uri="{FF2B5EF4-FFF2-40B4-BE49-F238E27FC236}">
                <a16:creationId xmlns:a16="http://schemas.microsoft.com/office/drawing/2014/main" id="{85D8C010-480E-41A8-A265-41D41A1EF96C}"/>
              </a:ext>
            </a:extLst>
          </p:cNvPr>
          <p:cNvSpPr txBox="1"/>
          <p:nvPr/>
        </p:nvSpPr>
        <p:spPr>
          <a:xfrm>
            <a:off x="576497" y="3484583"/>
            <a:ext cx="2646006" cy="507831"/>
          </a:xfrm>
          <a:prstGeom prst="rect">
            <a:avLst/>
          </a:prstGeom>
          <a:noFill/>
        </p:spPr>
        <p:txBody>
          <a:bodyPr wrap="square" rtlCol="0">
            <a:spAutoFit/>
          </a:bodyPr>
          <a:lstStyle/>
          <a:p>
            <a:r>
              <a:rPr lang="en-US" sz="900">
                <a:ea typeface="Ebrima" pitchFamily="2" charset="0"/>
                <a:cs typeface="Franklin Gothic Book"/>
              </a:rPr>
              <a:t>Photo Credit: Richmond Pulse corridor </a:t>
            </a:r>
          </a:p>
          <a:p>
            <a:r>
              <a:rPr lang="en-US" sz="900">
                <a:ea typeface="Ebrima" pitchFamily="2" charset="0"/>
                <a:cs typeface="Franklin Gothic Book"/>
              </a:rPr>
              <a:t>(Dan </a:t>
            </a:r>
            <a:r>
              <a:rPr lang="en-US" sz="900" err="1">
                <a:ea typeface="Ebrima" pitchFamily="2" charset="0"/>
                <a:cs typeface="Franklin Gothic Book"/>
              </a:rPr>
              <a:t>Malouff</a:t>
            </a:r>
            <a:r>
              <a:rPr lang="en-US" sz="900">
                <a:ea typeface="Ebrima" pitchFamily="2" charset="0"/>
                <a:cs typeface="Franklin Gothic Book"/>
              </a:rPr>
              <a:t>/</a:t>
            </a:r>
            <a:r>
              <a:rPr lang="en-US" sz="900">
                <a:ea typeface="Ebrima" pitchFamily="2" charset="0"/>
                <a:cs typeface="Franklin Gothic Book"/>
                <a:hlinkClick r:id="rId5"/>
              </a:rPr>
              <a:t>Greater </a:t>
            </a:r>
            <a:r>
              <a:rPr lang="en-US" sz="900" err="1">
                <a:ea typeface="Ebrima" pitchFamily="2" charset="0"/>
                <a:cs typeface="Franklin Gothic Book"/>
                <a:hlinkClick r:id="rId5"/>
              </a:rPr>
              <a:t>Greater</a:t>
            </a:r>
            <a:r>
              <a:rPr lang="en-US" sz="900">
                <a:ea typeface="Ebrima" pitchFamily="2" charset="0"/>
                <a:cs typeface="Franklin Gothic Book"/>
                <a:hlinkClick r:id="rId5"/>
              </a:rPr>
              <a:t> Washington</a:t>
            </a:r>
            <a:r>
              <a:rPr lang="en-US" sz="900">
                <a:ea typeface="Ebrima" pitchFamily="2" charset="0"/>
                <a:cs typeface="Franklin Gothic Book"/>
              </a:rPr>
              <a:t>)</a:t>
            </a:r>
          </a:p>
          <a:p>
            <a:endParaRPr lang="en-US" sz="900"/>
          </a:p>
        </p:txBody>
      </p:sp>
      <p:sp>
        <p:nvSpPr>
          <p:cNvPr id="16" name="TextBox 15">
            <a:extLst>
              <a:ext uri="{FF2B5EF4-FFF2-40B4-BE49-F238E27FC236}">
                <a16:creationId xmlns:a16="http://schemas.microsoft.com/office/drawing/2014/main" id="{7A27B082-70F3-4B5F-ABBC-84B8A96BC2FB}"/>
              </a:ext>
            </a:extLst>
          </p:cNvPr>
          <p:cNvSpPr txBox="1"/>
          <p:nvPr/>
        </p:nvSpPr>
        <p:spPr>
          <a:xfrm>
            <a:off x="3394433" y="3481035"/>
            <a:ext cx="2646006" cy="507831"/>
          </a:xfrm>
          <a:prstGeom prst="rect">
            <a:avLst/>
          </a:prstGeom>
          <a:noFill/>
        </p:spPr>
        <p:txBody>
          <a:bodyPr wrap="square" rtlCol="0">
            <a:spAutoFit/>
          </a:bodyPr>
          <a:lstStyle/>
          <a:p>
            <a:r>
              <a:rPr lang="en-US" sz="900">
                <a:ea typeface="Ebrima" pitchFamily="2" charset="0"/>
                <a:cs typeface="Franklin Gothic Book"/>
              </a:rPr>
              <a:t>Photo Credit: Albuquerque Rapid Transit bus </a:t>
            </a:r>
          </a:p>
          <a:p>
            <a:r>
              <a:rPr lang="en-US" sz="900">
                <a:ea typeface="Ebrima" pitchFamily="2" charset="0"/>
                <a:cs typeface="Franklin Gothic Book"/>
              </a:rPr>
              <a:t>(</a:t>
            </a:r>
            <a:r>
              <a:rPr lang="en-US" sz="900">
                <a:ea typeface="Ebrima" pitchFamily="2" charset="0"/>
                <a:cs typeface="Franklin Gothic Book"/>
                <a:hlinkClick r:id="rId6"/>
              </a:rPr>
              <a:t>HDR</a:t>
            </a:r>
            <a:r>
              <a:rPr lang="en-US" sz="900">
                <a:ea typeface="Ebrima" pitchFamily="2" charset="0"/>
                <a:cs typeface="Franklin Gothic Book"/>
              </a:rPr>
              <a:t>)</a:t>
            </a:r>
          </a:p>
          <a:p>
            <a:endParaRPr lang="en-US" sz="900"/>
          </a:p>
        </p:txBody>
      </p:sp>
      <p:sp>
        <p:nvSpPr>
          <p:cNvPr id="17" name="TextBox 16">
            <a:extLst>
              <a:ext uri="{FF2B5EF4-FFF2-40B4-BE49-F238E27FC236}">
                <a16:creationId xmlns:a16="http://schemas.microsoft.com/office/drawing/2014/main" id="{B670C2AA-E5FE-4BE2-BF5F-440242D8CE84}"/>
              </a:ext>
            </a:extLst>
          </p:cNvPr>
          <p:cNvSpPr txBox="1"/>
          <p:nvPr/>
        </p:nvSpPr>
        <p:spPr>
          <a:xfrm>
            <a:off x="6212369" y="3486796"/>
            <a:ext cx="2646006" cy="507831"/>
          </a:xfrm>
          <a:prstGeom prst="rect">
            <a:avLst/>
          </a:prstGeom>
          <a:noFill/>
        </p:spPr>
        <p:txBody>
          <a:bodyPr wrap="square" rtlCol="0">
            <a:spAutoFit/>
          </a:bodyPr>
          <a:lstStyle/>
          <a:p>
            <a:r>
              <a:rPr lang="en-US" sz="900">
                <a:ea typeface="Ebrima" pitchFamily="2" charset="0"/>
                <a:cs typeface="Franklin Gothic Book"/>
              </a:rPr>
              <a:t>Photo Credit: CT</a:t>
            </a:r>
            <a:r>
              <a:rPr lang="en-US" sz="900" i="1">
                <a:ea typeface="Ebrima" pitchFamily="2" charset="0"/>
                <a:cs typeface="Franklin Gothic Book"/>
              </a:rPr>
              <a:t>fastrak </a:t>
            </a:r>
            <a:r>
              <a:rPr lang="en-US" sz="900">
                <a:ea typeface="Ebrima" pitchFamily="2" charset="0"/>
                <a:cs typeface="Franklin Gothic Book"/>
              </a:rPr>
              <a:t>Vehicle</a:t>
            </a:r>
          </a:p>
          <a:p>
            <a:r>
              <a:rPr lang="en-US" sz="900">
                <a:ea typeface="Ebrima" pitchFamily="2" charset="0"/>
                <a:cs typeface="Franklin Gothic Book"/>
              </a:rPr>
              <a:t>(Sean </a:t>
            </a:r>
            <a:r>
              <a:rPr lang="en-US" sz="900" err="1">
                <a:ea typeface="Ebrima" pitchFamily="2" charset="0"/>
                <a:cs typeface="Franklin Gothic Book"/>
              </a:rPr>
              <a:t>Teehan</a:t>
            </a:r>
            <a:r>
              <a:rPr lang="en-US" sz="900">
                <a:ea typeface="Ebrima" pitchFamily="2" charset="0"/>
                <a:cs typeface="Franklin Gothic Book"/>
              </a:rPr>
              <a:t>/</a:t>
            </a:r>
            <a:r>
              <a:rPr lang="en-US" sz="900">
                <a:ea typeface="Ebrima" pitchFamily="2" charset="0"/>
                <a:cs typeface="Franklin Gothic Book"/>
                <a:hlinkClick r:id="rId7"/>
              </a:rPr>
              <a:t>Hartford Business Journal</a:t>
            </a:r>
            <a:r>
              <a:rPr lang="en-US" sz="900">
                <a:ea typeface="Ebrima" pitchFamily="2" charset="0"/>
                <a:cs typeface="Franklin Gothic Book"/>
              </a:rPr>
              <a:t>)</a:t>
            </a:r>
          </a:p>
          <a:p>
            <a:endParaRPr lang="en-US" sz="900"/>
          </a:p>
        </p:txBody>
      </p:sp>
      <p:sp>
        <p:nvSpPr>
          <p:cNvPr id="18" name="Slide Number Placeholder 1">
            <a:extLst>
              <a:ext uri="{FF2B5EF4-FFF2-40B4-BE49-F238E27FC236}">
                <a16:creationId xmlns:a16="http://schemas.microsoft.com/office/drawing/2014/main" id="{89D5C35D-4BA3-4686-9DA5-9B75B60F6BD0}"/>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50</a:t>
            </a:fld>
            <a:endParaRPr lang="en-US"/>
          </a:p>
        </p:txBody>
      </p:sp>
    </p:spTree>
    <p:extLst>
      <p:ext uri="{BB962C8B-B14F-4D97-AF65-F5344CB8AC3E}">
        <p14:creationId xmlns:p14="http://schemas.microsoft.com/office/powerpoint/2010/main" val="13426005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02754077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Costs of Bus Priority – Nonmonetary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
        <p:nvSpPr>
          <p:cNvPr id="4" name="TextBox 3">
            <a:extLst>
              <a:ext uri="{FF2B5EF4-FFF2-40B4-BE49-F238E27FC236}">
                <a16:creationId xmlns:a16="http://schemas.microsoft.com/office/drawing/2014/main" id="{C1D21689-3A85-4A33-990B-49E7BE6AE41D}"/>
              </a:ext>
            </a:extLst>
          </p:cNvPr>
          <p:cNvSpPr txBox="1"/>
          <p:nvPr/>
        </p:nvSpPr>
        <p:spPr>
          <a:xfrm>
            <a:off x="775405" y="1200351"/>
            <a:ext cx="3674362" cy="2062103"/>
          </a:xfrm>
          <a:prstGeom prst="rect">
            <a:avLst/>
          </a:prstGeom>
          <a:noFill/>
        </p:spPr>
        <p:txBody>
          <a:bodyPr wrap="square" rtlCol="0">
            <a:spAutoFit/>
          </a:bodyPr>
          <a:lstStyle/>
          <a:p>
            <a:r>
              <a:rPr lang="en-US" sz="2000" dirty="0">
                <a:solidFill>
                  <a:schemeClr val="tx2"/>
                </a:solidFill>
                <a:latin typeface="+mj-lt"/>
              </a:rPr>
              <a:t>Right-of-way space</a:t>
            </a:r>
          </a:p>
          <a:p>
            <a:r>
              <a:rPr lang="en-US" dirty="0"/>
              <a:t>Dedicating existing lanes to buses reduces the space available to other vehicles which can temporarily exacerbate congestion</a:t>
            </a:r>
          </a:p>
          <a:p>
            <a:endParaRPr lang="en-US" dirty="0"/>
          </a:p>
          <a:p>
            <a:endParaRPr lang="en-US" dirty="0"/>
          </a:p>
        </p:txBody>
      </p:sp>
      <p:sp>
        <p:nvSpPr>
          <p:cNvPr id="5" name="TextBox 4">
            <a:extLst>
              <a:ext uri="{FF2B5EF4-FFF2-40B4-BE49-F238E27FC236}">
                <a16:creationId xmlns:a16="http://schemas.microsoft.com/office/drawing/2014/main" id="{35A74336-D708-4F3C-AC0E-A54DFD1DFE4F}"/>
              </a:ext>
            </a:extLst>
          </p:cNvPr>
          <p:cNvSpPr txBox="1"/>
          <p:nvPr/>
        </p:nvSpPr>
        <p:spPr>
          <a:xfrm>
            <a:off x="4793427" y="1197389"/>
            <a:ext cx="4079613" cy="1785104"/>
          </a:xfrm>
          <a:prstGeom prst="rect">
            <a:avLst/>
          </a:prstGeom>
          <a:noFill/>
        </p:spPr>
        <p:txBody>
          <a:bodyPr wrap="square" rtlCol="0">
            <a:spAutoFit/>
          </a:bodyPr>
          <a:lstStyle/>
          <a:p>
            <a:r>
              <a:rPr lang="en-US" sz="2000" dirty="0">
                <a:solidFill>
                  <a:schemeClr val="tx2"/>
                </a:solidFill>
                <a:latin typeface="+mj-lt"/>
              </a:rPr>
              <a:t>Vehicle Crowding</a:t>
            </a:r>
          </a:p>
          <a:p>
            <a:r>
              <a:rPr lang="en-US" dirty="0"/>
              <a:t>Increasing the frequency and speeds of buses makes them a more attractive way to travel, which increases the ridership and can lead to bus crowding</a:t>
            </a:r>
          </a:p>
          <a:p>
            <a:endParaRPr lang="en-US" dirty="0">
              <a:solidFill>
                <a:schemeClr val="tx2"/>
              </a:solidFill>
              <a:latin typeface="+mj-lt"/>
            </a:endParaRPr>
          </a:p>
        </p:txBody>
      </p:sp>
      <p:pic>
        <p:nvPicPr>
          <p:cNvPr id="2054" name="Picture 6">
            <a:extLst>
              <a:ext uri="{FF2B5EF4-FFF2-40B4-BE49-F238E27FC236}">
                <a16:creationId xmlns:a16="http://schemas.microsoft.com/office/drawing/2014/main" id="{4F5199C1-0E51-40FE-860E-FEA555298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9074" y="2841767"/>
            <a:ext cx="4079613" cy="271974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0954AFBB-89F0-40A4-AD9E-B54914C5D2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178" y="2841767"/>
            <a:ext cx="3977822" cy="234188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214B9521-B886-40B1-BE17-99FBA7D079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109" y="4146702"/>
            <a:ext cx="3688231" cy="1423547"/>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a:extLst>
              <a:ext uri="{FF2B5EF4-FFF2-40B4-BE49-F238E27FC236}">
                <a16:creationId xmlns:a16="http://schemas.microsoft.com/office/drawing/2014/main" id="{1DA73DF6-E269-4CEB-A5C9-A17F574B6CED}"/>
              </a:ext>
            </a:extLst>
          </p:cNvPr>
          <p:cNvCxnSpPr/>
          <p:nvPr/>
        </p:nvCxnSpPr>
        <p:spPr>
          <a:xfrm>
            <a:off x="4647414" y="1197389"/>
            <a:ext cx="0" cy="4689621"/>
          </a:xfrm>
          <a:prstGeom prst="line">
            <a:avLst/>
          </a:prstGeom>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03D4575E-FB22-4D7D-BCEF-969CB63139EB}"/>
              </a:ext>
            </a:extLst>
          </p:cNvPr>
          <p:cNvSpPr txBox="1"/>
          <p:nvPr/>
        </p:nvSpPr>
        <p:spPr>
          <a:xfrm>
            <a:off x="701836" y="5598208"/>
            <a:ext cx="3240552" cy="369332"/>
          </a:xfrm>
          <a:prstGeom prst="rect">
            <a:avLst/>
          </a:prstGeom>
          <a:noFill/>
        </p:spPr>
        <p:txBody>
          <a:bodyPr wrap="square" rtlCol="0">
            <a:spAutoFit/>
          </a:bodyPr>
          <a:lstStyle/>
          <a:p>
            <a:r>
              <a:rPr lang="en-US" sz="900">
                <a:ea typeface="Ebrima" pitchFamily="2" charset="0"/>
                <a:cs typeface="Franklin Gothic Book"/>
              </a:rPr>
              <a:t>Photo Credit: Mock-up of bus priority lanes in Nashville</a:t>
            </a:r>
          </a:p>
          <a:p>
            <a:r>
              <a:rPr lang="en-US" sz="900">
                <a:ea typeface="Ebrima" pitchFamily="2" charset="0"/>
                <a:cs typeface="Franklin Gothic Book"/>
              </a:rPr>
              <a:t>(Joey Garrison/ </a:t>
            </a:r>
            <a:r>
              <a:rPr lang="en-US" sz="900">
                <a:ea typeface="Ebrima" pitchFamily="2" charset="0"/>
                <a:cs typeface="Franklin Gothic Book"/>
                <a:hlinkClick r:id="rId6"/>
              </a:rPr>
              <a:t>Tennessean</a:t>
            </a:r>
            <a:r>
              <a:rPr lang="en-US" sz="900">
                <a:ea typeface="Ebrima" pitchFamily="2" charset="0"/>
                <a:cs typeface="Franklin Gothic Book"/>
              </a:rPr>
              <a:t>)</a:t>
            </a:r>
          </a:p>
        </p:txBody>
      </p:sp>
      <p:sp>
        <p:nvSpPr>
          <p:cNvPr id="14" name="TextBox 13">
            <a:extLst>
              <a:ext uri="{FF2B5EF4-FFF2-40B4-BE49-F238E27FC236}">
                <a16:creationId xmlns:a16="http://schemas.microsoft.com/office/drawing/2014/main" id="{A65076C2-8BA2-4F7C-AC81-5FB3ED7775EC}"/>
              </a:ext>
            </a:extLst>
          </p:cNvPr>
          <p:cNvSpPr txBox="1"/>
          <p:nvPr/>
        </p:nvSpPr>
        <p:spPr>
          <a:xfrm>
            <a:off x="4734880" y="5593957"/>
            <a:ext cx="3240552" cy="369332"/>
          </a:xfrm>
          <a:prstGeom prst="rect">
            <a:avLst/>
          </a:prstGeom>
          <a:noFill/>
        </p:spPr>
        <p:txBody>
          <a:bodyPr wrap="square" rtlCol="0">
            <a:spAutoFit/>
          </a:bodyPr>
          <a:lstStyle/>
          <a:p>
            <a:r>
              <a:rPr lang="en-US" sz="900">
                <a:ea typeface="Ebrima" pitchFamily="2" charset="0"/>
                <a:cs typeface="Franklin Gothic Book"/>
              </a:rPr>
              <a:t>Photo Credit: Crowded BRT bus in Las Vegas</a:t>
            </a:r>
          </a:p>
          <a:p>
            <a:r>
              <a:rPr lang="en-US" sz="900">
                <a:ea typeface="Ebrima" pitchFamily="2" charset="0"/>
                <a:cs typeface="Franklin Gothic Book"/>
              </a:rPr>
              <a:t>(Nick Christensen/ </a:t>
            </a:r>
            <a:r>
              <a:rPr lang="en-US" sz="900">
                <a:ea typeface="Ebrima" pitchFamily="2" charset="0"/>
                <a:cs typeface="Franklin Gothic Book"/>
                <a:hlinkClick r:id="rId7"/>
              </a:rPr>
              <a:t>Oregon Metro News</a:t>
            </a:r>
            <a:r>
              <a:rPr lang="en-US" sz="900">
                <a:ea typeface="Ebrima" pitchFamily="2" charset="0"/>
                <a:cs typeface="Franklin Gothic Book"/>
              </a:rPr>
              <a:t>)</a:t>
            </a:r>
          </a:p>
        </p:txBody>
      </p:sp>
      <p:sp>
        <p:nvSpPr>
          <p:cNvPr id="7" name="TextBox 6">
            <a:extLst>
              <a:ext uri="{FF2B5EF4-FFF2-40B4-BE49-F238E27FC236}">
                <a16:creationId xmlns:a16="http://schemas.microsoft.com/office/drawing/2014/main" id="{14C28265-429D-46FC-9512-D118B8943883}"/>
              </a:ext>
            </a:extLst>
          </p:cNvPr>
          <p:cNvSpPr txBox="1"/>
          <p:nvPr/>
        </p:nvSpPr>
        <p:spPr>
          <a:xfrm>
            <a:off x="701836" y="6004959"/>
            <a:ext cx="8710076" cy="230832"/>
          </a:xfrm>
          <a:prstGeom prst="rect">
            <a:avLst/>
          </a:prstGeom>
          <a:noFill/>
        </p:spPr>
        <p:txBody>
          <a:bodyPr wrap="square" rtlCol="0">
            <a:spAutoFit/>
          </a:bodyPr>
          <a:lstStyle/>
          <a:p>
            <a:r>
              <a:rPr lang="en-US" sz="900"/>
              <a:t>For more information, see: </a:t>
            </a:r>
            <a:r>
              <a:rPr lang="en-US" sz="900">
                <a:hlinkClick r:id="rId8"/>
              </a:rPr>
              <a:t>https://www.transit.dot.gov/sites/fta.dot.gov/files/CBRT_2009_Update.pdf</a:t>
            </a:r>
            <a:r>
              <a:rPr lang="en-US" sz="900"/>
              <a:t> </a:t>
            </a:r>
          </a:p>
        </p:txBody>
      </p:sp>
      <p:sp>
        <p:nvSpPr>
          <p:cNvPr id="15" name="Slide Number Placeholder 1">
            <a:extLst>
              <a:ext uri="{FF2B5EF4-FFF2-40B4-BE49-F238E27FC236}">
                <a16:creationId xmlns:a16="http://schemas.microsoft.com/office/drawing/2014/main" id="{E9D596A0-8AF6-46C5-940B-CED24A763412}"/>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51</a:t>
            </a:fld>
            <a:endParaRPr lang="en-US"/>
          </a:p>
        </p:txBody>
      </p:sp>
    </p:spTree>
    <p:extLst>
      <p:ext uri="{BB962C8B-B14F-4D97-AF65-F5344CB8AC3E}">
        <p14:creationId xmlns:p14="http://schemas.microsoft.com/office/powerpoint/2010/main" val="35943240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116838654"/>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Challenges of Bus Priority – Bus Lane Management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grpSp>
        <p:nvGrpSpPr>
          <p:cNvPr id="8" name="Group 7">
            <a:extLst>
              <a:ext uri="{FF2B5EF4-FFF2-40B4-BE49-F238E27FC236}">
                <a16:creationId xmlns:a16="http://schemas.microsoft.com/office/drawing/2014/main" id="{5A5AE4A9-495E-4888-B2F5-8B606291451E}"/>
              </a:ext>
            </a:extLst>
          </p:cNvPr>
          <p:cNvGrpSpPr/>
          <p:nvPr/>
        </p:nvGrpSpPr>
        <p:grpSpPr>
          <a:xfrm>
            <a:off x="691290" y="3750390"/>
            <a:ext cx="8336406" cy="1945638"/>
            <a:chOff x="672436" y="3817675"/>
            <a:chExt cx="8336406" cy="1945638"/>
          </a:xfrm>
        </p:grpSpPr>
        <p:sp>
          <p:nvSpPr>
            <p:cNvPr id="10" name="Oval 9">
              <a:extLst>
                <a:ext uri="{FF2B5EF4-FFF2-40B4-BE49-F238E27FC236}">
                  <a16:creationId xmlns:a16="http://schemas.microsoft.com/office/drawing/2014/main" id="{9A5F581F-B314-48B4-ABB0-95D13A0666F1}"/>
                </a:ext>
              </a:extLst>
            </p:cNvPr>
            <p:cNvSpPr/>
            <p:nvPr/>
          </p:nvSpPr>
          <p:spPr>
            <a:xfrm>
              <a:off x="672436" y="3817675"/>
              <a:ext cx="722660" cy="722660"/>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sp>
        <p:sp>
          <p:nvSpPr>
            <p:cNvPr id="11" name="Rectangle 10" descr="Group">
              <a:extLst>
                <a:ext uri="{FF2B5EF4-FFF2-40B4-BE49-F238E27FC236}">
                  <a16:creationId xmlns:a16="http://schemas.microsoft.com/office/drawing/2014/main" id="{03578178-C9EE-438D-903E-5E1DEDF9FE49}"/>
                </a:ext>
              </a:extLst>
            </p:cNvPr>
            <p:cNvSpPr/>
            <p:nvPr/>
          </p:nvSpPr>
          <p:spPr>
            <a:xfrm>
              <a:off x="824194" y="3969434"/>
              <a:ext cx="419143" cy="419143"/>
            </a:xfrm>
            <a:prstGeom prst="rect">
              <a:avLst/>
            </a:prstGeom>
            <a:blipFill>
              <a:blip r:embed="rId2">
                <a:extLst>
                  <a:ext uri="{96DAC541-7B7A-43D3-8B79-37D633B846F1}">
                    <asvg:svgBlip xmlns:asvg="http://schemas.microsoft.com/office/drawing/2016/SVG/main" r:embed="rId3"/>
                  </a:ext>
                </a:extLst>
              </a:blip>
              <a:srcRect/>
              <a:stretch>
                <a:fillRect/>
              </a:stretch>
            </a:blipFill>
          </p:spPr>
          <p:style>
            <a:lnRef idx="0">
              <a:schemeClr val="accent1">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2" name="Freeform: Shape 11">
              <a:extLst>
                <a:ext uri="{FF2B5EF4-FFF2-40B4-BE49-F238E27FC236}">
                  <a16:creationId xmlns:a16="http://schemas.microsoft.com/office/drawing/2014/main" id="{498A0D7B-61DF-49D7-A3F5-03DB290D9135}"/>
                </a:ext>
              </a:extLst>
            </p:cNvPr>
            <p:cNvSpPr/>
            <p:nvPr/>
          </p:nvSpPr>
          <p:spPr>
            <a:xfrm>
              <a:off x="1549952" y="3817675"/>
              <a:ext cx="1703414" cy="722660"/>
            </a:xfrm>
            <a:custGeom>
              <a:avLst/>
              <a:gdLst>
                <a:gd name="connsiteX0" fmla="*/ 0 w 1703414"/>
                <a:gd name="connsiteY0" fmla="*/ 0 h 722660"/>
                <a:gd name="connsiteX1" fmla="*/ 1703414 w 1703414"/>
                <a:gd name="connsiteY1" fmla="*/ 0 h 722660"/>
                <a:gd name="connsiteX2" fmla="*/ 1703414 w 1703414"/>
                <a:gd name="connsiteY2" fmla="*/ 722660 h 722660"/>
                <a:gd name="connsiteX3" fmla="*/ 0 w 1703414"/>
                <a:gd name="connsiteY3" fmla="*/ 722660 h 722660"/>
                <a:gd name="connsiteX4" fmla="*/ 0 w 1703414"/>
                <a:gd name="connsiteY4" fmla="*/ 0 h 722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3414" h="722660">
                  <a:moveTo>
                    <a:pt x="0" y="0"/>
                  </a:moveTo>
                  <a:lnTo>
                    <a:pt x="1703414" y="0"/>
                  </a:lnTo>
                  <a:lnTo>
                    <a:pt x="1703414" y="722660"/>
                  </a:lnTo>
                  <a:lnTo>
                    <a:pt x="0" y="722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Stakeholder Coordination</a:t>
              </a:r>
            </a:p>
          </p:txBody>
        </p:sp>
        <p:sp>
          <p:nvSpPr>
            <p:cNvPr id="13" name="Oval 12">
              <a:extLst>
                <a:ext uri="{FF2B5EF4-FFF2-40B4-BE49-F238E27FC236}">
                  <a16:creationId xmlns:a16="http://schemas.microsoft.com/office/drawing/2014/main" id="{2E1C12FD-A974-47EF-B3B6-E50CBDE769A6}"/>
                </a:ext>
              </a:extLst>
            </p:cNvPr>
            <p:cNvSpPr/>
            <p:nvPr/>
          </p:nvSpPr>
          <p:spPr>
            <a:xfrm>
              <a:off x="3550174" y="3817675"/>
              <a:ext cx="722660" cy="722660"/>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sp>
        <p:sp>
          <p:nvSpPr>
            <p:cNvPr id="14" name="Rectangle 13" descr="Police">
              <a:extLst>
                <a:ext uri="{FF2B5EF4-FFF2-40B4-BE49-F238E27FC236}">
                  <a16:creationId xmlns:a16="http://schemas.microsoft.com/office/drawing/2014/main" id="{7E868652-62CA-4A8E-947D-DB55996F6220}"/>
                </a:ext>
              </a:extLst>
            </p:cNvPr>
            <p:cNvSpPr/>
            <p:nvPr/>
          </p:nvSpPr>
          <p:spPr>
            <a:xfrm>
              <a:off x="3701932" y="3969434"/>
              <a:ext cx="419143" cy="419143"/>
            </a:xfrm>
            <a:prstGeom prst="rect">
              <a:avLst/>
            </a:prstGeom>
            <a:blipFill>
              <a:blip r:embed="rId4">
                <a:extLst>
                  <a:ext uri="{96DAC541-7B7A-43D3-8B79-37D633B846F1}">
                    <asvg:svgBlip xmlns:asvg="http://schemas.microsoft.com/office/drawing/2016/SVG/main" r:embed="rId5"/>
                  </a:ext>
                </a:extLst>
              </a:blip>
              <a:srcRect/>
              <a:stretch>
                <a:fillRect/>
              </a:stretch>
            </a:blipFill>
          </p:spPr>
          <p:style>
            <a:lnRef idx="0">
              <a:schemeClr val="accent1">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5" name="Freeform: Shape 14">
              <a:extLst>
                <a:ext uri="{FF2B5EF4-FFF2-40B4-BE49-F238E27FC236}">
                  <a16:creationId xmlns:a16="http://schemas.microsoft.com/office/drawing/2014/main" id="{EDDE0809-8E09-451C-9AC8-89BD3FB1A1D2}"/>
                </a:ext>
              </a:extLst>
            </p:cNvPr>
            <p:cNvSpPr/>
            <p:nvPr/>
          </p:nvSpPr>
          <p:spPr>
            <a:xfrm>
              <a:off x="4427690" y="3817675"/>
              <a:ext cx="1703414" cy="722660"/>
            </a:xfrm>
            <a:custGeom>
              <a:avLst/>
              <a:gdLst>
                <a:gd name="connsiteX0" fmla="*/ 0 w 1703414"/>
                <a:gd name="connsiteY0" fmla="*/ 0 h 722660"/>
                <a:gd name="connsiteX1" fmla="*/ 1703414 w 1703414"/>
                <a:gd name="connsiteY1" fmla="*/ 0 h 722660"/>
                <a:gd name="connsiteX2" fmla="*/ 1703414 w 1703414"/>
                <a:gd name="connsiteY2" fmla="*/ 722660 h 722660"/>
                <a:gd name="connsiteX3" fmla="*/ 0 w 1703414"/>
                <a:gd name="connsiteY3" fmla="*/ 722660 h 722660"/>
                <a:gd name="connsiteX4" fmla="*/ 0 w 1703414"/>
                <a:gd name="connsiteY4" fmla="*/ 0 h 722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3414" h="722660">
                  <a:moveTo>
                    <a:pt x="0" y="0"/>
                  </a:moveTo>
                  <a:lnTo>
                    <a:pt x="1703414" y="0"/>
                  </a:lnTo>
                  <a:lnTo>
                    <a:pt x="1703414" y="722660"/>
                  </a:lnTo>
                  <a:lnTo>
                    <a:pt x="0" y="722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Enforcement</a:t>
              </a:r>
            </a:p>
          </p:txBody>
        </p:sp>
        <p:sp>
          <p:nvSpPr>
            <p:cNvPr id="16" name="Oval 15">
              <a:extLst>
                <a:ext uri="{FF2B5EF4-FFF2-40B4-BE49-F238E27FC236}">
                  <a16:creationId xmlns:a16="http://schemas.microsoft.com/office/drawing/2014/main" id="{4215C850-3198-43E8-9B2A-16BEABC90049}"/>
                </a:ext>
              </a:extLst>
            </p:cNvPr>
            <p:cNvSpPr/>
            <p:nvPr/>
          </p:nvSpPr>
          <p:spPr>
            <a:xfrm>
              <a:off x="6427912" y="3817675"/>
              <a:ext cx="722660" cy="722660"/>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sp>
        <p:sp>
          <p:nvSpPr>
            <p:cNvPr id="17" name="Rectangle 16" descr="Court">
              <a:extLst>
                <a:ext uri="{FF2B5EF4-FFF2-40B4-BE49-F238E27FC236}">
                  <a16:creationId xmlns:a16="http://schemas.microsoft.com/office/drawing/2014/main" id="{C90DEBF3-0B49-4F55-847C-4FE99B2F7B6E}"/>
                </a:ext>
              </a:extLst>
            </p:cNvPr>
            <p:cNvSpPr/>
            <p:nvPr/>
          </p:nvSpPr>
          <p:spPr>
            <a:xfrm>
              <a:off x="6579670" y="3969434"/>
              <a:ext cx="419143" cy="419143"/>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a:blipFill>
          </p:spPr>
          <p:style>
            <a:lnRef idx="0">
              <a:schemeClr val="accent1">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8" name="Freeform: Shape 17">
              <a:extLst>
                <a:ext uri="{FF2B5EF4-FFF2-40B4-BE49-F238E27FC236}">
                  <a16:creationId xmlns:a16="http://schemas.microsoft.com/office/drawing/2014/main" id="{0B846F02-B3E8-4187-98FF-758544880563}"/>
                </a:ext>
              </a:extLst>
            </p:cNvPr>
            <p:cNvSpPr/>
            <p:nvPr/>
          </p:nvSpPr>
          <p:spPr>
            <a:xfrm>
              <a:off x="7305428" y="3817675"/>
              <a:ext cx="1703414" cy="722660"/>
            </a:xfrm>
            <a:custGeom>
              <a:avLst/>
              <a:gdLst>
                <a:gd name="connsiteX0" fmla="*/ 0 w 1703414"/>
                <a:gd name="connsiteY0" fmla="*/ 0 h 722660"/>
                <a:gd name="connsiteX1" fmla="*/ 1703414 w 1703414"/>
                <a:gd name="connsiteY1" fmla="*/ 0 h 722660"/>
                <a:gd name="connsiteX2" fmla="*/ 1703414 w 1703414"/>
                <a:gd name="connsiteY2" fmla="*/ 722660 h 722660"/>
                <a:gd name="connsiteX3" fmla="*/ 0 w 1703414"/>
                <a:gd name="connsiteY3" fmla="*/ 722660 h 722660"/>
                <a:gd name="connsiteX4" fmla="*/ 0 w 1703414"/>
                <a:gd name="connsiteY4" fmla="*/ 0 h 722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3414" h="722660">
                  <a:moveTo>
                    <a:pt x="0" y="0"/>
                  </a:moveTo>
                  <a:lnTo>
                    <a:pt x="1703414" y="0"/>
                  </a:lnTo>
                  <a:lnTo>
                    <a:pt x="1703414" y="722660"/>
                  </a:lnTo>
                  <a:lnTo>
                    <a:pt x="0" y="722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Legislation</a:t>
              </a:r>
            </a:p>
          </p:txBody>
        </p:sp>
        <p:sp>
          <p:nvSpPr>
            <p:cNvPr id="19" name="Oval 18">
              <a:extLst>
                <a:ext uri="{FF2B5EF4-FFF2-40B4-BE49-F238E27FC236}">
                  <a16:creationId xmlns:a16="http://schemas.microsoft.com/office/drawing/2014/main" id="{DF959419-F007-49D8-8D57-038A0B0A98CE}"/>
                </a:ext>
              </a:extLst>
            </p:cNvPr>
            <p:cNvSpPr/>
            <p:nvPr/>
          </p:nvSpPr>
          <p:spPr>
            <a:xfrm>
              <a:off x="2161869" y="4994431"/>
              <a:ext cx="722660" cy="722660"/>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sp>
        <p:sp>
          <p:nvSpPr>
            <p:cNvPr id="20" name="Rectangle 19" descr="Classroom">
              <a:extLst>
                <a:ext uri="{FF2B5EF4-FFF2-40B4-BE49-F238E27FC236}">
                  <a16:creationId xmlns:a16="http://schemas.microsoft.com/office/drawing/2014/main" id="{167C6B37-D02F-438E-B30E-E9EAE6002FBB}"/>
                </a:ext>
              </a:extLst>
            </p:cNvPr>
            <p:cNvSpPr/>
            <p:nvPr/>
          </p:nvSpPr>
          <p:spPr>
            <a:xfrm>
              <a:off x="2313627" y="5146190"/>
              <a:ext cx="419143" cy="419143"/>
            </a:xfrm>
            <a:prstGeom prst="rect">
              <a:avLst/>
            </a:prstGeom>
            <a:blipFill>
              <a:blip r:embed="rId8">
                <a:extLst>
                  <a:ext uri="{96DAC541-7B7A-43D3-8B79-37D633B846F1}">
                    <asvg:svgBlip xmlns:asvg="http://schemas.microsoft.com/office/drawing/2016/SVG/main" r:embed="rId9"/>
                  </a:ext>
                </a:extLst>
              </a:blip>
              <a:srcRect/>
              <a:stretch>
                <a:fillRect/>
              </a:stretch>
            </a:blipFill>
          </p:spPr>
          <p:style>
            <a:lnRef idx="0">
              <a:schemeClr val="accent1">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21" name="Freeform: Shape 20">
              <a:extLst>
                <a:ext uri="{FF2B5EF4-FFF2-40B4-BE49-F238E27FC236}">
                  <a16:creationId xmlns:a16="http://schemas.microsoft.com/office/drawing/2014/main" id="{FDEB628C-C4F0-4467-BFB1-8328F9BD6186}"/>
                </a:ext>
              </a:extLst>
            </p:cNvPr>
            <p:cNvSpPr/>
            <p:nvPr/>
          </p:nvSpPr>
          <p:spPr>
            <a:xfrm>
              <a:off x="3039385" y="4994431"/>
              <a:ext cx="1703414" cy="722660"/>
            </a:xfrm>
            <a:custGeom>
              <a:avLst/>
              <a:gdLst>
                <a:gd name="connsiteX0" fmla="*/ 0 w 1703414"/>
                <a:gd name="connsiteY0" fmla="*/ 0 h 722660"/>
                <a:gd name="connsiteX1" fmla="*/ 1703414 w 1703414"/>
                <a:gd name="connsiteY1" fmla="*/ 0 h 722660"/>
                <a:gd name="connsiteX2" fmla="*/ 1703414 w 1703414"/>
                <a:gd name="connsiteY2" fmla="*/ 722660 h 722660"/>
                <a:gd name="connsiteX3" fmla="*/ 0 w 1703414"/>
                <a:gd name="connsiteY3" fmla="*/ 722660 h 722660"/>
                <a:gd name="connsiteX4" fmla="*/ 0 w 1703414"/>
                <a:gd name="connsiteY4" fmla="*/ 0 h 722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3414" h="722660">
                  <a:moveTo>
                    <a:pt x="0" y="0"/>
                  </a:moveTo>
                  <a:lnTo>
                    <a:pt x="1703414" y="0"/>
                  </a:lnTo>
                  <a:lnTo>
                    <a:pt x="1703414" y="722660"/>
                  </a:lnTo>
                  <a:lnTo>
                    <a:pt x="0" y="722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Education</a:t>
              </a:r>
            </a:p>
          </p:txBody>
        </p:sp>
        <p:sp>
          <p:nvSpPr>
            <p:cNvPr id="22" name="Oval 21">
              <a:extLst>
                <a:ext uri="{FF2B5EF4-FFF2-40B4-BE49-F238E27FC236}">
                  <a16:creationId xmlns:a16="http://schemas.microsoft.com/office/drawing/2014/main" id="{3C5BA8C9-3FDE-4D59-99E8-E440CB04F040}"/>
                </a:ext>
              </a:extLst>
            </p:cNvPr>
            <p:cNvSpPr/>
            <p:nvPr/>
          </p:nvSpPr>
          <p:spPr>
            <a:xfrm>
              <a:off x="5039607" y="4994431"/>
              <a:ext cx="722660" cy="722660"/>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sp>
        <p:sp>
          <p:nvSpPr>
            <p:cNvPr id="23" name="Rectangle 22" descr="Magnifying glass">
              <a:extLst>
                <a:ext uri="{FF2B5EF4-FFF2-40B4-BE49-F238E27FC236}">
                  <a16:creationId xmlns:a16="http://schemas.microsoft.com/office/drawing/2014/main" id="{9630C3C5-3D4D-4AE0-9C17-AF2673335828}"/>
                </a:ext>
              </a:extLst>
            </p:cNvPr>
            <p:cNvSpPr/>
            <p:nvPr/>
          </p:nvSpPr>
          <p:spPr>
            <a:xfrm>
              <a:off x="5191365" y="5146190"/>
              <a:ext cx="419143" cy="419143"/>
            </a:xfrm>
            <a:prstGeom prst="rect">
              <a:avLst/>
            </a:prstGeom>
            <a: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a:blipFill>
          </p:spPr>
          <p:style>
            <a:lnRef idx="0">
              <a:schemeClr val="accent1">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24" name="Freeform: Shape 23">
              <a:extLst>
                <a:ext uri="{FF2B5EF4-FFF2-40B4-BE49-F238E27FC236}">
                  <a16:creationId xmlns:a16="http://schemas.microsoft.com/office/drawing/2014/main" id="{74779854-B439-46E3-AF94-384F7F11C8A6}"/>
                </a:ext>
              </a:extLst>
            </p:cNvPr>
            <p:cNvSpPr/>
            <p:nvPr/>
          </p:nvSpPr>
          <p:spPr>
            <a:xfrm>
              <a:off x="5957749" y="5040653"/>
              <a:ext cx="1703414" cy="722660"/>
            </a:xfrm>
            <a:custGeom>
              <a:avLst/>
              <a:gdLst>
                <a:gd name="connsiteX0" fmla="*/ 0 w 1703414"/>
                <a:gd name="connsiteY0" fmla="*/ 0 h 722660"/>
                <a:gd name="connsiteX1" fmla="*/ 1703414 w 1703414"/>
                <a:gd name="connsiteY1" fmla="*/ 0 h 722660"/>
                <a:gd name="connsiteX2" fmla="*/ 1703414 w 1703414"/>
                <a:gd name="connsiteY2" fmla="*/ 722660 h 722660"/>
                <a:gd name="connsiteX3" fmla="*/ 0 w 1703414"/>
                <a:gd name="connsiteY3" fmla="*/ 722660 h 722660"/>
                <a:gd name="connsiteX4" fmla="*/ 0 w 1703414"/>
                <a:gd name="connsiteY4" fmla="*/ 0 h 722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3414" h="722660">
                  <a:moveTo>
                    <a:pt x="0" y="0"/>
                  </a:moveTo>
                  <a:lnTo>
                    <a:pt x="1703414" y="0"/>
                  </a:lnTo>
                  <a:lnTo>
                    <a:pt x="1703414" y="722660"/>
                  </a:lnTo>
                  <a:lnTo>
                    <a:pt x="0" y="722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Monitoring</a:t>
              </a:r>
            </a:p>
          </p:txBody>
        </p:sp>
      </p:grpSp>
      <p:sp>
        <p:nvSpPr>
          <p:cNvPr id="4" name="TextBox 3">
            <a:extLst>
              <a:ext uri="{FF2B5EF4-FFF2-40B4-BE49-F238E27FC236}">
                <a16:creationId xmlns:a16="http://schemas.microsoft.com/office/drawing/2014/main" id="{CD947CE1-85AA-4AF8-BA7D-F829EC5FF602}"/>
              </a:ext>
            </a:extLst>
          </p:cNvPr>
          <p:cNvSpPr txBox="1"/>
          <p:nvPr/>
        </p:nvSpPr>
        <p:spPr>
          <a:xfrm>
            <a:off x="775405" y="1624519"/>
            <a:ext cx="7883962" cy="1323439"/>
          </a:xfrm>
          <a:prstGeom prst="rect">
            <a:avLst/>
          </a:prstGeom>
          <a:noFill/>
        </p:spPr>
        <p:txBody>
          <a:bodyPr wrap="square" rtlCol="0">
            <a:spAutoFit/>
          </a:bodyPr>
          <a:lstStyle/>
          <a:p>
            <a:r>
              <a:rPr lang="en-US" sz="2000" dirty="0"/>
              <a:t>One of the challenges of maintaining a bus priority system is enforcing the function of the dedicated lanes. This is particularly true when the bus lanes share the road with general traffic and the lane is reassigned from general traffic to a dedicated bus lane. </a:t>
            </a:r>
          </a:p>
        </p:txBody>
      </p:sp>
      <p:sp>
        <p:nvSpPr>
          <p:cNvPr id="7" name="TextBox 6">
            <a:extLst>
              <a:ext uri="{FF2B5EF4-FFF2-40B4-BE49-F238E27FC236}">
                <a16:creationId xmlns:a16="http://schemas.microsoft.com/office/drawing/2014/main" id="{FA0F4502-B301-43AC-8229-1C9D803F6336}"/>
              </a:ext>
            </a:extLst>
          </p:cNvPr>
          <p:cNvSpPr txBox="1"/>
          <p:nvPr/>
        </p:nvSpPr>
        <p:spPr>
          <a:xfrm>
            <a:off x="1075704" y="2968965"/>
            <a:ext cx="7296347" cy="646331"/>
          </a:xfrm>
          <a:prstGeom prst="rect">
            <a:avLst/>
          </a:prstGeom>
          <a:noFill/>
        </p:spPr>
        <p:txBody>
          <a:bodyPr wrap="square" rtlCol="0">
            <a:spAutoFit/>
          </a:bodyPr>
          <a:lstStyle/>
          <a:p>
            <a:pPr algn="ctr"/>
            <a:r>
              <a:rPr lang="en-US">
                <a:solidFill>
                  <a:schemeClr val="tx2"/>
                </a:solidFill>
                <a:latin typeface="+mj-lt"/>
              </a:rPr>
              <a:t>The 2017 MWCOG Bus Lane Enforcement study reported five components of bus lane management:</a:t>
            </a:r>
            <a:endParaRPr lang="en-US">
              <a:latin typeface="+mj-lt"/>
            </a:endParaRPr>
          </a:p>
        </p:txBody>
      </p:sp>
      <p:sp>
        <p:nvSpPr>
          <p:cNvPr id="25" name="TextBox 24">
            <a:extLst>
              <a:ext uri="{FF2B5EF4-FFF2-40B4-BE49-F238E27FC236}">
                <a16:creationId xmlns:a16="http://schemas.microsoft.com/office/drawing/2014/main" id="{0A1D429D-41DA-43E7-9E98-CFB31B2CAC29}"/>
              </a:ext>
            </a:extLst>
          </p:cNvPr>
          <p:cNvSpPr txBox="1"/>
          <p:nvPr/>
        </p:nvSpPr>
        <p:spPr>
          <a:xfrm>
            <a:off x="691290" y="5978791"/>
            <a:ext cx="8710076" cy="230832"/>
          </a:xfrm>
          <a:prstGeom prst="rect">
            <a:avLst/>
          </a:prstGeom>
          <a:noFill/>
        </p:spPr>
        <p:txBody>
          <a:bodyPr wrap="square" rtlCol="0">
            <a:spAutoFit/>
          </a:bodyPr>
          <a:lstStyle/>
          <a:p>
            <a:r>
              <a:rPr lang="en-US" sz="900"/>
              <a:t>For more information, see: </a:t>
            </a:r>
            <a:r>
              <a:rPr lang="en-US" sz="900">
                <a:hlinkClick r:id="rId12"/>
              </a:rPr>
              <a:t>https://www.mwcog.org/assets/1/28/10062017_-_Item_12_-_DO_NOT_PRINT_-_Bus_Lane_Enforcement_Study_Final_Report.pdf</a:t>
            </a:r>
            <a:endParaRPr lang="en-US" sz="900"/>
          </a:p>
        </p:txBody>
      </p:sp>
      <p:sp>
        <p:nvSpPr>
          <p:cNvPr id="29" name="Slide Number Placeholder 1">
            <a:extLst>
              <a:ext uri="{FF2B5EF4-FFF2-40B4-BE49-F238E27FC236}">
                <a16:creationId xmlns:a16="http://schemas.microsoft.com/office/drawing/2014/main" id="{3F9DDF00-4D6B-44B0-8430-928EEDCF44F0}"/>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52</a:t>
            </a:fld>
            <a:endParaRPr lang="en-US"/>
          </a:p>
        </p:txBody>
      </p:sp>
    </p:spTree>
    <p:extLst>
      <p:ext uri="{BB962C8B-B14F-4D97-AF65-F5344CB8AC3E}">
        <p14:creationId xmlns:p14="http://schemas.microsoft.com/office/powerpoint/2010/main" val="6884100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03428083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Challenges of Bus Priority – Approval</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TextBox 3">
            <a:extLst>
              <a:ext uri="{FF2B5EF4-FFF2-40B4-BE49-F238E27FC236}">
                <a16:creationId xmlns:a16="http://schemas.microsoft.com/office/drawing/2014/main" id="{B4886B35-E107-45C1-BAF0-011E140B9434}"/>
              </a:ext>
            </a:extLst>
          </p:cNvPr>
          <p:cNvSpPr txBox="1"/>
          <p:nvPr/>
        </p:nvSpPr>
        <p:spPr>
          <a:xfrm>
            <a:off x="775405" y="1146079"/>
            <a:ext cx="8161204" cy="2015936"/>
          </a:xfrm>
          <a:prstGeom prst="rect">
            <a:avLst/>
          </a:prstGeom>
          <a:noFill/>
        </p:spPr>
        <p:txBody>
          <a:bodyPr wrap="square" rtlCol="0">
            <a:spAutoFit/>
          </a:bodyPr>
          <a:lstStyle/>
          <a:p>
            <a:r>
              <a:rPr lang="en-US" sz="2000" dirty="0"/>
              <a:t>In order to implement any bus priority infrastructure, the program must be approved by relevant stakeholders, including the city government, the transit agency, the streets department, and any impacted community members/organizations. </a:t>
            </a:r>
          </a:p>
          <a:p>
            <a:pPr>
              <a:spcBef>
                <a:spcPts val="600"/>
              </a:spcBef>
            </a:pPr>
            <a:r>
              <a:rPr lang="en-US" sz="2000" dirty="0"/>
              <a:t>Taking away an existing parking or travel lane can be politically unpopular and creating additional right-of-way can be expensive. </a:t>
            </a:r>
          </a:p>
        </p:txBody>
      </p:sp>
      <p:sp>
        <p:nvSpPr>
          <p:cNvPr id="5" name="TextBox 4">
            <a:extLst>
              <a:ext uri="{FF2B5EF4-FFF2-40B4-BE49-F238E27FC236}">
                <a16:creationId xmlns:a16="http://schemas.microsoft.com/office/drawing/2014/main" id="{DA0BFF30-8D56-4593-B8BD-7B6E68EA8550}"/>
              </a:ext>
            </a:extLst>
          </p:cNvPr>
          <p:cNvSpPr txBox="1"/>
          <p:nvPr/>
        </p:nvSpPr>
        <p:spPr>
          <a:xfrm>
            <a:off x="935661" y="3429000"/>
            <a:ext cx="3438376" cy="2031325"/>
          </a:xfrm>
          <a:prstGeom prst="rect">
            <a:avLst/>
          </a:prstGeom>
          <a:noFill/>
        </p:spPr>
        <p:txBody>
          <a:bodyPr wrap="square" rtlCol="0">
            <a:spAutoFit/>
          </a:bodyPr>
          <a:lstStyle/>
          <a:p>
            <a:pPr algn="ctr"/>
            <a:r>
              <a:rPr lang="en-US" dirty="0">
                <a:solidFill>
                  <a:schemeClr val="tx2"/>
                </a:solidFill>
                <a:latin typeface="+mj-lt"/>
              </a:rPr>
              <a:t>In order to manage public/political dynamics, it is important to engage stakeholders and the public early and often throughout the planning and implementation process</a:t>
            </a:r>
          </a:p>
        </p:txBody>
      </p:sp>
      <p:pic>
        <p:nvPicPr>
          <p:cNvPr id="8" name="Picture 7" descr="A close up of a sign&#10;&#10;Description automatically generated">
            <a:extLst>
              <a:ext uri="{FF2B5EF4-FFF2-40B4-BE49-F238E27FC236}">
                <a16:creationId xmlns:a16="http://schemas.microsoft.com/office/drawing/2014/main" id="{FEE7ECBC-E7AB-4AC3-BD36-9519988C46E5}"/>
              </a:ext>
            </a:extLst>
          </p:cNvPr>
          <p:cNvPicPr>
            <a:picLocks noChangeAspect="1"/>
          </p:cNvPicPr>
          <p:nvPr/>
        </p:nvPicPr>
        <p:blipFill>
          <a:blip r:embed="rId2"/>
          <a:stretch>
            <a:fillRect/>
          </a:stretch>
        </p:blipFill>
        <p:spPr>
          <a:xfrm>
            <a:off x="4374037" y="3202752"/>
            <a:ext cx="4413475" cy="2454873"/>
          </a:xfrm>
          <a:prstGeom prst="rect">
            <a:avLst/>
          </a:prstGeom>
        </p:spPr>
      </p:pic>
      <p:sp>
        <p:nvSpPr>
          <p:cNvPr id="10" name="TextBox 9">
            <a:extLst>
              <a:ext uri="{FF2B5EF4-FFF2-40B4-BE49-F238E27FC236}">
                <a16:creationId xmlns:a16="http://schemas.microsoft.com/office/drawing/2014/main" id="{B515D789-FD48-4687-9970-E25D5B636B1C}"/>
              </a:ext>
            </a:extLst>
          </p:cNvPr>
          <p:cNvSpPr txBox="1"/>
          <p:nvPr/>
        </p:nvSpPr>
        <p:spPr>
          <a:xfrm>
            <a:off x="4300427" y="5646670"/>
            <a:ext cx="3913829" cy="507831"/>
          </a:xfrm>
          <a:prstGeom prst="rect">
            <a:avLst/>
          </a:prstGeom>
          <a:noFill/>
        </p:spPr>
        <p:txBody>
          <a:bodyPr wrap="square" rtlCol="0">
            <a:spAutoFit/>
          </a:bodyPr>
          <a:lstStyle/>
          <a:p>
            <a:r>
              <a:rPr lang="en-US" sz="900">
                <a:ea typeface="Ebrima" pitchFamily="2" charset="0"/>
                <a:cs typeface="Franklin Gothic Book"/>
              </a:rPr>
              <a:t>Photo Credit: Transportation planning public meeting advertisement </a:t>
            </a:r>
          </a:p>
          <a:p>
            <a:r>
              <a:rPr lang="en-US" sz="900">
                <a:ea typeface="Ebrima" pitchFamily="2" charset="0"/>
                <a:cs typeface="Franklin Gothic Book"/>
              </a:rPr>
              <a:t>(</a:t>
            </a:r>
            <a:r>
              <a:rPr lang="en-US" sz="900">
                <a:ea typeface="Ebrima" pitchFamily="2" charset="0"/>
                <a:cs typeface="Franklin Gothic Book"/>
                <a:hlinkClick r:id="rId3"/>
              </a:rPr>
              <a:t>North Central Texas Council of Governments</a:t>
            </a:r>
            <a:r>
              <a:rPr lang="en-US" sz="900">
                <a:ea typeface="Ebrima" pitchFamily="2" charset="0"/>
                <a:cs typeface="Franklin Gothic Book"/>
              </a:rPr>
              <a:t>)</a:t>
            </a:r>
          </a:p>
          <a:p>
            <a:endParaRPr lang="en-US" sz="900"/>
          </a:p>
        </p:txBody>
      </p:sp>
      <p:sp>
        <p:nvSpPr>
          <p:cNvPr id="11" name="TextBox 10">
            <a:extLst>
              <a:ext uri="{FF2B5EF4-FFF2-40B4-BE49-F238E27FC236}">
                <a16:creationId xmlns:a16="http://schemas.microsoft.com/office/drawing/2014/main" id="{84B92105-703A-41D2-83AE-DDD039DB81F6}"/>
              </a:ext>
            </a:extLst>
          </p:cNvPr>
          <p:cNvSpPr txBox="1"/>
          <p:nvPr/>
        </p:nvSpPr>
        <p:spPr>
          <a:xfrm>
            <a:off x="543245" y="5655359"/>
            <a:ext cx="2756137" cy="507831"/>
          </a:xfrm>
          <a:prstGeom prst="rect">
            <a:avLst/>
          </a:prstGeom>
          <a:noFill/>
        </p:spPr>
        <p:txBody>
          <a:bodyPr wrap="square" rtlCol="0">
            <a:spAutoFit/>
          </a:bodyPr>
          <a:lstStyle/>
          <a:p>
            <a:r>
              <a:rPr lang="en-US" sz="900"/>
              <a:t>For more information, see: </a:t>
            </a:r>
            <a:r>
              <a:rPr lang="en-US" sz="900">
                <a:hlinkClick r:id="rId4"/>
              </a:rPr>
              <a:t>https://nacto.org/docs/usdg/tcrp_rpt_90_implementation_guidelines_volume_2_levinson.pdf</a:t>
            </a:r>
            <a:endParaRPr lang="en-US" sz="900"/>
          </a:p>
        </p:txBody>
      </p:sp>
      <p:sp>
        <p:nvSpPr>
          <p:cNvPr id="13" name="Slide Number Placeholder 1">
            <a:extLst>
              <a:ext uri="{FF2B5EF4-FFF2-40B4-BE49-F238E27FC236}">
                <a16:creationId xmlns:a16="http://schemas.microsoft.com/office/drawing/2014/main" id="{1D30E137-6300-45DF-B56D-BA9E353ECF46}"/>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53</a:t>
            </a:fld>
            <a:endParaRPr lang="en-US"/>
          </a:p>
        </p:txBody>
      </p:sp>
    </p:spTree>
    <p:extLst>
      <p:ext uri="{BB962C8B-B14F-4D97-AF65-F5344CB8AC3E}">
        <p14:creationId xmlns:p14="http://schemas.microsoft.com/office/powerpoint/2010/main" val="13678974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05549378"/>
              </p:ext>
            </p:extLst>
          </p:nvPr>
        </p:nvGraphicFramePr>
        <p:xfrm>
          <a:off x="2491153" y="1481172"/>
          <a:ext cx="6652847" cy="142748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a:solidFill>
                            <a:schemeClr val="accent3"/>
                          </a:solidFill>
                          <a:latin typeface="+mn-lt"/>
                          <a:ea typeface="Ebrima" panose="02000000000000000000" pitchFamily="2" charset="0"/>
                          <a:cs typeface="Franklin Gothic Book"/>
                        </a:rPr>
                        <a:t>Key information from Peers on benefits and costs of bus priority</a:t>
                      </a: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1737300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55</a:t>
            </a:fld>
            <a:endParaRPr lang="en-US"/>
          </a:p>
        </p:txBody>
      </p:sp>
      <p:sp>
        <p:nvSpPr>
          <p:cNvPr id="6" name="TextBox 5"/>
          <p:cNvSpPr txBox="1"/>
          <p:nvPr/>
        </p:nvSpPr>
        <p:spPr>
          <a:xfrm>
            <a:off x="777240" y="1380744"/>
            <a:ext cx="4471767" cy="4401205"/>
          </a:xfrm>
          <a:prstGeom prst="rect">
            <a:avLst/>
          </a:prstGeom>
          <a:noFill/>
        </p:spPr>
        <p:txBody>
          <a:bodyPr wrap="square" rtlCol="0">
            <a:spAutoFit/>
          </a:bodyPr>
          <a:lstStyle/>
          <a:p>
            <a:pPr marL="285750" indent="-285750">
              <a:buFont typeface="Arial" panose="020B0604020202020204" pitchFamily="34" charset="0"/>
              <a:buChar char="•"/>
            </a:pPr>
            <a:r>
              <a:rPr lang="en-US" sz="2000" dirty="0"/>
              <a:t>5.5-mile network of dedicated bus lanes in Downtown Baltimore on nine streets</a:t>
            </a:r>
          </a:p>
          <a:p>
            <a:pPr marL="285750" indent="-285750">
              <a:buFont typeface="Arial" panose="020B0604020202020204" pitchFamily="34" charset="0"/>
              <a:buChar char="•"/>
            </a:pPr>
            <a:r>
              <a:rPr lang="en-US" sz="2000" dirty="0"/>
              <a:t>Implemented in 2017 with </a:t>
            </a:r>
            <a:r>
              <a:rPr lang="en-US" sz="2000" dirty="0" err="1"/>
              <a:t>BaltimoreLink</a:t>
            </a:r>
            <a:r>
              <a:rPr lang="en-US" sz="2000" dirty="0"/>
              <a:t> network redesign</a:t>
            </a:r>
          </a:p>
          <a:p>
            <a:pPr marL="285750" indent="-285750">
              <a:buFont typeface="Arial" panose="020B0604020202020204" pitchFamily="34" charset="0"/>
              <a:buChar char="•"/>
            </a:pPr>
            <a:r>
              <a:rPr lang="en-US" sz="2000" dirty="0"/>
              <a:t>Resulted in: </a:t>
            </a:r>
          </a:p>
          <a:p>
            <a:pPr marL="742950" lvl="1" indent="-285750">
              <a:buFont typeface="Arial" panose="020B0604020202020204" pitchFamily="34" charset="0"/>
              <a:buChar char="•"/>
            </a:pPr>
            <a:r>
              <a:rPr lang="en-US" sz="2000" dirty="0"/>
              <a:t>Average travel time savings of 9.3 percent per corridor</a:t>
            </a:r>
          </a:p>
          <a:p>
            <a:pPr marL="742950" lvl="1" indent="-285750">
              <a:buFont typeface="Arial" panose="020B0604020202020204" pitchFamily="34" charset="0"/>
              <a:buChar char="•"/>
            </a:pPr>
            <a:r>
              <a:rPr lang="en-US" sz="2000" dirty="0"/>
              <a:t>Average of less than one-minute increases to general traffic </a:t>
            </a:r>
          </a:p>
          <a:p>
            <a:pPr marL="742950" lvl="1" indent="-285750">
              <a:buFont typeface="Arial" panose="020B0604020202020204" pitchFamily="34" charset="0"/>
              <a:buChar char="•"/>
            </a:pPr>
            <a:r>
              <a:rPr lang="en-US" sz="2000" dirty="0"/>
              <a:t>Reduction of bus related safety incidents by 12 percent</a:t>
            </a:r>
          </a:p>
          <a:p>
            <a:pPr marL="285750" indent="-285750">
              <a:buFont typeface="Arial" panose="020B0604020202020204" pitchFamily="34" charset="0"/>
              <a:buChar char="•"/>
            </a:pPr>
            <a:r>
              <a:rPr lang="en-US" sz="2000" dirty="0"/>
              <a:t>Enforcement issues limited initial effectiveness</a:t>
            </a:r>
          </a:p>
        </p:txBody>
      </p:sp>
      <p:pic>
        <p:nvPicPr>
          <p:cNvPr id="8" name="Picture 2"/>
          <p:cNvPicPr>
            <a:picLocks noChangeAspect="1" noChangeArrowheads="1"/>
          </p:cNvPicPr>
          <p:nvPr/>
        </p:nvPicPr>
        <p:blipFill>
          <a:blip r:embed="rId2"/>
          <a:srcRect/>
          <a:stretch/>
        </p:blipFill>
        <p:spPr bwMode="auto">
          <a:xfrm>
            <a:off x="5249007" y="1403413"/>
            <a:ext cx="3699529" cy="4315309"/>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BaltimoreLink Transit Priority Initiative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774945" y="5818913"/>
            <a:ext cx="4121589" cy="461665"/>
          </a:xfrm>
          <a:prstGeom prst="rect">
            <a:avLst/>
          </a:prstGeom>
        </p:spPr>
        <p:txBody>
          <a:bodyPr wrap="square">
            <a:spAutoFit/>
          </a:bodyPr>
          <a:lstStyle/>
          <a:p>
            <a:r>
              <a:rPr lang="en-US" sz="800" i="1"/>
              <a:t>Source: Dedicated Bus Lanes Before and After Study,</a:t>
            </a:r>
            <a:r>
              <a:rPr lang="en-US" sz="800"/>
              <a:t> MDOT MTA, February 2019, </a:t>
            </a:r>
            <a:r>
              <a:rPr lang="en-US" sz="800" u="sng">
                <a:hlinkClick r:id="rId3"/>
              </a:rPr>
              <a:t>https://s3.amazonaws.com/mta-website-staging/mta-website-staging/files/System%20Information/DBL_Report_022019.pdf</a:t>
            </a:r>
            <a:endParaRPr lang="en-US" sz="800"/>
          </a:p>
        </p:txBody>
      </p:sp>
      <p:sp>
        <p:nvSpPr>
          <p:cNvPr id="11" name="Rectangle 10">
            <a:extLst>
              <a:ext uri="{FF2B5EF4-FFF2-40B4-BE49-F238E27FC236}">
                <a16:creationId xmlns:a16="http://schemas.microsoft.com/office/drawing/2014/main" id="{E0DB0C41-528E-48B5-A695-8C3BDD348D96}"/>
              </a:ext>
            </a:extLst>
          </p:cNvPr>
          <p:cNvSpPr/>
          <p:nvPr/>
        </p:nvSpPr>
        <p:spPr>
          <a:xfrm>
            <a:off x="4919227" y="6057709"/>
            <a:ext cx="4121589" cy="215444"/>
          </a:xfrm>
          <a:prstGeom prst="rect">
            <a:avLst/>
          </a:prstGeom>
        </p:spPr>
        <p:txBody>
          <a:bodyPr wrap="square">
            <a:spAutoFit/>
          </a:bodyPr>
          <a:lstStyle/>
          <a:p>
            <a:r>
              <a:rPr lang="en-US" sz="800"/>
              <a:t>Photo Source</a:t>
            </a:r>
            <a:r>
              <a:rPr lang="en-US" sz="800" i="1"/>
              <a:t>: </a:t>
            </a:r>
            <a:r>
              <a:rPr lang="en-US" sz="800" err="1"/>
              <a:t>BaltimoreLink</a:t>
            </a:r>
            <a:r>
              <a:rPr lang="en-US" sz="800"/>
              <a:t> Dedicated Bus Lanes (MDOT MTA, </a:t>
            </a:r>
            <a:r>
              <a:rPr lang="en-US" sz="800">
                <a:hlinkClick r:id="rId3"/>
              </a:rPr>
              <a:t>Before and After Study</a:t>
            </a:r>
            <a:r>
              <a:rPr lang="en-US" sz="800"/>
              <a:t>) </a:t>
            </a:r>
          </a:p>
        </p:txBody>
      </p:sp>
    </p:spTree>
    <p:extLst>
      <p:ext uri="{BB962C8B-B14F-4D97-AF65-F5344CB8AC3E}">
        <p14:creationId xmlns:p14="http://schemas.microsoft.com/office/powerpoint/2010/main" val="42098659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56</a:t>
            </a:fld>
            <a:endParaRPr lang="en-US"/>
          </a:p>
        </p:txBody>
      </p:sp>
      <p:sp>
        <p:nvSpPr>
          <p:cNvPr id="6" name="TextBox 5"/>
          <p:cNvSpPr txBox="1"/>
          <p:nvPr/>
        </p:nvSpPr>
        <p:spPr>
          <a:xfrm>
            <a:off x="777240" y="1380744"/>
            <a:ext cx="4121589" cy="4401205"/>
          </a:xfrm>
          <a:prstGeom prst="rect">
            <a:avLst/>
          </a:prstGeom>
          <a:noFill/>
        </p:spPr>
        <p:txBody>
          <a:bodyPr wrap="square" rtlCol="0">
            <a:spAutoFit/>
          </a:bodyPr>
          <a:lstStyle/>
          <a:p>
            <a:pPr marL="285750" indent="-285750">
              <a:buFont typeface="Arial" panose="020B0604020202020204" pitchFamily="34" charset="0"/>
              <a:buChar char="•"/>
            </a:pPr>
            <a:r>
              <a:rPr lang="en-US" sz="2000"/>
              <a:t>Loop Link is a network of dedicated bus lanes within Chicago’s downtown</a:t>
            </a:r>
          </a:p>
          <a:p>
            <a:pPr marL="285750" indent="-285750">
              <a:buFont typeface="Arial" panose="020B0604020202020204" pitchFamily="34" charset="0"/>
              <a:buChar char="•"/>
            </a:pPr>
            <a:r>
              <a:rPr lang="en-US" sz="2000"/>
              <a:t>Features include</a:t>
            </a:r>
          </a:p>
          <a:p>
            <a:pPr marL="742950" lvl="1" indent="-285750">
              <a:buFont typeface="Arial" panose="020B0604020202020204" pitchFamily="34" charset="0"/>
              <a:buChar char="•"/>
            </a:pPr>
            <a:r>
              <a:rPr lang="en-US" sz="2000"/>
              <a:t>Dedicated lanes</a:t>
            </a:r>
          </a:p>
          <a:p>
            <a:pPr marL="742950" lvl="1" indent="-285750">
              <a:buFont typeface="Arial" panose="020B0604020202020204" pitchFamily="34" charset="0"/>
              <a:buChar char="•"/>
            </a:pPr>
            <a:r>
              <a:rPr lang="en-US" sz="2000"/>
              <a:t>Enhanced stations</a:t>
            </a:r>
          </a:p>
          <a:p>
            <a:pPr marL="742950" lvl="1" indent="-285750">
              <a:buFont typeface="Arial" panose="020B0604020202020204" pitchFamily="34" charset="0"/>
              <a:buChar char="•"/>
            </a:pPr>
            <a:r>
              <a:rPr lang="en-US" sz="2000"/>
              <a:t>Raised platform boarding</a:t>
            </a:r>
          </a:p>
          <a:p>
            <a:pPr marL="285750" indent="-285750">
              <a:buFont typeface="Arial" panose="020B0604020202020204" pitchFamily="34" charset="0"/>
              <a:buChar char="•"/>
            </a:pPr>
            <a:r>
              <a:rPr lang="en-US" sz="2000"/>
              <a:t>Intended to improve travel flow on several key corridors</a:t>
            </a:r>
          </a:p>
          <a:p>
            <a:pPr marL="285750" indent="-285750">
              <a:buFont typeface="Arial" panose="020B0604020202020204" pitchFamily="34" charset="0"/>
              <a:buChar char="•"/>
            </a:pPr>
            <a:r>
              <a:rPr lang="en-US" sz="2000"/>
              <a:t>Has had limited success since implementation due to lack of enforcement</a:t>
            </a:r>
          </a:p>
          <a:p>
            <a:pPr marL="285750" indent="-285750">
              <a:buFont typeface="Arial" panose="020B0604020202020204" pitchFamily="34" charset="0"/>
              <a:buChar char="•"/>
            </a:pPr>
            <a:r>
              <a:rPr lang="en-US" sz="2000"/>
              <a:t>Loop Link cost over $30 million to implement.</a:t>
            </a:r>
          </a:p>
        </p:txBody>
      </p:sp>
      <p:pic>
        <p:nvPicPr>
          <p:cNvPr id="8" name="Picture 2"/>
          <p:cNvPicPr>
            <a:picLocks noChangeAspect="1" noChangeArrowheads="1"/>
          </p:cNvPicPr>
          <p:nvPr/>
        </p:nvPicPr>
        <p:blipFill>
          <a:blip r:embed="rId3"/>
          <a:srcRect/>
          <a:stretch/>
        </p:blipFill>
        <p:spPr bwMode="auto">
          <a:xfrm>
            <a:off x="4958393" y="1407494"/>
            <a:ext cx="3990144" cy="2993356"/>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382970010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Chicago Loop Link </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4958393" y="4448924"/>
            <a:ext cx="4121589" cy="215444"/>
          </a:xfrm>
          <a:prstGeom prst="rect">
            <a:avLst/>
          </a:prstGeom>
        </p:spPr>
        <p:txBody>
          <a:bodyPr wrap="square">
            <a:spAutoFit/>
          </a:bodyPr>
          <a:lstStyle/>
          <a:p>
            <a:r>
              <a:rPr lang="en-US" sz="800"/>
              <a:t>Loop Link Station, (NACTO/</a:t>
            </a:r>
            <a:r>
              <a:rPr lang="en-US" sz="800">
                <a:hlinkClick r:id="rId4"/>
              </a:rPr>
              <a:t>Flickr</a:t>
            </a:r>
            <a:r>
              <a:rPr lang="en-US" sz="800"/>
              <a:t>)</a:t>
            </a:r>
          </a:p>
        </p:txBody>
      </p:sp>
      <p:sp>
        <p:nvSpPr>
          <p:cNvPr id="4" name="Rectangle 3">
            <a:extLst>
              <a:ext uri="{FF2B5EF4-FFF2-40B4-BE49-F238E27FC236}">
                <a16:creationId xmlns:a16="http://schemas.microsoft.com/office/drawing/2014/main" id="{374D3765-7434-445E-95F7-9D27B0B5038F}"/>
              </a:ext>
            </a:extLst>
          </p:cNvPr>
          <p:cNvSpPr/>
          <p:nvPr/>
        </p:nvSpPr>
        <p:spPr>
          <a:xfrm>
            <a:off x="894127" y="5802376"/>
            <a:ext cx="7838392" cy="338554"/>
          </a:xfrm>
          <a:prstGeom prst="rect">
            <a:avLst/>
          </a:prstGeom>
        </p:spPr>
        <p:txBody>
          <a:bodyPr wrap="square">
            <a:spAutoFit/>
          </a:bodyPr>
          <a:lstStyle/>
          <a:p>
            <a:r>
              <a:rPr lang="en-US" sz="800"/>
              <a:t>Source: Blair </a:t>
            </a:r>
            <a:r>
              <a:rPr lang="en-US" sz="800" err="1"/>
              <a:t>Kamin</a:t>
            </a:r>
            <a:r>
              <a:rPr lang="en-US" sz="800"/>
              <a:t>, “Chicago’s Loop Link not exactly rapid, but a step in the right direction,” </a:t>
            </a:r>
            <a:r>
              <a:rPr lang="en-US" sz="800" i="1"/>
              <a:t>Chicago Tribune</a:t>
            </a:r>
            <a:r>
              <a:rPr lang="en-US" sz="800"/>
              <a:t>, January 9, 2016. </a:t>
            </a:r>
            <a:r>
              <a:rPr lang="en-US" sz="800" u="sng">
                <a:hlinkClick r:id="rId5"/>
              </a:rPr>
              <a:t>https://www.chicagotribune.com/columns/ct-loop-link-review-kamin-met-0110-20160108-column.html</a:t>
            </a:r>
            <a:endParaRPr lang="en-US" sz="800"/>
          </a:p>
        </p:txBody>
      </p:sp>
    </p:spTree>
    <p:extLst>
      <p:ext uri="{BB962C8B-B14F-4D97-AF65-F5344CB8AC3E}">
        <p14:creationId xmlns:p14="http://schemas.microsoft.com/office/powerpoint/2010/main" val="34110456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57</a:t>
            </a:fld>
            <a:endParaRPr lang="en-US"/>
          </a:p>
        </p:txBody>
      </p:sp>
      <p:sp>
        <p:nvSpPr>
          <p:cNvPr id="6" name="TextBox 5"/>
          <p:cNvSpPr txBox="1"/>
          <p:nvPr/>
        </p:nvSpPr>
        <p:spPr>
          <a:xfrm>
            <a:off x="775405" y="1113199"/>
            <a:ext cx="4121589" cy="4401205"/>
          </a:xfrm>
          <a:prstGeom prst="rect">
            <a:avLst/>
          </a:prstGeom>
          <a:noFill/>
        </p:spPr>
        <p:txBody>
          <a:bodyPr wrap="square" rtlCol="0">
            <a:spAutoFit/>
          </a:bodyPr>
          <a:lstStyle/>
          <a:p>
            <a:pPr marL="285750" indent="-285750">
              <a:buFont typeface="Arial" panose="020B0604020202020204" pitchFamily="34" charset="0"/>
              <a:buChar char="•"/>
            </a:pPr>
            <a:r>
              <a:rPr lang="en-US" sz="2000" dirty="0"/>
              <a:t>BRT-lite route connecting Minneapolis and St. Paul</a:t>
            </a:r>
          </a:p>
          <a:p>
            <a:pPr marL="285750" indent="-285750">
              <a:buFont typeface="Arial" panose="020B0604020202020204" pitchFamily="34" charset="0"/>
              <a:buChar char="•"/>
            </a:pPr>
            <a:r>
              <a:rPr lang="en-US" sz="2000" dirty="0"/>
              <a:t>Features include: </a:t>
            </a:r>
          </a:p>
          <a:p>
            <a:pPr marL="742950" lvl="1" indent="-285750">
              <a:buFont typeface="Arial" panose="020B0604020202020204" pitchFamily="34" charset="0"/>
              <a:buChar char="•"/>
            </a:pPr>
            <a:r>
              <a:rPr lang="en-US" sz="2000" dirty="0"/>
              <a:t>Enhanced stations</a:t>
            </a:r>
          </a:p>
          <a:p>
            <a:pPr marL="742950" lvl="1" indent="-285750">
              <a:buFont typeface="Arial" panose="020B0604020202020204" pitchFamily="34" charset="0"/>
              <a:buChar char="•"/>
            </a:pPr>
            <a:r>
              <a:rPr lang="en-US" sz="2000" dirty="0"/>
              <a:t>Transit Signal Priority</a:t>
            </a:r>
          </a:p>
          <a:p>
            <a:pPr marL="742950" lvl="1" indent="-285750">
              <a:buFont typeface="Arial" panose="020B0604020202020204" pitchFamily="34" charset="0"/>
              <a:buChar char="•"/>
            </a:pPr>
            <a:r>
              <a:rPr lang="en-US" sz="2000" dirty="0"/>
              <a:t>Off-board fare payment </a:t>
            </a:r>
          </a:p>
          <a:p>
            <a:pPr marL="742950" lvl="1" indent="-285750">
              <a:buFont typeface="Arial" panose="020B0604020202020204" pitchFamily="34" charset="0"/>
              <a:buChar char="•"/>
            </a:pPr>
            <a:r>
              <a:rPr lang="en-US" sz="2000" dirty="0"/>
              <a:t>Real-time trip information</a:t>
            </a:r>
          </a:p>
          <a:p>
            <a:pPr marL="285750" indent="-285750">
              <a:buFont typeface="Arial" panose="020B0604020202020204" pitchFamily="34" charset="0"/>
              <a:buChar char="•"/>
            </a:pPr>
            <a:r>
              <a:rPr lang="en-US" sz="2000" dirty="0"/>
              <a:t>Corridor ridership grew 32 percent in first year of operation</a:t>
            </a:r>
          </a:p>
          <a:p>
            <a:pPr marL="285750" indent="-285750">
              <a:buFont typeface="Arial" panose="020B0604020202020204" pitchFamily="34" charset="0"/>
              <a:buChar char="•"/>
            </a:pPr>
            <a:r>
              <a:rPr lang="en-US" sz="2000" dirty="0"/>
              <a:t>Average A Line speed is 19.7 miles per hour, compared to 13.4 miles per hour for local bus routes</a:t>
            </a:r>
          </a:p>
          <a:p>
            <a:pPr marL="285750" indent="-285750">
              <a:buFont typeface="Arial" panose="020B0604020202020204" pitchFamily="34" charset="0"/>
              <a:buChar char="•"/>
            </a:pPr>
            <a:r>
              <a:rPr lang="en-US" sz="2000" dirty="0"/>
              <a:t>Implementation cost about $27 million</a:t>
            </a:r>
          </a:p>
        </p:txBody>
      </p:sp>
      <p:pic>
        <p:nvPicPr>
          <p:cNvPr id="8" name="Picture 2"/>
          <p:cNvPicPr>
            <a:picLocks noChangeAspect="1" noChangeArrowheads="1"/>
          </p:cNvPicPr>
          <p:nvPr/>
        </p:nvPicPr>
        <p:blipFill>
          <a:blip r:embed="rId3"/>
          <a:srcRect/>
          <a:stretch/>
        </p:blipFill>
        <p:spPr bwMode="auto">
          <a:xfrm>
            <a:off x="4958393" y="1526499"/>
            <a:ext cx="3990144" cy="2660096"/>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214282251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Minneapolis-St. Paul METRO A Line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775405" y="5443875"/>
            <a:ext cx="8063795" cy="830997"/>
          </a:xfrm>
          <a:prstGeom prst="rect">
            <a:avLst/>
          </a:prstGeom>
        </p:spPr>
        <p:txBody>
          <a:bodyPr wrap="square">
            <a:spAutoFit/>
          </a:bodyPr>
          <a:lstStyle/>
          <a:p>
            <a:r>
              <a:rPr lang="en-US" sz="800"/>
              <a:t>Sources: “Metro Transit A Line 2017 Snap Shot,” Metro Transit, </a:t>
            </a:r>
            <a:r>
              <a:rPr lang="en-US" sz="800" u="sng">
                <a:hlinkClick r:id="rId4"/>
              </a:rPr>
              <a:t>https://www.metrotransit.org/Data/Sites/1/media/abrt/aline/11-002-01-18_aline_factsheet.pdf</a:t>
            </a:r>
            <a:endParaRPr lang="en-US" sz="800"/>
          </a:p>
          <a:p>
            <a:r>
              <a:rPr lang="en-US" sz="800" i="1"/>
              <a:t>Metropolitan Area Transit Finance Report,</a:t>
            </a:r>
            <a:r>
              <a:rPr lang="en-US" sz="800"/>
              <a:t> Metropolitan Council, October 2018, </a:t>
            </a:r>
            <a:r>
              <a:rPr lang="en-US" sz="800" u="sng">
                <a:hlinkClick r:id="rId5"/>
              </a:rPr>
              <a:t>https://metrocouncil.org/Transportation/Publications-And-Resources/Finance/Metropolitan-Area-Transit-Finance-Report,-2018.aspx</a:t>
            </a:r>
            <a:endParaRPr lang="en-US" sz="800"/>
          </a:p>
          <a:p>
            <a:r>
              <a:rPr lang="en-US" sz="800"/>
              <a:t>“A Line Project FAQs,” Metro Transit, </a:t>
            </a:r>
            <a:r>
              <a:rPr lang="en-US" sz="800" u="sng">
                <a:hlinkClick r:id="rId6"/>
              </a:rPr>
              <a:t>https://www.metrotransit.org/a-line-project-faqs#:~:text=The%20total%20cost%20of%20the,technology%20and%20fare%20collection%20elements&amp;text=%244%20million%20to%20design%20the%20stations%2C%20roadway%20improvements%20and%20technology</a:t>
            </a:r>
            <a:endParaRPr lang="en-US" sz="800"/>
          </a:p>
        </p:txBody>
      </p:sp>
      <p:sp>
        <p:nvSpPr>
          <p:cNvPr id="11" name="Rectangle 10">
            <a:extLst>
              <a:ext uri="{FF2B5EF4-FFF2-40B4-BE49-F238E27FC236}">
                <a16:creationId xmlns:a16="http://schemas.microsoft.com/office/drawing/2014/main" id="{241FA72D-F50E-4070-A5C3-7AB54C0A35EE}"/>
              </a:ext>
            </a:extLst>
          </p:cNvPr>
          <p:cNvSpPr/>
          <p:nvPr/>
        </p:nvSpPr>
        <p:spPr>
          <a:xfrm>
            <a:off x="4958393" y="4199892"/>
            <a:ext cx="4121589" cy="338554"/>
          </a:xfrm>
          <a:prstGeom prst="rect">
            <a:avLst/>
          </a:prstGeom>
        </p:spPr>
        <p:txBody>
          <a:bodyPr wrap="square">
            <a:spAutoFit/>
          </a:bodyPr>
          <a:lstStyle/>
          <a:p>
            <a:r>
              <a:rPr lang="en-US" sz="800"/>
              <a:t>Source:  METRO A Line Station, (Metro Transit/</a:t>
            </a:r>
            <a:r>
              <a:rPr lang="en-US" sz="800">
                <a:hlinkClick r:id="rId7"/>
              </a:rPr>
              <a:t>University of Minnesota Center for Transportation Studies</a:t>
            </a:r>
            <a:r>
              <a:rPr lang="en-US" sz="800"/>
              <a:t>)</a:t>
            </a:r>
          </a:p>
        </p:txBody>
      </p:sp>
    </p:spTree>
    <p:extLst>
      <p:ext uri="{BB962C8B-B14F-4D97-AF65-F5344CB8AC3E}">
        <p14:creationId xmlns:p14="http://schemas.microsoft.com/office/powerpoint/2010/main" val="15290850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58</a:t>
            </a:fld>
            <a:endParaRPr lang="en-US"/>
          </a:p>
        </p:txBody>
      </p:sp>
      <p:sp>
        <p:nvSpPr>
          <p:cNvPr id="6" name="TextBox 5"/>
          <p:cNvSpPr txBox="1"/>
          <p:nvPr/>
        </p:nvSpPr>
        <p:spPr>
          <a:xfrm>
            <a:off x="777240" y="1380744"/>
            <a:ext cx="4121589" cy="4401205"/>
          </a:xfrm>
          <a:prstGeom prst="rect">
            <a:avLst/>
          </a:prstGeom>
          <a:noFill/>
        </p:spPr>
        <p:txBody>
          <a:bodyPr wrap="square" rtlCol="0">
            <a:spAutoFit/>
          </a:bodyPr>
          <a:lstStyle/>
          <a:p>
            <a:pPr marL="342900" indent="-342900">
              <a:buFont typeface="Arial" panose="020B0604020202020204" pitchFamily="34" charset="0"/>
              <a:buChar char="•"/>
            </a:pPr>
            <a:r>
              <a:rPr lang="en-US" sz="2000"/>
              <a:t>MTA offers SBS on 16 routes on high ridership corridors. </a:t>
            </a:r>
          </a:p>
          <a:p>
            <a:pPr marL="342900" indent="-342900">
              <a:buFont typeface="Arial" panose="020B0604020202020204" pitchFamily="34" charset="0"/>
              <a:buChar char="•"/>
            </a:pPr>
            <a:r>
              <a:rPr lang="en-US" sz="2000"/>
              <a:t>SBS routes feature BRT elements</a:t>
            </a:r>
          </a:p>
          <a:p>
            <a:pPr marL="800100" lvl="1" indent="-342900">
              <a:buFont typeface="Arial" panose="020B0604020202020204" pitchFamily="34" charset="0"/>
              <a:buChar char="•"/>
            </a:pPr>
            <a:r>
              <a:rPr lang="en-US" sz="2000"/>
              <a:t>Off-board fare payment</a:t>
            </a:r>
          </a:p>
          <a:p>
            <a:pPr marL="800100" lvl="1" indent="-342900">
              <a:buFont typeface="Arial" panose="020B0604020202020204" pitchFamily="34" charset="0"/>
              <a:buChar char="•"/>
            </a:pPr>
            <a:r>
              <a:rPr lang="en-US" sz="2000"/>
              <a:t>TSP</a:t>
            </a:r>
          </a:p>
          <a:p>
            <a:pPr marL="800100" lvl="1" indent="-342900">
              <a:buFont typeface="Arial" panose="020B0604020202020204" pitchFamily="34" charset="0"/>
              <a:buChar char="•"/>
            </a:pPr>
            <a:r>
              <a:rPr lang="en-US" sz="2000"/>
              <a:t>Consolidated stops</a:t>
            </a:r>
          </a:p>
          <a:p>
            <a:pPr marL="342900" indent="-342900">
              <a:buFont typeface="Arial" panose="020B0604020202020204" pitchFamily="34" charset="0"/>
              <a:buChar char="•"/>
            </a:pPr>
            <a:r>
              <a:rPr lang="en-US" sz="2000"/>
              <a:t>On average, SBS is 27 percent faster than local/limited routes</a:t>
            </a:r>
          </a:p>
          <a:p>
            <a:pPr marL="342900" indent="-342900">
              <a:buFont typeface="Arial" panose="020B0604020202020204" pitchFamily="34" charset="0"/>
              <a:buChar char="•"/>
            </a:pPr>
            <a:r>
              <a:rPr lang="en-US" sz="2000"/>
              <a:t>Implementing and operating SBS averages about $10 million per route</a:t>
            </a:r>
          </a:p>
          <a:p>
            <a:pPr marL="342900" indent="-342900">
              <a:buFont typeface="Arial" panose="020B0604020202020204" pitchFamily="34" charset="0"/>
              <a:buChar char="•"/>
            </a:pPr>
            <a:r>
              <a:rPr lang="en-US" sz="2000"/>
              <a:t>The first four SBS routes improved travel time by an average of 19 percent</a:t>
            </a:r>
          </a:p>
        </p:txBody>
      </p:sp>
      <p:pic>
        <p:nvPicPr>
          <p:cNvPr id="8" name="Picture 2"/>
          <p:cNvPicPr>
            <a:picLocks noChangeAspect="1" noChangeArrowheads="1"/>
          </p:cNvPicPr>
          <p:nvPr/>
        </p:nvPicPr>
        <p:blipFill>
          <a:blip r:embed="rId3"/>
          <a:srcRect/>
          <a:stretch/>
        </p:blipFill>
        <p:spPr bwMode="auto">
          <a:xfrm>
            <a:off x="4958393" y="1495098"/>
            <a:ext cx="3990144" cy="2818147"/>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New York City Select Bus Service (SBS)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1035261" y="5982003"/>
            <a:ext cx="7846263" cy="215444"/>
          </a:xfrm>
          <a:prstGeom prst="rect">
            <a:avLst/>
          </a:prstGeom>
        </p:spPr>
        <p:txBody>
          <a:bodyPr wrap="square">
            <a:spAutoFit/>
          </a:bodyPr>
          <a:lstStyle/>
          <a:p>
            <a:r>
              <a:rPr lang="en-US" sz="800" i="1"/>
              <a:t>Source: Better Bus Action Plan</a:t>
            </a:r>
            <a:r>
              <a:rPr lang="en-US" sz="800"/>
              <a:t>. New York City Department of Transportation. 2019. </a:t>
            </a:r>
            <a:r>
              <a:rPr lang="en-US" sz="800" u="sng">
                <a:hlinkClick r:id="rId4"/>
              </a:rPr>
              <a:t>https://www1.nyc.gov/html/brt/downloads/pdf/better-buses-action-plan-2019.pd</a:t>
            </a:r>
            <a:r>
              <a:rPr lang="en-US" sz="800" u="sng"/>
              <a:t>f</a:t>
            </a:r>
            <a:endParaRPr lang="en-US" sz="800"/>
          </a:p>
        </p:txBody>
      </p:sp>
      <p:sp>
        <p:nvSpPr>
          <p:cNvPr id="11" name="Rectangle 10">
            <a:extLst>
              <a:ext uri="{FF2B5EF4-FFF2-40B4-BE49-F238E27FC236}">
                <a16:creationId xmlns:a16="http://schemas.microsoft.com/office/drawing/2014/main" id="{D23BE620-2FEB-4351-87F0-2E88C1F7B2DE}"/>
              </a:ext>
            </a:extLst>
          </p:cNvPr>
          <p:cNvSpPr/>
          <p:nvPr/>
        </p:nvSpPr>
        <p:spPr>
          <a:xfrm>
            <a:off x="4958393" y="4333319"/>
            <a:ext cx="4121589" cy="215444"/>
          </a:xfrm>
          <a:prstGeom prst="rect">
            <a:avLst/>
          </a:prstGeom>
        </p:spPr>
        <p:txBody>
          <a:bodyPr wrap="square">
            <a:spAutoFit/>
          </a:bodyPr>
          <a:lstStyle/>
          <a:p>
            <a:r>
              <a:rPr lang="en-US" sz="800"/>
              <a:t>Source: Select Bus Services Launch M86 (NYC DOT/</a:t>
            </a:r>
            <a:r>
              <a:rPr lang="en-US" sz="800">
                <a:hlinkClick r:id="rId5"/>
              </a:rPr>
              <a:t>Flickr</a:t>
            </a:r>
            <a:r>
              <a:rPr lang="en-US" sz="800"/>
              <a:t>)</a:t>
            </a:r>
          </a:p>
        </p:txBody>
      </p:sp>
    </p:spTree>
    <p:extLst>
      <p:ext uri="{BB962C8B-B14F-4D97-AF65-F5344CB8AC3E}">
        <p14:creationId xmlns:p14="http://schemas.microsoft.com/office/powerpoint/2010/main" val="387570016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dirty="0" smtClean="0"/>
              <a:pPr/>
              <a:t>59</a:t>
            </a:fld>
            <a:endParaRPr lang="en-US"/>
          </a:p>
        </p:txBody>
      </p:sp>
      <p:sp>
        <p:nvSpPr>
          <p:cNvPr id="6" name="TextBox 5"/>
          <p:cNvSpPr txBox="1"/>
          <p:nvPr/>
        </p:nvSpPr>
        <p:spPr>
          <a:xfrm>
            <a:off x="777240" y="1380744"/>
            <a:ext cx="4121589" cy="5016758"/>
          </a:xfrm>
          <a:prstGeom prst="rect">
            <a:avLst/>
          </a:prstGeom>
          <a:noFill/>
        </p:spPr>
        <p:txBody>
          <a:bodyPr wrap="square" rtlCol="0">
            <a:spAutoFit/>
          </a:bodyPr>
          <a:lstStyle/>
          <a:p>
            <a:pPr marL="342900" indent="-342900">
              <a:buFont typeface="Arial" panose="020B0604020202020204" pitchFamily="34" charset="0"/>
              <a:buChar char="•"/>
            </a:pPr>
            <a:r>
              <a:rPr lang="en-US" sz="2000"/>
              <a:t>The 14</a:t>
            </a:r>
            <a:r>
              <a:rPr lang="en-US" sz="2000" baseline="30000"/>
              <a:t>th</a:t>
            </a:r>
            <a:r>
              <a:rPr lang="en-US" sz="2000"/>
              <a:t> Street Busway bans private vehicles from making through trips on 14</a:t>
            </a:r>
            <a:r>
              <a:rPr lang="en-US" sz="2000" baseline="30000"/>
              <a:t>th</a:t>
            </a:r>
            <a:r>
              <a:rPr lang="en-US" sz="2000"/>
              <a:t> Street between 6:00 A.M. and 10:00 P.M. daily</a:t>
            </a:r>
          </a:p>
          <a:p>
            <a:pPr marL="342900" indent="-342900">
              <a:buFont typeface="Arial" panose="020B0604020202020204" pitchFamily="34" charset="0"/>
              <a:buChar char="•"/>
            </a:pPr>
            <a:r>
              <a:rPr lang="en-US" sz="2000"/>
              <a:t>Pilot began in October 2019 and was made permanent in June 2020</a:t>
            </a:r>
          </a:p>
          <a:p>
            <a:pPr marL="342900" indent="-342900">
              <a:buFont typeface="Arial" panose="020B0604020202020204" pitchFamily="34" charset="0"/>
              <a:buChar char="•"/>
            </a:pPr>
            <a:r>
              <a:rPr lang="en-US" sz="2000"/>
              <a:t>Bus travel speeds increased by 24 percent on the corridor</a:t>
            </a:r>
          </a:p>
          <a:p>
            <a:pPr marL="342900" indent="-342900">
              <a:buFont typeface="Arial" panose="020B0604020202020204" pitchFamily="34" charset="0"/>
              <a:buChar char="•"/>
            </a:pPr>
            <a:r>
              <a:rPr lang="en-US" sz="2000"/>
              <a:t>Ridership increased 30 percent on the corridor </a:t>
            </a:r>
          </a:p>
          <a:p>
            <a:pPr marL="342900" indent="-342900">
              <a:buFont typeface="Arial" panose="020B0604020202020204" pitchFamily="34" charset="0"/>
              <a:buChar char="•"/>
            </a:pPr>
            <a:r>
              <a:rPr lang="en-US" sz="2000"/>
              <a:t>Shifting local traffic to adjacent roads has had limited impacts on travel speeds</a:t>
            </a:r>
          </a:p>
          <a:p>
            <a:endParaRPr lang="en-US" sz="2000"/>
          </a:p>
        </p:txBody>
      </p:sp>
      <p:pic>
        <p:nvPicPr>
          <p:cNvPr id="8" name="Picture 2"/>
          <p:cNvPicPr>
            <a:picLocks noChangeAspect="1" noChangeArrowheads="1"/>
          </p:cNvPicPr>
          <p:nvPr/>
        </p:nvPicPr>
        <p:blipFill>
          <a:blip r:embed="rId3"/>
          <a:srcRect/>
          <a:stretch/>
        </p:blipFill>
        <p:spPr bwMode="auto">
          <a:xfrm>
            <a:off x="4958393" y="1551513"/>
            <a:ext cx="3990144" cy="2705317"/>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278618531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New York City 14</a:t>
                      </a:r>
                      <a:r>
                        <a:rPr lang="en-US" sz="3600" b="0" baseline="30000">
                          <a:solidFill>
                            <a:schemeClr val="accent3"/>
                          </a:solidFill>
                          <a:latin typeface="Franklin Gothic Medium"/>
                          <a:cs typeface="Franklin Gothic Medium"/>
                        </a:rPr>
                        <a:t>th</a:t>
                      </a:r>
                      <a:r>
                        <a:rPr lang="en-US" sz="3600" b="0">
                          <a:solidFill>
                            <a:schemeClr val="accent3"/>
                          </a:solidFill>
                          <a:latin typeface="Franklin Gothic Medium"/>
                          <a:cs typeface="Franklin Gothic Medium"/>
                        </a:rPr>
                        <a:t> Street Busway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990601" y="5980149"/>
            <a:ext cx="7926784" cy="338554"/>
          </a:xfrm>
          <a:prstGeom prst="rect">
            <a:avLst/>
          </a:prstGeom>
        </p:spPr>
        <p:txBody>
          <a:bodyPr wrap="square">
            <a:spAutoFit/>
          </a:bodyPr>
          <a:lstStyle/>
          <a:p>
            <a:r>
              <a:rPr lang="en-US" sz="800"/>
              <a:t>Sources: “14</a:t>
            </a:r>
            <a:r>
              <a:rPr lang="en-US" sz="800" baseline="30000"/>
              <a:t>th</a:t>
            </a:r>
            <a:r>
              <a:rPr lang="en-US" sz="800"/>
              <a:t> Street Busway,” NYC DOT, </a:t>
            </a:r>
            <a:r>
              <a:rPr lang="en-US" sz="800" u="sng">
                <a:hlinkClick r:id="rId4"/>
              </a:rPr>
              <a:t>https://www1.nyc.gov/html/brt/html/routes/14th-street.shtml</a:t>
            </a:r>
            <a:endParaRPr lang="en-US" sz="800"/>
          </a:p>
          <a:p>
            <a:r>
              <a:rPr lang="en-US" sz="800"/>
              <a:t>“Banning Cars on 14</a:t>
            </a:r>
            <a:r>
              <a:rPr lang="en-US" sz="800" baseline="30000"/>
              <a:t>th</a:t>
            </a:r>
            <a:r>
              <a:rPr lang="en-US" sz="800"/>
              <a:t> Street, No Problem,” </a:t>
            </a:r>
            <a:r>
              <a:rPr lang="en-US" sz="800" err="1"/>
              <a:t>Inrix</a:t>
            </a:r>
            <a:r>
              <a:rPr lang="en-US" sz="800"/>
              <a:t>, </a:t>
            </a:r>
            <a:r>
              <a:rPr lang="en-US" sz="800" u="sng">
                <a:hlinkClick r:id="rId5"/>
              </a:rPr>
              <a:t>https://inrix.com/blog/2019/10/nyc-busway/</a:t>
            </a:r>
            <a:endParaRPr lang="en-US" sz="800"/>
          </a:p>
        </p:txBody>
      </p:sp>
      <p:sp>
        <p:nvSpPr>
          <p:cNvPr id="13" name="Rectangle 12">
            <a:extLst>
              <a:ext uri="{FF2B5EF4-FFF2-40B4-BE49-F238E27FC236}">
                <a16:creationId xmlns:a16="http://schemas.microsoft.com/office/drawing/2014/main" id="{E4211523-95B5-4C09-9849-B4D8F50FDC0B}"/>
              </a:ext>
            </a:extLst>
          </p:cNvPr>
          <p:cNvSpPr/>
          <p:nvPr/>
        </p:nvSpPr>
        <p:spPr>
          <a:xfrm>
            <a:off x="4958393" y="4283824"/>
            <a:ext cx="4121589" cy="215444"/>
          </a:xfrm>
          <a:prstGeom prst="rect">
            <a:avLst/>
          </a:prstGeom>
        </p:spPr>
        <p:txBody>
          <a:bodyPr wrap="square">
            <a:spAutoFit/>
          </a:bodyPr>
          <a:lstStyle/>
          <a:p>
            <a:r>
              <a:rPr lang="en-US" sz="800"/>
              <a:t>Source: 14</a:t>
            </a:r>
            <a:r>
              <a:rPr lang="en-US" sz="800" baseline="30000"/>
              <a:t>th</a:t>
            </a:r>
            <a:r>
              <a:rPr lang="en-US" sz="800"/>
              <a:t> Street Transitway (MTA/</a:t>
            </a:r>
            <a:r>
              <a:rPr lang="en-US" sz="800">
                <a:hlinkClick r:id="rId6"/>
              </a:rPr>
              <a:t>Flickr</a:t>
            </a:r>
            <a:r>
              <a:rPr lang="en-US" sz="800"/>
              <a:t>)</a:t>
            </a:r>
          </a:p>
        </p:txBody>
      </p:sp>
    </p:spTree>
    <p:extLst>
      <p:ext uri="{BB962C8B-B14F-4D97-AF65-F5344CB8AC3E}">
        <p14:creationId xmlns:p14="http://schemas.microsoft.com/office/powerpoint/2010/main" val="21029808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dirty="0" smtClean="0"/>
              <a:pPr/>
              <a:t>60</a:t>
            </a:fld>
            <a:endParaRPr lang="en-US"/>
          </a:p>
        </p:txBody>
      </p:sp>
      <p:sp>
        <p:nvSpPr>
          <p:cNvPr id="6" name="TextBox 5"/>
          <p:cNvSpPr txBox="1"/>
          <p:nvPr/>
        </p:nvSpPr>
        <p:spPr>
          <a:xfrm>
            <a:off x="593766" y="1380744"/>
            <a:ext cx="4305063" cy="4401205"/>
          </a:xfrm>
          <a:prstGeom prst="rect">
            <a:avLst/>
          </a:prstGeom>
          <a:noFill/>
        </p:spPr>
        <p:txBody>
          <a:bodyPr wrap="square" rtlCol="0">
            <a:spAutoFit/>
          </a:bodyPr>
          <a:lstStyle/>
          <a:p>
            <a:pPr marL="342900" indent="-342900">
              <a:buFont typeface="Arial" panose="020B0604020202020204" pitchFamily="34" charset="0"/>
              <a:buChar char="•"/>
            </a:pPr>
            <a:r>
              <a:rPr lang="en-US" sz="2000" dirty="0"/>
              <a:t>Metro Rapid is LA Metro’s express bus service</a:t>
            </a:r>
          </a:p>
          <a:p>
            <a:pPr marL="342900" indent="-342900">
              <a:buFont typeface="Arial" panose="020B0604020202020204" pitchFamily="34" charset="0"/>
              <a:buChar char="•"/>
            </a:pPr>
            <a:r>
              <a:rPr lang="en-US" sz="2000" dirty="0"/>
              <a:t>Operates in mixed traffic with distinctive branding</a:t>
            </a:r>
          </a:p>
          <a:p>
            <a:pPr marL="342900" indent="-342900">
              <a:buFont typeface="Arial" panose="020B0604020202020204" pitchFamily="34" charset="0"/>
              <a:buChar char="•"/>
            </a:pPr>
            <a:r>
              <a:rPr lang="en-US" sz="2000" dirty="0"/>
              <a:t>TSP led to an estimated 25 percent reduction in bus travel times compared to travel without TSP</a:t>
            </a:r>
          </a:p>
          <a:p>
            <a:pPr marL="342900" indent="-342900">
              <a:buFont typeface="Arial" panose="020B0604020202020204" pitchFamily="34" charset="0"/>
              <a:buChar char="•"/>
            </a:pPr>
            <a:r>
              <a:rPr lang="en-US" sz="2000" dirty="0"/>
              <a:t>Operating cost savings of $6.67 per bus per hour </a:t>
            </a:r>
          </a:p>
          <a:p>
            <a:pPr marL="800100" lvl="1" indent="-342900">
              <a:buFont typeface="Arial" panose="020B0604020202020204" pitchFamily="34" charset="0"/>
              <a:buChar char="•"/>
            </a:pPr>
            <a:r>
              <a:rPr lang="en-US" sz="2000" dirty="0"/>
              <a:t>$66.77 per bus per day, $</a:t>
            </a:r>
            <a:r>
              <a:rPr lang="en-US" sz="2000" dirty="0" err="1"/>
              <a:t>24k</a:t>
            </a:r>
            <a:r>
              <a:rPr lang="en-US" sz="2000" dirty="0"/>
              <a:t> per bus per year</a:t>
            </a:r>
          </a:p>
          <a:p>
            <a:pPr marL="342900" indent="-342900">
              <a:buFont typeface="Arial" panose="020B0604020202020204" pitchFamily="34" charset="0"/>
              <a:buChar char="•"/>
            </a:pPr>
            <a:r>
              <a:rPr lang="en-US" sz="2000" dirty="0"/>
              <a:t>Implementing TSP cost $13,500 per signalized intersection </a:t>
            </a:r>
          </a:p>
          <a:p>
            <a:endParaRPr lang="en-US" sz="2000" dirty="0"/>
          </a:p>
        </p:txBody>
      </p:sp>
      <p:pic>
        <p:nvPicPr>
          <p:cNvPr id="8" name="Picture 2"/>
          <p:cNvPicPr>
            <a:picLocks noChangeAspect="1" noChangeArrowheads="1"/>
          </p:cNvPicPr>
          <p:nvPr/>
        </p:nvPicPr>
        <p:blipFill>
          <a:blip r:embed="rId3"/>
          <a:srcRect/>
          <a:stretch/>
        </p:blipFill>
        <p:spPr bwMode="auto">
          <a:xfrm>
            <a:off x="5118958" y="1551513"/>
            <a:ext cx="3669013" cy="2705317"/>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390025474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Los Angeles Metro Rapid</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990601" y="5970722"/>
            <a:ext cx="7926784" cy="461665"/>
          </a:xfrm>
          <a:prstGeom prst="rect">
            <a:avLst/>
          </a:prstGeom>
        </p:spPr>
        <p:txBody>
          <a:bodyPr wrap="square">
            <a:spAutoFit/>
          </a:bodyPr>
          <a:lstStyle/>
          <a:p>
            <a:r>
              <a:rPr lang="en-US" sz="800" i="1"/>
              <a:t>Source: White Paper #2: Strategic Considerations</a:t>
            </a:r>
            <a:r>
              <a:rPr lang="en-US" sz="800"/>
              <a:t>, Bus Transformation Project, 2019, </a:t>
            </a:r>
            <a:r>
              <a:rPr lang="en-US" sz="800" u="sng">
                <a:hlinkClick r:id="rId4"/>
              </a:rPr>
              <a:t>https://bustransformationproject.com/wp-content/uploads/2019/01/White-Paper-2_FINAL.pdf</a:t>
            </a:r>
            <a:endParaRPr lang="en-US" sz="800"/>
          </a:p>
          <a:p>
            <a:endParaRPr lang="en-US" sz="800"/>
          </a:p>
        </p:txBody>
      </p:sp>
      <p:sp>
        <p:nvSpPr>
          <p:cNvPr id="13" name="Rectangle 12">
            <a:extLst>
              <a:ext uri="{FF2B5EF4-FFF2-40B4-BE49-F238E27FC236}">
                <a16:creationId xmlns:a16="http://schemas.microsoft.com/office/drawing/2014/main" id="{E4211523-95B5-4C09-9849-B4D8F50FDC0B}"/>
              </a:ext>
            </a:extLst>
          </p:cNvPr>
          <p:cNvSpPr/>
          <p:nvPr/>
        </p:nvSpPr>
        <p:spPr>
          <a:xfrm>
            <a:off x="4958393" y="4283824"/>
            <a:ext cx="4121589" cy="215444"/>
          </a:xfrm>
          <a:prstGeom prst="rect">
            <a:avLst/>
          </a:prstGeom>
        </p:spPr>
        <p:txBody>
          <a:bodyPr wrap="square">
            <a:spAutoFit/>
          </a:bodyPr>
          <a:lstStyle/>
          <a:p>
            <a:r>
              <a:rPr lang="en-US" sz="800"/>
              <a:t>Source: Metro Rapid, Los Angeles (NACTO/ </a:t>
            </a:r>
            <a:r>
              <a:rPr lang="en-US" sz="800">
                <a:hlinkClick r:id="rId5"/>
              </a:rPr>
              <a:t>Flickr</a:t>
            </a:r>
            <a:r>
              <a:rPr lang="en-US" sz="800"/>
              <a:t>)</a:t>
            </a:r>
          </a:p>
        </p:txBody>
      </p:sp>
    </p:spTree>
    <p:extLst>
      <p:ext uri="{BB962C8B-B14F-4D97-AF65-F5344CB8AC3E}">
        <p14:creationId xmlns:p14="http://schemas.microsoft.com/office/powerpoint/2010/main" val="3913593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F4D529D7-F947-4694-AB9D-6F1D4C503B46}"/>
              </a:ext>
            </a:extLst>
          </p:cNvPr>
          <p:cNvPicPr>
            <a:picLocks noChangeAspect="1" noChangeArrowheads="1"/>
          </p:cNvPicPr>
          <p:nvPr/>
        </p:nvPicPr>
        <p:blipFill>
          <a:blip r:embed="rId3"/>
          <a:srcRect/>
          <a:stretch/>
        </p:blipFill>
        <p:spPr bwMode="auto">
          <a:xfrm>
            <a:off x="4958393" y="1573458"/>
            <a:ext cx="3990144" cy="266142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dirty="0" smtClean="0"/>
              <a:pPr/>
              <a:t>61</a:t>
            </a:fld>
            <a:endParaRPr lang="en-US"/>
          </a:p>
        </p:txBody>
      </p:sp>
      <p:sp>
        <p:nvSpPr>
          <p:cNvPr id="6" name="TextBox 5"/>
          <p:cNvSpPr txBox="1"/>
          <p:nvPr/>
        </p:nvSpPr>
        <p:spPr>
          <a:xfrm>
            <a:off x="777240" y="1380744"/>
            <a:ext cx="4121589"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err="1"/>
              <a:t>TriMet</a:t>
            </a:r>
            <a:r>
              <a:rPr lang="en-US" sz="2000" dirty="0"/>
              <a:t> implemented TSP capabilities at over 250 intersections in Portland</a:t>
            </a:r>
          </a:p>
          <a:p>
            <a:pPr marL="342900" indent="-342900">
              <a:buFont typeface="Arial" panose="020B0604020202020204" pitchFamily="34" charset="0"/>
              <a:buChar char="•"/>
            </a:pPr>
            <a:r>
              <a:rPr lang="en-US" sz="2000" dirty="0"/>
              <a:t>TSP impacts: </a:t>
            </a:r>
          </a:p>
          <a:p>
            <a:pPr marL="800100" lvl="1" indent="-342900">
              <a:buFont typeface="Arial" panose="020B0604020202020204" pitchFamily="34" charset="0"/>
              <a:buChar char="•"/>
            </a:pPr>
            <a:r>
              <a:rPr lang="en-US" sz="2000" dirty="0"/>
              <a:t>Reduced bus travel time by 10 percent</a:t>
            </a:r>
          </a:p>
          <a:p>
            <a:pPr marL="800100" lvl="1" indent="-342900">
              <a:buFont typeface="Arial" panose="020B0604020202020204" pitchFamily="34" charset="0"/>
              <a:buChar char="•"/>
            </a:pPr>
            <a:r>
              <a:rPr lang="en-US" sz="2000" dirty="0"/>
              <a:t>Reduced travel time variability by 19 percent</a:t>
            </a:r>
          </a:p>
          <a:p>
            <a:pPr marL="342900" indent="-342900">
              <a:buFont typeface="Arial" panose="020B0604020202020204" pitchFamily="34" charset="0"/>
              <a:buChar char="•"/>
            </a:pPr>
            <a:r>
              <a:rPr lang="en-US" sz="2000" dirty="0"/>
              <a:t>Improvements saved the agency over $13 million over eight years</a:t>
            </a:r>
          </a:p>
          <a:p>
            <a:pPr marL="342900" indent="-342900">
              <a:buFont typeface="Arial" panose="020B0604020202020204" pitchFamily="34" charset="0"/>
              <a:buChar char="•"/>
            </a:pPr>
            <a:r>
              <a:rPr lang="en-US" sz="2000" dirty="0"/>
              <a:t>Equipping 250 intersections with TSP cost approximately $4.5 million</a:t>
            </a:r>
          </a:p>
        </p:txBody>
      </p:sp>
      <p:graphicFrame>
        <p:nvGraphicFramePr>
          <p:cNvPr id="9" name="Table 8"/>
          <p:cNvGraphicFramePr>
            <a:graphicFrameLocks noGrp="1"/>
          </p:cNvGraphicFramePr>
          <p:nvPr>
            <p:extLst>
              <p:ext uri="{D42A27DB-BD31-4B8C-83A1-F6EECF244321}">
                <p14:modId xmlns:p14="http://schemas.microsoft.com/office/powerpoint/2010/main" val="131962149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Portland </a:t>
                      </a:r>
                      <a:r>
                        <a:rPr lang="en-US" sz="3600" b="0" err="1">
                          <a:solidFill>
                            <a:schemeClr val="accent3"/>
                          </a:solidFill>
                          <a:latin typeface="Franklin Gothic Medium"/>
                          <a:cs typeface="Franklin Gothic Medium"/>
                        </a:rPr>
                        <a:t>TriMet</a:t>
                      </a:r>
                      <a:r>
                        <a:rPr lang="en-US" sz="3600" b="0">
                          <a:solidFill>
                            <a:schemeClr val="accent3"/>
                          </a:solidFill>
                          <a:latin typeface="Franklin Gothic Medium"/>
                          <a:cs typeface="Franklin Gothic Medium"/>
                        </a:rPr>
                        <a:t> TSP Program</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990601" y="5735047"/>
            <a:ext cx="7926784" cy="338554"/>
          </a:xfrm>
          <a:prstGeom prst="rect">
            <a:avLst/>
          </a:prstGeom>
        </p:spPr>
        <p:txBody>
          <a:bodyPr wrap="square">
            <a:spAutoFit/>
          </a:bodyPr>
          <a:lstStyle/>
          <a:p>
            <a:r>
              <a:rPr lang="en-US" sz="800" i="1"/>
              <a:t>Source: White Paper #2: Strategic Considerations</a:t>
            </a:r>
            <a:r>
              <a:rPr lang="en-US" sz="800"/>
              <a:t>, Bus Transformation Project, 2019, </a:t>
            </a:r>
            <a:r>
              <a:rPr lang="en-US" sz="800" u="sng">
                <a:hlinkClick r:id="rId4"/>
              </a:rPr>
              <a:t>https://bustransformationproject.com/wp-content/uploads/2019/01/White-Paper-2_FINAL.pdf</a:t>
            </a:r>
            <a:endParaRPr lang="en-US" sz="800"/>
          </a:p>
        </p:txBody>
      </p:sp>
      <p:sp>
        <p:nvSpPr>
          <p:cNvPr id="13" name="Rectangle 12">
            <a:extLst>
              <a:ext uri="{FF2B5EF4-FFF2-40B4-BE49-F238E27FC236}">
                <a16:creationId xmlns:a16="http://schemas.microsoft.com/office/drawing/2014/main" id="{E4211523-95B5-4C09-9849-B4D8F50FDC0B}"/>
              </a:ext>
            </a:extLst>
          </p:cNvPr>
          <p:cNvSpPr/>
          <p:nvPr/>
        </p:nvSpPr>
        <p:spPr>
          <a:xfrm>
            <a:off x="4965423" y="4247605"/>
            <a:ext cx="4121589" cy="215444"/>
          </a:xfrm>
          <a:prstGeom prst="rect">
            <a:avLst/>
          </a:prstGeom>
        </p:spPr>
        <p:txBody>
          <a:bodyPr wrap="square">
            <a:spAutoFit/>
          </a:bodyPr>
          <a:lstStyle/>
          <a:p>
            <a:r>
              <a:rPr lang="en-US" sz="800"/>
              <a:t>Source: Transit Priority Signal (</a:t>
            </a:r>
            <a:r>
              <a:rPr lang="en-US" sz="800" err="1"/>
              <a:t>TriMet</a:t>
            </a:r>
            <a:r>
              <a:rPr lang="en-US" sz="800"/>
              <a:t>/</a:t>
            </a:r>
            <a:r>
              <a:rPr lang="en-US" sz="800">
                <a:hlinkClick r:id="rId5"/>
              </a:rPr>
              <a:t>Flickr</a:t>
            </a:r>
            <a:r>
              <a:rPr lang="en-US" sz="800"/>
              <a:t>)</a:t>
            </a:r>
          </a:p>
        </p:txBody>
      </p:sp>
    </p:spTree>
    <p:extLst>
      <p:ext uri="{BB962C8B-B14F-4D97-AF65-F5344CB8AC3E}">
        <p14:creationId xmlns:p14="http://schemas.microsoft.com/office/powerpoint/2010/main" val="18217333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dirty="0" smtClean="0"/>
              <a:pPr/>
              <a:t>62</a:t>
            </a:fld>
            <a:endParaRPr lang="en-US"/>
          </a:p>
        </p:txBody>
      </p:sp>
      <p:sp>
        <p:nvSpPr>
          <p:cNvPr id="6" name="TextBox 5"/>
          <p:cNvSpPr txBox="1"/>
          <p:nvPr/>
        </p:nvSpPr>
        <p:spPr>
          <a:xfrm>
            <a:off x="777240" y="1723644"/>
            <a:ext cx="4121589" cy="4401205"/>
          </a:xfrm>
          <a:prstGeom prst="rect">
            <a:avLst/>
          </a:prstGeom>
          <a:noFill/>
        </p:spPr>
        <p:txBody>
          <a:bodyPr wrap="square" rtlCol="0">
            <a:spAutoFit/>
          </a:bodyPr>
          <a:lstStyle/>
          <a:p>
            <a:pPr marL="342900" indent="-342900">
              <a:buFont typeface="Arial" panose="020B0604020202020204" pitchFamily="34" charset="0"/>
              <a:buChar char="•"/>
            </a:pPr>
            <a:r>
              <a:rPr lang="en-US" sz="2000" err="1"/>
              <a:t>MuniForward</a:t>
            </a:r>
            <a:r>
              <a:rPr lang="en-US" sz="2000"/>
              <a:t> is SFMTA’s initiative to create a safer, more reliable transit experience</a:t>
            </a:r>
          </a:p>
          <a:p>
            <a:pPr marL="342900" indent="-342900">
              <a:buFont typeface="Arial" panose="020B0604020202020204" pitchFamily="34" charset="0"/>
              <a:buChar char="•"/>
            </a:pPr>
            <a:r>
              <a:rPr lang="en-US" sz="2000"/>
              <a:t>A transit lane on Church Street eliminated congestion-related delays for buses without significant impacts to drivers </a:t>
            </a:r>
          </a:p>
          <a:p>
            <a:pPr marL="342900" indent="-342900">
              <a:buFont typeface="Arial" panose="020B0604020202020204" pitchFamily="34" charset="0"/>
              <a:buChar char="•"/>
            </a:pPr>
            <a:r>
              <a:rPr lang="en-US" sz="2000"/>
              <a:t>The red paint treatment reduced transit lane violations by 50 percent compared to non-colored transit-only lanes</a:t>
            </a:r>
          </a:p>
          <a:p>
            <a:pPr marL="342900" indent="-342900">
              <a:buFont typeface="Arial" panose="020B0604020202020204" pitchFamily="34" charset="0"/>
              <a:buChar char="•"/>
            </a:pPr>
            <a:r>
              <a:rPr lang="en-US" sz="2000"/>
              <a:t>Restriping and repainting the Church Street corridor cost about $280,000 per mile</a:t>
            </a:r>
          </a:p>
        </p:txBody>
      </p:sp>
      <p:pic>
        <p:nvPicPr>
          <p:cNvPr id="8" name="Picture 2"/>
          <p:cNvPicPr>
            <a:picLocks noChangeAspect="1" noChangeArrowheads="1"/>
          </p:cNvPicPr>
          <p:nvPr/>
        </p:nvPicPr>
        <p:blipFill>
          <a:blip r:embed="rId3"/>
          <a:srcRect/>
          <a:stretch/>
        </p:blipFill>
        <p:spPr bwMode="auto">
          <a:xfrm>
            <a:off x="5118958" y="1934351"/>
            <a:ext cx="3669013" cy="2447640"/>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3629536927"/>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San Francisco </a:t>
                      </a:r>
                      <a:r>
                        <a:rPr lang="en-US" sz="3600" b="0" err="1">
                          <a:solidFill>
                            <a:schemeClr val="accent3"/>
                          </a:solidFill>
                          <a:latin typeface="Franklin Gothic Medium"/>
                          <a:cs typeface="Franklin Gothic Medium"/>
                        </a:rPr>
                        <a:t>MuniForward</a:t>
                      </a:r>
                      <a:r>
                        <a:rPr lang="en-US" sz="3600" b="0">
                          <a:solidFill>
                            <a:schemeClr val="accent3"/>
                          </a:solidFill>
                          <a:latin typeface="Franklin Gothic Medium"/>
                          <a:cs typeface="Franklin Gothic Medium"/>
                        </a:rPr>
                        <a:t> Transit Priority Projects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5072693" y="5277847"/>
            <a:ext cx="3844692" cy="954107"/>
          </a:xfrm>
          <a:prstGeom prst="rect">
            <a:avLst/>
          </a:prstGeom>
        </p:spPr>
        <p:txBody>
          <a:bodyPr wrap="square">
            <a:spAutoFit/>
          </a:bodyPr>
          <a:lstStyle/>
          <a:p>
            <a:r>
              <a:rPr lang="en-US" sz="800" i="1"/>
              <a:t>Sources: Implementation Workbook</a:t>
            </a:r>
            <a:r>
              <a:rPr lang="en-US" sz="800"/>
              <a:t>, Muni Forward, San Francisco Municipal Transportation Agency, 2015, </a:t>
            </a:r>
            <a:r>
              <a:rPr lang="en-US" sz="800" u="sng">
                <a:hlinkClick r:id="rId4"/>
              </a:rPr>
              <a:t>https://www.sfmta.com/sites/default/files/reports-and-documents/2018/04/muni_forward_implementation_workbook_v16.3_web.pdf</a:t>
            </a:r>
            <a:endParaRPr lang="en-US" sz="800"/>
          </a:p>
          <a:p>
            <a:r>
              <a:rPr lang="en-US" sz="800" i="1"/>
              <a:t>Church Street Transit Lanes Final Report</a:t>
            </a:r>
            <a:r>
              <a:rPr lang="en-US" sz="800"/>
              <a:t>, SFMTA, </a:t>
            </a:r>
            <a:r>
              <a:rPr lang="en-US" sz="800" u="sng">
                <a:hlinkClick r:id="rId5"/>
              </a:rPr>
              <a:t>https://www.sfmta.com/sites/default/files/agendaitems/2015/6-2-15%20Item%2012%20%20Church%20St.%20Rapid%20Pilot%20-%20Final%20Report_1.pdf</a:t>
            </a:r>
            <a:endParaRPr lang="en-US" sz="800"/>
          </a:p>
        </p:txBody>
      </p:sp>
      <p:sp>
        <p:nvSpPr>
          <p:cNvPr id="13" name="Rectangle 12">
            <a:extLst>
              <a:ext uri="{FF2B5EF4-FFF2-40B4-BE49-F238E27FC236}">
                <a16:creationId xmlns:a16="http://schemas.microsoft.com/office/drawing/2014/main" id="{E4211523-95B5-4C09-9849-B4D8F50FDC0B}"/>
              </a:ext>
            </a:extLst>
          </p:cNvPr>
          <p:cNvSpPr/>
          <p:nvPr/>
        </p:nvSpPr>
        <p:spPr>
          <a:xfrm>
            <a:off x="5072693" y="4436224"/>
            <a:ext cx="4121589" cy="215444"/>
          </a:xfrm>
          <a:prstGeom prst="rect">
            <a:avLst/>
          </a:prstGeom>
        </p:spPr>
        <p:txBody>
          <a:bodyPr wrap="square">
            <a:spAutoFit/>
          </a:bodyPr>
          <a:lstStyle/>
          <a:p>
            <a:r>
              <a:rPr lang="en-US" sz="800"/>
              <a:t>Source: Muni’s Red Carpet (NACTO/</a:t>
            </a:r>
            <a:r>
              <a:rPr lang="en-US" sz="800">
                <a:hlinkClick r:id="rId6"/>
              </a:rPr>
              <a:t>Flickr</a:t>
            </a:r>
            <a:r>
              <a:rPr lang="en-US" sz="800"/>
              <a:t>)</a:t>
            </a:r>
          </a:p>
        </p:txBody>
      </p:sp>
    </p:spTree>
    <p:extLst>
      <p:ext uri="{BB962C8B-B14F-4D97-AF65-F5344CB8AC3E}">
        <p14:creationId xmlns:p14="http://schemas.microsoft.com/office/powerpoint/2010/main" val="20253596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63</a:t>
            </a:fld>
            <a:endParaRPr lang="en-US"/>
          </a:p>
        </p:txBody>
      </p:sp>
      <p:sp>
        <p:nvSpPr>
          <p:cNvPr id="6" name="TextBox 5"/>
          <p:cNvSpPr txBox="1"/>
          <p:nvPr/>
        </p:nvSpPr>
        <p:spPr>
          <a:xfrm>
            <a:off x="777240" y="1380744"/>
            <a:ext cx="4121589" cy="2554545"/>
          </a:xfrm>
          <a:prstGeom prst="rect">
            <a:avLst/>
          </a:prstGeom>
          <a:noFill/>
        </p:spPr>
        <p:txBody>
          <a:bodyPr wrap="square" rtlCol="0">
            <a:spAutoFit/>
          </a:bodyPr>
          <a:lstStyle/>
          <a:p>
            <a:pPr marL="342900" indent="-342900">
              <a:buFont typeface="Arial" panose="020B0604020202020204" pitchFamily="34" charset="0"/>
              <a:buChar char="•"/>
            </a:pPr>
            <a:r>
              <a:rPr lang="en-US" sz="2000"/>
              <a:t>Seattle </a:t>
            </a:r>
            <a:r>
              <a:rPr lang="en-US" sz="2000" err="1"/>
              <a:t>RapidRide</a:t>
            </a:r>
            <a:r>
              <a:rPr lang="en-US" sz="2000"/>
              <a:t> is King County Metro’s BRT-lite network</a:t>
            </a:r>
          </a:p>
          <a:p>
            <a:pPr marL="342900" indent="-342900">
              <a:buFont typeface="Arial" panose="020B0604020202020204" pitchFamily="34" charset="0"/>
              <a:buChar char="•"/>
            </a:pPr>
            <a:r>
              <a:rPr lang="en-US" sz="2000" err="1"/>
              <a:t>RapidRide</a:t>
            </a:r>
            <a:r>
              <a:rPr lang="en-US" sz="2000"/>
              <a:t> serves 67,000 riders every weekday, a 70 percent increase compared to the previous service</a:t>
            </a:r>
          </a:p>
          <a:p>
            <a:pPr marL="342900" indent="-342900">
              <a:buFont typeface="Arial" panose="020B0604020202020204" pitchFamily="34" charset="0"/>
              <a:buChar char="•"/>
            </a:pPr>
            <a:r>
              <a:rPr lang="en-US" sz="2000"/>
              <a:t>Peak hour travel is 20 percent faster than the previous service</a:t>
            </a:r>
          </a:p>
        </p:txBody>
      </p:sp>
      <p:pic>
        <p:nvPicPr>
          <p:cNvPr id="8" name="Picture 2"/>
          <p:cNvPicPr>
            <a:picLocks noChangeAspect="1" noChangeArrowheads="1"/>
          </p:cNvPicPr>
          <p:nvPr/>
        </p:nvPicPr>
        <p:blipFill>
          <a:blip r:embed="rId3"/>
          <a:srcRect/>
          <a:stretch/>
        </p:blipFill>
        <p:spPr bwMode="auto">
          <a:xfrm>
            <a:off x="5529433" y="1432929"/>
            <a:ext cx="3191284" cy="2130181"/>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56130990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Seattle </a:t>
                      </a:r>
                      <a:r>
                        <a:rPr lang="en-US" sz="3600" b="0" err="1">
                          <a:solidFill>
                            <a:schemeClr val="accent3"/>
                          </a:solidFill>
                          <a:latin typeface="Franklin Gothic Medium"/>
                          <a:cs typeface="Franklin Gothic Medium"/>
                        </a:rPr>
                        <a:t>RapidRide</a:t>
                      </a:r>
                      <a:endParaRPr lang="en-US" sz="3600" b="0">
                        <a:solidFill>
                          <a:schemeClr val="accent3"/>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4" name="Rectangle 3">
            <a:extLst>
              <a:ext uri="{FF2B5EF4-FFF2-40B4-BE49-F238E27FC236}">
                <a16:creationId xmlns:a16="http://schemas.microsoft.com/office/drawing/2014/main" id="{374D3765-7434-445E-95F7-9D27B0B5038F}"/>
              </a:ext>
            </a:extLst>
          </p:cNvPr>
          <p:cNvSpPr/>
          <p:nvPr/>
        </p:nvSpPr>
        <p:spPr>
          <a:xfrm>
            <a:off x="775405" y="5090513"/>
            <a:ext cx="4439923" cy="1077218"/>
          </a:xfrm>
          <a:prstGeom prst="rect">
            <a:avLst/>
          </a:prstGeom>
        </p:spPr>
        <p:txBody>
          <a:bodyPr wrap="square">
            <a:spAutoFit/>
          </a:bodyPr>
          <a:lstStyle/>
          <a:p>
            <a:r>
              <a:rPr lang="en-US" sz="800"/>
              <a:t>Sources: </a:t>
            </a:r>
            <a:r>
              <a:rPr lang="en-US" sz="800" err="1"/>
              <a:t>RapidRide</a:t>
            </a:r>
            <a:r>
              <a:rPr lang="en-US" sz="800"/>
              <a:t> Expansion, King County Metro, </a:t>
            </a:r>
            <a:r>
              <a:rPr lang="en-US" sz="800" u="sng">
                <a:hlinkClick r:id="rId4"/>
              </a:rPr>
              <a:t>https://kingcounty.gov/depts/transportation/metro/programs-projects/fares-routes-and-service/rapidride-expansion.aspx</a:t>
            </a:r>
            <a:r>
              <a:rPr lang="en-US" sz="800"/>
              <a:t>; </a:t>
            </a:r>
            <a:r>
              <a:rPr lang="en-US" sz="800" i="1"/>
              <a:t>Transit Master Plan</a:t>
            </a:r>
            <a:r>
              <a:rPr lang="en-US" sz="800"/>
              <a:t>, City of Seattle Department of Transportation, 2016, </a:t>
            </a:r>
            <a:r>
              <a:rPr lang="en-US" sz="800" u="sng">
                <a:hlinkClick r:id="rId5"/>
              </a:rPr>
              <a:t>https://www.seattle.gov/Documents/Departments/SDOT/TransitProgram/TMPSupplmtALL2-16FINAL.pdf</a:t>
            </a:r>
            <a:endParaRPr lang="en-US" sz="800"/>
          </a:p>
          <a:p>
            <a:r>
              <a:rPr lang="en-US" sz="800"/>
              <a:t>King County Metro </a:t>
            </a:r>
            <a:r>
              <a:rPr lang="en-US" sz="800" err="1"/>
              <a:t>RapidRide</a:t>
            </a:r>
            <a:r>
              <a:rPr lang="en-US" sz="800"/>
              <a:t> Performance Evaluation Report, King County Metro, </a:t>
            </a:r>
            <a:r>
              <a:rPr lang="en-US" sz="800" u="sng">
                <a:hlinkClick r:id="rId6"/>
              </a:rPr>
              <a:t>http://metro.kingcounty.gov/am/reports/2014/rapidride-performance-evaluation-report-2014.pdf</a:t>
            </a:r>
            <a:endParaRPr lang="en-US" sz="800"/>
          </a:p>
        </p:txBody>
      </p:sp>
      <p:sp>
        <p:nvSpPr>
          <p:cNvPr id="13" name="Rectangle 12">
            <a:extLst>
              <a:ext uri="{FF2B5EF4-FFF2-40B4-BE49-F238E27FC236}">
                <a16:creationId xmlns:a16="http://schemas.microsoft.com/office/drawing/2014/main" id="{E4211523-95B5-4C09-9849-B4D8F50FDC0B}"/>
              </a:ext>
            </a:extLst>
          </p:cNvPr>
          <p:cNvSpPr/>
          <p:nvPr/>
        </p:nvSpPr>
        <p:spPr>
          <a:xfrm>
            <a:off x="5352612" y="5829177"/>
            <a:ext cx="3368106" cy="461665"/>
          </a:xfrm>
          <a:prstGeom prst="rect">
            <a:avLst/>
          </a:prstGeom>
        </p:spPr>
        <p:txBody>
          <a:bodyPr wrap="square">
            <a:spAutoFit/>
          </a:bodyPr>
          <a:lstStyle/>
          <a:p>
            <a:r>
              <a:rPr lang="en-US" sz="800"/>
              <a:t>Top: </a:t>
            </a:r>
            <a:r>
              <a:rPr lang="en-US" sz="800" err="1"/>
              <a:t>RapidRide</a:t>
            </a:r>
            <a:r>
              <a:rPr lang="en-US" sz="800"/>
              <a:t> Station (SDOT/</a:t>
            </a:r>
            <a:r>
              <a:rPr lang="en-US" sz="800">
                <a:hlinkClick r:id="rId7"/>
              </a:rPr>
              <a:t>Flickr</a:t>
            </a:r>
            <a:r>
              <a:rPr lang="en-US" sz="800"/>
              <a:t>)</a:t>
            </a:r>
          </a:p>
          <a:p>
            <a:r>
              <a:rPr lang="en-US" sz="800"/>
              <a:t>Bottom: Rapid Ride Station (King County Metro/</a:t>
            </a:r>
            <a:r>
              <a:rPr lang="en-US" sz="800">
                <a:hlinkClick r:id="rId6"/>
              </a:rPr>
              <a:t>King County Metro </a:t>
            </a:r>
            <a:r>
              <a:rPr lang="en-US" sz="800" err="1">
                <a:hlinkClick r:id="rId6"/>
              </a:rPr>
              <a:t>RapidRide</a:t>
            </a:r>
            <a:r>
              <a:rPr lang="en-US" sz="800">
                <a:hlinkClick r:id="rId6"/>
              </a:rPr>
              <a:t> Performance Evaluation Report</a:t>
            </a:r>
            <a:r>
              <a:rPr lang="en-US" sz="800"/>
              <a:t>)</a:t>
            </a:r>
          </a:p>
        </p:txBody>
      </p:sp>
      <p:pic>
        <p:nvPicPr>
          <p:cNvPr id="14" name="Picture 2">
            <a:extLst>
              <a:ext uri="{FF2B5EF4-FFF2-40B4-BE49-F238E27FC236}">
                <a16:creationId xmlns:a16="http://schemas.microsoft.com/office/drawing/2014/main" id="{80AD0938-70CE-4341-9FAE-9EF5BCD09EE3}"/>
              </a:ext>
            </a:extLst>
          </p:cNvPr>
          <p:cNvPicPr>
            <a:picLocks noChangeAspect="1" noChangeArrowheads="1"/>
          </p:cNvPicPr>
          <p:nvPr/>
        </p:nvPicPr>
        <p:blipFill>
          <a:blip r:embed="rId8"/>
          <a:srcRect/>
          <a:stretch/>
        </p:blipFill>
        <p:spPr bwMode="auto">
          <a:xfrm>
            <a:off x="5487257" y="3720955"/>
            <a:ext cx="3216514" cy="213055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8136622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64</a:t>
            </a:fld>
            <a:endParaRPr lang="en-US"/>
          </a:p>
        </p:txBody>
      </p:sp>
      <p:sp>
        <p:nvSpPr>
          <p:cNvPr id="6" name="TextBox 5"/>
          <p:cNvSpPr txBox="1"/>
          <p:nvPr/>
        </p:nvSpPr>
        <p:spPr>
          <a:xfrm>
            <a:off x="777240" y="1380744"/>
            <a:ext cx="4121589" cy="4708981"/>
          </a:xfrm>
          <a:prstGeom prst="rect">
            <a:avLst/>
          </a:prstGeom>
          <a:noFill/>
        </p:spPr>
        <p:txBody>
          <a:bodyPr wrap="square" rtlCol="0">
            <a:spAutoFit/>
          </a:bodyPr>
          <a:lstStyle/>
          <a:p>
            <a:pPr marL="342900" indent="-342900">
              <a:buFont typeface="Arial" panose="020B0604020202020204" pitchFamily="34" charset="0"/>
              <a:buChar char="•"/>
            </a:pPr>
            <a:r>
              <a:rPr lang="en-US" sz="2000" err="1"/>
              <a:t>RapidRide’s</a:t>
            </a:r>
            <a:r>
              <a:rPr lang="en-US" sz="2000"/>
              <a:t> cost per passenger was 21 percent less than King County Metro’s local service in 2013</a:t>
            </a:r>
          </a:p>
          <a:p>
            <a:pPr marL="342900" indent="-342900">
              <a:buFont typeface="Arial" panose="020B0604020202020204" pitchFamily="34" charset="0"/>
              <a:buChar char="•"/>
            </a:pPr>
            <a:r>
              <a:rPr lang="en-US" sz="2000"/>
              <a:t>TSP, signal timing, and ITS infrastructure investments combined cost between $1.76 million and $2.78 million per route to implement</a:t>
            </a:r>
          </a:p>
          <a:p>
            <a:pPr marL="342900" indent="-342900">
              <a:buFont typeface="Arial" panose="020B0604020202020204" pitchFamily="34" charset="0"/>
              <a:buChar char="•"/>
            </a:pPr>
            <a:r>
              <a:rPr lang="en-US" sz="2000"/>
              <a:t>Implementing real-time infrastructure cost $400,000 to $1 million per route</a:t>
            </a:r>
          </a:p>
          <a:p>
            <a:pPr marL="342900" indent="-342900">
              <a:buFont typeface="Arial" panose="020B0604020202020204" pitchFamily="34" charset="0"/>
              <a:buChar char="•"/>
            </a:pPr>
            <a:r>
              <a:rPr lang="en-US" sz="2000"/>
              <a:t>Investments in off-board fare readers cost between $95,000 to $300,000 per route</a:t>
            </a:r>
          </a:p>
        </p:txBody>
      </p:sp>
      <p:pic>
        <p:nvPicPr>
          <p:cNvPr id="8" name="Picture 2"/>
          <p:cNvPicPr>
            <a:picLocks noChangeAspect="1" noChangeArrowheads="1"/>
          </p:cNvPicPr>
          <p:nvPr/>
        </p:nvPicPr>
        <p:blipFill>
          <a:blip r:embed="rId3"/>
          <a:srcRect/>
          <a:stretch/>
        </p:blipFill>
        <p:spPr bwMode="auto">
          <a:xfrm>
            <a:off x="5118958" y="1479161"/>
            <a:ext cx="3529957" cy="2130552"/>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Seattle </a:t>
                      </a:r>
                      <a:r>
                        <a:rPr lang="en-US" sz="3600" b="0" err="1">
                          <a:solidFill>
                            <a:schemeClr val="accent3"/>
                          </a:solidFill>
                          <a:latin typeface="Franklin Gothic Medium"/>
                          <a:cs typeface="Franklin Gothic Medium"/>
                        </a:rPr>
                        <a:t>RapidRide</a:t>
                      </a:r>
                      <a:endParaRPr lang="en-US" sz="3600" b="0">
                        <a:solidFill>
                          <a:schemeClr val="accent3"/>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3" name="Rectangle 12">
            <a:extLst>
              <a:ext uri="{FF2B5EF4-FFF2-40B4-BE49-F238E27FC236}">
                <a16:creationId xmlns:a16="http://schemas.microsoft.com/office/drawing/2014/main" id="{E4211523-95B5-4C09-9849-B4D8F50FDC0B}"/>
              </a:ext>
            </a:extLst>
          </p:cNvPr>
          <p:cNvSpPr/>
          <p:nvPr/>
        </p:nvSpPr>
        <p:spPr>
          <a:xfrm>
            <a:off x="5118958" y="5748002"/>
            <a:ext cx="4121589" cy="338554"/>
          </a:xfrm>
          <a:prstGeom prst="rect">
            <a:avLst/>
          </a:prstGeom>
        </p:spPr>
        <p:txBody>
          <a:bodyPr wrap="square">
            <a:spAutoFit/>
          </a:bodyPr>
          <a:lstStyle/>
          <a:p>
            <a:r>
              <a:rPr lang="en-US" sz="800"/>
              <a:t>Source: Performance Metrics (King County Metro/</a:t>
            </a:r>
            <a:r>
              <a:rPr lang="en-US" sz="800">
                <a:hlinkClick r:id="rId4"/>
              </a:rPr>
              <a:t> King County Metro </a:t>
            </a:r>
            <a:r>
              <a:rPr lang="en-US" sz="800" err="1">
                <a:hlinkClick r:id="rId4"/>
              </a:rPr>
              <a:t>RapidRide</a:t>
            </a:r>
            <a:r>
              <a:rPr lang="en-US" sz="800">
                <a:hlinkClick r:id="rId4"/>
              </a:rPr>
              <a:t> Performance Evaluation Report</a:t>
            </a:r>
            <a:r>
              <a:rPr lang="en-US" sz="800"/>
              <a:t>)</a:t>
            </a:r>
          </a:p>
        </p:txBody>
      </p:sp>
      <p:pic>
        <p:nvPicPr>
          <p:cNvPr id="12" name="Picture 2">
            <a:extLst>
              <a:ext uri="{FF2B5EF4-FFF2-40B4-BE49-F238E27FC236}">
                <a16:creationId xmlns:a16="http://schemas.microsoft.com/office/drawing/2014/main" id="{65F2B4F4-B3C5-426F-8D91-2E0D3FFD454C}"/>
              </a:ext>
            </a:extLst>
          </p:cNvPr>
          <p:cNvPicPr>
            <a:picLocks noChangeAspect="1" noChangeArrowheads="1"/>
          </p:cNvPicPr>
          <p:nvPr/>
        </p:nvPicPr>
        <p:blipFill>
          <a:blip r:embed="rId5"/>
          <a:srcRect/>
          <a:stretch/>
        </p:blipFill>
        <p:spPr bwMode="auto">
          <a:xfrm>
            <a:off x="5309959" y="3678539"/>
            <a:ext cx="3142386" cy="213055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7801268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65</a:t>
            </a:fld>
            <a:endParaRPr lang="en-US"/>
          </a:p>
        </p:txBody>
      </p:sp>
      <p:sp>
        <p:nvSpPr>
          <p:cNvPr id="6" name="TextBox 5"/>
          <p:cNvSpPr txBox="1"/>
          <p:nvPr/>
        </p:nvSpPr>
        <p:spPr>
          <a:xfrm>
            <a:off x="777240" y="1380744"/>
            <a:ext cx="4219633" cy="4401205"/>
          </a:xfrm>
          <a:prstGeom prst="rect">
            <a:avLst/>
          </a:prstGeom>
          <a:noFill/>
        </p:spPr>
        <p:txBody>
          <a:bodyPr wrap="square" rtlCol="0">
            <a:spAutoFit/>
          </a:bodyPr>
          <a:lstStyle/>
          <a:p>
            <a:pPr marL="342900" indent="-342900">
              <a:buFont typeface="Arial" panose="020B0604020202020204" pitchFamily="34" charset="0"/>
              <a:buChar char="•"/>
            </a:pPr>
            <a:r>
              <a:rPr lang="en-US" sz="2000" dirty="0"/>
              <a:t>Viva, express bus service, opened in 2005 and construction of dedicated “</a:t>
            </a:r>
            <a:r>
              <a:rPr lang="en-US" sz="2000" dirty="0" err="1"/>
              <a:t>rapidways</a:t>
            </a:r>
            <a:r>
              <a:rPr lang="en-US" sz="2000" dirty="0"/>
              <a:t>” began in 2011 using </a:t>
            </a:r>
            <a:r>
              <a:rPr lang="en-US" sz="2000" dirty="0" err="1"/>
              <a:t>P3</a:t>
            </a:r>
            <a:r>
              <a:rPr lang="en-US" sz="2000" dirty="0"/>
              <a:t> model</a:t>
            </a:r>
          </a:p>
          <a:p>
            <a:pPr marL="342900" indent="-342900">
              <a:buFont typeface="Arial" panose="020B0604020202020204" pitchFamily="34" charset="0"/>
              <a:buChar char="•"/>
            </a:pPr>
            <a:r>
              <a:rPr lang="en-US" sz="2000" dirty="0"/>
              <a:t>York transit ridership increased by 26 percent between 2005 and 2013</a:t>
            </a:r>
          </a:p>
          <a:p>
            <a:pPr marL="342900" indent="-342900">
              <a:buFont typeface="Arial" panose="020B0604020202020204" pitchFamily="34" charset="0"/>
              <a:buChar char="•"/>
            </a:pPr>
            <a:r>
              <a:rPr lang="en-US" sz="2000" dirty="0"/>
              <a:t>Key to Viva’s success is its marketing campaign</a:t>
            </a:r>
          </a:p>
          <a:p>
            <a:pPr marL="800100" lvl="1" indent="-342900">
              <a:buFont typeface="Arial" panose="020B0604020202020204" pitchFamily="34" charset="0"/>
              <a:buChar char="•"/>
            </a:pPr>
            <a:r>
              <a:rPr lang="en-US" sz="2000" dirty="0"/>
              <a:t>Focus on selling a lifestyle</a:t>
            </a:r>
          </a:p>
          <a:p>
            <a:pPr marL="342900" indent="-342900">
              <a:buFont typeface="Arial" panose="020B0604020202020204" pitchFamily="34" charset="0"/>
              <a:buChar char="•"/>
            </a:pPr>
            <a:r>
              <a:rPr lang="en-US" sz="2000" dirty="0"/>
              <a:t>The full network of transitways will cost approximately 1.7 billion Canadian dollars ($1.2 billion USD)</a:t>
            </a:r>
            <a:endParaRPr lang="en-US" sz="1050" dirty="0"/>
          </a:p>
        </p:txBody>
      </p:sp>
      <p:pic>
        <p:nvPicPr>
          <p:cNvPr id="8" name="Picture 2"/>
          <p:cNvPicPr>
            <a:picLocks noChangeAspect="1" noChangeArrowheads="1"/>
          </p:cNvPicPr>
          <p:nvPr/>
        </p:nvPicPr>
        <p:blipFill>
          <a:blip r:embed="rId3"/>
          <a:srcRect/>
          <a:stretch/>
        </p:blipFill>
        <p:spPr bwMode="auto">
          <a:xfrm>
            <a:off x="5118958" y="1679667"/>
            <a:ext cx="3669013" cy="2449009"/>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162727553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3"/>
                          </a:solidFill>
                          <a:latin typeface="Franklin Gothic Medium"/>
                          <a:cs typeface="Franklin Gothic Medium"/>
                        </a:rPr>
                        <a:t>York Region (Toronto) Viva BRT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
        <p:nvSpPr>
          <p:cNvPr id="13" name="Rectangle 12">
            <a:extLst>
              <a:ext uri="{FF2B5EF4-FFF2-40B4-BE49-F238E27FC236}">
                <a16:creationId xmlns:a16="http://schemas.microsoft.com/office/drawing/2014/main" id="{E4211523-95B5-4C09-9849-B4D8F50FDC0B}"/>
              </a:ext>
            </a:extLst>
          </p:cNvPr>
          <p:cNvSpPr/>
          <p:nvPr/>
        </p:nvSpPr>
        <p:spPr>
          <a:xfrm>
            <a:off x="5123493" y="4182224"/>
            <a:ext cx="4121589" cy="215444"/>
          </a:xfrm>
          <a:prstGeom prst="rect">
            <a:avLst/>
          </a:prstGeom>
        </p:spPr>
        <p:txBody>
          <a:bodyPr wrap="square">
            <a:spAutoFit/>
          </a:bodyPr>
          <a:lstStyle/>
          <a:p>
            <a:r>
              <a:rPr lang="en-US" sz="800"/>
              <a:t>Source: Viva BRT Station (Ontario Municipal Housing and Affairs/</a:t>
            </a:r>
            <a:r>
              <a:rPr lang="en-US" sz="800">
                <a:hlinkClick r:id="rId4"/>
              </a:rPr>
              <a:t>Flickr</a:t>
            </a:r>
            <a:r>
              <a:rPr lang="en-US" sz="800"/>
              <a:t>)</a:t>
            </a:r>
          </a:p>
        </p:txBody>
      </p:sp>
      <p:sp>
        <p:nvSpPr>
          <p:cNvPr id="5" name="Rectangle 4">
            <a:extLst>
              <a:ext uri="{FF2B5EF4-FFF2-40B4-BE49-F238E27FC236}">
                <a16:creationId xmlns:a16="http://schemas.microsoft.com/office/drawing/2014/main" id="{3D7CC655-977C-4403-A192-0F423C30406C}"/>
              </a:ext>
            </a:extLst>
          </p:cNvPr>
          <p:cNvSpPr/>
          <p:nvPr/>
        </p:nvSpPr>
        <p:spPr>
          <a:xfrm>
            <a:off x="782216" y="5663359"/>
            <a:ext cx="8005755" cy="584775"/>
          </a:xfrm>
          <a:prstGeom prst="rect">
            <a:avLst/>
          </a:prstGeom>
        </p:spPr>
        <p:txBody>
          <a:bodyPr wrap="square">
            <a:spAutoFit/>
          </a:bodyPr>
          <a:lstStyle/>
          <a:p>
            <a:r>
              <a:rPr lang="en-US" sz="800"/>
              <a:t>YRT/Viva Bus Rapid Transit, </a:t>
            </a:r>
            <a:r>
              <a:rPr lang="en-US" sz="800" err="1"/>
              <a:t>Metrolinx</a:t>
            </a:r>
            <a:r>
              <a:rPr lang="en-US" sz="800"/>
              <a:t>, </a:t>
            </a:r>
            <a:r>
              <a:rPr lang="en-US" sz="800" u="sng">
                <a:hlinkClick r:id="rId5"/>
              </a:rPr>
              <a:t>http://www.metrolinx.com/en/greaterregion/projects/york-viva-bus-rapid-transit.aspx</a:t>
            </a:r>
            <a:endParaRPr lang="en-US" sz="800"/>
          </a:p>
          <a:p>
            <a:r>
              <a:rPr lang="en-US" sz="800"/>
              <a:t>Jesse Thomas, “Suburban Toronto’s Viva offers lessons for Montgomery BRT,” </a:t>
            </a:r>
            <a:r>
              <a:rPr lang="en-US" sz="800" i="1"/>
              <a:t>Greater </a:t>
            </a:r>
            <a:r>
              <a:rPr lang="en-US" sz="800" i="1" err="1"/>
              <a:t>Greater</a:t>
            </a:r>
            <a:r>
              <a:rPr lang="en-US" sz="800" i="1"/>
              <a:t> Washington</a:t>
            </a:r>
            <a:r>
              <a:rPr lang="en-US" sz="800"/>
              <a:t>, August 27, 2013,</a:t>
            </a:r>
            <a:br>
              <a:rPr lang="en-US" sz="800"/>
            </a:br>
            <a:r>
              <a:rPr lang="en-US" sz="800" u="sng">
                <a:hlinkClick r:id="rId6"/>
              </a:rPr>
              <a:t>https://ggwash.org/view/32171/suburban-torontos-viva-offers-lessons-for-montgomery-brt</a:t>
            </a:r>
            <a:endParaRPr lang="en-US" sz="800"/>
          </a:p>
          <a:p>
            <a:r>
              <a:rPr lang="en-US" sz="800"/>
              <a:t>YRT/Viva Bus Rapid Transit, </a:t>
            </a:r>
            <a:r>
              <a:rPr lang="en-US" sz="800" err="1"/>
              <a:t>Metrolinx</a:t>
            </a:r>
            <a:r>
              <a:rPr lang="en-US" sz="800"/>
              <a:t>, </a:t>
            </a:r>
            <a:r>
              <a:rPr lang="en-US" sz="800" u="sng">
                <a:hlinkClick r:id="rId5"/>
              </a:rPr>
              <a:t>http://www.metrolinx.com/en/greaterregion/projects/york-viva-bus-rapid-transit.aspx</a:t>
            </a:r>
            <a:endParaRPr lang="en-US" sz="800"/>
          </a:p>
        </p:txBody>
      </p:sp>
    </p:spTree>
    <p:extLst>
      <p:ext uri="{BB962C8B-B14F-4D97-AF65-F5344CB8AC3E}">
        <p14:creationId xmlns:p14="http://schemas.microsoft.com/office/powerpoint/2010/main" val="153322876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29421888"/>
              </p:ext>
            </p:extLst>
          </p:nvPr>
        </p:nvGraphicFramePr>
        <p:xfrm>
          <a:off x="2491153" y="1481172"/>
          <a:ext cx="6652847" cy="142748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dirty="0">
                          <a:solidFill>
                            <a:schemeClr val="accent3"/>
                          </a:solidFill>
                          <a:latin typeface="+mn-lt"/>
                          <a:ea typeface="Ebrima" panose="02000000000000000000" pitchFamily="2" charset="0"/>
                          <a:cs typeface="Franklin Gothic Book"/>
                        </a:rPr>
                        <a:t>Ongoing and future bus priority projects in the </a:t>
                      </a:r>
                      <a:r>
                        <a:rPr lang="en-US" sz="4000" b="0" i="0" cap="all" spc="0" dirty="0" err="1">
                          <a:solidFill>
                            <a:schemeClr val="accent3"/>
                          </a:solidFill>
                          <a:latin typeface="+mn-lt"/>
                          <a:ea typeface="Ebrima" panose="02000000000000000000" pitchFamily="2" charset="0"/>
                          <a:cs typeface="Franklin Gothic Book"/>
                        </a:rPr>
                        <a:t>ncr</a:t>
                      </a:r>
                      <a:endParaRPr lang="en-US" sz="4000" b="0" i="0" cap="all" spc="0" dirty="0">
                        <a:solidFill>
                          <a:schemeClr val="accent3"/>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294037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84112064"/>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Near Term and Planned Bus Priority Projects in the Region</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767D1C48-6C7F-4E73-B3DD-B62322D83DC8}"/>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67</a:t>
            </a:fld>
            <a:endParaRPr lang="en-US"/>
          </a:p>
        </p:txBody>
      </p:sp>
      <p:pic>
        <p:nvPicPr>
          <p:cNvPr id="8" name="Picture 7">
            <a:extLst>
              <a:ext uri="{FF2B5EF4-FFF2-40B4-BE49-F238E27FC236}">
                <a16:creationId xmlns:a16="http://schemas.microsoft.com/office/drawing/2014/main" id="{4BF553CC-C867-4026-9196-21BE0B947CA7}"/>
              </a:ext>
            </a:extLst>
          </p:cNvPr>
          <p:cNvPicPr>
            <a:picLocks noChangeAspect="1"/>
          </p:cNvPicPr>
          <p:nvPr/>
        </p:nvPicPr>
        <p:blipFill>
          <a:blip r:embed="rId2"/>
          <a:srcRect/>
          <a:stretch/>
        </p:blipFill>
        <p:spPr>
          <a:xfrm>
            <a:off x="1580668" y="1668372"/>
            <a:ext cx="6409942" cy="4580917"/>
          </a:xfrm>
          <a:prstGeom prst="rect">
            <a:avLst/>
          </a:prstGeom>
        </p:spPr>
      </p:pic>
    </p:spTree>
    <p:extLst>
      <p:ext uri="{BB962C8B-B14F-4D97-AF65-F5344CB8AC3E}">
        <p14:creationId xmlns:p14="http://schemas.microsoft.com/office/powerpoint/2010/main" val="10275990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2"/>
          <a:srcRect/>
          <a:stretch/>
        </p:blipFill>
        <p:spPr bwMode="auto">
          <a:xfrm>
            <a:off x="0" y="0"/>
            <a:ext cx="9144000" cy="613727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68</a:t>
            </a:fld>
            <a:endParaRPr lang="en-US"/>
          </a:p>
        </p:txBody>
      </p:sp>
      <p:sp>
        <p:nvSpPr>
          <p:cNvPr id="7" name="Rectangle 3"/>
          <p:cNvSpPr>
            <a:spLocks noChangeArrowheads="1"/>
          </p:cNvSpPr>
          <p:nvPr/>
        </p:nvSpPr>
        <p:spPr bwMode="auto">
          <a:xfrm>
            <a:off x="242316" y="2752338"/>
            <a:ext cx="8659367" cy="3277820"/>
          </a:xfrm>
          <a:prstGeom prst="rect">
            <a:avLst/>
          </a:prstGeom>
          <a:solidFill>
            <a:schemeClr val="tx2">
              <a:alpha val="65000"/>
            </a:schemeClr>
          </a:solidFill>
          <a:ln w="9525">
            <a:solidFill>
              <a:schemeClr val="bg1"/>
            </a:solidFill>
            <a:miter lim="800000"/>
            <a:headEnd/>
            <a:tailEnd/>
          </a:ln>
          <a:effectLst/>
        </p:spPr>
        <p:txBody>
          <a:bodyPr wrap="square" lIns="182880" tIns="137160" rIns="182880" bIns="137160">
            <a:spAutoFit/>
          </a:bodyPr>
          <a:lstStyle/>
          <a:p>
            <a:pPr lvl="0"/>
            <a:r>
              <a:rPr lang="en-US" sz="2800">
                <a:solidFill>
                  <a:prstClr val="white"/>
                </a:solidFill>
                <a:latin typeface="Franklin Gothic Medium" panose="020B0603020102020204"/>
                <a:ea typeface="Ebrima" pitchFamily="2" charset="0"/>
                <a:cs typeface="Franklin Gothic Book"/>
              </a:rPr>
              <a:t>The NCR is moving forward in improving bus reliability and efficiency</a:t>
            </a:r>
          </a:p>
          <a:p>
            <a:pPr marL="713232" lvl="1" indent="-256032">
              <a:spcBef>
                <a:spcPts val="1200"/>
              </a:spcBef>
              <a:buFont typeface="Arial"/>
              <a:buChar char="•"/>
            </a:pPr>
            <a:r>
              <a:rPr lang="en-US" sz="2000">
                <a:solidFill>
                  <a:schemeClr val="bg1"/>
                </a:solidFill>
              </a:rPr>
              <a:t>The Bus Transformation Project (BTP) laid out strategies and action steps to transform the NCR’s bus system to provide fast, frequent, reliable, and affordable bus system</a:t>
            </a:r>
          </a:p>
          <a:p>
            <a:pPr marL="713232" lvl="1" indent="-256032">
              <a:spcBef>
                <a:spcPts val="1200"/>
              </a:spcBef>
              <a:buFont typeface="Arial"/>
              <a:buChar char="•"/>
            </a:pPr>
            <a:r>
              <a:rPr lang="en-US" sz="2000">
                <a:solidFill>
                  <a:schemeClr val="bg1"/>
                </a:solidFill>
                <a:ea typeface="Ebrima" pitchFamily="2" charset="0"/>
                <a:cs typeface="Franklin Gothic Book"/>
              </a:rPr>
              <a:t>Numerous projects under construction and in early planning phases are helping push the region towards the BTP’s vision</a:t>
            </a:r>
          </a:p>
          <a:p>
            <a:pPr lvl="1">
              <a:spcBef>
                <a:spcPts val="1200"/>
              </a:spcBef>
            </a:pPr>
            <a:r>
              <a:rPr lang="en-US" sz="900" err="1">
                <a:solidFill>
                  <a:prstClr val="white"/>
                </a:solidFill>
                <a:ea typeface="Ebrima" pitchFamily="2" charset="0"/>
                <a:cs typeface="Franklin Gothic Book"/>
              </a:rPr>
              <a:t>Metroway</a:t>
            </a:r>
            <a:r>
              <a:rPr lang="en-US" sz="900">
                <a:solidFill>
                  <a:prstClr val="white"/>
                </a:solidFill>
                <a:ea typeface="Ebrima" pitchFamily="2" charset="0"/>
                <a:cs typeface="Franklin Gothic Book"/>
              </a:rPr>
              <a:t> (</a:t>
            </a:r>
            <a:r>
              <a:rPr lang="en-US" sz="900" err="1">
                <a:solidFill>
                  <a:prstClr val="white"/>
                </a:solidFill>
                <a:ea typeface="Ebrima" pitchFamily="2" charset="0"/>
                <a:cs typeface="Franklin Gothic Book"/>
              </a:rPr>
              <a:t>BeoyondDC</a:t>
            </a:r>
            <a:r>
              <a:rPr lang="en-US" sz="900">
                <a:solidFill>
                  <a:schemeClr val="bg1"/>
                </a:solidFill>
                <a:ea typeface="Ebrima" pitchFamily="2" charset="0"/>
                <a:cs typeface="Franklin Gothic Book"/>
              </a:rPr>
              <a:t>/</a:t>
            </a:r>
            <a:r>
              <a:rPr lang="en-US" sz="900">
                <a:solidFill>
                  <a:schemeClr val="bg1"/>
                </a:solidFill>
                <a:hlinkClick r:id="rId3">
                  <a:extLst>
                    <a:ext uri="{A12FA001-AC4F-418D-AE19-62706E023703}">
                      <ahyp:hlinkClr xmlns:ahyp="http://schemas.microsoft.com/office/drawing/2018/hyperlinkcolor" val="tx"/>
                    </a:ext>
                  </a:extLst>
                </a:hlinkClick>
              </a:rPr>
              <a:t>Flickr</a:t>
            </a:r>
            <a:r>
              <a:rPr lang="en-US" sz="900">
                <a:solidFill>
                  <a:schemeClr val="bg1"/>
                </a:solidFill>
              </a:rPr>
              <a:t>)</a:t>
            </a:r>
            <a:endParaRPr lang="en-US" sz="900">
              <a:solidFill>
                <a:schemeClr val="bg1"/>
              </a:solidFill>
              <a:ea typeface="Ebrima" pitchFamily="2" charset="0"/>
              <a:cs typeface="Franklin Gothic Book"/>
            </a:endParaRPr>
          </a:p>
        </p:txBody>
      </p:sp>
      <p:sp>
        <p:nvSpPr>
          <p:cNvPr id="8" name="Rectangle 7"/>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28525737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CB1CFCA-EE77-9F4A-8FAE-3286F1D37F0D}" type="slidenum">
              <a:rPr lang="en-US" smtClean="0"/>
              <a:pPr/>
              <a:t>69</a:t>
            </a:fld>
            <a:endParaRPr lang="en-US"/>
          </a:p>
        </p:txBody>
      </p:sp>
      <p:sp>
        <p:nvSpPr>
          <p:cNvPr id="3" name="TextBox 2"/>
          <p:cNvSpPr txBox="1"/>
          <p:nvPr/>
        </p:nvSpPr>
        <p:spPr>
          <a:xfrm>
            <a:off x="0" y="2617695"/>
            <a:ext cx="9144000" cy="707886"/>
          </a:xfrm>
          <a:prstGeom prst="rect">
            <a:avLst/>
          </a:prstGeom>
          <a:noFill/>
        </p:spPr>
        <p:txBody>
          <a:bodyPr wrap="square" rtlCol="0">
            <a:spAutoFit/>
          </a:bodyPr>
          <a:lstStyle/>
          <a:p>
            <a:pPr algn="ctr"/>
            <a:r>
              <a:rPr lang="en-US" sz="4000" dirty="0">
                <a:solidFill>
                  <a:schemeClr val="accent3"/>
                </a:solidFill>
                <a:ea typeface="Ebrima" panose="02000000000000000000" pitchFamily="2" charset="0"/>
              </a:rPr>
              <a:t>Near Term Bus Priority Projects</a:t>
            </a:r>
          </a:p>
        </p:txBody>
      </p:sp>
      <p:sp>
        <p:nvSpPr>
          <p:cNvPr id="5" name="Rectangle 4"/>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79372088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70</a:t>
            </a:fld>
            <a:endParaRPr lang="en-US"/>
          </a:p>
        </p:txBody>
      </p:sp>
      <p:sp>
        <p:nvSpPr>
          <p:cNvPr id="6" name="TextBox 5"/>
          <p:cNvSpPr txBox="1"/>
          <p:nvPr/>
        </p:nvSpPr>
        <p:spPr>
          <a:xfrm>
            <a:off x="777240" y="1734312"/>
            <a:ext cx="4121589" cy="4401205"/>
          </a:xfrm>
          <a:prstGeom prst="rect">
            <a:avLst/>
          </a:prstGeom>
          <a:noFill/>
        </p:spPr>
        <p:txBody>
          <a:bodyPr wrap="square" rtlCol="0">
            <a:spAutoFit/>
          </a:bodyPr>
          <a:lstStyle/>
          <a:p>
            <a:pPr marL="342900" indent="-342900">
              <a:buFont typeface="Arial" panose="020B0604020202020204" pitchFamily="34" charset="0"/>
              <a:buChar char="•"/>
            </a:pPr>
            <a:r>
              <a:rPr lang="en-US" sz="2000"/>
              <a:t>The project includes:</a:t>
            </a:r>
          </a:p>
          <a:p>
            <a:pPr marL="800100" lvl="1" indent="-342900">
              <a:buFont typeface="Arial" panose="020B0604020202020204" pitchFamily="34" charset="0"/>
              <a:buChar char="•"/>
            </a:pPr>
            <a:r>
              <a:rPr lang="en-US" sz="2000"/>
              <a:t>Dedicated bus bike and bus lanes</a:t>
            </a:r>
          </a:p>
          <a:p>
            <a:pPr marL="800100" lvl="1" indent="-342900">
              <a:buFont typeface="Arial" panose="020B0604020202020204" pitchFamily="34" charset="0"/>
              <a:buChar char="•"/>
            </a:pPr>
            <a:r>
              <a:rPr lang="en-US" sz="2000"/>
              <a:t>Bus stop consolidation</a:t>
            </a:r>
          </a:p>
          <a:p>
            <a:pPr marL="800100" lvl="1" indent="-342900">
              <a:buFont typeface="Arial" panose="020B0604020202020204" pitchFamily="34" charset="0"/>
              <a:buChar char="•"/>
            </a:pPr>
            <a:r>
              <a:rPr lang="en-US" sz="2000"/>
              <a:t>Parking limitations</a:t>
            </a:r>
          </a:p>
          <a:p>
            <a:pPr marL="342900" indent="-342900">
              <a:buFont typeface="Arial" panose="020B0604020202020204" pitchFamily="34" charset="0"/>
              <a:buChar char="•"/>
            </a:pPr>
            <a:r>
              <a:rPr lang="en-US" sz="2000"/>
              <a:t>Expected to improve performance of the DC Circulator and Metrobus Routes 52, 56, and 59, which combined carry over 15,500 travelers daily</a:t>
            </a:r>
          </a:p>
          <a:p>
            <a:pPr marL="342900" indent="-342900">
              <a:buFont typeface="Arial" panose="020B0604020202020204" pitchFamily="34" charset="0"/>
              <a:buChar char="•"/>
            </a:pPr>
            <a:r>
              <a:rPr lang="en-US" sz="2000"/>
              <a:t>The demonstration project began construction in Summer 2020 and will be implemented for one year</a:t>
            </a:r>
          </a:p>
        </p:txBody>
      </p:sp>
      <p:pic>
        <p:nvPicPr>
          <p:cNvPr id="8" name="Picture 2"/>
          <p:cNvPicPr>
            <a:picLocks noChangeAspect="1" noChangeArrowheads="1"/>
          </p:cNvPicPr>
          <p:nvPr/>
        </p:nvPicPr>
        <p:blipFill>
          <a:blip r:embed="rId2"/>
          <a:srcRect/>
          <a:stretch/>
        </p:blipFill>
        <p:spPr bwMode="auto">
          <a:xfrm>
            <a:off x="4958393" y="1809321"/>
            <a:ext cx="3990144" cy="2581857"/>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114610864"/>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14</a:t>
                      </a:r>
                      <a:r>
                        <a:rPr lang="en-US" sz="3600" b="0" baseline="30000">
                          <a:solidFill>
                            <a:schemeClr val="accent3"/>
                          </a:solidFill>
                          <a:latin typeface="Franklin Gothic Medium"/>
                          <a:cs typeface="Franklin Gothic Medium"/>
                        </a:rPr>
                        <a:t>th</a:t>
                      </a:r>
                      <a:r>
                        <a:rPr lang="en-US" sz="3600" b="0">
                          <a:solidFill>
                            <a:schemeClr val="accent3"/>
                          </a:solidFill>
                          <a:latin typeface="Franklin Gothic Medium"/>
                          <a:cs typeface="Franklin Gothic Medium"/>
                        </a:rPr>
                        <a:t> Street Bus Lane Decongestion Project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4F8081AD-68FF-4F77-85F7-4C30F67E2096}"/>
              </a:ext>
            </a:extLst>
          </p:cNvPr>
          <p:cNvSpPr txBox="1"/>
          <p:nvPr/>
        </p:nvSpPr>
        <p:spPr>
          <a:xfrm>
            <a:off x="5055233" y="4391178"/>
            <a:ext cx="4824058" cy="215444"/>
          </a:xfrm>
          <a:prstGeom prst="rect">
            <a:avLst/>
          </a:prstGeom>
          <a:noFill/>
        </p:spPr>
        <p:txBody>
          <a:bodyPr wrap="square" rtlCol="0">
            <a:spAutoFit/>
          </a:bodyPr>
          <a:lstStyle/>
          <a:p>
            <a:r>
              <a:rPr lang="en-US" sz="800"/>
              <a:t>Source: Sample Section on 14</a:t>
            </a:r>
            <a:r>
              <a:rPr lang="en-US" sz="800" baseline="30000"/>
              <a:t>th</a:t>
            </a:r>
            <a:r>
              <a:rPr lang="en-US" sz="800"/>
              <a:t> Street NW (DDOT/</a:t>
            </a:r>
            <a:r>
              <a:rPr lang="en-US" sz="800">
                <a:hlinkClick r:id="rId3"/>
              </a:rPr>
              <a:t>https://ddot.dc.gov/node/1444606</a:t>
            </a:r>
            <a:r>
              <a:rPr lang="en-US" sz="800"/>
              <a:t>)</a:t>
            </a:r>
          </a:p>
        </p:txBody>
      </p:sp>
    </p:spTree>
    <p:extLst>
      <p:ext uri="{BB962C8B-B14F-4D97-AF65-F5344CB8AC3E}">
        <p14:creationId xmlns:p14="http://schemas.microsoft.com/office/powerpoint/2010/main" val="5711743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71</a:t>
            </a:fld>
            <a:endParaRPr lang="en-US"/>
          </a:p>
        </p:txBody>
      </p:sp>
      <p:sp>
        <p:nvSpPr>
          <p:cNvPr id="6" name="TextBox 5"/>
          <p:cNvSpPr txBox="1"/>
          <p:nvPr/>
        </p:nvSpPr>
        <p:spPr>
          <a:xfrm>
            <a:off x="777240" y="1286478"/>
            <a:ext cx="4121589" cy="4093428"/>
          </a:xfrm>
          <a:prstGeom prst="rect">
            <a:avLst/>
          </a:prstGeom>
          <a:noFill/>
        </p:spPr>
        <p:txBody>
          <a:bodyPr wrap="square" rtlCol="0">
            <a:spAutoFit/>
          </a:bodyPr>
          <a:lstStyle/>
          <a:p>
            <a:pPr marL="285750" indent="-285750">
              <a:buFont typeface="Arial" panose="020B0604020202020204" pitchFamily="34" charset="0"/>
              <a:buChar char="•"/>
            </a:pPr>
            <a:r>
              <a:rPr lang="en-US" sz="2000"/>
              <a:t>WMATA serves over 20,000 passengers per weekday on 16th Street NW</a:t>
            </a:r>
          </a:p>
          <a:p>
            <a:pPr marL="285750" indent="-285750">
              <a:buFont typeface="Arial" panose="020B0604020202020204" pitchFamily="34" charset="0"/>
              <a:buChar char="•"/>
            </a:pPr>
            <a:r>
              <a:rPr lang="en-US" sz="2000"/>
              <a:t>The S9 MetroExtra limited-stop service, signal timing optimization, and transit signal priority implemented on the corridor prior to 2016</a:t>
            </a:r>
          </a:p>
          <a:p>
            <a:pPr marL="285750" indent="-285750">
              <a:buFont typeface="Arial" panose="020B0604020202020204" pitchFamily="34" charset="0"/>
              <a:buChar char="•"/>
            </a:pPr>
            <a:r>
              <a:rPr lang="en-US" sz="2000"/>
              <a:t>The 16</a:t>
            </a:r>
            <a:r>
              <a:rPr lang="en-US" sz="2000" baseline="30000"/>
              <a:t>th</a:t>
            </a:r>
            <a:r>
              <a:rPr lang="en-US" sz="2000"/>
              <a:t> Street Bus Priority Study (2016) analyzed: </a:t>
            </a:r>
          </a:p>
          <a:p>
            <a:pPr marL="742950" lvl="1" indent="-285750">
              <a:buFont typeface="Arial" panose="020B0604020202020204" pitchFamily="34" charset="0"/>
              <a:buChar char="•"/>
            </a:pPr>
            <a:r>
              <a:rPr lang="en-US" sz="2000"/>
              <a:t>Potential service</a:t>
            </a:r>
          </a:p>
          <a:p>
            <a:pPr marL="742950" lvl="1" indent="-285750">
              <a:buFont typeface="Arial" panose="020B0604020202020204" pitchFamily="34" charset="0"/>
              <a:buChar char="•"/>
            </a:pPr>
            <a:r>
              <a:rPr lang="en-US" sz="2000"/>
              <a:t>Physical and operational improvements</a:t>
            </a:r>
          </a:p>
        </p:txBody>
      </p:sp>
      <p:pic>
        <p:nvPicPr>
          <p:cNvPr id="8" name="Picture 2"/>
          <p:cNvPicPr>
            <a:picLocks noChangeAspect="1" noChangeArrowheads="1"/>
          </p:cNvPicPr>
          <p:nvPr/>
        </p:nvPicPr>
        <p:blipFill>
          <a:blip r:embed="rId2"/>
          <a:srcRect/>
          <a:stretch/>
        </p:blipFill>
        <p:spPr bwMode="auto">
          <a:xfrm>
            <a:off x="5026657" y="1290293"/>
            <a:ext cx="3853616" cy="4654296"/>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399168402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16</a:t>
                      </a:r>
                      <a:r>
                        <a:rPr lang="en-US" sz="3600" b="0" baseline="30000">
                          <a:solidFill>
                            <a:schemeClr val="accent3"/>
                          </a:solidFill>
                          <a:latin typeface="Franklin Gothic Medium"/>
                          <a:cs typeface="Franklin Gothic Medium"/>
                        </a:rPr>
                        <a:t>th</a:t>
                      </a:r>
                      <a:r>
                        <a:rPr lang="en-US" sz="3600" b="0">
                          <a:solidFill>
                            <a:schemeClr val="accent3"/>
                          </a:solidFill>
                          <a:latin typeface="Franklin Gothic Medium"/>
                          <a:cs typeface="Franklin Gothic Medium"/>
                        </a:rPr>
                        <a:t> Street Bus Lane Project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2" name="Rectangle 11">
            <a:extLst>
              <a:ext uri="{FF2B5EF4-FFF2-40B4-BE49-F238E27FC236}">
                <a16:creationId xmlns:a16="http://schemas.microsoft.com/office/drawing/2014/main" id="{F205074A-E4C3-44CA-AFB5-601F367B83B1}"/>
              </a:ext>
            </a:extLst>
          </p:cNvPr>
          <p:cNvSpPr/>
          <p:nvPr/>
        </p:nvSpPr>
        <p:spPr>
          <a:xfrm>
            <a:off x="775405" y="6014312"/>
            <a:ext cx="4121589" cy="215444"/>
          </a:xfrm>
          <a:prstGeom prst="rect">
            <a:avLst/>
          </a:prstGeom>
        </p:spPr>
        <p:txBody>
          <a:bodyPr wrap="square">
            <a:spAutoFit/>
          </a:bodyPr>
          <a:lstStyle/>
          <a:p>
            <a:r>
              <a:rPr lang="en-US" sz="800" i="1"/>
              <a:t>Source: </a:t>
            </a:r>
            <a:r>
              <a:rPr lang="en-US" sz="800"/>
              <a:t>16</a:t>
            </a:r>
            <a:r>
              <a:rPr lang="en-US" sz="800" baseline="30000"/>
              <a:t>th</a:t>
            </a:r>
            <a:r>
              <a:rPr lang="en-US" sz="800"/>
              <a:t> Street NW Bus Lanes Project, </a:t>
            </a:r>
            <a:r>
              <a:rPr lang="en-US" sz="800" u="sng">
                <a:hlinkClick r:id="rId3"/>
              </a:rPr>
              <a:t>https://www.16thstreetnwbus.com/</a:t>
            </a:r>
            <a:endParaRPr lang="en-US" sz="800"/>
          </a:p>
        </p:txBody>
      </p:sp>
    </p:spTree>
    <p:extLst>
      <p:ext uri="{BB962C8B-B14F-4D97-AF65-F5344CB8AC3E}">
        <p14:creationId xmlns:p14="http://schemas.microsoft.com/office/powerpoint/2010/main" val="9100935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72</a:t>
            </a:fld>
            <a:endParaRPr lang="en-US"/>
          </a:p>
        </p:txBody>
      </p:sp>
      <p:sp>
        <p:nvSpPr>
          <p:cNvPr id="6" name="TextBox 5"/>
          <p:cNvSpPr txBox="1"/>
          <p:nvPr/>
        </p:nvSpPr>
        <p:spPr>
          <a:xfrm>
            <a:off x="777240" y="1305331"/>
            <a:ext cx="4121589" cy="4708981"/>
          </a:xfrm>
          <a:prstGeom prst="rect">
            <a:avLst/>
          </a:prstGeom>
          <a:noFill/>
        </p:spPr>
        <p:txBody>
          <a:bodyPr wrap="square" rtlCol="0">
            <a:spAutoFit/>
          </a:bodyPr>
          <a:lstStyle/>
          <a:p>
            <a:pPr marL="285750" indent="-285750">
              <a:buFont typeface="Arial" panose="020B0604020202020204" pitchFamily="34" charset="0"/>
              <a:buChar char="•"/>
            </a:pPr>
            <a:r>
              <a:rPr lang="en-US" sz="2000"/>
              <a:t>The 2016 study recommended: </a:t>
            </a:r>
          </a:p>
          <a:p>
            <a:pPr marL="742950" lvl="1" indent="-285750">
              <a:buFont typeface="Arial" panose="020B0604020202020204" pitchFamily="34" charset="0"/>
              <a:buChar char="•"/>
            </a:pPr>
            <a:r>
              <a:rPr lang="en-US" sz="2000"/>
              <a:t>Queue jumps</a:t>
            </a:r>
          </a:p>
          <a:p>
            <a:pPr marL="742950" lvl="1" indent="-285750">
              <a:buFont typeface="Arial" panose="020B0604020202020204" pitchFamily="34" charset="0"/>
              <a:buChar char="•"/>
            </a:pPr>
            <a:r>
              <a:rPr lang="en-US" sz="2000"/>
              <a:t>All-door boarding</a:t>
            </a:r>
          </a:p>
          <a:p>
            <a:pPr marL="742950" lvl="1" indent="-285750">
              <a:buFont typeface="Arial" panose="020B0604020202020204" pitchFamily="34" charset="0"/>
              <a:buChar char="•"/>
            </a:pPr>
            <a:r>
              <a:rPr lang="en-US" sz="2000"/>
              <a:t>Off-board fare payment</a:t>
            </a:r>
          </a:p>
          <a:p>
            <a:pPr marL="742950" lvl="1" indent="-285750">
              <a:buFont typeface="Arial" panose="020B0604020202020204" pitchFamily="34" charset="0"/>
              <a:buChar char="•"/>
            </a:pPr>
            <a:r>
              <a:rPr lang="en-US" sz="2000"/>
              <a:t>Bus stop consolidation</a:t>
            </a:r>
          </a:p>
          <a:p>
            <a:pPr marL="742950" lvl="1" indent="-285750">
              <a:buFont typeface="Arial" panose="020B0604020202020204" pitchFamily="34" charset="0"/>
              <a:buChar char="•"/>
            </a:pPr>
            <a:r>
              <a:rPr lang="en-US" sz="2000"/>
              <a:t>Dedicated bus lanes</a:t>
            </a:r>
          </a:p>
          <a:p>
            <a:pPr marL="742950" lvl="1" indent="-285750">
              <a:buFont typeface="Arial" panose="020B0604020202020204" pitchFamily="34" charset="0"/>
              <a:buChar char="•"/>
            </a:pPr>
            <a:r>
              <a:rPr lang="en-US" sz="2000"/>
              <a:t>Parking limitations</a:t>
            </a:r>
          </a:p>
          <a:p>
            <a:pPr marL="285750" indent="-285750">
              <a:buFont typeface="Arial" panose="020B0604020202020204" pitchFamily="34" charset="0"/>
              <a:buChar char="•"/>
            </a:pPr>
            <a:r>
              <a:rPr lang="en-US" sz="2000"/>
              <a:t>Improvements expected to reduce travel times in both directions by two to five minutes compared to the existing service</a:t>
            </a:r>
          </a:p>
          <a:p>
            <a:pPr marL="285750" indent="-285750">
              <a:buFont typeface="Arial" panose="020B0604020202020204" pitchFamily="34" charset="0"/>
              <a:buChar char="•"/>
            </a:pPr>
            <a:r>
              <a:rPr lang="en-US" sz="2000"/>
              <a:t>Construction on the 16</a:t>
            </a:r>
            <a:r>
              <a:rPr lang="en-US" sz="2000" baseline="30000"/>
              <a:t>th</a:t>
            </a:r>
            <a:r>
              <a:rPr lang="en-US" sz="2000"/>
              <a:t> Street corridor is expected to begin in Fall 2020</a:t>
            </a:r>
          </a:p>
          <a:p>
            <a:endParaRPr lang="en-US" sz="2000"/>
          </a:p>
        </p:txBody>
      </p:sp>
      <p:graphicFrame>
        <p:nvGraphicFramePr>
          <p:cNvPr id="9" name="Table 8"/>
          <p:cNvGraphicFramePr>
            <a:graphicFrameLocks noGrp="1"/>
          </p:cNvGraphicFramePr>
          <p:nvPr>
            <p:extLst>
              <p:ext uri="{D42A27DB-BD31-4B8C-83A1-F6EECF244321}">
                <p14:modId xmlns:p14="http://schemas.microsoft.com/office/powerpoint/2010/main" val="379074185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16</a:t>
                      </a:r>
                      <a:r>
                        <a:rPr lang="en-US" sz="3600" b="0" baseline="30000">
                          <a:solidFill>
                            <a:schemeClr val="accent3"/>
                          </a:solidFill>
                          <a:latin typeface="Franklin Gothic Medium"/>
                          <a:cs typeface="Franklin Gothic Medium"/>
                        </a:rPr>
                        <a:t>th</a:t>
                      </a:r>
                      <a:r>
                        <a:rPr lang="en-US" sz="3600" b="0">
                          <a:solidFill>
                            <a:schemeClr val="accent3"/>
                          </a:solidFill>
                          <a:latin typeface="Franklin Gothic Medium"/>
                          <a:cs typeface="Franklin Gothic Medium"/>
                        </a:rPr>
                        <a:t> Street Bus Lane Project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5677341" y="5957749"/>
            <a:ext cx="3259267" cy="338554"/>
          </a:xfrm>
          <a:prstGeom prst="rect">
            <a:avLst/>
          </a:prstGeom>
        </p:spPr>
        <p:txBody>
          <a:bodyPr wrap="square">
            <a:spAutoFit/>
          </a:bodyPr>
          <a:lstStyle/>
          <a:p>
            <a:r>
              <a:rPr lang="en-US" sz="800" i="1"/>
              <a:t>Source: </a:t>
            </a:r>
            <a:r>
              <a:rPr lang="en-US" sz="800"/>
              <a:t>16</a:t>
            </a:r>
            <a:r>
              <a:rPr lang="en-US" sz="800" baseline="30000"/>
              <a:t>th</a:t>
            </a:r>
            <a:r>
              <a:rPr lang="en-US" sz="800"/>
              <a:t> Street NW Bus Lanes Project, </a:t>
            </a:r>
            <a:r>
              <a:rPr lang="en-US" sz="800" u="sng">
                <a:hlinkClick r:id="rId2"/>
              </a:rPr>
              <a:t>https://www.16thstreetnwbus.com/</a:t>
            </a:r>
            <a:endParaRPr lang="en-US" sz="800"/>
          </a:p>
        </p:txBody>
      </p:sp>
      <p:pic>
        <p:nvPicPr>
          <p:cNvPr id="5" name="Picture 4">
            <a:extLst>
              <a:ext uri="{FF2B5EF4-FFF2-40B4-BE49-F238E27FC236}">
                <a16:creationId xmlns:a16="http://schemas.microsoft.com/office/drawing/2014/main" id="{17D920F8-EA59-4FDB-AFF5-B8ABA195C2DD}"/>
              </a:ext>
            </a:extLst>
          </p:cNvPr>
          <p:cNvPicPr>
            <a:picLocks noChangeAspect="1"/>
          </p:cNvPicPr>
          <p:nvPr/>
        </p:nvPicPr>
        <p:blipFill>
          <a:blip r:embed="rId3"/>
          <a:stretch>
            <a:fillRect/>
          </a:stretch>
        </p:blipFill>
        <p:spPr>
          <a:xfrm>
            <a:off x="5677341" y="1210845"/>
            <a:ext cx="2448564" cy="4803467"/>
          </a:xfrm>
          <a:prstGeom prst="rect">
            <a:avLst/>
          </a:prstGeom>
        </p:spPr>
      </p:pic>
    </p:spTree>
    <p:extLst>
      <p:ext uri="{BB962C8B-B14F-4D97-AF65-F5344CB8AC3E}">
        <p14:creationId xmlns:p14="http://schemas.microsoft.com/office/powerpoint/2010/main" val="7959364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240" y="1380744"/>
            <a:ext cx="8140144" cy="4093428"/>
          </a:xfrm>
          <a:prstGeom prst="rect">
            <a:avLst/>
          </a:prstGeom>
          <a:noFill/>
        </p:spPr>
        <p:txBody>
          <a:bodyPr wrap="square" rtlCol="0">
            <a:spAutoFit/>
          </a:bodyPr>
          <a:lstStyle/>
          <a:p>
            <a:pPr marL="285750" indent="-285750">
              <a:buFont typeface="Arial" panose="020B0604020202020204" pitchFamily="34" charset="0"/>
              <a:buChar char="•"/>
            </a:pPr>
            <a:r>
              <a:rPr lang="en-US" sz="2000"/>
              <a:t>Montgomery County the </a:t>
            </a:r>
            <a:r>
              <a:rPr lang="en-US" sz="2000" i="1"/>
              <a:t>Countywide Transit Corridors Functional Master Plan</a:t>
            </a:r>
            <a:r>
              <a:rPr lang="en-US" sz="2000"/>
              <a:t> recommended 11 BRT corridors </a:t>
            </a:r>
          </a:p>
          <a:p>
            <a:pPr marL="742950" lvl="1" indent="-285750">
              <a:buFont typeface="Arial" panose="020B0604020202020204" pitchFamily="34" charset="0"/>
              <a:buChar char="•"/>
            </a:pPr>
            <a:r>
              <a:rPr lang="en-US" sz="2000"/>
              <a:t>Georgia Avenue North (1)</a:t>
            </a:r>
          </a:p>
          <a:p>
            <a:pPr marL="742950" lvl="1" indent="-285750">
              <a:buFont typeface="Arial" panose="020B0604020202020204" pitchFamily="34" charset="0"/>
              <a:buChar char="•"/>
            </a:pPr>
            <a:r>
              <a:rPr lang="en-US" sz="2000"/>
              <a:t>Georgia Avenue South (2)</a:t>
            </a:r>
          </a:p>
          <a:p>
            <a:pPr marL="742950" lvl="1" indent="-285750">
              <a:buFont typeface="Arial" panose="020B0604020202020204" pitchFamily="34" charset="0"/>
              <a:buChar char="•"/>
            </a:pPr>
            <a:r>
              <a:rPr lang="en-US" sz="2000"/>
              <a:t>MD 355 North (3)</a:t>
            </a:r>
          </a:p>
          <a:p>
            <a:pPr marL="742950" lvl="1" indent="-285750">
              <a:buFont typeface="Arial" panose="020B0604020202020204" pitchFamily="34" charset="0"/>
              <a:buChar char="•"/>
            </a:pPr>
            <a:r>
              <a:rPr lang="en-US" sz="2000"/>
              <a:t>MD 355 South (4)</a:t>
            </a:r>
          </a:p>
          <a:p>
            <a:pPr marL="742950" lvl="1" indent="-285750">
              <a:buFont typeface="Arial" panose="020B0604020202020204" pitchFamily="34" charset="0"/>
              <a:buChar char="•"/>
            </a:pPr>
            <a:r>
              <a:rPr lang="en-US" sz="2000"/>
              <a:t>New Hampshire Avenue (5)</a:t>
            </a:r>
          </a:p>
          <a:p>
            <a:pPr marL="742950" lvl="1" indent="-285750">
              <a:buFont typeface="Arial" panose="020B0604020202020204" pitchFamily="34" charset="0"/>
              <a:buChar char="•"/>
            </a:pPr>
            <a:r>
              <a:rPr lang="en-US" sz="2000"/>
              <a:t>North Bethesda Transitway (6)</a:t>
            </a:r>
          </a:p>
          <a:p>
            <a:pPr marL="742950" lvl="1" indent="-285750">
              <a:buFont typeface="Arial" panose="020B0604020202020204" pitchFamily="34" charset="0"/>
              <a:buChar char="•"/>
            </a:pPr>
            <a:r>
              <a:rPr lang="en-US" sz="2000"/>
              <a:t>Randolph Road (7)</a:t>
            </a:r>
          </a:p>
          <a:p>
            <a:pPr marL="742950" lvl="1" indent="-285750">
              <a:buFont typeface="Arial" panose="020B0604020202020204" pitchFamily="34" charset="0"/>
              <a:buChar char="•"/>
            </a:pPr>
            <a:r>
              <a:rPr lang="en-US" sz="2000"/>
              <a:t>University Boulevard (8)</a:t>
            </a:r>
          </a:p>
          <a:p>
            <a:pPr marL="742950" lvl="1" indent="-285750">
              <a:buFont typeface="Arial" panose="020B0604020202020204" pitchFamily="34" charset="0"/>
              <a:buChar char="•"/>
            </a:pPr>
            <a:r>
              <a:rPr lang="en-US" sz="2000"/>
              <a:t>US 29 (9)</a:t>
            </a:r>
          </a:p>
          <a:p>
            <a:pPr marL="742950" lvl="1" indent="-285750">
              <a:buFont typeface="Arial" panose="020B0604020202020204" pitchFamily="34" charset="0"/>
              <a:buChar char="•"/>
            </a:pPr>
            <a:r>
              <a:rPr lang="en-US" sz="2000" err="1"/>
              <a:t>Veirs</a:t>
            </a:r>
            <a:r>
              <a:rPr lang="en-US" sz="2000"/>
              <a:t> Mill Road (10)</a:t>
            </a:r>
          </a:p>
          <a:p>
            <a:pPr marL="742950" lvl="1" indent="-285750">
              <a:buFont typeface="Arial" panose="020B0604020202020204" pitchFamily="34" charset="0"/>
              <a:buChar char="•"/>
            </a:pPr>
            <a:r>
              <a:rPr lang="en-US" sz="2000"/>
              <a:t>Corridor City Transitway (CCT)</a:t>
            </a:r>
          </a:p>
        </p:txBody>
      </p:sp>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73</a:t>
            </a:fld>
            <a:endParaRPr lang="en-US"/>
          </a:p>
        </p:txBody>
      </p:sp>
      <p:pic>
        <p:nvPicPr>
          <p:cNvPr id="8" name="Picture 2"/>
          <p:cNvPicPr>
            <a:picLocks noChangeAspect="1" noChangeArrowheads="1"/>
          </p:cNvPicPr>
          <p:nvPr/>
        </p:nvPicPr>
        <p:blipFill>
          <a:blip r:embed="rId3"/>
          <a:srcRect/>
          <a:stretch/>
        </p:blipFill>
        <p:spPr bwMode="auto">
          <a:xfrm>
            <a:off x="4958393" y="2023151"/>
            <a:ext cx="3990144" cy="3414820"/>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1635078331"/>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Montgomery County Bus Rapid Transit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4947250" y="5837013"/>
            <a:ext cx="4121589" cy="584775"/>
          </a:xfrm>
          <a:prstGeom prst="rect">
            <a:avLst/>
          </a:prstGeom>
        </p:spPr>
        <p:txBody>
          <a:bodyPr wrap="square">
            <a:spAutoFit/>
          </a:bodyPr>
          <a:lstStyle/>
          <a:p>
            <a:r>
              <a:rPr lang="en-US" sz="800" i="1"/>
              <a:t>Source: </a:t>
            </a:r>
            <a:r>
              <a:rPr lang="en-US" sz="800"/>
              <a:t>Montgomery Planning, </a:t>
            </a:r>
            <a:r>
              <a:rPr lang="en-US" sz="800" i="1"/>
              <a:t>Countywide Transit Corridors Functional Faster Plan</a:t>
            </a:r>
            <a:r>
              <a:rPr lang="en-US" sz="800"/>
              <a:t>, Montgomery County, MD, </a:t>
            </a:r>
            <a:r>
              <a:rPr lang="en-US" sz="800" u="sng">
                <a:hlinkClick r:id="rId4"/>
              </a:rPr>
              <a:t>https://montgomeryplanning.org/planning/transportation/transit-planning/countywide-transit-corridors-functional-master-plan/</a:t>
            </a:r>
            <a:endParaRPr lang="en-US" sz="800"/>
          </a:p>
          <a:p>
            <a:endParaRPr lang="en-US" sz="800"/>
          </a:p>
        </p:txBody>
      </p:sp>
    </p:spTree>
    <p:extLst>
      <p:ext uri="{BB962C8B-B14F-4D97-AF65-F5344CB8AC3E}">
        <p14:creationId xmlns:p14="http://schemas.microsoft.com/office/powerpoint/2010/main" val="601628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240" y="1380744"/>
            <a:ext cx="4121589" cy="4401205"/>
          </a:xfrm>
          <a:prstGeom prst="rect">
            <a:avLst/>
          </a:prstGeom>
          <a:noFill/>
        </p:spPr>
        <p:txBody>
          <a:bodyPr wrap="square" rtlCol="0">
            <a:spAutoFit/>
          </a:bodyPr>
          <a:lstStyle/>
          <a:p>
            <a:pPr marL="285750" indent="-285750">
              <a:buFont typeface="Arial" panose="020B0604020202020204" pitchFamily="34" charset="0"/>
              <a:buChar char="•"/>
            </a:pPr>
            <a:r>
              <a:rPr lang="en-US" sz="2000" dirty="0"/>
              <a:t>US 29 FLASH opened on October 14, 2020 and features:</a:t>
            </a:r>
          </a:p>
          <a:p>
            <a:pPr marL="742950" lvl="1" indent="-285750">
              <a:buFont typeface="Arial" panose="020B0604020202020204" pitchFamily="34" charset="0"/>
              <a:buChar char="•"/>
            </a:pPr>
            <a:r>
              <a:rPr lang="en-US" sz="2000" dirty="0"/>
              <a:t>Bus-on-shoulder lanes between Burtonsville and Tech Road </a:t>
            </a:r>
          </a:p>
          <a:p>
            <a:pPr marL="742950" lvl="1" indent="-285750">
              <a:buFont typeface="Arial" panose="020B0604020202020204" pitchFamily="34" charset="0"/>
              <a:buChar char="•"/>
            </a:pPr>
            <a:r>
              <a:rPr lang="en-US" sz="2000" dirty="0"/>
              <a:t>TSP installed at 15 intersections</a:t>
            </a:r>
          </a:p>
          <a:p>
            <a:pPr marL="285750" indent="-285750">
              <a:buFont typeface="Arial" panose="020B0604020202020204" pitchFamily="34" charset="0"/>
              <a:buChar char="•"/>
            </a:pPr>
            <a:r>
              <a:rPr lang="en-US" sz="2000" dirty="0"/>
              <a:t>US 29 FLASH is expected to reduce travel time by 22 to 35 percent on the corridor compared to existing local bus service</a:t>
            </a:r>
          </a:p>
          <a:p>
            <a:pPr marL="285750" indent="-285750">
              <a:buFont typeface="Arial" panose="020B0604020202020204" pitchFamily="34" charset="0"/>
              <a:buChar char="•"/>
            </a:pPr>
            <a:r>
              <a:rPr lang="en-US" sz="2000" dirty="0"/>
              <a:t>US 29 FLASH is also expected to result in over $250 million of economic net benefit</a:t>
            </a:r>
          </a:p>
        </p:txBody>
      </p:sp>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74</a:t>
            </a:fld>
            <a:endParaRPr lang="en-US"/>
          </a:p>
        </p:txBody>
      </p:sp>
      <p:pic>
        <p:nvPicPr>
          <p:cNvPr id="8" name="Picture 2"/>
          <p:cNvPicPr>
            <a:picLocks noChangeAspect="1" noChangeArrowheads="1"/>
          </p:cNvPicPr>
          <p:nvPr/>
        </p:nvPicPr>
        <p:blipFill>
          <a:blip r:embed="rId2"/>
          <a:srcRect/>
          <a:stretch/>
        </p:blipFill>
        <p:spPr bwMode="auto">
          <a:xfrm>
            <a:off x="5128415" y="1403413"/>
            <a:ext cx="3650099" cy="4654296"/>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Montgomery County Bus Rapid Transit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829817" y="5968809"/>
            <a:ext cx="8368596" cy="461665"/>
          </a:xfrm>
          <a:prstGeom prst="rect">
            <a:avLst/>
          </a:prstGeom>
        </p:spPr>
        <p:txBody>
          <a:bodyPr wrap="square">
            <a:spAutoFit/>
          </a:bodyPr>
          <a:lstStyle/>
          <a:p>
            <a:r>
              <a:rPr lang="en-US" sz="800" i="1"/>
              <a:t>Source: </a:t>
            </a:r>
            <a:r>
              <a:rPr lang="en-US" sz="800"/>
              <a:t>FLASH, </a:t>
            </a:r>
            <a:r>
              <a:rPr lang="en-US" sz="800" u="sng">
                <a:hlinkClick r:id="rId3"/>
              </a:rPr>
              <a:t>https://www.ridetheflash.com/us29/</a:t>
            </a:r>
            <a:r>
              <a:rPr lang="en-US" sz="800"/>
              <a:t>. 	</a:t>
            </a:r>
          </a:p>
          <a:p>
            <a:r>
              <a:rPr lang="en-US" sz="800"/>
              <a:t>MCDOT US 29 BRT Project Summary, </a:t>
            </a:r>
            <a:r>
              <a:rPr lang="en-US" sz="800" u="sng">
                <a:hlinkClick r:id="rId4"/>
              </a:rPr>
              <a:t>https://www.ridetheflash.com/wp-content/uploads/2018/04/US_29_March2018_Open_Houses_Boards.pdf</a:t>
            </a:r>
            <a:endParaRPr lang="en-US" sz="800"/>
          </a:p>
          <a:p>
            <a:endParaRPr lang="en-US" sz="800"/>
          </a:p>
        </p:txBody>
      </p:sp>
    </p:spTree>
    <p:extLst>
      <p:ext uri="{BB962C8B-B14F-4D97-AF65-F5344CB8AC3E}">
        <p14:creationId xmlns:p14="http://schemas.microsoft.com/office/powerpoint/2010/main" val="139374309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CB1CFCA-EE77-9F4A-8FAE-3286F1D37F0D}" type="slidenum">
              <a:rPr lang="en-US" smtClean="0"/>
              <a:pPr/>
              <a:t>75</a:t>
            </a:fld>
            <a:endParaRPr lang="en-US"/>
          </a:p>
        </p:txBody>
      </p:sp>
      <p:sp>
        <p:nvSpPr>
          <p:cNvPr id="3" name="TextBox 2"/>
          <p:cNvSpPr txBox="1"/>
          <p:nvPr/>
        </p:nvSpPr>
        <p:spPr>
          <a:xfrm>
            <a:off x="0" y="2617695"/>
            <a:ext cx="9144000" cy="707886"/>
          </a:xfrm>
          <a:prstGeom prst="rect">
            <a:avLst/>
          </a:prstGeom>
          <a:noFill/>
        </p:spPr>
        <p:txBody>
          <a:bodyPr wrap="square" rtlCol="0">
            <a:spAutoFit/>
          </a:bodyPr>
          <a:lstStyle/>
          <a:p>
            <a:pPr algn="ctr"/>
            <a:r>
              <a:rPr lang="en-US" sz="4000" dirty="0">
                <a:solidFill>
                  <a:schemeClr val="accent3"/>
                </a:solidFill>
                <a:ea typeface="Ebrima" panose="02000000000000000000" pitchFamily="2" charset="0"/>
              </a:rPr>
              <a:t>Planned Bus Priority Projects</a:t>
            </a:r>
          </a:p>
        </p:txBody>
      </p:sp>
      <p:sp>
        <p:nvSpPr>
          <p:cNvPr id="5" name="Rectangle 4"/>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96380948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76</a:t>
            </a:fld>
            <a:endParaRPr lang="en-US"/>
          </a:p>
        </p:txBody>
      </p:sp>
      <p:sp>
        <p:nvSpPr>
          <p:cNvPr id="6" name="TextBox 5"/>
          <p:cNvSpPr txBox="1"/>
          <p:nvPr/>
        </p:nvSpPr>
        <p:spPr>
          <a:xfrm>
            <a:off x="777240" y="1380744"/>
            <a:ext cx="8088563" cy="2862322"/>
          </a:xfrm>
          <a:prstGeom prst="rect">
            <a:avLst/>
          </a:prstGeom>
          <a:noFill/>
        </p:spPr>
        <p:txBody>
          <a:bodyPr wrap="square" rtlCol="0">
            <a:spAutoFit/>
          </a:bodyPr>
          <a:lstStyle/>
          <a:p>
            <a:pPr marL="285750" indent="-285750">
              <a:buFont typeface="Arial" panose="020B0604020202020204" pitchFamily="34" charset="0"/>
              <a:buChar char="•"/>
            </a:pPr>
            <a:r>
              <a:rPr lang="en-US" sz="2000"/>
              <a:t>Pedestrians, cyclists, and people on buses make up the majority of travelers on K Street NW </a:t>
            </a:r>
          </a:p>
          <a:p>
            <a:pPr marL="285750" indent="-285750">
              <a:buFont typeface="Arial" panose="020B0604020202020204" pitchFamily="34" charset="0"/>
              <a:buChar char="•"/>
            </a:pPr>
            <a:r>
              <a:rPr lang="en-US" sz="2000"/>
              <a:t>The K Street Transitway will operate between 12</a:t>
            </a:r>
            <a:r>
              <a:rPr lang="en-US" sz="2000" baseline="30000"/>
              <a:t>th</a:t>
            </a:r>
            <a:r>
              <a:rPr lang="en-US" sz="2000"/>
              <a:t> and 21</a:t>
            </a:r>
            <a:r>
              <a:rPr lang="en-US" sz="2000" baseline="30000"/>
              <a:t>st</a:t>
            </a:r>
            <a:r>
              <a:rPr lang="en-US" sz="2000"/>
              <a:t> Streets NW, consisting of: </a:t>
            </a:r>
          </a:p>
          <a:p>
            <a:pPr marL="742950" lvl="1" indent="-285750">
              <a:buFont typeface="Arial" panose="020B0604020202020204" pitchFamily="34" charset="0"/>
              <a:buChar char="•"/>
            </a:pPr>
            <a:r>
              <a:rPr lang="en-US" sz="2000"/>
              <a:t>A two-way dedicated busway separated by medians, running in the center of K Street</a:t>
            </a:r>
          </a:p>
          <a:p>
            <a:pPr marL="742950" lvl="1" indent="-285750">
              <a:buFont typeface="Arial" panose="020B0604020202020204" pitchFamily="34" charset="0"/>
              <a:buChar char="•"/>
            </a:pPr>
            <a:r>
              <a:rPr lang="en-US" sz="2000"/>
              <a:t>General purpose travel lanes</a:t>
            </a:r>
          </a:p>
          <a:p>
            <a:pPr marL="742950" lvl="1" indent="-285750">
              <a:buFont typeface="Arial" panose="020B0604020202020204" pitchFamily="34" charset="0"/>
              <a:buChar char="•"/>
            </a:pPr>
            <a:r>
              <a:rPr lang="en-US" sz="2000"/>
              <a:t>Off-peak parking lanes</a:t>
            </a:r>
          </a:p>
          <a:p>
            <a:pPr marL="742950" lvl="1" indent="-285750">
              <a:buFont typeface="Arial" panose="020B0604020202020204" pitchFamily="34" charset="0"/>
              <a:buChar char="•"/>
            </a:pPr>
            <a:r>
              <a:rPr lang="en-US" sz="2000"/>
              <a:t>Dedicated cycle track in each direction</a:t>
            </a:r>
          </a:p>
        </p:txBody>
      </p:sp>
      <p:graphicFrame>
        <p:nvGraphicFramePr>
          <p:cNvPr id="9" name="Table 8"/>
          <p:cNvGraphicFramePr>
            <a:graphicFrameLocks noGrp="1"/>
          </p:cNvGraphicFramePr>
          <p:nvPr>
            <p:extLst>
              <p:ext uri="{D42A27DB-BD31-4B8C-83A1-F6EECF244321}">
                <p14:modId xmlns:p14="http://schemas.microsoft.com/office/powerpoint/2010/main" val="167862554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K Street Transitway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2" name="Rectangle 11">
            <a:extLst>
              <a:ext uri="{FF2B5EF4-FFF2-40B4-BE49-F238E27FC236}">
                <a16:creationId xmlns:a16="http://schemas.microsoft.com/office/drawing/2014/main" id="{32358C1E-F550-482C-B516-9D756EFA03A2}"/>
              </a:ext>
            </a:extLst>
          </p:cNvPr>
          <p:cNvSpPr/>
          <p:nvPr/>
        </p:nvSpPr>
        <p:spPr>
          <a:xfrm>
            <a:off x="786159" y="6078736"/>
            <a:ext cx="4121589" cy="215444"/>
          </a:xfrm>
          <a:prstGeom prst="rect">
            <a:avLst/>
          </a:prstGeom>
        </p:spPr>
        <p:txBody>
          <a:bodyPr wrap="square">
            <a:spAutoFit/>
          </a:bodyPr>
          <a:lstStyle/>
          <a:p>
            <a:r>
              <a:rPr lang="en-US" sz="800" i="1"/>
              <a:t>Source: K Street Transitway (DDOT/</a:t>
            </a:r>
            <a:r>
              <a:rPr lang="en-US" sz="800">
                <a:hlinkClick r:id="rId2"/>
              </a:rPr>
              <a:t>https://ddot.dc.gov/page/k-street-transitway</a:t>
            </a:r>
            <a:r>
              <a:rPr lang="en-US" sz="800"/>
              <a:t>)</a:t>
            </a:r>
          </a:p>
        </p:txBody>
      </p:sp>
      <p:pic>
        <p:nvPicPr>
          <p:cNvPr id="5" name="Picture 4">
            <a:extLst>
              <a:ext uri="{FF2B5EF4-FFF2-40B4-BE49-F238E27FC236}">
                <a16:creationId xmlns:a16="http://schemas.microsoft.com/office/drawing/2014/main" id="{9FD31404-0311-4FF0-84B8-04BDFE11C9A3}"/>
              </a:ext>
            </a:extLst>
          </p:cNvPr>
          <p:cNvPicPr>
            <a:picLocks noChangeAspect="1"/>
          </p:cNvPicPr>
          <p:nvPr/>
        </p:nvPicPr>
        <p:blipFill>
          <a:blip r:embed="rId3"/>
          <a:srcRect/>
          <a:stretch/>
        </p:blipFill>
        <p:spPr>
          <a:xfrm>
            <a:off x="956713" y="4260690"/>
            <a:ext cx="7814820" cy="1798078"/>
          </a:xfrm>
          <a:prstGeom prst="rect">
            <a:avLst/>
          </a:prstGeom>
        </p:spPr>
      </p:pic>
    </p:spTree>
    <p:extLst>
      <p:ext uri="{BB962C8B-B14F-4D97-AF65-F5344CB8AC3E}">
        <p14:creationId xmlns:p14="http://schemas.microsoft.com/office/powerpoint/2010/main" val="279436404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77</a:t>
            </a:fld>
            <a:endParaRPr lang="en-US"/>
          </a:p>
        </p:txBody>
      </p:sp>
      <p:sp>
        <p:nvSpPr>
          <p:cNvPr id="6" name="TextBox 5"/>
          <p:cNvSpPr txBox="1"/>
          <p:nvPr/>
        </p:nvSpPr>
        <p:spPr>
          <a:xfrm>
            <a:off x="777240" y="1380744"/>
            <a:ext cx="8011135" cy="1938992"/>
          </a:xfrm>
          <a:prstGeom prst="rect">
            <a:avLst/>
          </a:prstGeom>
          <a:noFill/>
        </p:spPr>
        <p:txBody>
          <a:bodyPr wrap="square" rtlCol="0">
            <a:spAutoFit/>
          </a:bodyPr>
          <a:lstStyle/>
          <a:p>
            <a:pPr marL="285750" indent="-285750">
              <a:buFont typeface="Arial" panose="020B0604020202020204" pitchFamily="34" charset="0"/>
              <a:buChar char="•"/>
            </a:pPr>
            <a:r>
              <a:rPr lang="en-US" sz="2000"/>
              <a:t>Busway designed to carry at least 13 bus routes with 55 buses per hour per direction during peak periods</a:t>
            </a:r>
          </a:p>
          <a:p>
            <a:pPr marL="285750" indent="-285750">
              <a:buFont typeface="Arial" panose="020B0604020202020204" pitchFamily="34" charset="0"/>
              <a:buChar char="•"/>
            </a:pPr>
            <a:r>
              <a:rPr lang="en-US" sz="2000"/>
              <a:t>Construction expected to begin in 2022, with the Transitway opening in 2024</a:t>
            </a:r>
          </a:p>
          <a:p>
            <a:pPr marL="285750" indent="-285750">
              <a:buFont typeface="Arial" panose="020B0604020202020204" pitchFamily="34" charset="0"/>
              <a:buChar char="•"/>
            </a:pPr>
            <a:r>
              <a:rPr lang="en-US" sz="2000"/>
              <a:t>Once complete, travel times on the Transitway are expected to improve by 30 percent compared to existing conditions</a:t>
            </a:r>
          </a:p>
        </p:txBody>
      </p:sp>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K Street Transitway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1" name="Rectangle 10">
            <a:extLst>
              <a:ext uri="{FF2B5EF4-FFF2-40B4-BE49-F238E27FC236}">
                <a16:creationId xmlns:a16="http://schemas.microsoft.com/office/drawing/2014/main" id="{100A11AC-AA30-41C1-A4C4-27A2168102C9}"/>
              </a:ext>
            </a:extLst>
          </p:cNvPr>
          <p:cNvSpPr/>
          <p:nvPr/>
        </p:nvSpPr>
        <p:spPr>
          <a:xfrm>
            <a:off x="1050108" y="6050455"/>
            <a:ext cx="4121589" cy="215444"/>
          </a:xfrm>
          <a:prstGeom prst="rect">
            <a:avLst/>
          </a:prstGeom>
        </p:spPr>
        <p:txBody>
          <a:bodyPr wrap="square">
            <a:spAutoFit/>
          </a:bodyPr>
          <a:lstStyle/>
          <a:p>
            <a:r>
              <a:rPr lang="en-US" sz="800" i="1"/>
              <a:t>Source: K Street Transitway (DDOT/</a:t>
            </a:r>
            <a:r>
              <a:rPr lang="en-US" sz="800">
                <a:hlinkClick r:id="rId2"/>
              </a:rPr>
              <a:t>https://ddot.dc.gov/page/k-street-transitway</a:t>
            </a:r>
            <a:r>
              <a:rPr lang="en-US" sz="800"/>
              <a:t>)</a:t>
            </a:r>
          </a:p>
        </p:txBody>
      </p:sp>
      <p:pic>
        <p:nvPicPr>
          <p:cNvPr id="4" name="Picture 3">
            <a:extLst>
              <a:ext uri="{FF2B5EF4-FFF2-40B4-BE49-F238E27FC236}">
                <a16:creationId xmlns:a16="http://schemas.microsoft.com/office/drawing/2014/main" id="{283189BA-0450-479C-9272-DDC732CC1A8C}"/>
              </a:ext>
            </a:extLst>
          </p:cNvPr>
          <p:cNvPicPr>
            <a:picLocks noChangeAspect="1"/>
          </p:cNvPicPr>
          <p:nvPr/>
        </p:nvPicPr>
        <p:blipFill>
          <a:blip r:embed="rId3"/>
          <a:srcRect/>
          <a:stretch/>
        </p:blipFill>
        <p:spPr>
          <a:xfrm>
            <a:off x="1112904" y="3277212"/>
            <a:ext cx="6647420" cy="2763008"/>
          </a:xfrm>
          <a:prstGeom prst="rect">
            <a:avLst/>
          </a:prstGeom>
        </p:spPr>
      </p:pic>
      <p:sp>
        <p:nvSpPr>
          <p:cNvPr id="5" name="TextBox 4">
            <a:extLst>
              <a:ext uri="{FF2B5EF4-FFF2-40B4-BE49-F238E27FC236}">
                <a16:creationId xmlns:a16="http://schemas.microsoft.com/office/drawing/2014/main" id="{47620BCB-85B6-4816-B2BF-E5667E4C6EE7}"/>
              </a:ext>
            </a:extLst>
          </p:cNvPr>
          <p:cNvSpPr txBox="1"/>
          <p:nvPr/>
        </p:nvSpPr>
        <p:spPr>
          <a:xfrm>
            <a:off x="7753199" y="5216204"/>
            <a:ext cx="1253392" cy="830997"/>
          </a:xfrm>
          <a:prstGeom prst="rect">
            <a:avLst/>
          </a:prstGeom>
          <a:noFill/>
        </p:spPr>
        <p:txBody>
          <a:bodyPr wrap="square" rtlCol="0">
            <a:spAutoFit/>
          </a:bodyPr>
          <a:lstStyle/>
          <a:p>
            <a:r>
              <a:rPr lang="en-US" sz="1600"/>
              <a:t>21</a:t>
            </a:r>
            <a:r>
              <a:rPr lang="en-US" sz="1600" baseline="30000"/>
              <a:t>st</a:t>
            </a:r>
            <a:r>
              <a:rPr lang="en-US" sz="1600"/>
              <a:t> Street NW to 17</a:t>
            </a:r>
            <a:r>
              <a:rPr lang="en-US" sz="1600" baseline="30000"/>
              <a:t>th</a:t>
            </a:r>
            <a:r>
              <a:rPr lang="en-US" sz="1600"/>
              <a:t> Street NW</a:t>
            </a:r>
          </a:p>
        </p:txBody>
      </p:sp>
    </p:spTree>
    <p:extLst>
      <p:ext uri="{BB962C8B-B14F-4D97-AF65-F5344CB8AC3E}">
        <p14:creationId xmlns:p14="http://schemas.microsoft.com/office/powerpoint/2010/main" val="315199510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78</a:t>
            </a:fld>
            <a:endParaRPr lang="en-US"/>
          </a:p>
        </p:txBody>
      </p:sp>
      <p:sp>
        <p:nvSpPr>
          <p:cNvPr id="6" name="TextBox 5"/>
          <p:cNvSpPr txBox="1"/>
          <p:nvPr/>
        </p:nvSpPr>
        <p:spPr>
          <a:xfrm>
            <a:off x="777240" y="1734312"/>
            <a:ext cx="8140144" cy="2246769"/>
          </a:xfrm>
          <a:prstGeom prst="rect">
            <a:avLst/>
          </a:prstGeom>
          <a:noFill/>
        </p:spPr>
        <p:txBody>
          <a:bodyPr wrap="square" rtlCol="0">
            <a:spAutoFit/>
          </a:bodyPr>
          <a:lstStyle/>
          <a:p>
            <a:pPr marL="285750" indent="-285750">
              <a:buFont typeface="Arial" panose="020B0604020202020204" pitchFamily="34" charset="0"/>
              <a:buChar char="•"/>
            </a:pPr>
            <a:r>
              <a:rPr lang="en-US" sz="2000"/>
              <a:t>Pennsylvania Avenue is a wide boulevard and major thoroughfare</a:t>
            </a:r>
          </a:p>
          <a:p>
            <a:pPr marL="285750" indent="-285750">
              <a:buFont typeface="Arial" panose="020B0604020202020204" pitchFamily="34" charset="0"/>
              <a:buChar char="•"/>
            </a:pPr>
            <a:r>
              <a:rPr lang="en-US" sz="2000"/>
              <a:t>The 30S Metrobus operates on the Avenue, carrying over 11,000 passengers daily</a:t>
            </a:r>
          </a:p>
          <a:p>
            <a:pPr marL="285750" indent="-285750">
              <a:buFont typeface="Arial" panose="020B0604020202020204" pitchFamily="34" charset="0"/>
              <a:buChar char="•"/>
            </a:pPr>
            <a:r>
              <a:rPr lang="en-US" sz="2000"/>
              <a:t>Up to 18 buses per hour operate in the AM peak on the corridor, and up to 24 buses operate in the PM Peak</a:t>
            </a:r>
          </a:p>
          <a:p>
            <a:pPr marL="285750" indent="-285750">
              <a:buFont typeface="Arial" panose="020B0604020202020204" pitchFamily="34" charset="0"/>
              <a:buChar char="•"/>
            </a:pPr>
            <a:r>
              <a:rPr lang="en-US" sz="2000"/>
              <a:t>Bus reliability is poor; the Metrobus Report Card graded the corridor an “F” for scheduled adherence</a:t>
            </a:r>
          </a:p>
        </p:txBody>
      </p:sp>
      <p:graphicFrame>
        <p:nvGraphicFramePr>
          <p:cNvPr id="9" name="Table 8"/>
          <p:cNvGraphicFramePr>
            <a:graphicFrameLocks noGrp="1"/>
          </p:cNvGraphicFramePr>
          <p:nvPr>
            <p:extLst>
              <p:ext uri="{D42A27DB-BD31-4B8C-83A1-F6EECF244321}">
                <p14:modId xmlns:p14="http://schemas.microsoft.com/office/powerpoint/2010/main" val="3446078131"/>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Pennsylvania Avenue Southeast Corridor Study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a:p>
            <a:pPr algn="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775405" y="6015187"/>
            <a:ext cx="4121589" cy="338554"/>
          </a:xfrm>
          <a:prstGeom prst="rect">
            <a:avLst/>
          </a:prstGeom>
        </p:spPr>
        <p:txBody>
          <a:bodyPr wrap="square">
            <a:spAutoFit/>
          </a:bodyPr>
          <a:lstStyle/>
          <a:p>
            <a:r>
              <a:rPr lang="en-US" sz="800" i="1"/>
              <a:t>Source: </a:t>
            </a:r>
            <a:r>
              <a:rPr lang="en-US" sz="800"/>
              <a:t>Pennsylvania Avenue Southeast Corridor Study, </a:t>
            </a:r>
            <a:r>
              <a:rPr lang="en-US" sz="800" u="sng">
                <a:hlinkClick r:id="rId2"/>
              </a:rPr>
              <a:t>https://www.pennavese.com/</a:t>
            </a:r>
            <a:endParaRPr lang="en-US" sz="800"/>
          </a:p>
          <a:p>
            <a:endParaRPr lang="en-US" sz="800"/>
          </a:p>
        </p:txBody>
      </p:sp>
      <p:pic>
        <p:nvPicPr>
          <p:cNvPr id="12" name="Picture 11" descr="A close up of a map&#10;&#10;Description automatically generated">
            <a:extLst>
              <a:ext uri="{FF2B5EF4-FFF2-40B4-BE49-F238E27FC236}">
                <a16:creationId xmlns:a16="http://schemas.microsoft.com/office/drawing/2014/main" id="{379CF0EA-77A0-4844-8831-AEC6E63D1F15}"/>
              </a:ext>
            </a:extLst>
          </p:cNvPr>
          <p:cNvPicPr>
            <a:picLocks noChangeAspect="1"/>
          </p:cNvPicPr>
          <p:nvPr/>
        </p:nvPicPr>
        <p:blipFill>
          <a:blip r:embed="rId3"/>
          <a:stretch>
            <a:fillRect/>
          </a:stretch>
        </p:blipFill>
        <p:spPr>
          <a:xfrm>
            <a:off x="851006" y="3892972"/>
            <a:ext cx="7937369" cy="2164737"/>
          </a:xfrm>
          <a:prstGeom prst="rect">
            <a:avLst/>
          </a:prstGeom>
        </p:spPr>
      </p:pic>
    </p:spTree>
    <p:extLst>
      <p:ext uri="{BB962C8B-B14F-4D97-AF65-F5344CB8AC3E}">
        <p14:creationId xmlns:p14="http://schemas.microsoft.com/office/powerpoint/2010/main" val="409911162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79</a:t>
            </a:fld>
            <a:endParaRPr lang="en-US"/>
          </a:p>
        </p:txBody>
      </p:sp>
      <p:graphicFrame>
        <p:nvGraphicFramePr>
          <p:cNvPr id="9" name="Table 8"/>
          <p:cNvGraphicFramePr>
            <a:graphicFrameLocks noGrp="1"/>
          </p:cNvGraphicFramePr>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Pennsylvania Avenue Southeast Corridor Study</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2356553" y="6054265"/>
            <a:ext cx="4121589" cy="338554"/>
          </a:xfrm>
          <a:prstGeom prst="rect">
            <a:avLst/>
          </a:prstGeom>
        </p:spPr>
        <p:txBody>
          <a:bodyPr wrap="square">
            <a:spAutoFit/>
          </a:bodyPr>
          <a:lstStyle/>
          <a:p>
            <a:r>
              <a:rPr lang="en-US" sz="800" i="1"/>
              <a:t>Source: </a:t>
            </a:r>
            <a:r>
              <a:rPr lang="en-US" sz="800"/>
              <a:t>Pennsylvania Avenue Southeast Corridor Study, </a:t>
            </a:r>
            <a:r>
              <a:rPr lang="en-US" sz="800" u="sng">
                <a:hlinkClick r:id="rId3"/>
              </a:rPr>
              <a:t>https://www.pennavese.com/</a:t>
            </a:r>
            <a:endParaRPr lang="en-US" sz="800"/>
          </a:p>
          <a:p>
            <a:endParaRPr lang="en-US" sz="800"/>
          </a:p>
        </p:txBody>
      </p:sp>
      <p:pic>
        <p:nvPicPr>
          <p:cNvPr id="13" name="Picture 12" descr="A screenshot of a cell phone&#10;&#10;Description automatically generated">
            <a:extLst>
              <a:ext uri="{FF2B5EF4-FFF2-40B4-BE49-F238E27FC236}">
                <a16:creationId xmlns:a16="http://schemas.microsoft.com/office/drawing/2014/main" id="{4896D9D5-9D12-40BC-8A6F-28006ED5BF7F}"/>
              </a:ext>
            </a:extLst>
          </p:cNvPr>
          <p:cNvPicPr>
            <a:picLocks noChangeAspect="1"/>
          </p:cNvPicPr>
          <p:nvPr/>
        </p:nvPicPr>
        <p:blipFill>
          <a:blip r:embed="rId4"/>
          <a:stretch>
            <a:fillRect/>
          </a:stretch>
        </p:blipFill>
        <p:spPr>
          <a:xfrm>
            <a:off x="2457985" y="1558159"/>
            <a:ext cx="6636470" cy="4424313"/>
          </a:xfrm>
          <a:prstGeom prst="rect">
            <a:avLst/>
          </a:prstGeom>
        </p:spPr>
      </p:pic>
      <p:sp>
        <p:nvSpPr>
          <p:cNvPr id="15" name="TextBox 14">
            <a:extLst>
              <a:ext uri="{FF2B5EF4-FFF2-40B4-BE49-F238E27FC236}">
                <a16:creationId xmlns:a16="http://schemas.microsoft.com/office/drawing/2014/main" id="{1AF948BF-7450-4904-B526-79B4A75D410F}"/>
              </a:ext>
            </a:extLst>
          </p:cNvPr>
          <p:cNvSpPr txBox="1"/>
          <p:nvPr/>
        </p:nvSpPr>
        <p:spPr>
          <a:xfrm>
            <a:off x="777240" y="2460179"/>
            <a:ext cx="1786851" cy="2554545"/>
          </a:xfrm>
          <a:prstGeom prst="rect">
            <a:avLst/>
          </a:prstGeom>
          <a:noFill/>
        </p:spPr>
        <p:txBody>
          <a:bodyPr wrap="square" rtlCol="0">
            <a:spAutoFit/>
          </a:bodyPr>
          <a:lstStyle/>
          <a:p>
            <a:r>
              <a:rPr lang="en-US" sz="2000"/>
              <a:t>Alternatives analysis is currently underway to improve multimodal mobility on the corridor</a:t>
            </a:r>
          </a:p>
        </p:txBody>
      </p:sp>
    </p:spTree>
    <p:extLst>
      <p:ext uri="{BB962C8B-B14F-4D97-AF65-F5344CB8AC3E}">
        <p14:creationId xmlns:p14="http://schemas.microsoft.com/office/powerpoint/2010/main" val="139370224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240" y="1380744"/>
            <a:ext cx="4121589" cy="4401205"/>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000"/>
              <a:t>Envision Route 7 is BRT project that connects the Mark Center in Alexandria to Tysons through Bailey’s Crossroads, Seven Corners, and Falls Church</a:t>
            </a:r>
          </a:p>
          <a:p>
            <a:pPr marL="285750" indent="-285750">
              <a:buFont typeface="Arial" panose="020B0604020202020204" pitchFamily="34" charset="0"/>
              <a:buChar char="•"/>
            </a:pPr>
            <a:r>
              <a:rPr lang="en-US" sz="2000"/>
              <a:t>The initial running way assumptions and station locations are currently being updated and right-of-way prioritization defined</a:t>
            </a:r>
          </a:p>
          <a:p>
            <a:pPr marL="285750" indent="-285750">
              <a:buFont typeface="Arial" panose="020B0604020202020204" pitchFamily="34" charset="0"/>
              <a:buChar char="•"/>
            </a:pPr>
            <a:r>
              <a:rPr lang="en-US" sz="2000"/>
              <a:t>Future phases will focus on traffic impacts and benefits, and environmental and detailed design efforts</a:t>
            </a:r>
          </a:p>
        </p:txBody>
      </p:sp>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80</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21674445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Envision Route 7</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5124708" y="5936072"/>
            <a:ext cx="3252788" cy="338554"/>
          </a:xfrm>
          <a:prstGeom prst="rect">
            <a:avLst/>
          </a:prstGeom>
        </p:spPr>
        <p:txBody>
          <a:bodyPr wrap="square">
            <a:spAutoFit/>
          </a:bodyPr>
          <a:lstStyle/>
          <a:p>
            <a:r>
              <a:rPr lang="en-US" sz="800" i="1"/>
              <a:t>Source: NVTC, Envision Route 7, </a:t>
            </a:r>
            <a:r>
              <a:rPr lang="en-US" sz="800">
                <a:hlinkClick r:id="rId2"/>
              </a:rPr>
              <a:t>http://www.novatransit.org/programs/route7/</a:t>
            </a:r>
            <a:r>
              <a:rPr lang="en-US" sz="800" i="1"/>
              <a:t> </a:t>
            </a:r>
            <a:endParaRPr lang="en-US" sz="800"/>
          </a:p>
        </p:txBody>
      </p:sp>
      <p:pic>
        <p:nvPicPr>
          <p:cNvPr id="1026" name="Picture 2">
            <a:extLst>
              <a:ext uri="{FF2B5EF4-FFF2-40B4-BE49-F238E27FC236}">
                <a16:creationId xmlns:a16="http://schemas.microsoft.com/office/drawing/2014/main" id="{1E207011-1B7E-45C8-98AA-7FF5FDB95C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4708" y="1300059"/>
            <a:ext cx="3252788" cy="21621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348BB6B-6486-4BB7-A83C-097A76DBAA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4708" y="3581346"/>
            <a:ext cx="3252788" cy="235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49179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240" y="1380744"/>
            <a:ext cx="3519678" cy="4708981"/>
          </a:xfrm>
          <a:prstGeom prst="rect">
            <a:avLst/>
          </a:prstGeom>
          <a:noFill/>
        </p:spPr>
        <p:txBody>
          <a:bodyPr wrap="square" rtlCol="0">
            <a:spAutoFit/>
          </a:bodyPr>
          <a:lstStyle/>
          <a:p>
            <a:pPr marL="285750" indent="-285750">
              <a:buFont typeface="Arial" panose="020B0604020202020204" pitchFamily="34" charset="0"/>
              <a:buChar char="•"/>
            </a:pPr>
            <a:r>
              <a:rPr lang="en-US" sz="2000"/>
              <a:t>Adding to </a:t>
            </a:r>
            <a:r>
              <a:rPr lang="en-US" sz="2000" err="1"/>
              <a:t>Metroway</a:t>
            </a:r>
            <a:r>
              <a:rPr lang="en-US" sz="2000"/>
              <a:t>, and completing a network of bus priority corridors, the City of Alexandria has planned Corridors B and C</a:t>
            </a:r>
          </a:p>
          <a:p>
            <a:pPr marL="285750" indent="-285750">
              <a:buFont typeface="Arial" panose="020B0604020202020204" pitchFamily="34" charset="0"/>
              <a:buChar char="•"/>
            </a:pPr>
            <a:r>
              <a:rPr lang="en-US" sz="2000"/>
              <a:t>Corridor B, on Duke Street and Eisenhower Avenue, would connect Alexandria to Fairfax County to the west</a:t>
            </a:r>
          </a:p>
          <a:p>
            <a:pPr marL="285750" indent="-285750">
              <a:buFont typeface="Arial" panose="020B0604020202020204" pitchFamily="34" charset="0"/>
              <a:buChar char="•"/>
            </a:pPr>
            <a:r>
              <a:rPr lang="en-US" sz="2000"/>
              <a:t>Corridor C, on Van Dorn/Beauregard Street has the potential to tie to Columbia Pike, Fairfax County, and the Pentagon area</a:t>
            </a:r>
          </a:p>
        </p:txBody>
      </p:sp>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81</a:t>
            </a:fld>
            <a:endParaRPr lang="en-US"/>
          </a:p>
        </p:txBody>
      </p:sp>
      <p:graphicFrame>
        <p:nvGraphicFramePr>
          <p:cNvPr id="9" name="Table 8"/>
          <p:cNvGraphicFramePr>
            <a:graphicFrameLocks noGrp="1"/>
          </p:cNvGraphicFramePr>
          <p:nvPr>
            <p:extLst>
              <p:ext uri="{D42A27DB-BD31-4B8C-83A1-F6EECF244321}">
                <p14:modId xmlns:p14="http://schemas.microsoft.com/office/powerpoint/2010/main" val="370058945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City of Alexandria Transitway Corridors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4362590" y="5574872"/>
            <a:ext cx="4425786" cy="461665"/>
          </a:xfrm>
          <a:prstGeom prst="rect">
            <a:avLst/>
          </a:prstGeom>
        </p:spPr>
        <p:txBody>
          <a:bodyPr wrap="square">
            <a:spAutoFit/>
          </a:bodyPr>
          <a:lstStyle/>
          <a:p>
            <a:r>
              <a:rPr lang="en-US" sz="800" i="1"/>
              <a:t>Source: City of Alexandria Transitway Corridors Feasibility Study: </a:t>
            </a:r>
            <a:r>
              <a:rPr lang="en-US" sz="800">
                <a:hlinkClick r:id="rId2"/>
              </a:rPr>
              <a:t>https://www.alexandriava.gov/uploadedFiles/tes/info/Final_Transitways_Report_2012-10-19_forscreen(2).pdf</a:t>
            </a:r>
            <a:endParaRPr lang="en-US" sz="800"/>
          </a:p>
        </p:txBody>
      </p:sp>
      <p:pic>
        <p:nvPicPr>
          <p:cNvPr id="4" name="Picture 3">
            <a:extLst>
              <a:ext uri="{FF2B5EF4-FFF2-40B4-BE49-F238E27FC236}">
                <a16:creationId xmlns:a16="http://schemas.microsoft.com/office/drawing/2014/main" id="{1152D645-515D-4C9C-821B-E519AC4B7996}"/>
              </a:ext>
            </a:extLst>
          </p:cNvPr>
          <p:cNvPicPr>
            <a:picLocks noChangeAspect="1"/>
          </p:cNvPicPr>
          <p:nvPr/>
        </p:nvPicPr>
        <p:blipFill>
          <a:blip r:embed="rId3"/>
          <a:stretch>
            <a:fillRect/>
          </a:stretch>
        </p:blipFill>
        <p:spPr>
          <a:xfrm>
            <a:off x="4362589" y="1708727"/>
            <a:ext cx="4425786" cy="3866145"/>
          </a:xfrm>
          <a:prstGeom prst="rect">
            <a:avLst/>
          </a:prstGeom>
        </p:spPr>
      </p:pic>
    </p:spTree>
    <p:extLst>
      <p:ext uri="{BB962C8B-B14F-4D97-AF65-F5344CB8AC3E}">
        <p14:creationId xmlns:p14="http://schemas.microsoft.com/office/powerpoint/2010/main" val="33802230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82</a:t>
            </a:fld>
            <a:endParaRPr lang="en-US"/>
          </a:p>
        </p:txBody>
      </p:sp>
      <p:sp>
        <p:nvSpPr>
          <p:cNvPr id="6" name="TextBox 5"/>
          <p:cNvSpPr txBox="1"/>
          <p:nvPr/>
        </p:nvSpPr>
        <p:spPr>
          <a:xfrm>
            <a:off x="774944" y="1769658"/>
            <a:ext cx="4121589" cy="3170099"/>
          </a:xfrm>
          <a:prstGeom prst="rect">
            <a:avLst/>
          </a:prstGeom>
          <a:noFill/>
        </p:spPr>
        <p:txBody>
          <a:bodyPr wrap="square" rtlCol="0">
            <a:spAutoFit/>
          </a:bodyPr>
          <a:lstStyle/>
          <a:p>
            <a:pPr marL="285750" indent="-285750">
              <a:buFont typeface="Arial" panose="020B0604020202020204" pitchFamily="34" charset="0"/>
              <a:buChar char="•"/>
            </a:pPr>
            <a:r>
              <a:rPr lang="en-US" sz="2000"/>
              <a:t>Proposed BRT line on Route 1 between Interstate 495 and Woodbridge</a:t>
            </a:r>
          </a:p>
          <a:p>
            <a:pPr marL="285750" indent="-285750">
              <a:buFont typeface="Arial" panose="020B0604020202020204" pitchFamily="34" charset="0"/>
              <a:buChar char="•"/>
            </a:pPr>
            <a:r>
              <a:rPr lang="en-US" sz="2000"/>
              <a:t>Route would operate on an exclusive transitway with off-board fare payment and level boarding</a:t>
            </a:r>
          </a:p>
          <a:p>
            <a:pPr marL="285750" indent="-285750">
              <a:buFont typeface="Arial" panose="020B0604020202020204" pitchFamily="34" charset="0"/>
              <a:buChar char="•"/>
            </a:pPr>
            <a:r>
              <a:rPr lang="en-US" sz="2000"/>
              <a:t>Preliminary studies estimate travel time savings of up to nine minutes on the corridor</a:t>
            </a:r>
          </a:p>
        </p:txBody>
      </p:sp>
      <p:pic>
        <p:nvPicPr>
          <p:cNvPr id="8" name="Picture 2"/>
          <p:cNvPicPr>
            <a:picLocks noChangeAspect="1" noChangeArrowheads="1"/>
          </p:cNvPicPr>
          <p:nvPr/>
        </p:nvPicPr>
        <p:blipFill>
          <a:blip r:embed="rId2"/>
          <a:srcRect/>
          <a:stretch/>
        </p:blipFill>
        <p:spPr bwMode="auto">
          <a:xfrm>
            <a:off x="5078064" y="1583199"/>
            <a:ext cx="3596501" cy="4654296"/>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1570944211"/>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Embark Richmond Highway Bus Rapid Transit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3" name="Rectangle 2">
            <a:extLst>
              <a:ext uri="{FF2B5EF4-FFF2-40B4-BE49-F238E27FC236}">
                <a16:creationId xmlns:a16="http://schemas.microsoft.com/office/drawing/2014/main" id="{9C54AE7B-7F4F-4A56-9983-ED45CA4159D6}"/>
              </a:ext>
            </a:extLst>
          </p:cNvPr>
          <p:cNvSpPr/>
          <p:nvPr/>
        </p:nvSpPr>
        <p:spPr>
          <a:xfrm>
            <a:off x="774945" y="5087773"/>
            <a:ext cx="4121589" cy="1200329"/>
          </a:xfrm>
          <a:prstGeom prst="rect">
            <a:avLst/>
          </a:prstGeom>
        </p:spPr>
        <p:txBody>
          <a:bodyPr wrap="square">
            <a:spAutoFit/>
          </a:bodyPr>
          <a:lstStyle/>
          <a:p>
            <a:r>
              <a:rPr lang="en-US" sz="800" i="1"/>
              <a:t>Source: </a:t>
            </a:r>
            <a:r>
              <a:rPr lang="en-US" sz="800"/>
              <a:t>“Embark Richmond Highway – Plan Amendment 2015-IV-MV1; Adopted Amendment No. 2017-10 &amp; No. 2017 P-02,” Fairfax County, VA, </a:t>
            </a:r>
            <a:r>
              <a:rPr lang="en-US" sz="800" u="sng">
                <a:hlinkClick r:id="rId3"/>
              </a:rPr>
              <a:t>https://www.fairfaxcounty.gov/planning-development/embark-richmond-highway</a:t>
            </a:r>
            <a:endParaRPr lang="en-US" sz="800"/>
          </a:p>
          <a:p>
            <a:r>
              <a:rPr lang="en-US" sz="800"/>
              <a:t>“Richmond Highway Bus Rapid Transit (BRT)”, Fairfax County, Virginia, </a:t>
            </a:r>
            <a:r>
              <a:rPr lang="en-US" sz="800" u="sng">
                <a:hlinkClick r:id="rId4"/>
              </a:rPr>
              <a:t>https://www.fairfaxcounty.gov/transportation/richmond-hwy-brt</a:t>
            </a:r>
            <a:r>
              <a:rPr lang="en-US" sz="800"/>
              <a:t>. </a:t>
            </a:r>
            <a:r>
              <a:rPr lang="en-US" sz="800" i="1"/>
              <a:t>Route 1 Multimodal Alternatives Analysis</a:t>
            </a:r>
            <a:r>
              <a:rPr lang="en-US" sz="800"/>
              <a:t>. Virginia Department of Rail and Public Transportation and Virginia Department of Transportation, </a:t>
            </a:r>
            <a:r>
              <a:rPr lang="en-US" sz="800" u="sng">
                <a:hlinkClick r:id="rId5"/>
              </a:rPr>
              <a:t>http://www.drpt.virginia.gov/media/1591/route-1-final-report-with-appendices-february-2015.pdf</a:t>
            </a:r>
            <a:r>
              <a:rPr lang="en-US" sz="800"/>
              <a:t>. </a:t>
            </a:r>
          </a:p>
          <a:p>
            <a:endParaRPr lang="en-US" sz="800"/>
          </a:p>
        </p:txBody>
      </p:sp>
    </p:spTree>
    <p:extLst>
      <p:ext uri="{BB962C8B-B14F-4D97-AF65-F5344CB8AC3E}">
        <p14:creationId xmlns:p14="http://schemas.microsoft.com/office/powerpoint/2010/main" val="245252498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88131676"/>
              </p:ext>
            </p:extLst>
          </p:nvPr>
        </p:nvGraphicFramePr>
        <p:xfrm>
          <a:off x="775405" y="1686336"/>
          <a:ext cx="8368596" cy="417930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Presenter</a:t>
                      </a:r>
                      <a:r>
                        <a:rPr lang="en-US" sz="2000" b="0" cap="none" baseline="0" dirty="0">
                          <a:solidFill>
                            <a:srgbClr val="000000"/>
                          </a:solidFill>
                          <a:latin typeface="Franklin Gothic Medium"/>
                          <a:cs typeface="Franklin Gothic Medium"/>
                        </a:rPr>
                        <a:t> Name</a:t>
                      </a:r>
                    </a:p>
                    <a:p>
                      <a:pPr marL="0" marR="0" indent="0" algn="l" defTabSz="914400" rtl="0" eaLnBrk="1" fontAlgn="auto" latinLnBrk="0" hangingPunct="1">
                        <a:lnSpc>
                          <a:spcPts val="3260"/>
                        </a:lnSpc>
                        <a:spcBef>
                          <a:spcPts val="190"/>
                        </a:spcBef>
                        <a:spcAft>
                          <a:spcPts val="0"/>
                        </a:spcAft>
                        <a:buClrTx/>
                        <a:buSzTx/>
                        <a:buFontTx/>
                        <a:buNone/>
                        <a:tabLst/>
                        <a:defRPr/>
                      </a:pPr>
                      <a:endParaRPr lang="en-US" sz="2000" b="0" cap="none" dirty="0">
                        <a:solidFill>
                          <a:srgbClr val="000000"/>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a:solidFill>
                            <a:schemeClr val="tx2"/>
                          </a:solidFill>
                          <a:latin typeface="+mj-lt"/>
                          <a:cs typeface="Franklin Gothic Medium"/>
                        </a:rPr>
                        <a:t>           </a:t>
                      </a:r>
                      <a:r>
                        <a:rPr lang="en-US" sz="2800" b="0">
                          <a:solidFill>
                            <a:schemeClr val="accent3"/>
                          </a:solidFill>
                          <a:latin typeface="+mj-lt"/>
                          <a:cs typeface="Franklin Gothic Medium"/>
                        </a:rPr>
                        <a:t>mwcog.org/</a:t>
                      </a:r>
                      <a:r>
                        <a:rPr lang="en-US" sz="2800" b="0" err="1">
                          <a:solidFill>
                            <a:schemeClr val="accent3"/>
                          </a:solidFill>
                          <a:latin typeface="+mj-lt"/>
                          <a:cs typeface="Franklin Gothic Medium"/>
                        </a:rPr>
                        <a:t>tpb</a:t>
                      </a:r>
                      <a:endParaRPr lang="en-US" sz="2800" b="0">
                        <a:solidFill>
                          <a:schemeClr val="accent3"/>
                        </a:solidFill>
                        <a:latin typeface="+mj-lt"/>
                        <a:cs typeface="Franklin Gothic Medium"/>
                      </a:endParaRPr>
                    </a:p>
                  </a:txBody>
                  <a:tcPr marL="0" marR="457200" marT="0" marB="228600" anchor="b">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endParaRPr lang="en-US" sz="1400" dirty="0">
                        <a:latin typeface="Franklin Gothic Book"/>
                        <a:cs typeface="Franklin Gothic Book"/>
                      </a:endParaRPr>
                    </a:p>
                  </a:txBody>
                  <a:tcPr marL="0" marR="0" marT="210312" marB="0">
                    <a:lnL w="12700" cmpd="sng">
                      <a:noFill/>
                    </a:lnL>
                    <a:lnR w="12700" cmpd="sng">
                      <a:noFill/>
                    </a:lnR>
                    <a:lnT w="381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3333870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CB1CFCA-EE77-9F4A-8FAE-3286F1D37F0D}" type="slidenum">
              <a:rPr lang="en-US" smtClean="0"/>
              <a:pPr/>
              <a:t>84</a:t>
            </a:fld>
            <a:endParaRPr lang="en-US"/>
          </a:p>
        </p:txBody>
      </p:sp>
      <p:sp>
        <p:nvSpPr>
          <p:cNvPr id="3" name="TextBox 2"/>
          <p:cNvSpPr txBox="1"/>
          <p:nvPr/>
        </p:nvSpPr>
        <p:spPr>
          <a:xfrm>
            <a:off x="0" y="2617695"/>
            <a:ext cx="9144000" cy="707886"/>
          </a:xfrm>
          <a:prstGeom prst="rect">
            <a:avLst/>
          </a:prstGeom>
          <a:noFill/>
        </p:spPr>
        <p:txBody>
          <a:bodyPr wrap="square" rtlCol="0">
            <a:spAutoFit/>
          </a:bodyPr>
          <a:lstStyle/>
          <a:p>
            <a:pPr algn="ctr"/>
            <a:r>
              <a:rPr lang="en-US" sz="4000" dirty="0">
                <a:solidFill>
                  <a:schemeClr val="accent3"/>
                </a:solidFill>
                <a:ea typeface="Ebrima" panose="02000000000000000000" pitchFamily="2" charset="0"/>
              </a:rPr>
              <a:t>Additional Slides on TIGER Projects</a:t>
            </a:r>
          </a:p>
        </p:txBody>
      </p:sp>
      <p:sp>
        <p:nvSpPr>
          <p:cNvPr id="5" name="Rectangle 4"/>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25731020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0539271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16th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3798707" cy="3754874"/>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a:t>
            </a:r>
          </a:p>
          <a:p>
            <a:pPr marL="713232" lvl="1" indent="-256032">
              <a:buFont typeface="Arial"/>
              <a:buChar char="•"/>
            </a:pPr>
            <a:r>
              <a:rPr lang="en-US" sz="2000">
                <a:solidFill>
                  <a:srgbClr val="000000"/>
                </a:solidFill>
              </a:rPr>
              <a:t>TSP at 31 intersections</a:t>
            </a:r>
          </a:p>
          <a:p>
            <a:pPr marL="713232" lvl="1" indent="-256032">
              <a:buFont typeface="Arial"/>
              <a:buChar char="•"/>
            </a:pPr>
            <a:r>
              <a:rPr lang="en-US" sz="2000">
                <a:solidFill>
                  <a:srgbClr val="000000"/>
                </a:solidFill>
              </a:rPr>
              <a:t>Queue jump at one intersection</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spcBef>
                <a:spcPts val="1200"/>
              </a:spcBef>
              <a:buFont typeface="Arial"/>
              <a:buChar char="•"/>
            </a:pPr>
            <a:r>
              <a:rPr lang="en-US" sz="2000">
                <a:solidFill>
                  <a:srgbClr val="000000"/>
                </a:solidFill>
              </a:rPr>
              <a:t>WMATA Routes S1, S2, S4, and S9</a:t>
            </a:r>
          </a:p>
          <a:p>
            <a:pPr marL="713232" lvl="1" indent="-256032">
              <a:buFont typeface="Arial"/>
              <a:buChar char="•"/>
            </a:pPr>
            <a:endParaRPr lang="en-US"/>
          </a:p>
        </p:txBody>
      </p:sp>
      <p:pic>
        <p:nvPicPr>
          <p:cNvPr id="5" name="Picture 4" descr="A close up of a map&#10;&#10;Description automatically generated">
            <a:extLst>
              <a:ext uri="{FF2B5EF4-FFF2-40B4-BE49-F238E27FC236}">
                <a16:creationId xmlns:a16="http://schemas.microsoft.com/office/drawing/2014/main" id="{7E91BA04-6155-4A85-9C90-78FEC5CE4D60}"/>
              </a:ext>
            </a:extLst>
          </p:cNvPr>
          <p:cNvPicPr>
            <a:picLocks noChangeAspect="1"/>
          </p:cNvPicPr>
          <p:nvPr/>
        </p:nvPicPr>
        <p:blipFill>
          <a:blip r:embed="rId2"/>
          <a:stretch>
            <a:fillRect/>
          </a:stretch>
        </p:blipFill>
        <p:spPr>
          <a:xfrm>
            <a:off x="5047278" y="1302235"/>
            <a:ext cx="3657810" cy="4733636"/>
          </a:xfrm>
          <a:prstGeom prst="rect">
            <a:avLst/>
          </a:prstGeom>
        </p:spPr>
      </p:pic>
      <p:sp>
        <p:nvSpPr>
          <p:cNvPr id="8" name="Slide Number Placeholder 1">
            <a:extLst>
              <a:ext uri="{FF2B5EF4-FFF2-40B4-BE49-F238E27FC236}">
                <a16:creationId xmlns:a16="http://schemas.microsoft.com/office/drawing/2014/main" id="{BF82E16B-7E64-48C8-B898-2C8C4E9FC0EE}"/>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85</a:t>
            </a:fld>
            <a:endParaRPr lang="en-US"/>
          </a:p>
        </p:txBody>
      </p:sp>
    </p:spTree>
    <p:extLst>
      <p:ext uri="{BB962C8B-B14F-4D97-AF65-F5344CB8AC3E}">
        <p14:creationId xmlns:p14="http://schemas.microsoft.com/office/powerpoint/2010/main" val="198588596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0693225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16th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3798707" cy="4555093"/>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Reported measures:</a:t>
            </a:r>
          </a:p>
          <a:p>
            <a:pPr marL="742950" lvl="1" indent="-285750">
              <a:buFont typeface="Arial" panose="020B0604020202020204" pitchFamily="34" charset="0"/>
              <a:buChar char="•"/>
            </a:pPr>
            <a:r>
              <a:rPr lang="en-US" sz="2000">
                <a:solidFill>
                  <a:srgbClr val="000000"/>
                </a:solidFill>
              </a:rPr>
              <a:t>Transit Service Level</a:t>
            </a:r>
          </a:p>
          <a:p>
            <a:pPr marL="742950" lvl="1" indent="-285750">
              <a:buFont typeface="Arial" panose="020B0604020202020204" pitchFamily="34" charset="0"/>
              <a:buChar char="•"/>
            </a:pPr>
            <a:r>
              <a:rPr lang="en-US" sz="2000">
                <a:solidFill>
                  <a:srgbClr val="000000"/>
                </a:solidFill>
              </a:rPr>
              <a:t>Passenger Counts</a:t>
            </a:r>
          </a:p>
          <a:p>
            <a:pPr marL="742950" lvl="1" indent="-285750">
              <a:buFont typeface="Arial" panose="020B0604020202020204" pitchFamily="34" charset="0"/>
              <a:buChar char="•"/>
            </a:pPr>
            <a:r>
              <a:rPr lang="en-US" sz="2000">
                <a:solidFill>
                  <a:srgbClr val="000000"/>
                </a:solidFill>
              </a:rPr>
              <a:t>Average Load</a:t>
            </a:r>
          </a:p>
          <a:p>
            <a:pPr marL="742950" lvl="1" indent="-285750">
              <a:buFont typeface="Arial" panose="020B0604020202020204" pitchFamily="34" charset="0"/>
              <a:buChar char="•"/>
            </a:pPr>
            <a:r>
              <a:rPr lang="en-US" sz="2000">
                <a:solidFill>
                  <a:srgbClr val="000000"/>
                </a:solidFill>
              </a:rPr>
              <a:t>On-Time Performance</a:t>
            </a:r>
          </a:p>
          <a:p>
            <a:pPr marL="742950" lvl="1" indent="-285750">
              <a:buFont typeface="Arial" panose="020B0604020202020204" pitchFamily="34" charset="0"/>
              <a:buChar char="•"/>
            </a:pPr>
            <a:r>
              <a:rPr lang="en-US" sz="2000">
                <a:solidFill>
                  <a:srgbClr val="000000"/>
                </a:solidFill>
              </a:rPr>
              <a:t>Vehicle Travel Time for Corridor</a:t>
            </a:r>
          </a:p>
          <a:p>
            <a:pPr marL="742950" lvl="1" indent="-285750">
              <a:buFont typeface="Arial" panose="020B0604020202020204" pitchFamily="34" charset="0"/>
              <a:buChar char="•"/>
            </a:pPr>
            <a:r>
              <a:rPr lang="en-US" sz="2000">
                <a:solidFill>
                  <a:srgbClr val="000000"/>
                </a:solidFill>
              </a:rPr>
              <a:t>Passenger Miles for Corridor</a:t>
            </a:r>
          </a:p>
          <a:p>
            <a:pPr marL="742950" lvl="1" indent="-285750">
              <a:buFont typeface="Arial" panose="020B0604020202020204" pitchFamily="34" charset="0"/>
              <a:buChar char="•"/>
            </a:pPr>
            <a:r>
              <a:rPr lang="en-US" sz="2000">
                <a:solidFill>
                  <a:srgbClr val="000000"/>
                </a:solidFill>
              </a:rPr>
              <a:t>Passenger Hours of Travel for Corridor</a:t>
            </a:r>
          </a:p>
          <a:p>
            <a:pPr marL="742950" lvl="1" indent="-285750">
              <a:buFont typeface="Arial" panose="020B0604020202020204" pitchFamily="34" charset="0"/>
              <a:buChar char="•"/>
            </a:pPr>
            <a:r>
              <a:rPr lang="en-US" sz="2000">
                <a:solidFill>
                  <a:srgbClr val="000000"/>
                </a:solidFill>
              </a:rPr>
              <a:t>Transit Rider Characteristics</a:t>
            </a:r>
          </a:p>
          <a:p>
            <a:pPr marL="256032" indent="-256032">
              <a:spcBef>
                <a:spcPts val="1200"/>
              </a:spcBef>
              <a:buFont typeface="Arial"/>
              <a:buChar char="•"/>
            </a:pPr>
            <a:endParaRPr lang="en-US" sz="2000">
              <a:solidFill>
                <a:srgbClr val="000000"/>
              </a:solidFill>
            </a:endParaRPr>
          </a:p>
        </p:txBody>
      </p:sp>
      <p:sp>
        <p:nvSpPr>
          <p:cNvPr id="8" name="Slide Number Placeholder 1">
            <a:extLst>
              <a:ext uri="{FF2B5EF4-FFF2-40B4-BE49-F238E27FC236}">
                <a16:creationId xmlns:a16="http://schemas.microsoft.com/office/drawing/2014/main" id="{BF82E16B-7E64-48C8-B898-2C8C4E9FC0EE}"/>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86</a:t>
            </a:fld>
            <a:endParaRPr lang="en-US"/>
          </a:p>
        </p:txBody>
      </p:sp>
      <p:grpSp>
        <p:nvGrpSpPr>
          <p:cNvPr id="10" name="Group 9">
            <a:extLst>
              <a:ext uri="{FF2B5EF4-FFF2-40B4-BE49-F238E27FC236}">
                <a16:creationId xmlns:a16="http://schemas.microsoft.com/office/drawing/2014/main" id="{8D012CC7-1A6D-42F8-B06F-FD97C180CA7D}"/>
              </a:ext>
            </a:extLst>
          </p:cNvPr>
          <p:cNvGrpSpPr/>
          <p:nvPr/>
        </p:nvGrpSpPr>
        <p:grpSpPr>
          <a:xfrm>
            <a:off x="5090940" y="1302235"/>
            <a:ext cx="3697435" cy="4627419"/>
            <a:chOff x="5090940" y="1302235"/>
            <a:chExt cx="3697435" cy="4627419"/>
          </a:xfrm>
        </p:grpSpPr>
        <p:pic>
          <p:nvPicPr>
            <p:cNvPr id="4" name="Picture 3" descr="A traffic light on a city street&#10;&#10;Description automatically generated">
              <a:extLst>
                <a:ext uri="{FF2B5EF4-FFF2-40B4-BE49-F238E27FC236}">
                  <a16:creationId xmlns:a16="http://schemas.microsoft.com/office/drawing/2014/main" id="{3DA55639-1328-41B7-B6C0-ABCA7B1B8545}"/>
                </a:ext>
              </a:extLst>
            </p:cNvPr>
            <p:cNvPicPr>
              <a:picLocks noChangeAspect="1"/>
            </p:cNvPicPr>
            <p:nvPr/>
          </p:nvPicPr>
          <p:blipFill rotWithShape="1">
            <a:blip r:embed="rId2"/>
            <a:srcRect l="29496" t="2734" r="20706" b="4168"/>
            <a:stretch/>
          </p:blipFill>
          <p:spPr>
            <a:xfrm>
              <a:off x="5090940" y="1302235"/>
              <a:ext cx="3697435" cy="4627419"/>
            </a:xfrm>
            <a:prstGeom prst="rect">
              <a:avLst/>
            </a:prstGeom>
          </p:spPr>
        </p:pic>
        <p:sp>
          <p:nvSpPr>
            <p:cNvPr id="6" name="Rectangle 5">
              <a:extLst>
                <a:ext uri="{FF2B5EF4-FFF2-40B4-BE49-F238E27FC236}">
                  <a16:creationId xmlns:a16="http://schemas.microsoft.com/office/drawing/2014/main" id="{4E8DEF12-145F-422B-B29D-69C43E45F741}"/>
                </a:ext>
              </a:extLst>
            </p:cNvPr>
            <p:cNvSpPr/>
            <p:nvPr/>
          </p:nvSpPr>
          <p:spPr>
            <a:xfrm>
              <a:off x="5090940" y="5421823"/>
              <a:ext cx="2192510" cy="507831"/>
            </a:xfrm>
            <a:prstGeom prst="rect">
              <a:avLst/>
            </a:prstGeom>
          </p:spPr>
          <p:txBody>
            <a:bodyPr wrap="square">
              <a:spAutoFit/>
            </a:bodyPr>
            <a:lstStyle/>
            <a:p>
              <a:r>
                <a:rPr lang="en-US" sz="900">
                  <a:solidFill>
                    <a:schemeClr val="bg1"/>
                  </a:solidFill>
                  <a:ea typeface="Ebrima" pitchFamily="2" charset="0"/>
                  <a:cs typeface="Franklin Gothic Book"/>
                </a:rPr>
                <a:t>Photo Source: Bus queue jump signal, 16th St DC</a:t>
              </a:r>
            </a:p>
            <a:p>
              <a:r>
                <a:rPr lang="en-US" sz="900">
                  <a:solidFill>
                    <a:schemeClr val="bg1"/>
                  </a:solidFill>
                  <a:ea typeface="Ebrima" pitchFamily="2" charset="0"/>
                  <a:cs typeface="Franklin Gothic Book"/>
                </a:rPr>
                <a:t>(</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3">
                    <a:extLst>
                      <a:ext uri="{A12FA001-AC4F-418D-AE19-62706E023703}">
                        <ahyp:hlinkClr xmlns:ahyp="http://schemas.microsoft.com/office/drawing/2018/hyperlinkcolor" val="tx"/>
                      </a:ext>
                    </a:extLst>
                  </a:hlinkClick>
                </a:rPr>
                <a:t>Flickr</a:t>
              </a:r>
              <a:r>
                <a:rPr lang="en-US" sz="900">
                  <a:solidFill>
                    <a:schemeClr val="bg1"/>
                  </a:solidFill>
                  <a:ea typeface="Ebrima" pitchFamily="2" charset="0"/>
                  <a:cs typeface="Franklin Gothic Book"/>
                </a:rPr>
                <a:t>)</a:t>
              </a:r>
              <a:endParaRPr lang="en-US" sz="900">
                <a:solidFill>
                  <a:schemeClr val="bg1"/>
                </a:solidFill>
              </a:endParaRPr>
            </a:p>
          </p:txBody>
        </p:sp>
      </p:grpSp>
    </p:spTree>
    <p:extLst>
      <p:ext uri="{BB962C8B-B14F-4D97-AF65-F5344CB8AC3E}">
        <p14:creationId xmlns:p14="http://schemas.microsoft.com/office/powerpoint/2010/main" val="315007652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21414247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16th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7508814" cy="1169551"/>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Route S9 ridership has increased significantly from 2011 to 2018</a:t>
            </a:r>
          </a:p>
          <a:p>
            <a:pPr marL="256032" lvl="0" indent="-256032">
              <a:spcBef>
                <a:spcPts val="1200"/>
              </a:spcBef>
              <a:buFont typeface="Arial"/>
              <a:buChar char="•"/>
            </a:pPr>
            <a:r>
              <a:rPr lang="en-US" sz="2000">
                <a:solidFill>
                  <a:srgbClr val="000000"/>
                </a:solidFill>
              </a:rPr>
              <a:t>Ridership on routes S2 and S4 showed a change similar to other Metrobus routes in the sector</a:t>
            </a:r>
          </a:p>
        </p:txBody>
      </p:sp>
      <p:sp>
        <p:nvSpPr>
          <p:cNvPr id="8" name="Slide Number Placeholder 1">
            <a:extLst>
              <a:ext uri="{FF2B5EF4-FFF2-40B4-BE49-F238E27FC236}">
                <a16:creationId xmlns:a16="http://schemas.microsoft.com/office/drawing/2014/main" id="{BF82E16B-7E64-48C8-B898-2C8C4E9FC0EE}"/>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87</a:t>
            </a:fld>
            <a:endParaRPr lang="en-US"/>
          </a:p>
        </p:txBody>
      </p:sp>
      <p:graphicFrame>
        <p:nvGraphicFramePr>
          <p:cNvPr id="12" name="Chart 11">
            <a:extLst>
              <a:ext uri="{FF2B5EF4-FFF2-40B4-BE49-F238E27FC236}">
                <a16:creationId xmlns:a16="http://schemas.microsoft.com/office/drawing/2014/main" id="{06EAD5B6-4DEE-4288-92D2-BCCB7861A1BE}"/>
              </a:ext>
            </a:extLst>
          </p:cNvPr>
          <p:cNvGraphicFramePr/>
          <p:nvPr/>
        </p:nvGraphicFramePr>
        <p:xfrm>
          <a:off x="1618297" y="2715491"/>
          <a:ext cx="5907405" cy="329296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9671628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95872995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16th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7790685" cy="1477328"/>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Route S9 performed at or above WMATA’s 79% on-time standard in all periods, except for the afternoon peak</a:t>
            </a:r>
          </a:p>
          <a:p>
            <a:pPr marL="256032" lvl="0" indent="-256032">
              <a:spcBef>
                <a:spcPts val="1200"/>
              </a:spcBef>
              <a:buFont typeface="Arial"/>
              <a:buChar char="•"/>
            </a:pPr>
            <a:r>
              <a:rPr lang="en-US" sz="2000">
                <a:solidFill>
                  <a:srgbClr val="000000"/>
                </a:solidFill>
              </a:rPr>
              <a:t>On-time performance declined in the morning and afternoon peak periods, while slightly increasing midday</a:t>
            </a:r>
          </a:p>
        </p:txBody>
      </p:sp>
      <p:sp>
        <p:nvSpPr>
          <p:cNvPr id="8" name="Slide Number Placeholder 1">
            <a:extLst>
              <a:ext uri="{FF2B5EF4-FFF2-40B4-BE49-F238E27FC236}">
                <a16:creationId xmlns:a16="http://schemas.microsoft.com/office/drawing/2014/main" id="{BF82E16B-7E64-48C8-B898-2C8C4E9FC0EE}"/>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88</a:t>
            </a:fld>
            <a:endParaRPr lang="en-US"/>
          </a:p>
        </p:txBody>
      </p:sp>
      <p:graphicFrame>
        <p:nvGraphicFramePr>
          <p:cNvPr id="10" name="Chart 9">
            <a:extLst>
              <a:ext uri="{FF2B5EF4-FFF2-40B4-BE49-F238E27FC236}">
                <a16:creationId xmlns:a16="http://schemas.microsoft.com/office/drawing/2014/main" id="{1435BA30-3353-47E2-851E-9F9A1E85F167}"/>
              </a:ext>
            </a:extLst>
          </p:cNvPr>
          <p:cNvGraphicFramePr/>
          <p:nvPr/>
        </p:nvGraphicFramePr>
        <p:xfrm>
          <a:off x="2179643" y="2881746"/>
          <a:ext cx="4798291" cy="2997604"/>
        </p:xfrm>
        <a:graphic>
          <a:graphicData uri="http://schemas.openxmlformats.org/drawingml/2006/chart">
            <c:chart xmlns:c="http://schemas.openxmlformats.org/drawingml/2006/chart" xmlns:r="http://schemas.openxmlformats.org/officeDocument/2006/relationships" r:id="rId2"/>
          </a:graphicData>
        </a:graphic>
      </p:graphicFrame>
      <p:sp>
        <p:nvSpPr>
          <p:cNvPr id="11" name="Rectangle 10">
            <a:extLst>
              <a:ext uri="{FF2B5EF4-FFF2-40B4-BE49-F238E27FC236}">
                <a16:creationId xmlns:a16="http://schemas.microsoft.com/office/drawing/2014/main" id="{AE1BE459-4863-41F7-BE43-615F36C207B6}"/>
              </a:ext>
            </a:extLst>
          </p:cNvPr>
          <p:cNvSpPr/>
          <p:nvPr/>
        </p:nvSpPr>
        <p:spPr>
          <a:xfrm>
            <a:off x="2179643" y="5774385"/>
            <a:ext cx="4946048" cy="431528"/>
          </a:xfrm>
          <a:prstGeom prst="rect">
            <a:avLst/>
          </a:prstGeom>
        </p:spPr>
        <p:txBody>
          <a:bodyPr wrap="square">
            <a:spAutoFit/>
          </a:bodyPr>
          <a:lstStyle/>
          <a:p>
            <a:pPr>
              <a:lnSpc>
                <a:spcPct val="115000"/>
              </a:lnSpc>
              <a:spcAft>
                <a:spcPts val="1000"/>
              </a:spcAft>
            </a:pP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Before data is from January 2010 to June 2011</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2</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nd</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January 2018 to December 2018</a:t>
            </a:r>
          </a:p>
        </p:txBody>
      </p:sp>
    </p:spTree>
    <p:extLst>
      <p:ext uri="{BB962C8B-B14F-4D97-AF65-F5344CB8AC3E}">
        <p14:creationId xmlns:p14="http://schemas.microsoft.com/office/powerpoint/2010/main" val="360729644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302574361"/>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Georgia Avenue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3943464" cy="4708981"/>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a:t>
            </a:r>
          </a:p>
          <a:p>
            <a:pPr marL="713232" lvl="1" indent="-256032">
              <a:buFont typeface="Arial"/>
              <a:buChar char="•"/>
            </a:pPr>
            <a:r>
              <a:rPr lang="en-US" sz="2000">
                <a:solidFill>
                  <a:srgbClr val="000000"/>
                </a:solidFill>
              </a:rPr>
              <a:t>0.3 mi of dedicated bus lanes</a:t>
            </a:r>
          </a:p>
          <a:p>
            <a:pPr marL="713232" lvl="1" indent="-256032">
              <a:buFont typeface="Arial"/>
              <a:buChar char="•"/>
            </a:pPr>
            <a:r>
              <a:rPr lang="en-US" sz="2000">
                <a:solidFill>
                  <a:srgbClr val="000000"/>
                </a:solidFill>
              </a:rPr>
              <a:t>TSP at 57 intersections</a:t>
            </a:r>
          </a:p>
          <a:p>
            <a:pPr marL="713232" lvl="1" indent="-256032">
              <a:buFont typeface="Arial"/>
              <a:buChar char="•"/>
            </a:pPr>
            <a:r>
              <a:rPr lang="en-US" sz="2000">
                <a:solidFill>
                  <a:srgbClr val="000000"/>
                </a:solidFill>
              </a:rPr>
              <a:t>Queue jump at 3 intersection</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spcBef>
                <a:spcPts val="1200"/>
              </a:spcBef>
              <a:buFont typeface="Arial"/>
              <a:buChar char="•"/>
            </a:pPr>
            <a:r>
              <a:rPr lang="en-US" sz="2000">
                <a:solidFill>
                  <a:srgbClr val="000000"/>
                </a:solidFill>
              </a:rPr>
              <a:t>WMATA Routes 70, 74, and 79</a:t>
            </a: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pic>
        <p:nvPicPr>
          <p:cNvPr id="6" name="Picture 5" descr="A close up of a map&#10;&#10;Description automatically generated">
            <a:extLst>
              <a:ext uri="{FF2B5EF4-FFF2-40B4-BE49-F238E27FC236}">
                <a16:creationId xmlns:a16="http://schemas.microsoft.com/office/drawing/2014/main" id="{201C78E6-A895-4434-AEF3-B2762272EB1A}"/>
              </a:ext>
            </a:extLst>
          </p:cNvPr>
          <p:cNvPicPr>
            <a:picLocks noChangeAspect="1"/>
          </p:cNvPicPr>
          <p:nvPr/>
        </p:nvPicPr>
        <p:blipFill>
          <a:blip r:embed="rId2"/>
          <a:stretch>
            <a:fillRect/>
          </a:stretch>
        </p:blipFill>
        <p:spPr>
          <a:xfrm>
            <a:off x="4959703" y="1302235"/>
            <a:ext cx="3798708" cy="4915975"/>
          </a:xfrm>
          <a:prstGeom prst="rect">
            <a:avLst/>
          </a:prstGeom>
        </p:spPr>
      </p:pic>
      <p:sp>
        <p:nvSpPr>
          <p:cNvPr id="8" name="Slide Number Placeholder 1">
            <a:extLst>
              <a:ext uri="{FF2B5EF4-FFF2-40B4-BE49-F238E27FC236}">
                <a16:creationId xmlns:a16="http://schemas.microsoft.com/office/drawing/2014/main" id="{62ED1BA4-D380-4AA2-9A4E-A7F6616AEDE9}"/>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89</a:t>
            </a:fld>
            <a:endParaRPr lang="en-US"/>
          </a:p>
        </p:txBody>
      </p:sp>
    </p:spTree>
    <p:extLst>
      <p:ext uri="{BB962C8B-B14F-4D97-AF65-F5344CB8AC3E}">
        <p14:creationId xmlns:p14="http://schemas.microsoft.com/office/powerpoint/2010/main" val="265602314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62213125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Georgia Avenue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1" y="1302235"/>
            <a:ext cx="3490883" cy="5324535"/>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Reported measures:</a:t>
            </a:r>
          </a:p>
          <a:p>
            <a:pPr marL="713232" lvl="1" indent="-256032">
              <a:spcBef>
                <a:spcPts val="1200"/>
              </a:spcBef>
              <a:buFont typeface="Arial"/>
              <a:buChar char="•"/>
            </a:pPr>
            <a:r>
              <a:rPr lang="en-US" sz="2000">
                <a:solidFill>
                  <a:srgbClr val="000000"/>
                </a:solidFill>
              </a:rPr>
              <a:t>Transit Service Level</a:t>
            </a:r>
          </a:p>
          <a:p>
            <a:pPr marL="713232" lvl="1" indent="-256032">
              <a:spcBef>
                <a:spcPts val="1200"/>
              </a:spcBef>
              <a:buFont typeface="Arial"/>
              <a:buChar char="•"/>
            </a:pPr>
            <a:r>
              <a:rPr lang="en-US" sz="2000">
                <a:solidFill>
                  <a:srgbClr val="000000"/>
                </a:solidFill>
              </a:rPr>
              <a:t>Transit Passenger Counts</a:t>
            </a:r>
          </a:p>
          <a:p>
            <a:pPr marL="713232" lvl="1" indent="-256032">
              <a:spcBef>
                <a:spcPts val="1200"/>
              </a:spcBef>
              <a:buFont typeface="Arial"/>
              <a:buChar char="•"/>
            </a:pPr>
            <a:r>
              <a:rPr lang="en-US" sz="2000">
                <a:solidFill>
                  <a:srgbClr val="000000"/>
                </a:solidFill>
              </a:rPr>
              <a:t>On-time Performance</a:t>
            </a:r>
          </a:p>
          <a:p>
            <a:pPr marL="713232" lvl="1" indent="-256032">
              <a:spcBef>
                <a:spcPts val="1200"/>
              </a:spcBef>
              <a:buFont typeface="Arial"/>
              <a:buChar char="•"/>
            </a:pPr>
            <a:r>
              <a:rPr lang="en-US" sz="2000">
                <a:solidFill>
                  <a:srgbClr val="000000"/>
                </a:solidFill>
              </a:rPr>
              <a:t>Passenger Counts/Average Load</a:t>
            </a:r>
          </a:p>
          <a:p>
            <a:pPr marL="713232" lvl="1" indent="-256032">
              <a:spcBef>
                <a:spcPts val="1200"/>
              </a:spcBef>
              <a:buFont typeface="Arial"/>
              <a:buChar char="•"/>
            </a:pPr>
            <a:r>
              <a:rPr lang="en-US" sz="2000">
                <a:solidFill>
                  <a:srgbClr val="000000"/>
                </a:solidFill>
              </a:rPr>
              <a:t>Vehicle Travel Time for Corridor</a:t>
            </a:r>
          </a:p>
          <a:p>
            <a:pPr marL="713232" lvl="1" indent="-256032">
              <a:spcBef>
                <a:spcPts val="1200"/>
              </a:spcBef>
              <a:buFont typeface="Arial"/>
              <a:buChar char="•"/>
            </a:pPr>
            <a:r>
              <a:rPr lang="en-US" sz="2000">
                <a:solidFill>
                  <a:srgbClr val="000000"/>
                </a:solidFill>
              </a:rPr>
              <a:t>Transit Passenger Miles and Hours of Travel</a:t>
            </a: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sp>
        <p:nvSpPr>
          <p:cNvPr id="8" name="Slide Number Placeholder 1">
            <a:extLst>
              <a:ext uri="{FF2B5EF4-FFF2-40B4-BE49-F238E27FC236}">
                <a16:creationId xmlns:a16="http://schemas.microsoft.com/office/drawing/2014/main" id="{62ED1BA4-D380-4AA2-9A4E-A7F6616AEDE9}"/>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90</a:t>
            </a:fld>
            <a:endParaRPr lang="en-US"/>
          </a:p>
        </p:txBody>
      </p:sp>
      <p:pic>
        <p:nvPicPr>
          <p:cNvPr id="13" name="Picture 12" descr="A car is lined up on the side of the street&#10;&#10;Description automatically generated">
            <a:extLst>
              <a:ext uri="{FF2B5EF4-FFF2-40B4-BE49-F238E27FC236}">
                <a16:creationId xmlns:a16="http://schemas.microsoft.com/office/drawing/2014/main" id="{731EEBAF-49EF-46D1-A1E0-12FA72BD645B}"/>
              </a:ext>
            </a:extLst>
          </p:cNvPr>
          <p:cNvPicPr>
            <a:picLocks noChangeAspect="1"/>
          </p:cNvPicPr>
          <p:nvPr/>
        </p:nvPicPr>
        <p:blipFill rotWithShape="1">
          <a:blip r:embed="rId2"/>
          <a:srcRect l="15758" r="30505"/>
          <a:stretch/>
        </p:blipFill>
        <p:spPr>
          <a:xfrm>
            <a:off x="5056747" y="1485891"/>
            <a:ext cx="3602620" cy="4713836"/>
          </a:xfrm>
          <a:prstGeom prst="rect">
            <a:avLst/>
          </a:prstGeom>
        </p:spPr>
      </p:pic>
      <p:sp>
        <p:nvSpPr>
          <p:cNvPr id="14" name="Rectangle 13">
            <a:extLst>
              <a:ext uri="{FF2B5EF4-FFF2-40B4-BE49-F238E27FC236}">
                <a16:creationId xmlns:a16="http://schemas.microsoft.com/office/drawing/2014/main" id="{AD66AAC5-6445-422D-94B2-43645BE566A5}"/>
              </a:ext>
            </a:extLst>
          </p:cNvPr>
          <p:cNvSpPr/>
          <p:nvPr/>
        </p:nvSpPr>
        <p:spPr>
          <a:xfrm>
            <a:off x="6466857" y="5633023"/>
            <a:ext cx="2192510" cy="507831"/>
          </a:xfrm>
          <a:prstGeom prst="rect">
            <a:avLst/>
          </a:prstGeom>
        </p:spPr>
        <p:txBody>
          <a:bodyPr wrap="square">
            <a:spAutoFit/>
          </a:bodyPr>
          <a:lstStyle/>
          <a:p>
            <a:pPr algn="r"/>
            <a:r>
              <a:rPr lang="en-US" sz="900">
                <a:solidFill>
                  <a:schemeClr val="bg1"/>
                </a:solidFill>
                <a:ea typeface="Ebrima" pitchFamily="2" charset="0"/>
                <a:cs typeface="Franklin Gothic Book"/>
              </a:rPr>
              <a:t>Photo Source: Georgia Avenue red-painted bus lane</a:t>
            </a:r>
          </a:p>
          <a:p>
            <a:pPr algn="r"/>
            <a:r>
              <a:rPr lang="en-US" sz="900">
                <a:solidFill>
                  <a:schemeClr val="bg1"/>
                </a:solidFill>
                <a:ea typeface="Ebrima" pitchFamily="2" charset="0"/>
                <a:cs typeface="Franklin Gothic Book"/>
              </a:rPr>
              <a:t>(</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3">
                  <a:extLst>
                    <a:ext uri="{A12FA001-AC4F-418D-AE19-62706E023703}">
                      <ahyp:hlinkClr xmlns:ahyp="http://schemas.microsoft.com/office/drawing/2018/hyperlinkcolor" val="tx"/>
                    </a:ext>
                  </a:extLst>
                </a:hlinkClick>
              </a:rPr>
              <a:t>Flickr</a:t>
            </a:r>
            <a:r>
              <a:rPr lang="en-US" sz="900">
                <a:solidFill>
                  <a:schemeClr val="bg1"/>
                </a:solidFill>
                <a:ea typeface="Ebrima" pitchFamily="2" charset="0"/>
                <a:cs typeface="Franklin Gothic Book"/>
              </a:rPr>
              <a:t>)</a:t>
            </a:r>
            <a:endParaRPr lang="en-US" sz="900">
              <a:solidFill>
                <a:schemeClr val="bg1"/>
              </a:solidFill>
            </a:endParaRPr>
          </a:p>
        </p:txBody>
      </p:sp>
    </p:spTree>
    <p:extLst>
      <p:ext uri="{BB962C8B-B14F-4D97-AF65-F5344CB8AC3E}">
        <p14:creationId xmlns:p14="http://schemas.microsoft.com/office/powerpoint/2010/main" val="201148436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543271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Georgia Avenue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1" y="1302235"/>
            <a:ext cx="7790686" cy="2400657"/>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Ridership on corridor peaked in 2014 and routes experienced similar trends to other bus routes in the area</a:t>
            </a:r>
          </a:p>
          <a:p>
            <a:pPr marL="256032" lvl="0" indent="-256032">
              <a:spcBef>
                <a:spcPts val="1200"/>
              </a:spcBef>
              <a:buFont typeface="Arial"/>
              <a:buChar char="•"/>
            </a:pPr>
            <a:r>
              <a:rPr lang="en-US" sz="2000">
                <a:solidFill>
                  <a:srgbClr val="000000"/>
                </a:solidFill>
              </a:rPr>
              <a:t>Levels of ridership on Routes 70, 74, and 79 in 2018 have maintained their 2011 levels better than the combined sector </a:t>
            </a:r>
          </a:p>
          <a:p>
            <a:pPr lvl="0">
              <a:spcBef>
                <a:spcPts val="1200"/>
              </a:spcBef>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sp>
        <p:nvSpPr>
          <p:cNvPr id="8" name="Slide Number Placeholder 1">
            <a:extLst>
              <a:ext uri="{FF2B5EF4-FFF2-40B4-BE49-F238E27FC236}">
                <a16:creationId xmlns:a16="http://schemas.microsoft.com/office/drawing/2014/main" id="{62ED1BA4-D380-4AA2-9A4E-A7F6616AEDE9}"/>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91</a:t>
            </a:fld>
            <a:endParaRPr lang="en-US"/>
          </a:p>
        </p:txBody>
      </p:sp>
      <p:graphicFrame>
        <p:nvGraphicFramePr>
          <p:cNvPr id="10" name="Chart 9">
            <a:extLst>
              <a:ext uri="{FF2B5EF4-FFF2-40B4-BE49-F238E27FC236}">
                <a16:creationId xmlns:a16="http://schemas.microsoft.com/office/drawing/2014/main" id="{2724D8CB-099B-4C0B-ACE7-BA4134386A6C}"/>
              </a:ext>
            </a:extLst>
          </p:cNvPr>
          <p:cNvGraphicFramePr/>
          <p:nvPr/>
        </p:nvGraphicFramePr>
        <p:xfrm>
          <a:off x="1830735" y="2907722"/>
          <a:ext cx="5907405" cy="31115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1996446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35798245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Georgia Avenue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1" y="1302235"/>
            <a:ext cx="7790686" cy="1631216"/>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On-time performance increased midday and during the evening</a:t>
            </a:r>
          </a:p>
          <a:p>
            <a:pPr marL="256032" lvl="0" indent="-256032">
              <a:spcBef>
                <a:spcPts val="1200"/>
              </a:spcBef>
              <a:buFont typeface="Arial"/>
              <a:buChar char="•"/>
            </a:pPr>
            <a:r>
              <a:rPr lang="en-US" sz="2000">
                <a:solidFill>
                  <a:srgbClr val="000000"/>
                </a:solidFill>
              </a:rPr>
              <a:t>None of the periods had average performance higher than WMATA’s 79 percent on-time standard for 2018</a:t>
            </a:r>
          </a:p>
          <a:p>
            <a:pPr marL="713232" lvl="1" indent="-256032">
              <a:spcBef>
                <a:spcPts val="1200"/>
              </a:spcBef>
              <a:buFont typeface="Arial"/>
              <a:buChar char="•"/>
            </a:pPr>
            <a:endParaRPr lang="en-US" sz="2000">
              <a:solidFill>
                <a:srgbClr val="000000"/>
              </a:solidFill>
            </a:endParaRPr>
          </a:p>
        </p:txBody>
      </p:sp>
      <p:sp>
        <p:nvSpPr>
          <p:cNvPr id="8" name="Slide Number Placeholder 1">
            <a:extLst>
              <a:ext uri="{FF2B5EF4-FFF2-40B4-BE49-F238E27FC236}">
                <a16:creationId xmlns:a16="http://schemas.microsoft.com/office/drawing/2014/main" id="{62ED1BA4-D380-4AA2-9A4E-A7F6616AEDE9}"/>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92</a:t>
            </a:fld>
            <a:endParaRPr lang="en-US"/>
          </a:p>
        </p:txBody>
      </p:sp>
      <p:graphicFrame>
        <p:nvGraphicFramePr>
          <p:cNvPr id="11" name="Chart 10">
            <a:extLst>
              <a:ext uri="{FF2B5EF4-FFF2-40B4-BE49-F238E27FC236}">
                <a16:creationId xmlns:a16="http://schemas.microsoft.com/office/drawing/2014/main" id="{8F8B5439-9298-4CD8-815A-CFC990E678BC}"/>
              </a:ext>
            </a:extLst>
          </p:cNvPr>
          <p:cNvGraphicFramePr/>
          <p:nvPr/>
        </p:nvGraphicFramePr>
        <p:xfrm>
          <a:off x="1729991" y="2472362"/>
          <a:ext cx="5684017" cy="3420290"/>
        </p:xfrm>
        <a:graphic>
          <a:graphicData uri="http://schemas.openxmlformats.org/drawingml/2006/chart">
            <c:chart xmlns:c="http://schemas.openxmlformats.org/drawingml/2006/chart" xmlns:r="http://schemas.openxmlformats.org/officeDocument/2006/relationships" r:id="rId2"/>
          </a:graphicData>
        </a:graphic>
      </p:graphicFrame>
      <p:sp>
        <p:nvSpPr>
          <p:cNvPr id="12" name="Rectangle 11">
            <a:extLst>
              <a:ext uri="{FF2B5EF4-FFF2-40B4-BE49-F238E27FC236}">
                <a16:creationId xmlns:a16="http://schemas.microsoft.com/office/drawing/2014/main" id="{BD518D7E-2931-4795-82B5-31727B3B5B4B}"/>
              </a:ext>
            </a:extLst>
          </p:cNvPr>
          <p:cNvSpPr/>
          <p:nvPr/>
        </p:nvSpPr>
        <p:spPr>
          <a:xfrm>
            <a:off x="1810189" y="5820566"/>
            <a:ext cx="4946048" cy="431528"/>
          </a:xfrm>
          <a:prstGeom prst="rect">
            <a:avLst/>
          </a:prstGeom>
        </p:spPr>
        <p:txBody>
          <a:bodyPr wrap="square">
            <a:spAutoFit/>
          </a:bodyPr>
          <a:lstStyle/>
          <a:p>
            <a:pPr>
              <a:lnSpc>
                <a:spcPct val="115000"/>
              </a:lnSpc>
              <a:spcAft>
                <a:spcPts val="1000"/>
              </a:spcAft>
            </a:pP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Before data is from January 2010 to March 2011</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2</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nd</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January 2018 to December 2018</a:t>
            </a:r>
          </a:p>
        </p:txBody>
      </p:sp>
    </p:spTree>
    <p:extLst>
      <p:ext uri="{BB962C8B-B14F-4D97-AF65-F5344CB8AC3E}">
        <p14:creationId xmlns:p14="http://schemas.microsoft.com/office/powerpoint/2010/main" val="271772678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Wisconsin Avenue,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2770446" cy="5016758"/>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 TSP at 39 intersections</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spcBef>
                <a:spcPts val="1200"/>
              </a:spcBef>
              <a:buFont typeface="Arial"/>
              <a:buChar char="•"/>
            </a:pPr>
            <a:r>
              <a:rPr lang="en-US" sz="2000">
                <a:solidFill>
                  <a:srgbClr val="000000"/>
                </a:solidFill>
              </a:rPr>
              <a:t>WMATA Routes 37, 39, 30N, 30S, 31, 32, 33, 34, 36, and M6</a:t>
            </a: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pic>
        <p:nvPicPr>
          <p:cNvPr id="8" name="Picture 7" descr="A close up of a map&#10;&#10;Description automatically generated">
            <a:extLst>
              <a:ext uri="{FF2B5EF4-FFF2-40B4-BE49-F238E27FC236}">
                <a16:creationId xmlns:a16="http://schemas.microsoft.com/office/drawing/2014/main" id="{2AE84F25-A6A7-41E9-99C5-E89D804FAAF7}"/>
              </a:ext>
            </a:extLst>
          </p:cNvPr>
          <p:cNvPicPr>
            <a:picLocks noChangeAspect="1"/>
          </p:cNvPicPr>
          <p:nvPr/>
        </p:nvPicPr>
        <p:blipFill>
          <a:blip r:embed="rId2"/>
          <a:stretch>
            <a:fillRect/>
          </a:stretch>
        </p:blipFill>
        <p:spPr>
          <a:xfrm>
            <a:off x="3723075" y="1359962"/>
            <a:ext cx="4936293" cy="3814409"/>
          </a:xfrm>
          <a:prstGeom prst="rect">
            <a:avLst/>
          </a:prstGeom>
        </p:spPr>
      </p:pic>
      <p:sp>
        <p:nvSpPr>
          <p:cNvPr id="10" name="Slide Number Placeholder 1">
            <a:extLst>
              <a:ext uri="{FF2B5EF4-FFF2-40B4-BE49-F238E27FC236}">
                <a16:creationId xmlns:a16="http://schemas.microsoft.com/office/drawing/2014/main" id="{D7B6D758-5F22-4B4C-9078-7BC981A0BF7F}"/>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93</a:t>
            </a:fld>
            <a:endParaRPr lang="en-US"/>
          </a:p>
        </p:txBody>
      </p:sp>
    </p:spTree>
    <p:extLst>
      <p:ext uri="{BB962C8B-B14F-4D97-AF65-F5344CB8AC3E}">
        <p14:creationId xmlns:p14="http://schemas.microsoft.com/office/powerpoint/2010/main" val="226307624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Wisconsin Avenue,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3703318" cy="5509200"/>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Reported measures:</a:t>
            </a:r>
          </a:p>
          <a:p>
            <a:pPr marL="742950" lvl="1" indent="-285750">
              <a:buFont typeface="Arial" panose="020B0604020202020204" pitchFamily="34" charset="0"/>
              <a:buChar char="•"/>
            </a:pPr>
            <a:r>
              <a:rPr lang="en-US"/>
              <a:t>Transit service level</a:t>
            </a:r>
          </a:p>
          <a:p>
            <a:pPr marL="742950" lvl="1" indent="-285750">
              <a:buFont typeface="Arial" panose="020B0604020202020204" pitchFamily="34" charset="0"/>
              <a:buChar char="•"/>
            </a:pPr>
            <a:r>
              <a:rPr lang="en-US"/>
              <a:t>Transit passenger counts</a:t>
            </a:r>
          </a:p>
          <a:p>
            <a:pPr marL="742950" lvl="1" indent="-285750">
              <a:buFont typeface="Arial" panose="020B0604020202020204" pitchFamily="34" charset="0"/>
              <a:buChar char="•"/>
            </a:pPr>
            <a:r>
              <a:rPr lang="en-US"/>
              <a:t>On-time performance</a:t>
            </a:r>
          </a:p>
          <a:p>
            <a:pPr marL="742950" lvl="1" indent="-285750">
              <a:buFont typeface="Arial" panose="020B0604020202020204" pitchFamily="34" charset="0"/>
              <a:buChar char="•"/>
            </a:pPr>
            <a:r>
              <a:rPr lang="en-US"/>
              <a:t>Passenger counts / Average Load</a:t>
            </a:r>
          </a:p>
          <a:p>
            <a:pPr marL="742950" lvl="1" indent="-285750">
              <a:buFont typeface="Arial" panose="020B0604020202020204" pitchFamily="34" charset="0"/>
              <a:buChar char="•"/>
            </a:pPr>
            <a:r>
              <a:rPr lang="en-US"/>
              <a:t>Vehicle travel time for corridor</a:t>
            </a:r>
          </a:p>
          <a:p>
            <a:pPr marL="742950" lvl="1" indent="-285750">
              <a:buFont typeface="Arial" panose="020B0604020202020204" pitchFamily="34" charset="0"/>
              <a:buChar char="•"/>
            </a:pPr>
            <a:r>
              <a:rPr lang="en-US"/>
              <a:t>Transit passenger miles and hours of travel</a:t>
            </a:r>
          </a:p>
          <a:p>
            <a:pPr marL="256032" indent="-256032">
              <a:spcBef>
                <a:spcPts val="1200"/>
              </a:spcBef>
              <a:buFont typeface="Arial"/>
              <a:buChar char="•"/>
            </a:pPr>
            <a:r>
              <a:rPr lang="en-US" sz="2000">
                <a:solidFill>
                  <a:srgbClr val="000000"/>
                </a:solidFill>
              </a:rPr>
              <a:t>On-time performance increased during the morning peak slightly, while midday presented significant OTP increase </a:t>
            </a: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sp>
        <p:nvSpPr>
          <p:cNvPr id="10" name="Slide Number Placeholder 1">
            <a:extLst>
              <a:ext uri="{FF2B5EF4-FFF2-40B4-BE49-F238E27FC236}">
                <a16:creationId xmlns:a16="http://schemas.microsoft.com/office/drawing/2014/main" id="{D7B6D758-5F22-4B4C-9078-7BC981A0BF7F}"/>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94</a:t>
            </a:fld>
            <a:endParaRPr lang="en-US"/>
          </a:p>
        </p:txBody>
      </p:sp>
      <p:graphicFrame>
        <p:nvGraphicFramePr>
          <p:cNvPr id="11" name="Chart 10">
            <a:extLst>
              <a:ext uri="{FF2B5EF4-FFF2-40B4-BE49-F238E27FC236}">
                <a16:creationId xmlns:a16="http://schemas.microsoft.com/office/drawing/2014/main" id="{CF58B440-801F-4E24-81EE-32620C4FBBE3}"/>
              </a:ext>
            </a:extLst>
          </p:cNvPr>
          <p:cNvGraphicFramePr/>
          <p:nvPr/>
        </p:nvGraphicFramePr>
        <p:xfrm>
          <a:off x="4510097" y="1668781"/>
          <a:ext cx="4437765" cy="3718490"/>
        </p:xfrm>
        <a:graphic>
          <a:graphicData uri="http://schemas.openxmlformats.org/drawingml/2006/chart">
            <c:chart xmlns:c="http://schemas.openxmlformats.org/drawingml/2006/chart" xmlns:r="http://schemas.openxmlformats.org/officeDocument/2006/relationships" r:id="rId2"/>
          </a:graphicData>
        </a:graphic>
      </p:graphicFrame>
      <p:sp>
        <p:nvSpPr>
          <p:cNvPr id="12" name="Rectangle 11">
            <a:extLst>
              <a:ext uri="{FF2B5EF4-FFF2-40B4-BE49-F238E27FC236}">
                <a16:creationId xmlns:a16="http://schemas.microsoft.com/office/drawing/2014/main" id="{5F145F60-2F44-41D3-AA0C-76EDC0386C2E}"/>
              </a:ext>
            </a:extLst>
          </p:cNvPr>
          <p:cNvSpPr/>
          <p:nvPr/>
        </p:nvSpPr>
        <p:spPr>
          <a:xfrm>
            <a:off x="4707797" y="5449567"/>
            <a:ext cx="4080578" cy="608500"/>
          </a:xfrm>
          <a:prstGeom prst="rect">
            <a:avLst/>
          </a:prstGeom>
        </p:spPr>
        <p:txBody>
          <a:bodyPr wrap="square">
            <a:spAutoFit/>
          </a:bodyPr>
          <a:lstStyle/>
          <a:p>
            <a:pPr>
              <a:lnSpc>
                <a:spcPct val="115000"/>
              </a:lnSpc>
              <a:spcAft>
                <a:spcPts val="1000"/>
              </a:spcAft>
            </a:pP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Before data is from January 2010 to December 2010</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1</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st</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December 2015 to December 2016</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2</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nd</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December 2017 to December 2018</a:t>
            </a:r>
          </a:p>
        </p:txBody>
      </p:sp>
    </p:spTree>
    <p:extLst>
      <p:ext uri="{BB962C8B-B14F-4D97-AF65-F5344CB8AC3E}">
        <p14:creationId xmlns:p14="http://schemas.microsoft.com/office/powerpoint/2010/main" val="196239907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US 1 - Transitway,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3710108" cy="4862870"/>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TIGER funded the construction of one 0.8-mile segment of transitway</a:t>
            </a:r>
          </a:p>
          <a:p>
            <a:pPr marL="256032" lvl="0" indent="-256032">
              <a:spcBef>
                <a:spcPts val="1200"/>
              </a:spcBef>
              <a:buFont typeface="Arial"/>
              <a:buChar char="•"/>
            </a:pPr>
            <a:r>
              <a:rPr lang="en-US" sz="2000">
                <a:solidFill>
                  <a:srgbClr val="000000"/>
                </a:solidFill>
              </a:rPr>
              <a:t>This project implemented segment B of the bus transitway</a:t>
            </a:r>
          </a:p>
          <a:p>
            <a:pPr marL="256032" lvl="0" indent="-256032">
              <a:spcBef>
                <a:spcPts val="1200"/>
              </a:spcBef>
              <a:buFont typeface="Arial"/>
              <a:buChar char="•"/>
            </a:pPr>
            <a:r>
              <a:rPr lang="en-US" sz="2000">
                <a:solidFill>
                  <a:srgbClr val="000000"/>
                </a:solidFill>
              </a:rPr>
              <a:t>Routes on the corridor with reported performance measures are WMATA Routes 9A, 10S, and </a:t>
            </a:r>
            <a:r>
              <a:rPr lang="en-US" sz="2000" err="1">
                <a:solidFill>
                  <a:srgbClr val="000000"/>
                </a:solidFill>
              </a:rPr>
              <a:t>Metroway</a:t>
            </a:r>
            <a:endParaRPr lang="en-US" sz="2000">
              <a:solidFill>
                <a:srgbClr val="000000"/>
              </a:solidFill>
            </a:endParaRPr>
          </a:p>
          <a:p>
            <a:pPr marL="256032" lvl="0" indent="-256032">
              <a:spcBef>
                <a:spcPts val="1200"/>
              </a:spcBef>
              <a:buFont typeface="Arial"/>
              <a:buChar char="•"/>
            </a:pPr>
            <a:endParaRPr lang="en-US" sz="2000">
              <a:solidFill>
                <a:srgbClr val="000000"/>
              </a:solidFill>
            </a:endParaRP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sp>
        <p:nvSpPr>
          <p:cNvPr id="6" name="Slide Number Placeholder 1">
            <a:extLst>
              <a:ext uri="{FF2B5EF4-FFF2-40B4-BE49-F238E27FC236}">
                <a16:creationId xmlns:a16="http://schemas.microsoft.com/office/drawing/2014/main" id="{C5FFCB8A-DA8D-4EDB-97D6-E80A7AF5D42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95</a:t>
            </a:fld>
            <a:endParaRPr lang="en-US"/>
          </a:p>
        </p:txBody>
      </p:sp>
      <p:pic>
        <p:nvPicPr>
          <p:cNvPr id="8" name="Picture 7">
            <a:extLst>
              <a:ext uri="{FF2B5EF4-FFF2-40B4-BE49-F238E27FC236}">
                <a16:creationId xmlns:a16="http://schemas.microsoft.com/office/drawing/2014/main" id="{79B2879E-9504-4995-871A-132B3B2A5B45}"/>
              </a:ext>
            </a:extLst>
          </p:cNvPr>
          <p:cNvPicPr/>
          <p:nvPr/>
        </p:nvPicPr>
        <p:blipFill>
          <a:blip r:embed="rId2">
            <a:extLst>
              <a:ext uri="{28A0092B-C50C-407E-A947-70E740481C1C}">
                <a14:useLocalDpi xmlns:a14="http://schemas.microsoft.com/office/drawing/2010/main" val="0"/>
              </a:ext>
            </a:extLst>
          </a:blip>
          <a:srcRect l="757" r="1013"/>
          <a:stretch>
            <a:fillRect/>
          </a:stretch>
        </p:blipFill>
        <p:spPr bwMode="auto">
          <a:xfrm>
            <a:off x="4678291" y="1325823"/>
            <a:ext cx="4239093" cy="4815294"/>
          </a:xfrm>
          <a:prstGeom prst="rect">
            <a:avLst/>
          </a:prstGeom>
          <a:noFill/>
          <a:ln w="19050" cmpd="sng">
            <a:solidFill>
              <a:srgbClr val="000000"/>
            </a:solidFill>
            <a:miter lim="800000"/>
            <a:headEnd/>
            <a:tailEnd/>
          </a:ln>
          <a:effectLst/>
        </p:spPr>
      </p:pic>
    </p:spTree>
    <p:extLst>
      <p:ext uri="{BB962C8B-B14F-4D97-AF65-F5344CB8AC3E}">
        <p14:creationId xmlns:p14="http://schemas.microsoft.com/office/powerpoint/2010/main" val="217772548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US 1 - Transitway,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6" name="Slide Number Placeholder 1">
            <a:extLst>
              <a:ext uri="{FF2B5EF4-FFF2-40B4-BE49-F238E27FC236}">
                <a16:creationId xmlns:a16="http://schemas.microsoft.com/office/drawing/2014/main" id="{C5FFCB8A-DA8D-4EDB-97D6-E80A7AF5D42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96</a:t>
            </a:fld>
            <a:endParaRPr lang="en-US"/>
          </a:p>
        </p:txBody>
      </p:sp>
      <p:sp>
        <p:nvSpPr>
          <p:cNvPr id="13" name="TextBox 12">
            <a:extLst>
              <a:ext uri="{FF2B5EF4-FFF2-40B4-BE49-F238E27FC236}">
                <a16:creationId xmlns:a16="http://schemas.microsoft.com/office/drawing/2014/main" id="{9D55C82F-D4AA-4D67-804F-D5CE5E07F0D5}"/>
              </a:ext>
            </a:extLst>
          </p:cNvPr>
          <p:cNvSpPr txBox="1"/>
          <p:nvPr/>
        </p:nvSpPr>
        <p:spPr>
          <a:xfrm>
            <a:off x="868682" y="1219107"/>
            <a:ext cx="7790685" cy="3170099"/>
          </a:xfrm>
          <a:prstGeom prst="rect">
            <a:avLst/>
          </a:prstGeom>
          <a:noFill/>
        </p:spPr>
        <p:txBody>
          <a:bodyPr wrap="square" numCol="2" rtlCol="0">
            <a:spAutoFit/>
          </a:bodyPr>
          <a:lstStyle/>
          <a:p>
            <a:pPr marL="256032" lvl="0" indent="-256032">
              <a:spcBef>
                <a:spcPts val="1200"/>
              </a:spcBef>
              <a:buFont typeface="Arial"/>
              <a:buChar char="•"/>
            </a:pPr>
            <a:r>
              <a:rPr lang="en-US" sz="2000">
                <a:solidFill>
                  <a:srgbClr val="000000"/>
                </a:solidFill>
              </a:rPr>
              <a:t>Reported measures:</a:t>
            </a:r>
          </a:p>
          <a:p>
            <a:pPr marL="742950" lvl="1" indent="-285750">
              <a:buFont typeface="Arial" panose="020B0604020202020204" pitchFamily="34" charset="0"/>
              <a:buChar char="•"/>
            </a:pPr>
            <a:r>
              <a:rPr lang="en-US" sz="2000">
                <a:solidFill>
                  <a:srgbClr val="000000"/>
                </a:solidFill>
              </a:rPr>
              <a:t>Transit Service Level</a:t>
            </a:r>
          </a:p>
          <a:p>
            <a:pPr marL="742950" lvl="1" indent="-285750">
              <a:buFont typeface="Arial" panose="020B0604020202020204" pitchFamily="34" charset="0"/>
              <a:buChar char="•"/>
            </a:pPr>
            <a:r>
              <a:rPr lang="en-US" sz="2000">
                <a:solidFill>
                  <a:srgbClr val="000000"/>
                </a:solidFill>
              </a:rPr>
              <a:t>Passenger Counts</a:t>
            </a:r>
          </a:p>
          <a:p>
            <a:pPr marL="742950" lvl="1" indent="-285750">
              <a:buFont typeface="Arial" panose="020B0604020202020204" pitchFamily="34" charset="0"/>
              <a:buChar char="•"/>
            </a:pPr>
            <a:r>
              <a:rPr lang="en-US" sz="2000">
                <a:solidFill>
                  <a:srgbClr val="000000"/>
                </a:solidFill>
              </a:rPr>
              <a:t>Average Load</a:t>
            </a:r>
          </a:p>
          <a:p>
            <a:pPr marL="742950" lvl="1" indent="-285750">
              <a:buFont typeface="Arial" panose="020B0604020202020204" pitchFamily="34" charset="0"/>
              <a:buChar char="•"/>
            </a:pPr>
            <a:r>
              <a:rPr lang="en-US" sz="2000">
                <a:solidFill>
                  <a:srgbClr val="000000"/>
                </a:solidFill>
              </a:rPr>
              <a:t>On-Time Performance</a:t>
            </a:r>
          </a:p>
          <a:p>
            <a:pPr marL="742950" lvl="1" indent="-285750">
              <a:buFont typeface="Arial" panose="020B0604020202020204" pitchFamily="34" charset="0"/>
              <a:buChar char="•"/>
            </a:pPr>
            <a:endParaRPr lang="en-US" sz="2000">
              <a:solidFill>
                <a:srgbClr val="000000"/>
              </a:solidFill>
            </a:endParaRPr>
          </a:p>
          <a:p>
            <a:pPr marL="742950" lvl="1" indent="-285750">
              <a:buFont typeface="Arial" panose="020B0604020202020204" pitchFamily="34" charset="0"/>
              <a:buChar char="•"/>
            </a:pPr>
            <a:endParaRPr lang="en-US" sz="2000">
              <a:solidFill>
                <a:srgbClr val="000000"/>
              </a:solidFill>
            </a:endParaRPr>
          </a:p>
          <a:p>
            <a:pPr marL="742950" lvl="1" indent="-285750">
              <a:buFont typeface="Arial" panose="020B0604020202020204" pitchFamily="34" charset="0"/>
              <a:buChar char="•"/>
            </a:pPr>
            <a:endParaRPr lang="en-US" sz="2000">
              <a:solidFill>
                <a:srgbClr val="000000"/>
              </a:solidFill>
            </a:endParaRPr>
          </a:p>
          <a:p>
            <a:pPr marL="742950" lvl="1" indent="-285750">
              <a:buFont typeface="Arial" panose="020B0604020202020204" pitchFamily="34" charset="0"/>
              <a:buChar char="•"/>
            </a:pPr>
            <a:endParaRPr lang="en-US" sz="2000">
              <a:solidFill>
                <a:srgbClr val="000000"/>
              </a:solidFill>
            </a:endParaRPr>
          </a:p>
          <a:p>
            <a:pPr marL="742950" lvl="1" indent="-285750">
              <a:buFont typeface="Arial" panose="020B0604020202020204" pitchFamily="34" charset="0"/>
              <a:buChar char="•"/>
            </a:pPr>
            <a:endParaRPr lang="en-US" sz="2000">
              <a:solidFill>
                <a:srgbClr val="000000"/>
              </a:solidFill>
            </a:endParaRPr>
          </a:p>
          <a:p>
            <a:pPr marL="742950" lvl="1" indent="-285750">
              <a:buFont typeface="Arial" panose="020B0604020202020204" pitchFamily="34" charset="0"/>
              <a:buChar char="•"/>
            </a:pPr>
            <a:endParaRPr lang="en-US" sz="2000">
              <a:solidFill>
                <a:srgbClr val="000000"/>
              </a:solidFill>
            </a:endParaRPr>
          </a:p>
          <a:p>
            <a:pPr marL="341313" lvl="1" indent="-341313">
              <a:buFont typeface="Arial" panose="020B0604020202020204" pitchFamily="34" charset="0"/>
              <a:buChar char="•"/>
            </a:pPr>
            <a:r>
              <a:rPr lang="en-US" sz="2000">
                <a:solidFill>
                  <a:srgbClr val="000000"/>
                </a:solidFill>
              </a:rPr>
              <a:t>Vehicle Travel Time for Corridor</a:t>
            </a:r>
          </a:p>
          <a:p>
            <a:pPr marL="341313" lvl="1" indent="-341313">
              <a:buFont typeface="Arial" panose="020B0604020202020204" pitchFamily="34" charset="0"/>
              <a:buChar char="•"/>
            </a:pPr>
            <a:r>
              <a:rPr lang="en-US" sz="2000">
                <a:solidFill>
                  <a:srgbClr val="000000"/>
                </a:solidFill>
              </a:rPr>
              <a:t>Passenger Miles for Corridor</a:t>
            </a:r>
          </a:p>
          <a:p>
            <a:pPr marL="341313" lvl="1" indent="-341313">
              <a:buFont typeface="Arial" panose="020B0604020202020204" pitchFamily="34" charset="0"/>
              <a:buChar char="•"/>
            </a:pPr>
            <a:r>
              <a:rPr lang="en-US" sz="2000">
                <a:solidFill>
                  <a:srgbClr val="000000"/>
                </a:solidFill>
              </a:rPr>
              <a:t>Passenger Hours of Travel for Corridor</a:t>
            </a:r>
          </a:p>
          <a:p>
            <a:pPr marL="341313" lvl="1" indent="-341313">
              <a:buFont typeface="Arial" panose="020B0604020202020204" pitchFamily="34" charset="0"/>
              <a:buChar char="•"/>
            </a:pPr>
            <a:r>
              <a:rPr lang="en-US" sz="2000">
                <a:solidFill>
                  <a:srgbClr val="000000"/>
                </a:solidFill>
              </a:rPr>
              <a:t>Transit Rider Characteristics</a:t>
            </a:r>
          </a:p>
          <a:p>
            <a:pPr marL="256032" indent="-256032">
              <a:spcBef>
                <a:spcPts val="1200"/>
              </a:spcBef>
              <a:buFont typeface="Arial"/>
              <a:buChar char="•"/>
            </a:pPr>
            <a:endParaRPr lang="en-US" sz="2000">
              <a:solidFill>
                <a:srgbClr val="000000"/>
              </a:solidFill>
            </a:endParaRPr>
          </a:p>
        </p:txBody>
      </p:sp>
      <p:pic>
        <p:nvPicPr>
          <p:cNvPr id="4" name="Picture 3" descr="A traffic light on a city street&#10;&#10;Description automatically generated">
            <a:extLst>
              <a:ext uri="{FF2B5EF4-FFF2-40B4-BE49-F238E27FC236}">
                <a16:creationId xmlns:a16="http://schemas.microsoft.com/office/drawing/2014/main" id="{F9CFC07D-BD2A-4358-A6E8-81079E8631E0}"/>
              </a:ext>
            </a:extLst>
          </p:cNvPr>
          <p:cNvPicPr>
            <a:picLocks noChangeAspect="1"/>
          </p:cNvPicPr>
          <p:nvPr/>
        </p:nvPicPr>
        <p:blipFill rotWithShape="1">
          <a:blip r:embed="rId2"/>
          <a:srcRect t="9402" b="25640"/>
          <a:stretch/>
        </p:blipFill>
        <p:spPr>
          <a:xfrm>
            <a:off x="1607128" y="3223858"/>
            <a:ext cx="6456332" cy="2807487"/>
          </a:xfrm>
          <a:prstGeom prst="rect">
            <a:avLst/>
          </a:prstGeom>
        </p:spPr>
      </p:pic>
      <p:sp>
        <p:nvSpPr>
          <p:cNvPr id="14" name="Rectangle 13">
            <a:extLst>
              <a:ext uri="{FF2B5EF4-FFF2-40B4-BE49-F238E27FC236}">
                <a16:creationId xmlns:a16="http://schemas.microsoft.com/office/drawing/2014/main" id="{BBB1A45D-A8BC-4E5F-87A3-3363EABFC5ED}"/>
              </a:ext>
            </a:extLst>
          </p:cNvPr>
          <p:cNvSpPr/>
          <p:nvPr/>
        </p:nvSpPr>
        <p:spPr>
          <a:xfrm>
            <a:off x="5815646" y="5444745"/>
            <a:ext cx="2192510" cy="369332"/>
          </a:xfrm>
          <a:prstGeom prst="rect">
            <a:avLst/>
          </a:prstGeom>
        </p:spPr>
        <p:txBody>
          <a:bodyPr wrap="square">
            <a:spAutoFit/>
          </a:bodyPr>
          <a:lstStyle/>
          <a:p>
            <a:pPr algn="r"/>
            <a:r>
              <a:rPr lang="en-US" sz="900">
                <a:solidFill>
                  <a:schemeClr val="bg1"/>
                </a:solidFill>
                <a:ea typeface="Ebrima" pitchFamily="2" charset="0"/>
                <a:cs typeface="Franklin Gothic Book"/>
              </a:rPr>
              <a:t>Photo Source: </a:t>
            </a:r>
            <a:r>
              <a:rPr lang="en-US" sz="900" err="1">
                <a:solidFill>
                  <a:schemeClr val="bg1"/>
                </a:solidFill>
                <a:ea typeface="Ebrima" pitchFamily="2" charset="0"/>
                <a:cs typeface="Franklin Gothic Book"/>
              </a:rPr>
              <a:t>Metroway</a:t>
            </a:r>
            <a:r>
              <a:rPr lang="en-US" sz="900">
                <a:solidFill>
                  <a:schemeClr val="bg1"/>
                </a:solidFill>
                <a:ea typeface="Ebrima" pitchFamily="2" charset="0"/>
                <a:cs typeface="Franklin Gothic Book"/>
              </a:rPr>
              <a:t> BRT</a:t>
            </a:r>
          </a:p>
          <a:p>
            <a:pPr algn="r"/>
            <a:r>
              <a:rPr lang="en-US" sz="900">
                <a:solidFill>
                  <a:schemeClr val="bg1"/>
                </a:solidFill>
                <a:ea typeface="Ebrima" pitchFamily="2" charset="0"/>
                <a:cs typeface="Franklin Gothic Book"/>
              </a:rPr>
              <a:t>(</a:t>
            </a:r>
            <a:r>
              <a:rPr lang="en-US" sz="900" err="1">
                <a:solidFill>
                  <a:schemeClr val="bg1"/>
                </a:solidFill>
                <a:ea typeface="Ebrima" pitchFamily="2" charset="0"/>
                <a:cs typeface="Franklin Gothic Book"/>
              </a:rPr>
              <a:t>BeyondDC</a:t>
            </a:r>
            <a:r>
              <a:rPr lang="en-US" sz="900">
                <a:solidFill>
                  <a:schemeClr val="bg1"/>
                </a:solidFill>
                <a:ea typeface="Ebrima" pitchFamily="2" charset="0"/>
                <a:cs typeface="Franklin Gothic Book"/>
              </a:rPr>
              <a:t>/</a:t>
            </a:r>
            <a:r>
              <a:rPr lang="en-US" sz="900">
                <a:solidFill>
                  <a:schemeClr val="bg1"/>
                </a:solidFill>
                <a:ea typeface="Ebrima" pitchFamily="2" charset="0"/>
                <a:cs typeface="Franklin Gothic Book"/>
                <a:hlinkClick r:id="rId3">
                  <a:extLst>
                    <a:ext uri="{A12FA001-AC4F-418D-AE19-62706E023703}">
                      <ahyp:hlinkClr xmlns:ahyp="http://schemas.microsoft.com/office/drawing/2018/hyperlinkcolor" val="tx"/>
                    </a:ext>
                  </a:extLst>
                </a:hlinkClick>
              </a:rPr>
              <a:t>Flickr</a:t>
            </a:r>
            <a:r>
              <a:rPr lang="en-US" sz="900">
                <a:solidFill>
                  <a:schemeClr val="bg1"/>
                </a:solidFill>
                <a:ea typeface="Ebrima" pitchFamily="2" charset="0"/>
                <a:cs typeface="Franklin Gothic Book"/>
              </a:rPr>
              <a:t>)</a:t>
            </a:r>
            <a:endParaRPr lang="en-US" sz="900">
              <a:solidFill>
                <a:schemeClr val="bg1"/>
              </a:solidFill>
            </a:endParaRPr>
          </a:p>
        </p:txBody>
      </p:sp>
    </p:spTree>
    <p:extLst>
      <p:ext uri="{BB962C8B-B14F-4D97-AF65-F5344CB8AC3E}">
        <p14:creationId xmlns:p14="http://schemas.microsoft.com/office/powerpoint/2010/main" val="185500462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US 1 - Transitway,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2" y="1302235"/>
            <a:ext cx="3710108" cy="3477875"/>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Overall, on-time performance has increased since 2010, due to the high on-time performance rates of the </a:t>
            </a:r>
            <a:r>
              <a:rPr lang="en-US" sz="2000" err="1">
                <a:solidFill>
                  <a:srgbClr val="000000"/>
                </a:solidFill>
              </a:rPr>
              <a:t>Metroway</a:t>
            </a:r>
            <a:endParaRPr lang="en-US" sz="2000">
              <a:solidFill>
                <a:srgbClr val="000000"/>
              </a:solidFill>
            </a:endParaRPr>
          </a:p>
          <a:p>
            <a:pPr marL="256032" lvl="0" indent="-256032">
              <a:spcBef>
                <a:spcPts val="1200"/>
              </a:spcBef>
              <a:buFont typeface="Arial"/>
              <a:buChar char="•"/>
            </a:pPr>
            <a:r>
              <a:rPr lang="en-US" sz="2000">
                <a:solidFill>
                  <a:srgbClr val="000000"/>
                </a:solidFill>
              </a:rPr>
              <a:t>On-time performance dipped slightly from 2015 to 2016</a:t>
            </a:r>
          </a:p>
          <a:p>
            <a:pPr marL="256032" lvl="0" indent="-256032">
              <a:spcBef>
                <a:spcPts val="1200"/>
              </a:spcBef>
              <a:buFont typeface="Arial"/>
              <a:buChar char="•"/>
            </a:pPr>
            <a:r>
              <a:rPr lang="en-US" sz="2000">
                <a:solidFill>
                  <a:srgbClr val="000000"/>
                </a:solidFill>
              </a:rPr>
              <a:t>Still, OTP for the routes on the corridor exceeds WMATA’s standards </a:t>
            </a:r>
          </a:p>
        </p:txBody>
      </p:sp>
      <p:sp>
        <p:nvSpPr>
          <p:cNvPr id="6" name="Slide Number Placeholder 1">
            <a:extLst>
              <a:ext uri="{FF2B5EF4-FFF2-40B4-BE49-F238E27FC236}">
                <a16:creationId xmlns:a16="http://schemas.microsoft.com/office/drawing/2014/main" id="{C5FFCB8A-DA8D-4EDB-97D6-E80A7AF5D425}"/>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97</a:t>
            </a:fld>
            <a:endParaRPr lang="en-US"/>
          </a:p>
        </p:txBody>
      </p:sp>
      <p:graphicFrame>
        <p:nvGraphicFramePr>
          <p:cNvPr id="10" name="Chart 9">
            <a:extLst>
              <a:ext uri="{FF2B5EF4-FFF2-40B4-BE49-F238E27FC236}">
                <a16:creationId xmlns:a16="http://schemas.microsoft.com/office/drawing/2014/main" id="{00000000-0008-0000-0500-000002000000}"/>
              </a:ext>
            </a:extLst>
          </p:cNvPr>
          <p:cNvGraphicFramePr/>
          <p:nvPr/>
        </p:nvGraphicFramePr>
        <p:xfrm>
          <a:off x="4572000" y="1311095"/>
          <a:ext cx="4345384" cy="4161074"/>
        </p:xfrm>
        <a:graphic>
          <a:graphicData uri="http://schemas.openxmlformats.org/drawingml/2006/chart">
            <c:chart xmlns:c="http://schemas.openxmlformats.org/drawingml/2006/chart" xmlns:r="http://schemas.openxmlformats.org/officeDocument/2006/relationships" r:id="rId2"/>
          </a:graphicData>
        </a:graphic>
      </p:graphicFrame>
      <p:sp>
        <p:nvSpPr>
          <p:cNvPr id="11" name="Rectangle 10">
            <a:extLst>
              <a:ext uri="{FF2B5EF4-FFF2-40B4-BE49-F238E27FC236}">
                <a16:creationId xmlns:a16="http://schemas.microsoft.com/office/drawing/2014/main" id="{452AEAB4-1E0E-4957-85AE-70F49B54E2C5}"/>
              </a:ext>
            </a:extLst>
          </p:cNvPr>
          <p:cNvSpPr/>
          <p:nvPr/>
        </p:nvSpPr>
        <p:spPr>
          <a:xfrm>
            <a:off x="4707797" y="5472169"/>
            <a:ext cx="4080578" cy="608500"/>
          </a:xfrm>
          <a:prstGeom prst="rect">
            <a:avLst/>
          </a:prstGeom>
        </p:spPr>
        <p:txBody>
          <a:bodyPr wrap="square">
            <a:spAutoFit/>
          </a:bodyPr>
          <a:lstStyle/>
          <a:p>
            <a:pPr>
              <a:lnSpc>
                <a:spcPct val="115000"/>
              </a:lnSpc>
              <a:spcAft>
                <a:spcPts val="1000"/>
              </a:spcAft>
            </a:pP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Before data is from January 2010 to December 2010</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1</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st</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August 2014 to July 2015</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2</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nd</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August 2015 to July 2016</a:t>
            </a:r>
          </a:p>
        </p:txBody>
      </p:sp>
    </p:spTree>
    <p:extLst>
      <p:ext uri="{BB962C8B-B14F-4D97-AF65-F5344CB8AC3E}">
        <p14:creationId xmlns:p14="http://schemas.microsoft.com/office/powerpoint/2010/main" val="120048398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VA 7 (Leesburg Pike),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1" y="1302235"/>
            <a:ext cx="2659507" cy="4555093"/>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 TSP at 25 intersections</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spcBef>
                <a:spcPts val="1200"/>
              </a:spcBef>
              <a:buFont typeface="Arial"/>
              <a:buChar char="•"/>
            </a:pPr>
            <a:r>
              <a:rPr lang="en-US" sz="2000">
                <a:solidFill>
                  <a:srgbClr val="000000"/>
                </a:solidFill>
              </a:rPr>
              <a:t>WMATA Routes 28X, 28A, 28F, and 28G</a:t>
            </a:r>
          </a:p>
          <a:p>
            <a:pPr marL="713232" lvl="1" indent="-256032">
              <a:spcBef>
                <a:spcPts val="1200"/>
              </a:spcBef>
              <a:buFont typeface="Arial"/>
              <a:buChar char="•"/>
            </a:pPr>
            <a:endParaRPr lang="en-US" sz="2000">
              <a:solidFill>
                <a:srgbClr val="000000"/>
              </a:solidFill>
            </a:endParaRPr>
          </a:p>
        </p:txBody>
      </p:sp>
      <p:grpSp>
        <p:nvGrpSpPr>
          <p:cNvPr id="8" name="Group 7">
            <a:extLst>
              <a:ext uri="{FF2B5EF4-FFF2-40B4-BE49-F238E27FC236}">
                <a16:creationId xmlns:a16="http://schemas.microsoft.com/office/drawing/2014/main" id="{E35147B4-6F29-4FF7-AF2D-C4DF7282408E}"/>
              </a:ext>
            </a:extLst>
          </p:cNvPr>
          <p:cNvGrpSpPr/>
          <p:nvPr/>
        </p:nvGrpSpPr>
        <p:grpSpPr>
          <a:xfrm>
            <a:off x="3528188" y="1395150"/>
            <a:ext cx="5222620" cy="4035661"/>
            <a:chOff x="3528188" y="1395150"/>
            <a:chExt cx="5222620" cy="4035661"/>
          </a:xfrm>
        </p:grpSpPr>
        <p:pic>
          <p:nvPicPr>
            <p:cNvPr id="5" name="Picture 4" descr="A picture containing text, map&#10;&#10;Description automatically generated">
              <a:extLst>
                <a:ext uri="{FF2B5EF4-FFF2-40B4-BE49-F238E27FC236}">
                  <a16:creationId xmlns:a16="http://schemas.microsoft.com/office/drawing/2014/main" id="{049948B4-AEB0-4D11-A525-19A68A9A9120}"/>
                </a:ext>
              </a:extLst>
            </p:cNvPr>
            <p:cNvPicPr>
              <a:picLocks noChangeAspect="1"/>
            </p:cNvPicPr>
            <p:nvPr/>
          </p:nvPicPr>
          <p:blipFill>
            <a:blip r:embed="rId2"/>
            <a:stretch>
              <a:fillRect/>
            </a:stretch>
          </p:blipFill>
          <p:spPr>
            <a:xfrm>
              <a:off x="3528188" y="1395150"/>
              <a:ext cx="5222620" cy="4035661"/>
            </a:xfrm>
            <a:prstGeom prst="rect">
              <a:avLst/>
            </a:prstGeom>
          </p:spPr>
        </p:pic>
        <p:sp>
          <p:nvSpPr>
            <p:cNvPr id="6" name="Rectangle 5">
              <a:extLst>
                <a:ext uri="{FF2B5EF4-FFF2-40B4-BE49-F238E27FC236}">
                  <a16:creationId xmlns:a16="http://schemas.microsoft.com/office/drawing/2014/main" id="{E48FADE2-8727-4B1D-9F9C-6D744A97724C}"/>
                </a:ext>
              </a:extLst>
            </p:cNvPr>
            <p:cNvSpPr/>
            <p:nvPr/>
          </p:nvSpPr>
          <p:spPr>
            <a:xfrm>
              <a:off x="3528188" y="1395150"/>
              <a:ext cx="5222620" cy="2379131"/>
            </a:xfrm>
            <a:prstGeom prst="rect">
              <a:avLst/>
            </a:prstGeom>
            <a:noFill/>
            <a:ln w="635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0" name="Slide Number Placeholder 1">
            <a:extLst>
              <a:ext uri="{FF2B5EF4-FFF2-40B4-BE49-F238E27FC236}">
                <a16:creationId xmlns:a16="http://schemas.microsoft.com/office/drawing/2014/main" id="{F966FE0F-39B4-4128-A029-7ACA852EB496}"/>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98</a:t>
            </a:fld>
            <a:endParaRPr lang="en-US"/>
          </a:p>
        </p:txBody>
      </p:sp>
    </p:spTree>
    <p:extLst>
      <p:ext uri="{BB962C8B-B14F-4D97-AF65-F5344CB8AC3E}">
        <p14:creationId xmlns:p14="http://schemas.microsoft.com/office/powerpoint/2010/main" val="421250207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VA 7 (Leesburg Pike),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0" name="Slide Number Placeholder 1">
            <a:extLst>
              <a:ext uri="{FF2B5EF4-FFF2-40B4-BE49-F238E27FC236}">
                <a16:creationId xmlns:a16="http://schemas.microsoft.com/office/drawing/2014/main" id="{F966FE0F-39B4-4128-A029-7ACA852EB496}"/>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99</a:t>
            </a:fld>
            <a:endParaRPr lang="en-US"/>
          </a:p>
        </p:txBody>
      </p:sp>
      <p:sp>
        <p:nvSpPr>
          <p:cNvPr id="11" name="TextBox 10">
            <a:extLst>
              <a:ext uri="{FF2B5EF4-FFF2-40B4-BE49-F238E27FC236}">
                <a16:creationId xmlns:a16="http://schemas.microsoft.com/office/drawing/2014/main" id="{A05D223A-CF3A-471A-AB5A-5C40AE30418D}"/>
              </a:ext>
            </a:extLst>
          </p:cNvPr>
          <p:cNvSpPr txBox="1"/>
          <p:nvPr/>
        </p:nvSpPr>
        <p:spPr>
          <a:xfrm>
            <a:off x="868682" y="1302235"/>
            <a:ext cx="3703318" cy="5509200"/>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Reported measures:</a:t>
            </a:r>
          </a:p>
          <a:p>
            <a:pPr marL="742950" lvl="1" indent="-285750">
              <a:buFont typeface="Arial" panose="020B0604020202020204" pitchFamily="34" charset="0"/>
              <a:buChar char="•"/>
            </a:pPr>
            <a:r>
              <a:rPr lang="en-US"/>
              <a:t>Transit service level</a:t>
            </a:r>
          </a:p>
          <a:p>
            <a:pPr marL="742950" lvl="1" indent="-285750">
              <a:buFont typeface="Arial" panose="020B0604020202020204" pitchFamily="34" charset="0"/>
              <a:buChar char="•"/>
            </a:pPr>
            <a:r>
              <a:rPr lang="en-US"/>
              <a:t>Transit passenger counts</a:t>
            </a:r>
          </a:p>
          <a:p>
            <a:pPr marL="742950" lvl="1" indent="-285750">
              <a:buFont typeface="Arial" panose="020B0604020202020204" pitchFamily="34" charset="0"/>
              <a:buChar char="•"/>
            </a:pPr>
            <a:r>
              <a:rPr lang="en-US"/>
              <a:t>On-time performance</a:t>
            </a:r>
          </a:p>
          <a:p>
            <a:pPr marL="742950" lvl="1" indent="-285750">
              <a:buFont typeface="Arial" panose="020B0604020202020204" pitchFamily="34" charset="0"/>
              <a:buChar char="•"/>
            </a:pPr>
            <a:r>
              <a:rPr lang="en-US"/>
              <a:t>Passenger counts / Average Load</a:t>
            </a:r>
          </a:p>
          <a:p>
            <a:pPr marL="742950" lvl="1" indent="-285750">
              <a:buFont typeface="Arial" panose="020B0604020202020204" pitchFamily="34" charset="0"/>
              <a:buChar char="•"/>
            </a:pPr>
            <a:r>
              <a:rPr lang="en-US"/>
              <a:t>Vehicle travel time for corridor</a:t>
            </a:r>
          </a:p>
          <a:p>
            <a:pPr marL="742950" lvl="1" indent="-285750">
              <a:buFont typeface="Arial" panose="020B0604020202020204" pitchFamily="34" charset="0"/>
              <a:buChar char="•"/>
            </a:pPr>
            <a:r>
              <a:rPr lang="en-US"/>
              <a:t>Transit passenger miles and hours of travel</a:t>
            </a:r>
          </a:p>
          <a:p>
            <a:pPr marL="256032" indent="-256032">
              <a:spcBef>
                <a:spcPts val="1200"/>
              </a:spcBef>
              <a:buFont typeface="Arial"/>
              <a:buChar char="•"/>
            </a:pPr>
            <a:r>
              <a:rPr lang="en-US" sz="2000">
                <a:solidFill>
                  <a:srgbClr val="000000"/>
                </a:solidFill>
              </a:rPr>
              <a:t>On-time performance increased during the morning peak significantly, while decreasing during the afternoon peak</a:t>
            </a: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graphicFrame>
        <p:nvGraphicFramePr>
          <p:cNvPr id="12" name="Chart 11">
            <a:extLst>
              <a:ext uri="{FF2B5EF4-FFF2-40B4-BE49-F238E27FC236}">
                <a16:creationId xmlns:a16="http://schemas.microsoft.com/office/drawing/2014/main" id="{7D16EB07-B84B-4125-A67A-B9D2CD02084C}"/>
              </a:ext>
            </a:extLst>
          </p:cNvPr>
          <p:cNvGraphicFramePr/>
          <p:nvPr/>
        </p:nvGraphicFramePr>
        <p:xfrm>
          <a:off x="4572000" y="1302235"/>
          <a:ext cx="4338595" cy="4343400"/>
        </p:xfrm>
        <a:graphic>
          <a:graphicData uri="http://schemas.openxmlformats.org/drawingml/2006/chart">
            <c:chart xmlns:c="http://schemas.openxmlformats.org/drawingml/2006/chart" xmlns:r="http://schemas.openxmlformats.org/officeDocument/2006/relationships" r:id="rId2"/>
          </a:graphicData>
        </a:graphic>
      </p:graphicFrame>
      <p:sp>
        <p:nvSpPr>
          <p:cNvPr id="13" name="Rectangle 12">
            <a:extLst>
              <a:ext uri="{FF2B5EF4-FFF2-40B4-BE49-F238E27FC236}">
                <a16:creationId xmlns:a16="http://schemas.microsoft.com/office/drawing/2014/main" id="{6CC8149E-942C-43E5-8441-353086DC8940}"/>
              </a:ext>
            </a:extLst>
          </p:cNvPr>
          <p:cNvSpPr/>
          <p:nvPr/>
        </p:nvSpPr>
        <p:spPr>
          <a:xfrm>
            <a:off x="4836806" y="5620035"/>
            <a:ext cx="4080578" cy="608500"/>
          </a:xfrm>
          <a:prstGeom prst="rect">
            <a:avLst/>
          </a:prstGeom>
        </p:spPr>
        <p:txBody>
          <a:bodyPr wrap="square">
            <a:spAutoFit/>
          </a:bodyPr>
          <a:lstStyle/>
          <a:p>
            <a:pPr>
              <a:lnSpc>
                <a:spcPct val="115000"/>
              </a:lnSpc>
              <a:spcAft>
                <a:spcPts val="1000"/>
              </a:spcAft>
            </a:pP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Before data is from January 2010 to December 2010</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1</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st</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December 2015 to December 2016</a:t>
            </a:r>
            <a:b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b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2</a:t>
            </a:r>
            <a:r>
              <a:rPr lang="en-US" sz="1000" i="1" baseline="30000">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nd</a:t>
            </a:r>
            <a:r>
              <a:rPr lang="en-US" sz="1000" i="1">
                <a:solidFill>
                  <a:srgbClr val="494647"/>
                </a:solidFill>
                <a:latin typeface="Franklin Gothic Book" panose="020B0503020102020204" pitchFamily="34" charset="0"/>
                <a:ea typeface="Franklin Gothic Book" panose="020B0503020102020204" pitchFamily="34" charset="0"/>
                <a:cs typeface="Times New Roman" panose="02020603050405020304" pitchFamily="18" charset="0"/>
              </a:rPr>
              <a:t> After Report data is from December 2016 to December 2017</a:t>
            </a:r>
          </a:p>
        </p:txBody>
      </p:sp>
    </p:spTree>
    <p:extLst>
      <p:ext uri="{BB962C8B-B14F-4D97-AF65-F5344CB8AC3E}">
        <p14:creationId xmlns:p14="http://schemas.microsoft.com/office/powerpoint/2010/main" val="65620632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Van Dorn – Pentagon,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0" name="Slide Number Placeholder 1">
            <a:extLst>
              <a:ext uri="{FF2B5EF4-FFF2-40B4-BE49-F238E27FC236}">
                <a16:creationId xmlns:a16="http://schemas.microsoft.com/office/drawing/2014/main" id="{F966FE0F-39B4-4128-A029-7ACA852EB496}"/>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100</a:t>
            </a:fld>
            <a:endParaRPr lang="en-US"/>
          </a:p>
        </p:txBody>
      </p:sp>
      <p:pic>
        <p:nvPicPr>
          <p:cNvPr id="8" name="Picture 7">
            <a:extLst>
              <a:ext uri="{FF2B5EF4-FFF2-40B4-BE49-F238E27FC236}">
                <a16:creationId xmlns:a16="http://schemas.microsoft.com/office/drawing/2014/main" id="{14098EC0-6699-424D-A1E7-B077318EE55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822967" y="1302235"/>
            <a:ext cx="5094417" cy="3936745"/>
          </a:xfrm>
          <a:prstGeom prst="rect">
            <a:avLst/>
          </a:prstGeom>
        </p:spPr>
      </p:pic>
      <p:sp>
        <p:nvSpPr>
          <p:cNvPr id="14" name="TextBox 13">
            <a:extLst>
              <a:ext uri="{FF2B5EF4-FFF2-40B4-BE49-F238E27FC236}">
                <a16:creationId xmlns:a16="http://schemas.microsoft.com/office/drawing/2014/main" id="{3EB651EB-C1B7-4850-9E8B-8E52A36AA2C7}"/>
              </a:ext>
            </a:extLst>
          </p:cNvPr>
          <p:cNvSpPr txBox="1"/>
          <p:nvPr/>
        </p:nvSpPr>
        <p:spPr>
          <a:xfrm>
            <a:off x="868681" y="1302235"/>
            <a:ext cx="2807392" cy="5016758"/>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 TSP at 9 intersections and 2 queue jumps</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spcBef>
                <a:spcPts val="1200"/>
              </a:spcBef>
              <a:buFont typeface="Arial"/>
              <a:buChar char="•"/>
            </a:pPr>
            <a:r>
              <a:rPr lang="en-US" sz="2000">
                <a:solidFill>
                  <a:srgbClr val="000000"/>
                </a:solidFill>
              </a:rPr>
              <a:t>WMATA Routes 7A, 7F, 7W, and 25B</a:t>
            </a:r>
          </a:p>
          <a:p>
            <a:pPr marL="713232" lvl="1" indent="-256032">
              <a:spcBef>
                <a:spcPts val="1200"/>
              </a:spcBef>
              <a:buFont typeface="Arial"/>
              <a:buChar char="•"/>
            </a:pPr>
            <a:r>
              <a:rPr lang="en-US" sz="2000">
                <a:solidFill>
                  <a:srgbClr val="000000"/>
                </a:solidFill>
              </a:rPr>
              <a:t>DASH Routes AT1 and AT5</a:t>
            </a:r>
          </a:p>
          <a:p>
            <a:pPr marL="713232" lvl="1" indent="-256032">
              <a:spcBef>
                <a:spcPts val="1200"/>
              </a:spcBef>
              <a:buFont typeface="Arial"/>
              <a:buChar char="•"/>
            </a:pPr>
            <a:endParaRPr lang="en-US" sz="2000">
              <a:solidFill>
                <a:srgbClr val="000000"/>
              </a:solidFill>
            </a:endParaRPr>
          </a:p>
        </p:txBody>
      </p:sp>
    </p:spTree>
    <p:extLst>
      <p:ext uri="{BB962C8B-B14F-4D97-AF65-F5344CB8AC3E}">
        <p14:creationId xmlns:p14="http://schemas.microsoft.com/office/powerpoint/2010/main" val="336835096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Van Dorn – Pentagon, VA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10" name="Slide Number Placeholder 1">
            <a:extLst>
              <a:ext uri="{FF2B5EF4-FFF2-40B4-BE49-F238E27FC236}">
                <a16:creationId xmlns:a16="http://schemas.microsoft.com/office/drawing/2014/main" id="{F966FE0F-39B4-4128-A029-7ACA852EB496}"/>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101</a:t>
            </a:fld>
            <a:endParaRPr lang="en-US"/>
          </a:p>
        </p:txBody>
      </p:sp>
      <p:sp>
        <p:nvSpPr>
          <p:cNvPr id="7" name="TextBox 6">
            <a:extLst>
              <a:ext uri="{FF2B5EF4-FFF2-40B4-BE49-F238E27FC236}">
                <a16:creationId xmlns:a16="http://schemas.microsoft.com/office/drawing/2014/main" id="{C74AC80A-8E2F-4C0F-B0F0-D6ED7FC4CC89}"/>
              </a:ext>
            </a:extLst>
          </p:cNvPr>
          <p:cNvSpPr txBox="1"/>
          <p:nvPr/>
        </p:nvSpPr>
        <p:spPr>
          <a:xfrm>
            <a:off x="868682" y="1302235"/>
            <a:ext cx="3315391" cy="5816977"/>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Reported measures:</a:t>
            </a:r>
          </a:p>
          <a:p>
            <a:pPr marL="742950" lvl="1" indent="-285750">
              <a:buFont typeface="Arial" panose="020B0604020202020204" pitchFamily="34" charset="0"/>
              <a:buChar char="•"/>
            </a:pPr>
            <a:r>
              <a:rPr lang="en-US"/>
              <a:t>Transit service level</a:t>
            </a:r>
          </a:p>
          <a:p>
            <a:pPr marL="742950" lvl="1" indent="-285750">
              <a:buFont typeface="Arial" panose="020B0604020202020204" pitchFamily="34" charset="0"/>
              <a:buChar char="•"/>
            </a:pPr>
            <a:r>
              <a:rPr lang="en-US"/>
              <a:t>Transit passenger counts</a:t>
            </a:r>
          </a:p>
          <a:p>
            <a:pPr marL="742950" lvl="1" indent="-285750">
              <a:buFont typeface="Arial" panose="020B0604020202020204" pitchFamily="34" charset="0"/>
              <a:buChar char="•"/>
            </a:pPr>
            <a:r>
              <a:rPr lang="en-US"/>
              <a:t>On-time performance</a:t>
            </a:r>
          </a:p>
          <a:p>
            <a:pPr marL="256032" indent="-256032">
              <a:spcBef>
                <a:spcPts val="1200"/>
              </a:spcBef>
              <a:buFont typeface="Arial"/>
              <a:buChar char="•"/>
            </a:pPr>
            <a:r>
              <a:rPr lang="en-US" sz="2000">
                <a:solidFill>
                  <a:srgbClr val="000000"/>
                </a:solidFill>
              </a:rPr>
              <a:t>Passenger counts decrease in most routes, as well as in the sector</a:t>
            </a:r>
          </a:p>
          <a:p>
            <a:pPr marL="256032" indent="-256032">
              <a:spcBef>
                <a:spcPts val="1200"/>
              </a:spcBef>
              <a:buFont typeface="Arial"/>
              <a:buChar char="•"/>
            </a:pPr>
            <a:r>
              <a:rPr lang="en-US" sz="2000">
                <a:solidFill>
                  <a:srgbClr val="000000"/>
                </a:solidFill>
              </a:rPr>
              <a:t>On-time performance increased for all WMATA routes in the corridor and met the 79% target on weekdays at all periods from September 2017 to August 2018 </a:t>
            </a:r>
          </a:p>
          <a:p>
            <a:pPr marL="256032" lvl="0" indent="-256032">
              <a:spcBef>
                <a:spcPts val="1200"/>
              </a:spcBef>
              <a:buFont typeface="Arial"/>
              <a:buChar char="•"/>
            </a:pPr>
            <a:endParaRPr lang="en-US" sz="2000">
              <a:solidFill>
                <a:srgbClr val="000000"/>
              </a:solidFill>
            </a:endParaRPr>
          </a:p>
          <a:p>
            <a:pPr marL="713232" lvl="1" indent="-256032">
              <a:spcBef>
                <a:spcPts val="1200"/>
              </a:spcBef>
              <a:buFont typeface="Arial"/>
              <a:buChar char="•"/>
            </a:pPr>
            <a:endParaRPr lang="en-US" sz="2000">
              <a:solidFill>
                <a:srgbClr val="000000"/>
              </a:solidFill>
            </a:endParaRPr>
          </a:p>
        </p:txBody>
      </p:sp>
      <p:graphicFrame>
        <p:nvGraphicFramePr>
          <p:cNvPr id="11" name="Chart 10">
            <a:extLst>
              <a:ext uri="{FF2B5EF4-FFF2-40B4-BE49-F238E27FC236}">
                <a16:creationId xmlns:a16="http://schemas.microsoft.com/office/drawing/2014/main" id="{6F1CF1C8-0DB2-4813-B68D-48C580BDA289}"/>
              </a:ext>
            </a:extLst>
          </p:cNvPr>
          <p:cNvGraphicFramePr/>
          <p:nvPr/>
        </p:nvGraphicFramePr>
        <p:xfrm>
          <a:off x="4091709" y="1558461"/>
          <a:ext cx="4904711" cy="461142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8692388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11354643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 Roosevelt Bridge to K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pic>
        <p:nvPicPr>
          <p:cNvPr id="5" name="Picture 4" descr="A close up of a map&#10;&#10;Description automatically generated">
            <a:extLst>
              <a:ext uri="{FF2B5EF4-FFF2-40B4-BE49-F238E27FC236}">
                <a16:creationId xmlns:a16="http://schemas.microsoft.com/office/drawing/2014/main" id="{6F57F6F9-8B94-49CD-ACCE-30D28AD9533F}"/>
              </a:ext>
            </a:extLst>
          </p:cNvPr>
          <p:cNvPicPr>
            <a:picLocks noChangeAspect="1"/>
          </p:cNvPicPr>
          <p:nvPr/>
        </p:nvPicPr>
        <p:blipFill>
          <a:blip r:embed="rId2"/>
          <a:stretch>
            <a:fillRect/>
          </a:stretch>
        </p:blipFill>
        <p:spPr>
          <a:xfrm>
            <a:off x="4989669" y="1275484"/>
            <a:ext cx="3798706" cy="4915972"/>
          </a:xfrm>
          <a:prstGeom prst="rect">
            <a:avLst/>
          </a:prstGeom>
        </p:spPr>
      </p:pic>
      <p:sp>
        <p:nvSpPr>
          <p:cNvPr id="8" name="Slide Number Placeholder 1">
            <a:extLst>
              <a:ext uri="{FF2B5EF4-FFF2-40B4-BE49-F238E27FC236}">
                <a16:creationId xmlns:a16="http://schemas.microsoft.com/office/drawing/2014/main" id="{AA8BBE55-5007-4C3C-97BB-4C771C885C7A}"/>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102</a:t>
            </a:fld>
            <a:endParaRPr lang="en-US"/>
          </a:p>
        </p:txBody>
      </p:sp>
      <p:sp>
        <p:nvSpPr>
          <p:cNvPr id="10" name="TextBox 9">
            <a:extLst>
              <a:ext uri="{FF2B5EF4-FFF2-40B4-BE49-F238E27FC236}">
                <a16:creationId xmlns:a16="http://schemas.microsoft.com/office/drawing/2014/main" id="{32A0AA7B-BE93-48F3-81CA-97D2760EEFE2}"/>
              </a:ext>
            </a:extLst>
          </p:cNvPr>
          <p:cNvSpPr txBox="1"/>
          <p:nvPr/>
        </p:nvSpPr>
        <p:spPr>
          <a:xfrm>
            <a:off x="868681" y="1302235"/>
            <a:ext cx="4120987" cy="5016758"/>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 TSP at 68 in Central DC</a:t>
            </a:r>
          </a:p>
          <a:p>
            <a:pPr marL="256032" indent="-256032">
              <a:spcBef>
                <a:spcPts val="1200"/>
              </a:spcBef>
              <a:buFont typeface="Arial"/>
              <a:buChar char="•"/>
            </a:pPr>
            <a:r>
              <a:rPr lang="en-US" sz="2000">
                <a:solidFill>
                  <a:srgbClr val="000000"/>
                </a:solidFill>
              </a:rPr>
              <a:t>Reported measures:</a:t>
            </a:r>
          </a:p>
          <a:p>
            <a:pPr marL="713232" lvl="1" indent="-256032">
              <a:buFont typeface="Arial"/>
              <a:buChar char="•"/>
            </a:pPr>
            <a:r>
              <a:rPr lang="en-US" sz="2000">
                <a:solidFill>
                  <a:srgbClr val="000000"/>
                </a:solidFill>
              </a:rPr>
              <a:t>Transit service level</a:t>
            </a:r>
          </a:p>
          <a:p>
            <a:pPr marL="713232" lvl="1" indent="-256032">
              <a:buFont typeface="Arial"/>
              <a:buChar char="•"/>
            </a:pPr>
            <a:r>
              <a:rPr lang="en-US" sz="2000">
                <a:solidFill>
                  <a:srgbClr val="000000"/>
                </a:solidFill>
              </a:rPr>
              <a:t>Passenger counts</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buFont typeface="Arial"/>
              <a:buChar char="•"/>
            </a:pPr>
            <a:r>
              <a:rPr lang="en-US" sz="2000">
                <a:solidFill>
                  <a:srgbClr val="000000"/>
                </a:solidFill>
              </a:rPr>
              <a:t>WMATA routes 3Y, 7Y, 16Y</a:t>
            </a:r>
          </a:p>
          <a:p>
            <a:pPr marL="713232" lvl="1" indent="-256032">
              <a:buFont typeface="Arial"/>
              <a:buChar char="•"/>
            </a:pPr>
            <a:r>
              <a:rPr lang="en-US" sz="2000" err="1">
                <a:solidFill>
                  <a:srgbClr val="000000"/>
                </a:solidFill>
              </a:rPr>
              <a:t>OmniRide</a:t>
            </a:r>
            <a:r>
              <a:rPr lang="en-US" sz="2000">
                <a:solidFill>
                  <a:srgbClr val="000000"/>
                </a:solidFill>
              </a:rPr>
              <a:t> Manassas and Gainesville routes</a:t>
            </a:r>
          </a:p>
          <a:p>
            <a:pPr marL="713232" lvl="1" indent="-256032">
              <a:buFont typeface="Arial"/>
              <a:buChar char="•"/>
            </a:pPr>
            <a:r>
              <a:rPr lang="en-US" sz="2000">
                <a:solidFill>
                  <a:srgbClr val="000000"/>
                </a:solidFill>
              </a:rPr>
              <a:t>Loudoun County Purcellville, Leesburg, Dulles North and South, and Ashburn North runs</a:t>
            </a:r>
          </a:p>
        </p:txBody>
      </p:sp>
    </p:spTree>
    <p:extLst>
      <p:ext uri="{BB962C8B-B14F-4D97-AF65-F5344CB8AC3E}">
        <p14:creationId xmlns:p14="http://schemas.microsoft.com/office/powerpoint/2010/main" val="51585309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92676354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T. Roosevelt Bridge to K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1" y="1302235"/>
            <a:ext cx="3798707" cy="2246769"/>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WMATA routes ridership on the corridor in 2018 is greater than in 2011</a:t>
            </a:r>
          </a:p>
          <a:p>
            <a:pPr marL="256032" lvl="0" indent="-256032">
              <a:spcBef>
                <a:spcPts val="1200"/>
              </a:spcBef>
              <a:buFont typeface="Arial"/>
              <a:buChar char="•"/>
            </a:pPr>
            <a:r>
              <a:rPr lang="en-US" sz="2000">
                <a:solidFill>
                  <a:srgbClr val="000000"/>
                </a:solidFill>
              </a:rPr>
              <a:t>Routes and sector ridership trends are mostly similar</a:t>
            </a:r>
          </a:p>
          <a:p>
            <a:pPr marL="713232" lvl="1" indent="-256032">
              <a:spcBef>
                <a:spcPts val="1200"/>
              </a:spcBef>
              <a:buFont typeface="Arial"/>
              <a:buChar char="•"/>
            </a:pPr>
            <a:endParaRPr lang="en-US" sz="2000">
              <a:solidFill>
                <a:srgbClr val="000000"/>
              </a:solidFill>
            </a:endParaRPr>
          </a:p>
        </p:txBody>
      </p:sp>
      <p:sp>
        <p:nvSpPr>
          <p:cNvPr id="8" name="Slide Number Placeholder 1">
            <a:extLst>
              <a:ext uri="{FF2B5EF4-FFF2-40B4-BE49-F238E27FC236}">
                <a16:creationId xmlns:a16="http://schemas.microsoft.com/office/drawing/2014/main" id="{AA8BBE55-5007-4C3C-97BB-4C771C885C7A}"/>
              </a:ext>
            </a:extLst>
          </p:cNvPr>
          <p:cNvSpPr>
            <a:spLocks noGrp="1"/>
          </p:cNvSpPr>
          <p:nvPr>
            <p:ph type="sldNum" sz="quarter" idx="12"/>
          </p:nvPr>
        </p:nvSpPr>
        <p:spPr>
          <a:xfrm>
            <a:off x="8659367" y="6419088"/>
            <a:ext cx="258017" cy="155448"/>
          </a:xfrm>
          <a:prstGeom prst="rect">
            <a:avLst/>
          </a:prstGeom>
        </p:spPr>
        <p:txBody>
          <a:bodyPr>
            <a:normAutofit/>
          </a:bodyPr>
          <a:lstStyle/>
          <a:p>
            <a:fld id="{7CB1CFCA-EE77-9F4A-8FAE-3286F1D37F0D}" type="slidenum">
              <a:rPr lang="en-US" smtClean="0"/>
              <a:pPr/>
              <a:t>103</a:t>
            </a:fld>
            <a:endParaRPr lang="en-US"/>
          </a:p>
        </p:txBody>
      </p:sp>
      <p:graphicFrame>
        <p:nvGraphicFramePr>
          <p:cNvPr id="10" name="Chart 9">
            <a:extLst>
              <a:ext uri="{FF2B5EF4-FFF2-40B4-BE49-F238E27FC236}">
                <a16:creationId xmlns:a16="http://schemas.microsoft.com/office/drawing/2014/main" id="{4C6F3926-1478-44B1-BFAD-B69A5A3B0CB3}"/>
              </a:ext>
            </a:extLst>
          </p:cNvPr>
          <p:cNvGraphicFramePr/>
          <p:nvPr/>
        </p:nvGraphicFramePr>
        <p:xfrm>
          <a:off x="4802584" y="1329346"/>
          <a:ext cx="4114800" cy="2286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Chart 10">
            <a:extLst>
              <a:ext uri="{FF2B5EF4-FFF2-40B4-BE49-F238E27FC236}">
                <a16:creationId xmlns:a16="http://schemas.microsoft.com/office/drawing/2014/main" id="{B7D3924A-D6CC-44B6-B24D-234FFF0E3024}"/>
              </a:ext>
            </a:extLst>
          </p:cNvPr>
          <p:cNvGraphicFramePr/>
          <p:nvPr/>
        </p:nvGraphicFramePr>
        <p:xfrm>
          <a:off x="4802584" y="3766144"/>
          <a:ext cx="4114800" cy="2286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a:extLst>
              <a:ext uri="{FF2B5EF4-FFF2-40B4-BE49-F238E27FC236}">
                <a16:creationId xmlns:a16="http://schemas.microsoft.com/office/drawing/2014/main" id="{F59EFEB6-C2EA-4C6E-9C81-40CBF58B7BE2}"/>
              </a:ext>
            </a:extLst>
          </p:cNvPr>
          <p:cNvGraphicFramePr/>
          <p:nvPr/>
        </p:nvGraphicFramePr>
        <p:xfrm>
          <a:off x="457200" y="3766144"/>
          <a:ext cx="4114800" cy="22860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3326753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01075" y="6353740"/>
            <a:ext cx="259159" cy="220796"/>
          </a:xfrm>
          <a:prstGeom prst="rect">
            <a:avLst/>
          </a:prstGeom>
        </p:spPr>
        <p:txBody>
          <a:bodyPr>
            <a:noAutofit/>
          </a:bodyPr>
          <a:lstStyle/>
          <a:p>
            <a:fld id="{7CB1CFCA-EE77-9F4A-8FAE-3286F1D37F0D}" type="slidenum">
              <a:rPr lang="en-US" smtClean="0"/>
              <a:pPr/>
              <a:t>104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49588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14th Street Bridge to K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pic>
        <p:nvPicPr>
          <p:cNvPr id="5" name="Picture 4" descr="A close up of a map&#10;&#10;Description automatically generated">
            <a:extLst>
              <a:ext uri="{FF2B5EF4-FFF2-40B4-BE49-F238E27FC236}">
                <a16:creationId xmlns:a16="http://schemas.microsoft.com/office/drawing/2014/main" id="{B3171A6F-484D-46CE-A3ED-FA824A1474F5}"/>
              </a:ext>
            </a:extLst>
          </p:cNvPr>
          <p:cNvPicPr>
            <a:picLocks noChangeAspect="1"/>
          </p:cNvPicPr>
          <p:nvPr/>
        </p:nvPicPr>
        <p:blipFill>
          <a:blip r:embed="rId2"/>
          <a:stretch>
            <a:fillRect/>
          </a:stretch>
        </p:blipFill>
        <p:spPr>
          <a:xfrm>
            <a:off x="5061527" y="1275483"/>
            <a:ext cx="3798707" cy="4915973"/>
          </a:xfrm>
          <a:prstGeom prst="rect">
            <a:avLst/>
          </a:prstGeom>
        </p:spPr>
      </p:pic>
      <p:sp>
        <p:nvSpPr>
          <p:cNvPr id="8" name="TextBox 7">
            <a:extLst>
              <a:ext uri="{FF2B5EF4-FFF2-40B4-BE49-F238E27FC236}">
                <a16:creationId xmlns:a16="http://schemas.microsoft.com/office/drawing/2014/main" id="{AB6AC4C4-E3A1-4228-80F0-31DB57524A78}"/>
              </a:ext>
            </a:extLst>
          </p:cNvPr>
          <p:cNvSpPr txBox="1"/>
          <p:nvPr/>
        </p:nvSpPr>
        <p:spPr>
          <a:xfrm>
            <a:off x="757620" y="1319375"/>
            <a:ext cx="4303907" cy="5016758"/>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Bus priority treatments included TSP at 68 in Central DC</a:t>
            </a:r>
          </a:p>
          <a:p>
            <a:pPr marL="256032" indent="-256032">
              <a:spcBef>
                <a:spcPts val="1200"/>
              </a:spcBef>
              <a:buFont typeface="Arial"/>
              <a:buChar char="•"/>
            </a:pPr>
            <a:r>
              <a:rPr lang="en-US" sz="2000">
                <a:solidFill>
                  <a:srgbClr val="000000"/>
                </a:solidFill>
              </a:rPr>
              <a:t>Reported measures are transit service level and passenger counts</a:t>
            </a:r>
          </a:p>
          <a:p>
            <a:pPr marL="256032" lvl="0" indent="-256032">
              <a:spcBef>
                <a:spcPts val="1200"/>
              </a:spcBef>
              <a:buFont typeface="Arial"/>
              <a:buChar char="•"/>
            </a:pPr>
            <a:r>
              <a:rPr lang="en-US" sz="2000">
                <a:solidFill>
                  <a:srgbClr val="000000"/>
                </a:solidFill>
              </a:rPr>
              <a:t>Routes on the corridor with reported performance measures are:</a:t>
            </a:r>
          </a:p>
          <a:p>
            <a:pPr marL="713232" lvl="1" indent="-256032">
              <a:buFont typeface="Arial"/>
              <a:buChar char="•"/>
            </a:pPr>
            <a:r>
              <a:rPr lang="en-US" sz="2000">
                <a:solidFill>
                  <a:srgbClr val="000000"/>
                </a:solidFill>
              </a:rPr>
              <a:t>WMATA routes 5A, 11Y, 16C, 16E</a:t>
            </a:r>
          </a:p>
          <a:p>
            <a:pPr marL="713232" lvl="1" indent="-256032">
              <a:buFont typeface="Arial"/>
              <a:buChar char="•"/>
            </a:pPr>
            <a:r>
              <a:rPr lang="en-US" sz="2000" err="1">
                <a:solidFill>
                  <a:srgbClr val="000000"/>
                </a:solidFill>
              </a:rPr>
              <a:t>OmniRide</a:t>
            </a:r>
            <a:r>
              <a:rPr lang="en-US" sz="2000">
                <a:solidFill>
                  <a:srgbClr val="000000"/>
                </a:solidFill>
              </a:rPr>
              <a:t> Dale City, Lake Ridge, South Route 1, and Montclair routes</a:t>
            </a:r>
          </a:p>
          <a:p>
            <a:pPr marL="713232" lvl="1" indent="-256032">
              <a:buFont typeface="Arial"/>
              <a:buChar char="•"/>
            </a:pPr>
            <a:r>
              <a:rPr lang="en-US" sz="2000">
                <a:solidFill>
                  <a:srgbClr val="000000"/>
                </a:solidFill>
              </a:rPr>
              <a:t>Loudoun Co. Purcellville, Leesburg, Dulles North, and Dulles South runs</a:t>
            </a:r>
          </a:p>
        </p:txBody>
      </p:sp>
    </p:spTree>
    <p:extLst>
      <p:ext uri="{BB962C8B-B14F-4D97-AF65-F5344CB8AC3E}">
        <p14:creationId xmlns:p14="http://schemas.microsoft.com/office/powerpoint/2010/main" val="25409449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01075" y="6392819"/>
            <a:ext cx="296637" cy="181717"/>
          </a:xfrm>
          <a:prstGeom prst="rect">
            <a:avLst/>
          </a:prstGeom>
        </p:spPr>
        <p:txBody>
          <a:bodyPr>
            <a:noAutofit/>
          </a:bodyPr>
          <a:lstStyle/>
          <a:p>
            <a:fld id="{7CB1CFCA-EE77-9F4A-8FAE-3286F1D37F0D}" type="slidenum">
              <a:rPr lang="en-US" smtClean="0"/>
              <a:pPr/>
              <a:t>105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43604080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a:solidFill>
                            <a:schemeClr val="accent3"/>
                          </a:solidFill>
                          <a:latin typeface="Franklin Gothic Medium"/>
                          <a:cs typeface="Franklin Gothic Medium"/>
                        </a:rPr>
                        <a:t>14th Street Bridge to K Street NW, DC</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TPB Bus Priority Synthesis</a:t>
            </a:r>
          </a:p>
          <a:p>
            <a:pPr algn="r"/>
            <a:r>
              <a:rPr lang="en-US" sz="900" dirty="0">
                <a:solidFill>
                  <a:schemeClr val="bg1">
                    <a:lumMod val="50000"/>
                  </a:schemeClr>
                </a:solidFill>
                <a:latin typeface="Franklin Gothic Medium"/>
                <a:cs typeface="Franklin Gothic Medium"/>
              </a:rPr>
              <a:t>November 2020</a:t>
            </a:r>
            <a:endParaRPr lang="en-US" sz="1000" dirty="0">
              <a:solidFill>
                <a:schemeClr val="bg1">
                  <a:lumMod val="50000"/>
                </a:schemeClr>
              </a:solidFill>
              <a:latin typeface="Franklin Gothic Medium"/>
              <a:cs typeface="Franklin Gothic Medium"/>
            </a:endParaRPr>
          </a:p>
        </p:txBody>
      </p:sp>
      <p:sp>
        <p:nvSpPr>
          <p:cNvPr id="7" name="TextBox 6">
            <a:extLst>
              <a:ext uri="{FF2B5EF4-FFF2-40B4-BE49-F238E27FC236}">
                <a16:creationId xmlns:a16="http://schemas.microsoft.com/office/drawing/2014/main" id="{2B5CE0B5-9B00-4460-BC98-F3B4497A71BF}"/>
              </a:ext>
            </a:extLst>
          </p:cNvPr>
          <p:cNvSpPr txBox="1"/>
          <p:nvPr/>
        </p:nvSpPr>
        <p:spPr>
          <a:xfrm>
            <a:off x="868681" y="1302235"/>
            <a:ext cx="4023360" cy="2554545"/>
          </a:xfrm>
          <a:prstGeom prst="rect">
            <a:avLst/>
          </a:prstGeom>
          <a:noFill/>
        </p:spPr>
        <p:txBody>
          <a:bodyPr wrap="square" rtlCol="0">
            <a:spAutoFit/>
          </a:bodyPr>
          <a:lstStyle/>
          <a:p>
            <a:pPr marL="256032" lvl="0" indent="-256032">
              <a:spcBef>
                <a:spcPts val="1200"/>
              </a:spcBef>
              <a:buFont typeface="Arial"/>
              <a:buChar char="•"/>
            </a:pPr>
            <a:r>
              <a:rPr lang="en-US" sz="2000">
                <a:solidFill>
                  <a:srgbClr val="000000"/>
                </a:solidFill>
              </a:rPr>
              <a:t>Ridership on WMATA routes 11Y and 16C has mostly followed the sector’s trends and increased</a:t>
            </a:r>
          </a:p>
          <a:p>
            <a:pPr marL="256032" lvl="0" indent="-256032">
              <a:spcBef>
                <a:spcPts val="1200"/>
              </a:spcBef>
              <a:buFont typeface="Arial"/>
              <a:buChar char="•"/>
            </a:pPr>
            <a:r>
              <a:rPr lang="en-US" sz="2000">
                <a:solidFill>
                  <a:srgbClr val="000000"/>
                </a:solidFill>
              </a:rPr>
              <a:t>WMATA route 5A was significantly impacted by Silver Line Metrorail opening in 2014</a:t>
            </a:r>
          </a:p>
          <a:p>
            <a:pPr marL="713232" lvl="1" indent="-256032">
              <a:spcBef>
                <a:spcPts val="1200"/>
              </a:spcBef>
              <a:buFont typeface="Arial"/>
              <a:buChar char="•"/>
            </a:pPr>
            <a:endParaRPr lang="en-US" sz="2000">
              <a:solidFill>
                <a:srgbClr val="000000"/>
              </a:solidFill>
            </a:endParaRPr>
          </a:p>
        </p:txBody>
      </p:sp>
      <p:pic>
        <p:nvPicPr>
          <p:cNvPr id="2051" name="Chart 1">
            <a:extLst>
              <a:ext uri="{FF2B5EF4-FFF2-40B4-BE49-F238E27FC236}">
                <a16:creationId xmlns:a16="http://schemas.microsoft.com/office/drawing/2014/main" id="{C36AA339-BCEE-4470-8512-FC981075A22B}"/>
              </a:ext>
            </a:extLst>
          </p:cNvPr>
          <p:cNvPicPr>
            <a:picLocks noChangeArrowheads="1"/>
          </p:cNvPicPr>
          <p:nvPr/>
        </p:nvPicPr>
        <p:blipFill>
          <a:blip r:embed="rId2">
            <a:extLst>
              <a:ext uri="{28A0092B-C50C-407E-A947-70E740481C1C}">
                <a14:useLocalDpi xmlns:a14="http://schemas.microsoft.com/office/drawing/2010/main" val="0"/>
              </a:ext>
            </a:extLst>
          </a:blip>
          <a:srcRect r="-43"/>
          <a:stretch>
            <a:fillRect/>
          </a:stretch>
        </p:blipFill>
        <p:spPr bwMode="auto">
          <a:xfrm>
            <a:off x="4874352" y="3882383"/>
            <a:ext cx="402336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Chart 1">
            <a:extLst>
              <a:ext uri="{FF2B5EF4-FFF2-40B4-BE49-F238E27FC236}">
                <a16:creationId xmlns:a16="http://schemas.microsoft.com/office/drawing/2014/main" id="{DD8BC7C0-7AD7-4758-A72C-79DBCC7ACB85}"/>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4352" y="1411025"/>
            <a:ext cx="402336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Chart 1">
            <a:extLst>
              <a:ext uri="{FF2B5EF4-FFF2-40B4-BE49-F238E27FC236}">
                <a16:creationId xmlns:a16="http://schemas.microsoft.com/office/drawing/2014/main" id="{83E52EF2-62CD-4853-88C4-EB4959562CE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 y="3882383"/>
            <a:ext cx="402336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4224777"/>
      </p:ext>
    </p:extLst>
  </p:cSld>
  <p:clrMapOvr>
    <a:masterClrMapping/>
  </p:clrMapOvr>
</p:sld>
</file>

<file path=ppt/theme/theme1.xml><?xml version="1.0" encoding="utf-8"?>
<a:theme xmlns:a="http://schemas.openxmlformats.org/drawingml/2006/main" name="Office Theme">
  <a:themeElements>
    <a:clrScheme name="Custom 34">
      <a:dk1>
        <a:sysClr val="windowText" lastClr="000000"/>
      </a:dk1>
      <a:lt1>
        <a:sysClr val="window" lastClr="FFFFFF"/>
      </a:lt1>
      <a:dk2>
        <a:srgbClr val="004F7C"/>
      </a:dk2>
      <a:lt2>
        <a:srgbClr val="CECAAB"/>
      </a:lt2>
      <a:accent1>
        <a:srgbClr val="5093B5"/>
      </a:accent1>
      <a:accent2>
        <a:srgbClr val="39AA81"/>
      </a:accent2>
      <a:accent3>
        <a:srgbClr val="8AC75A"/>
      </a:accent3>
      <a:accent4>
        <a:srgbClr val="F58345"/>
      </a:accent4>
      <a:accent5>
        <a:srgbClr val="871568"/>
      </a:accent5>
      <a:accent6>
        <a:srgbClr val="647883"/>
      </a:accent6>
      <a:hlink>
        <a:srgbClr val="000000"/>
      </a:hlink>
      <a:folHlink>
        <a:srgbClr val="00000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PB A - Green" id="{0857E320-8A00-4592-93B7-8EBBF4EE7718}" vid="{67EFB769-66AD-4980-9F59-47AADD133EC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331F6AA8D666448D400E677398E46D" ma:contentTypeVersion="18" ma:contentTypeDescription="Create a new document." ma:contentTypeScope="" ma:versionID="fe7f7d89f9f3e5251717995652b8f991">
  <xsd:schema xmlns:xsd="http://www.w3.org/2001/XMLSchema" xmlns:xs="http://www.w3.org/2001/XMLSchema" xmlns:p="http://schemas.microsoft.com/office/2006/metadata/properties" xmlns:ns1="http://schemas.microsoft.com/sharepoint/v3" xmlns:ns2="ebb6b759-3149-4fac-97e7-4d7b32fbe114" xmlns:ns3="32154df5-7f56-4193-8473-b8da210d5da1" targetNamespace="http://schemas.microsoft.com/office/2006/metadata/properties" ma:root="true" ma:fieldsID="082bc78f126038ffc89a7f076461b8aa" ns1:_="" ns2:_="" ns3:_="">
    <xsd:import namespace="http://schemas.microsoft.com/sharepoint/v3"/>
    <xsd:import namespace="ebb6b759-3149-4fac-97e7-4d7b32fbe114"/>
    <xsd:import namespace="32154df5-7f56-4193-8473-b8da210d5da1"/>
    <xsd:element name="properties">
      <xsd:complexType>
        <xsd:sequence>
          <xsd:element name="documentManagement">
            <xsd:complexType>
              <xsd:all>
                <xsd:element ref="ns2:SharedWithUsers" minOccurs="0"/>
                <xsd:element ref="ns2:SharingHintHash"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_Flow_SignoffStatus"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8" nillable="true" ma:displayName="Unified Compliance Policy Properties" ma:description="" ma:hidden="true" ma:internalName="_ip_UnifiedCompliancePolicyProperties">
      <xsd:simpleType>
        <xsd:restriction base="dms:Note"/>
      </xsd:simpleType>
    </xsd:element>
    <xsd:element name="_ip_UnifiedCompliancePolicyUIAction" ma:index="19"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bb6b759-3149-4fac-97e7-4d7b32fbe11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internalName="SharedWithDetails" ma:readOnly="true">
      <xsd:simpleType>
        <xsd:restriction base="dms:Note">
          <xsd:maxLength value="255"/>
        </xsd:restriction>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32154df5-7f56-4193-8473-b8da210d5da1"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Location" ma:index="17" nillable="true" ma:displayName="MediaServiceLocation" ma:description="" ma:internalName="MediaServiceLocation" ma:readOnly="true">
      <xsd:simpleType>
        <xsd:restriction base="dms:Text"/>
      </xsd:simpleType>
    </xsd:element>
    <xsd:element name="MediaServiceOCR" ma:index="20" nillable="true" ma:displayName="MediaServiceOCR" ma:internalName="MediaServiceOCR" ma:readOnly="true">
      <xsd:simpleType>
        <xsd:restriction base="dms:Note">
          <xsd:maxLength value="255"/>
        </xsd:restriction>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_Flow_SignoffStatus" ma:index="23" nillable="true" ma:displayName="Sign-off status" ma:internalName="Sign_x002d_off_x0020_status">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Flow_SignoffStatus xmlns="32154df5-7f56-4193-8473-b8da210d5da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3EAFA4-D754-474D-A893-4F6C119F28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ebb6b759-3149-4fac-97e7-4d7b32fbe114"/>
    <ds:schemaRef ds:uri="32154df5-7f56-4193-8473-b8da210d5d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AFF3EF-8292-4F6A-9D2F-D6A16FC8659E}">
  <ds:schemaRefs>
    <ds:schemaRef ds:uri="ebb6b759-3149-4fac-97e7-4d7b32fbe114"/>
    <ds:schemaRef ds:uri="http://purl.org/dc/elements/1.1/"/>
    <ds:schemaRef ds:uri="http://schemas.openxmlformats.org/package/2006/metadata/core-properties"/>
    <ds:schemaRef ds:uri="http://purl.org/dc/dcmitype/"/>
    <ds:schemaRef ds:uri="http://schemas.microsoft.com/office/2006/metadata/properties"/>
    <ds:schemaRef ds:uri="32154df5-7f56-4193-8473-b8da210d5da1"/>
    <ds:schemaRef ds:uri="http://schemas.microsoft.com/office/2006/documentManagement/types"/>
    <ds:schemaRef ds:uri="http://www.w3.org/XML/1998/namespace"/>
    <ds:schemaRef ds:uri="http://schemas.microsoft.com/office/infopath/2007/PartnerControls"/>
    <ds:schemaRef ds:uri="http://schemas.microsoft.com/sharepoint/v3"/>
    <ds:schemaRef ds:uri="http://purl.org/dc/terms/"/>
  </ds:schemaRefs>
</ds:datastoreItem>
</file>

<file path=customXml/itemProps3.xml><?xml version="1.0" encoding="utf-8"?>
<ds:datastoreItem xmlns:ds="http://schemas.openxmlformats.org/officeDocument/2006/customXml" ds:itemID="{6183B5B2-BD6C-4E1F-8E41-65CD68AF1A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TPB A - Green</Template>
  <TotalTime>242</TotalTime>
  <Words>9189</Words>
  <Application>Microsoft Office PowerPoint</Application>
  <PresentationFormat>On-screen Show (4:3)</PresentationFormat>
  <Paragraphs>1209</Paragraphs>
  <Slides>105</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105</vt:i4>
      </vt:variant>
    </vt:vector>
  </HeadingPairs>
  <TitlesOfParts>
    <vt:vector size="112" baseType="lpstr">
      <vt:lpstr>Arial</vt:lpstr>
      <vt:lpstr>Calibri</vt:lpstr>
      <vt:lpstr>Franklin Gothic Book</vt:lpstr>
      <vt:lpstr>Franklin Gothic Medium</vt:lpstr>
      <vt:lpstr>Trebuchet MS</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Stacy Cook</dc:creator>
  <cp:lastModifiedBy>Eric Randall</cp:lastModifiedBy>
  <cp:revision>14</cp:revision>
  <cp:lastPrinted>2015-11-17T20:47:12Z</cp:lastPrinted>
  <dcterms:created xsi:type="dcterms:W3CDTF">2020-04-15T20:09:21Z</dcterms:created>
  <dcterms:modified xsi:type="dcterms:W3CDTF">2020-11-20T15:05:56Z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0x0101007A331F6AA8D666448D400E677398E46D</vt:lpwstr>
  </property>
</Properties>
</file>