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2"/>
  </p:notesMasterIdLst>
  <p:sldIdLst>
    <p:sldId id="256" r:id="rId2"/>
    <p:sldId id="268" r:id="rId3"/>
    <p:sldId id="370" r:id="rId4"/>
    <p:sldId id="260" r:id="rId5"/>
    <p:sldId id="295" r:id="rId6"/>
    <p:sldId id="271" r:id="rId7"/>
    <p:sldId id="296" r:id="rId8"/>
    <p:sldId id="297" r:id="rId9"/>
    <p:sldId id="279" r:id="rId10"/>
    <p:sldId id="336" r:id="rId11"/>
    <p:sldId id="300" r:id="rId12"/>
    <p:sldId id="288" r:id="rId13"/>
    <p:sldId id="340" r:id="rId14"/>
    <p:sldId id="342" r:id="rId15"/>
    <p:sldId id="309" r:id="rId16"/>
    <p:sldId id="317" r:id="rId17"/>
    <p:sldId id="351" r:id="rId18"/>
    <p:sldId id="323" r:id="rId19"/>
    <p:sldId id="325" r:id="rId20"/>
    <p:sldId id="382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85" d="100"/>
          <a:sy n="85" d="100"/>
        </p:scale>
        <p:origin x="499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FF3709-8C65-4551-AA28-004FE2A66ABB}" type="datetimeFigureOut">
              <a:rPr lang="en-US" smtClean="0"/>
              <a:t>12/5/2019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111E8C-8614-4CDF-8D2C-2334A8F97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79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3F6F-DC9B-435D-8909-9F8517FC578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017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3F6F-DC9B-435D-8909-9F8517FC578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0796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3F6F-DC9B-435D-8909-9F8517FC578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0951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3F6F-DC9B-435D-8909-9F8517FC578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3682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3F6F-DC9B-435D-8909-9F8517FC578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6617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3F6F-DC9B-435D-8909-9F8517FC578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673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3F6F-DC9B-435D-8909-9F8517FC578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7137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3F6F-DC9B-435D-8909-9F8517FC578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797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3F6F-DC9B-435D-8909-9F8517FC578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6375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3F6F-DC9B-435D-8909-9F8517FC578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817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3F6F-DC9B-435D-8909-9F8517FC578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9722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3F6F-DC9B-435D-8909-9F8517FC578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8559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3F6F-DC9B-435D-8909-9F8517FC578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8668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3F6F-DC9B-435D-8909-9F8517FC578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3404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3F6F-DC9B-435D-8909-9F8517FC578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0868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3F6F-DC9B-435D-8909-9F8517FC578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827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 flipV="1">
            <a:off x="4407073" y="-1356508"/>
            <a:ext cx="7784927" cy="2385753"/>
          </a:xfrm>
          <a:custGeom>
            <a:avLst/>
            <a:gdLst>
              <a:gd name="connsiteX0" fmla="*/ 0 w 6538018"/>
              <a:gd name="connsiteY0" fmla="*/ 0 h 2385753"/>
              <a:gd name="connsiteX1" fmla="*/ 6538018 w 6538018"/>
              <a:gd name="connsiteY1" fmla="*/ 0 h 2385753"/>
              <a:gd name="connsiteX2" fmla="*/ 6538018 w 6538018"/>
              <a:gd name="connsiteY2" fmla="*/ 2385753 h 2385753"/>
              <a:gd name="connsiteX3" fmla="*/ 0 w 6538018"/>
              <a:gd name="connsiteY3" fmla="*/ 2385753 h 2385753"/>
              <a:gd name="connsiteX4" fmla="*/ 0 w 6538018"/>
              <a:gd name="connsiteY4" fmla="*/ 0 h 2385753"/>
              <a:gd name="connsiteX0" fmla="*/ 1246909 w 7784927"/>
              <a:gd name="connsiteY0" fmla="*/ 0 h 2385753"/>
              <a:gd name="connsiteX1" fmla="*/ 7784927 w 7784927"/>
              <a:gd name="connsiteY1" fmla="*/ 0 h 2385753"/>
              <a:gd name="connsiteX2" fmla="*/ 7784927 w 7784927"/>
              <a:gd name="connsiteY2" fmla="*/ 2385753 h 2385753"/>
              <a:gd name="connsiteX3" fmla="*/ 0 w 7784927"/>
              <a:gd name="connsiteY3" fmla="*/ 2385753 h 2385753"/>
              <a:gd name="connsiteX4" fmla="*/ 1246909 w 7784927"/>
              <a:gd name="connsiteY4" fmla="*/ 0 h 2385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84927" h="2385753">
                <a:moveTo>
                  <a:pt x="1246909" y="0"/>
                </a:moveTo>
                <a:lnTo>
                  <a:pt x="7784927" y="0"/>
                </a:lnTo>
                <a:lnTo>
                  <a:pt x="7784927" y="2385753"/>
                </a:lnTo>
                <a:lnTo>
                  <a:pt x="0" y="2385753"/>
                </a:lnTo>
                <a:lnTo>
                  <a:pt x="124690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04604" y="6452203"/>
            <a:ext cx="6409112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0740" y="97009"/>
            <a:ext cx="3316634" cy="84725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12/5/2019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20394" y="6452203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76698" y="6452203"/>
            <a:ext cx="523701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0245" y="6452203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442" y="6339781"/>
            <a:ext cx="1853892" cy="4735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b="1" kern="1200">
          <a:solidFill>
            <a:schemeClr val="accent5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emf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emf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NCHRP 03-133: </a:t>
            </a:r>
            <a:br>
              <a:rPr lang="en-US" dirty="0">
                <a:solidFill>
                  <a:srgbClr val="FFC000"/>
                </a:solidFill>
              </a:rPr>
            </a:br>
            <a:r>
              <a:rPr lang="en-US" dirty="0">
                <a:solidFill>
                  <a:srgbClr val="FFC000"/>
                </a:solidFill>
              </a:rPr>
              <a:t>Non-Motorized Users at Traffic Signals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340200"/>
            <a:ext cx="7766936" cy="158519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Burak Cesme, PhD</a:t>
            </a:r>
          </a:p>
          <a:p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Joint SPOTS &amp; Traffic Signals Subcommittee Meeting</a:t>
            </a:r>
          </a:p>
          <a:p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Washington, D.C.</a:t>
            </a:r>
          </a:p>
          <a:p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December 5, 2019</a:t>
            </a:r>
          </a:p>
        </p:txBody>
      </p:sp>
    </p:spTree>
    <p:extLst>
      <p:ext uri="{BB962C8B-B14F-4D97-AF65-F5344CB8AC3E}">
        <p14:creationId xmlns:p14="http://schemas.microsoft.com/office/powerpoint/2010/main" val="52104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CDF50-A20B-4E7C-8D27-A2F80B9EB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9658158" cy="1320800"/>
          </a:xfrm>
        </p:spPr>
        <p:txBody>
          <a:bodyPr>
            <a:normAutofit fontScale="90000"/>
          </a:bodyPr>
          <a:lstStyle/>
          <a:p>
            <a:r>
              <a:rPr lang="en-US" dirty="0"/>
              <a:t>NCHRP 03-133: Traffic Signal Design and Operations Strategies for Non-Motorized Users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BD346D-9AD6-4C91-8335-6FBCD6D8CC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Develop </a:t>
            </a:r>
            <a:r>
              <a:rPr lang="en-US" b="1" i="1" dirty="0"/>
              <a:t>toolbox of strategies and treatments</a:t>
            </a:r>
            <a:r>
              <a:rPr lang="en-US" dirty="0"/>
              <a:t> to make traffic signals work better for peds/bikes </a:t>
            </a:r>
          </a:p>
          <a:p>
            <a:endParaRPr lang="en-US" dirty="0"/>
          </a:p>
          <a:p>
            <a:r>
              <a:rPr lang="en-US" dirty="0"/>
              <a:t>April 2018 – March 2020</a:t>
            </a:r>
          </a:p>
        </p:txBody>
      </p:sp>
      <p:pic>
        <p:nvPicPr>
          <p:cNvPr id="1026" name="Picture 2" descr="Image result for northeastern university logo">
            <a:extLst>
              <a:ext uri="{FF2B5EF4-FFF2-40B4-BE49-F238E27FC236}">
                <a16:creationId xmlns:a16="http://schemas.microsoft.com/office/drawing/2014/main" id="{506892B7-93E8-4D81-80AE-C6A03EDB1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224" y="4557226"/>
            <a:ext cx="3253048" cy="599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934D1BD-FFF5-4EE2-96D8-690F607B37C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574" y="4394624"/>
            <a:ext cx="864573" cy="816584"/>
          </a:xfrm>
          <a:prstGeom prst="rect">
            <a:avLst/>
          </a:prstGeom>
        </p:spPr>
      </p:pic>
      <p:pic>
        <p:nvPicPr>
          <p:cNvPr id="4" name="Picture 2" descr="Image result for wayne state university logo">
            <a:extLst>
              <a:ext uri="{FF2B5EF4-FFF2-40B4-BE49-F238E27FC236}">
                <a16:creationId xmlns:a16="http://schemas.microsoft.com/office/drawing/2014/main" id="{9F5692EB-E713-4C25-8DDC-59A1C6B802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764" y="4353218"/>
            <a:ext cx="1390317" cy="899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1267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1B381FA-EF12-40F4-BD13-315404F74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 “Raises/Razes”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F110D9-C5C4-4804-B0CF-D32A7BCF90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56908"/>
            <a:ext cx="8596668" cy="3880773"/>
          </a:xfrm>
        </p:spPr>
        <p:txBody>
          <a:bodyPr/>
          <a:lstStyle/>
          <a:p>
            <a:r>
              <a:rPr lang="en-US" b="1" dirty="0"/>
              <a:t>Raise</a:t>
            </a:r>
            <a:r>
              <a:rPr lang="en-US" dirty="0"/>
              <a:t> the roof</a:t>
            </a:r>
          </a:p>
          <a:p>
            <a:pPr lvl="1"/>
            <a:r>
              <a:rPr lang="en-US" dirty="0"/>
              <a:t>Research and innovation – advance practice</a:t>
            </a:r>
          </a:p>
          <a:p>
            <a:r>
              <a:rPr lang="en-US" b="1" dirty="0"/>
              <a:t>Raise</a:t>
            </a:r>
            <a:r>
              <a:rPr lang="en-US" dirty="0"/>
              <a:t> the floor</a:t>
            </a:r>
          </a:p>
          <a:p>
            <a:pPr lvl="1"/>
            <a:r>
              <a:rPr lang="en-US" dirty="0"/>
              <a:t>Improve practice – adjust the status quo</a:t>
            </a:r>
          </a:p>
          <a:p>
            <a:r>
              <a:rPr lang="en-US" b="1" dirty="0"/>
              <a:t>Raze</a:t>
            </a:r>
            <a:r>
              <a:rPr lang="en-US" dirty="0"/>
              <a:t> the barriers</a:t>
            </a:r>
          </a:p>
          <a:p>
            <a:pPr lvl="1"/>
            <a:r>
              <a:rPr lang="en-US" dirty="0"/>
              <a:t>Improve processes for implementation</a:t>
            </a:r>
          </a:p>
        </p:txBody>
      </p:sp>
      <p:pic>
        <p:nvPicPr>
          <p:cNvPr id="7" name="Picture 8" descr="https://nacto.org/wp-content/themes/sink_nacto/views/design-guides/retrofit/urban-street-design-guide/images/conventional-crosswalks/carousel/nyc_nycdot.jpg">
            <a:extLst>
              <a:ext uri="{FF2B5EF4-FFF2-40B4-BE49-F238E27FC236}">
                <a16:creationId xmlns:a16="http://schemas.microsoft.com/office/drawing/2014/main" id="{C73C958B-8A68-4407-93D3-747B47463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9630" y="559660"/>
            <a:ext cx="3766150" cy="250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D70E54A-2F7C-4CF3-951D-DD300B7E8A9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0035" y="3111400"/>
            <a:ext cx="3677790" cy="245186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F9106D4-4E7D-4B34-A610-33236C7EFF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5883" y="3920126"/>
            <a:ext cx="3368263" cy="293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176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728" y="309386"/>
            <a:ext cx="8623204" cy="967871"/>
          </a:xfrm>
        </p:spPr>
        <p:txBody>
          <a:bodyPr>
            <a:noAutofit/>
          </a:bodyPr>
          <a:lstStyle/>
          <a:p>
            <a:r>
              <a:rPr lang="en-US" sz="4000" dirty="0"/>
              <a:t>SET 1:  Basic Treatments to Reduce Pedestrian Delay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10771366" y="6283006"/>
            <a:ext cx="638315" cy="365125"/>
          </a:xfrm>
        </p:spPr>
        <p:txBody>
          <a:bodyPr/>
          <a:lstStyle/>
          <a:p>
            <a:fld id="{6E731FC9-0492-4A02-A545-D71CFF04531C}" type="slidenum">
              <a:rPr lang="en-US" smtClean="0"/>
              <a:t>4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224514" y="1855437"/>
            <a:ext cx="8565847" cy="4018794"/>
          </a:xfrm>
          <a:prstGeom prst="rect">
            <a:avLst/>
          </a:prstGeom>
        </p:spPr>
        <p:txBody>
          <a:bodyPr wrap="none"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16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Evaluating Pedestrian and Bicycle Crossing Delay</a:t>
            </a:r>
          </a:p>
          <a:p>
            <a:pPr marL="457200" indent="-457200">
              <a:buFont typeface="+mj-lt"/>
              <a:buAutoNum type="arabicPeriod"/>
            </a:pPr>
            <a:endParaRPr lang="en-US" sz="2160" b="1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16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Short Cycle Length</a:t>
            </a:r>
          </a:p>
          <a:p>
            <a:pPr marL="457200" indent="-457200">
              <a:buFont typeface="+mj-lt"/>
              <a:buAutoNum type="arabicPeriod"/>
            </a:pPr>
            <a:endParaRPr lang="en-US" sz="216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16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Maximizing Walk Interval Length</a:t>
            </a:r>
          </a:p>
          <a:p>
            <a:pPr marL="228600" indent="-228600">
              <a:buFont typeface="+mj-lt"/>
              <a:buAutoNum type="arabicPeriod"/>
            </a:pPr>
            <a:endParaRPr lang="en-US" sz="36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60120" lvl="1" indent="-411480">
              <a:lnSpc>
                <a:spcPct val="120000"/>
              </a:lnSpc>
              <a:buSzPct val="80000"/>
              <a:buFont typeface="+mj-lt"/>
              <a:buAutoNum type="alphaLcPeriod"/>
            </a:pPr>
            <a:r>
              <a:rPr lang="en-US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General (Pre-timed Phases)</a:t>
            </a:r>
          </a:p>
          <a:p>
            <a:pPr marL="960120" lvl="1" indent="-411480">
              <a:lnSpc>
                <a:spcPct val="120000"/>
              </a:lnSpc>
              <a:buSzPct val="80000"/>
              <a:buFont typeface="+mj-lt"/>
              <a:buAutoNum type="alphaLcPeriod"/>
            </a:pPr>
            <a:r>
              <a:rPr lang="en-US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Rest in WALK</a:t>
            </a:r>
          </a:p>
          <a:p>
            <a:pPr marL="960120" lvl="1" indent="-411480">
              <a:lnSpc>
                <a:spcPct val="120000"/>
              </a:lnSpc>
              <a:buSzPct val="80000"/>
              <a:buFont typeface="+mj-lt"/>
              <a:buAutoNum type="alphaLcPeriod"/>
            </a:pPr>
            <a:r>
              <a:rPr lang="en-US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Adapting Minimum Green to Demand</a:t>
            </a:r>
          </a:p>
          <a:p>
            <a:pPr marL="960120" lvl="1" indent="-411480">
              <a:lnSpc>
                <a:spcPct val="120000"/>
              </a:lnSpc>
              <a:buSzPct val="80000"/>
              <a:buFont typeface="+mj-lt"/>
              <a:buAutoNum type="alphaLcPeriod"/>
            </a:pPr>
            <a:r>
              <a:rPr lang="en-US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Adaptive Walk Intervals</a:t>
            </a:r>
          </a:p>
          <a:p>
            <a:pPr marL="960120" lvl="1" indent="-411480">
              <a:lnSpc>
                <a:spcPct val="120000"/>
              </a:lnSpc>
              <a:buSzPct val="80000"/>
              <a:buFont typeface="+mj-lt"/>
              <a:buAutoNum type="alphaLcPeriod"/>
            </a:pPr>
            <a:r>
              <a:rPr lang="en-US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Changing from actuated to pre-timed</a:t>
            </a:r>
          </a:p>
          <a:p>
            <a:endParaRPr lang="en-US" sz="216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 startAt="4"/>
            </a:pPr>
            <a:r>
              <a:rPr lang="en-US" sz="216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Recall versus Actuation for Pedestrians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69413">
            <a:off x="6688178" y="1891904"/>
            <a:ext cx="3933748" cy="3658936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26186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10771366" y="6283006"/>
            <a:ext cx="638315" cy="365125"/>
          </a:xfrm>
        </p:spPr>
        <p:txBody>
          <a:bodyPr/>
          <a:lstStyle/>
          <a:p>
            <a:fld id="{6E731FC9-0492-4A02-A545-D71CFF04531C}" type="slidenum">
              <a:rPr lang="en-US" smtClean="0"/>
              <a:t>5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0301">
            <a:off x="1944769" y="3610275"/>
            <a:ext cx="1687249" cy="16872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808246" y="5491775"/>
            <a:ext cx="3960296" cy="462086"/>
          </a:xfrm>
          <a:prstGeom prst="rect">
            <a:avLst/>
          </a:prstGeom>
        </p:spPr>
        <p:txBody>
          <a:bodyPr vert="horz" lIns="109728" tIns="54864" rIns="109728" bIns="54864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920" b="1" dirty="0"/>
              <a:t>“Only what’s measured counts” </a:t>
            </a:r>
            <a:endParaRPr lang="en-US" sz="192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6624" y="1955824"/>
            <a:ext cx="4134002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16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Policy:  Whenever vehicular delay is reported, ped delay must be reported, too.</a:t>
            </a: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808246" y="213728"/>
            <a:ext cx="10547131" cy="547728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en-US" sz="1680" b="0" dirty="0">
                <a:solidFill>
                  <a:schemeClr val="bg1">
                    <a:lumMod val="65000"/>
                  </a:schemeClr>
                </a:solidFill>
              </a:rPr>
              <a:t>Basic Treatments to Reduce Pedestrian Delay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2048" y="3150191"/>
            <a:ext cx="5639318" cy="3387175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itle 4"/>
          <p:cNvSpPr txBox="1">
            <a:spLocks/>
          </p:cNvSpPr>
          <p:nvPr/>
        </p:nvSpPr>
        <p:spPr>
          <a:xfrm>
            <a:off x="587455" y="737279"/>
            <a:ext cx="8766337" cy="1002629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2880" dirty="0"/>
              <a:t>“Evaluating Pedestrian and Bicycle Crossing Delay”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A1EBC203-6D04-4AF4-929C-84AE4C506934}"/>
              </a:ext>
            </a:extLst>
          </p:cNvPr>
          <p:cNvSpPr txBox="1">
            <a:spLocks/>
          </p:cNvSpPr>
          <p:nvPr/>
        </p:nvSpPr>
        <p:spPr>
          <a:xfrm>
            <a:off x="5409035" y="1564757"/>
            <a:ext cx="4632335" cy="1474669"/>
          </a:xfrm>
          <a:prstGeom prst="rect">
            <a:avLst/>
          </a:prstGeom>
        </p:spPr>
        <p:txBody>
          <a:bodyPr vert="horz" lIns="109728" tIns="54864" rIns="109728" bIns="54864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sz="1920" b="1" dirty="0"/>
              <a:t>Boston Example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1920" b="1" dirty="0"/>
              <a:t>Timing Plan 1:  </a:t>
            </a:r>
            <a:r>
              <a:rPr lang="en-US" sz="1920" dirty="0"/>
              <a:t>123 s average ped delay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1900" b="1" dirty="0"/>
              <a:t>Timing Plan 2:    </a:t>
            </a:r>
            <a:r>
              <a:rPr lang="en-US" sz="1900" dirty="0"/>
              <a:t>45 s average ped delay (with 0.5 s increase in vehicular delay)</a:t>
            </a:r>
          </a:p>
        </p:txBody>
      </p:sp>
    </p:spTree>
    <p:extLst>
      <p:ext uri="{BB962C8B-B14F-4D97-AF65-F5344CB8AC3E}">
        <p14:creationId xmlns:p14="http://schemas.microsoft.com/office/powerpoint/2010/main" val="3372752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31FC9-0492-4A02-A545-D71CFF04531C}" type="slidenum">
              <a:rPr lang="en-US" smtClean="0"/>
              <a:t>6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05733" y="3032998"/>
            <a:ext cx="52587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16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Less Pedestrian Delay, Less Transit Delay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US" sz="216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16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Better Ped/Bike Compliance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US" sz="216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16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Fewer Speeding Opportunities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4493" y="1400773"/>
            <a:ext cx="4561162" cy="4099272"/>
          </a:xfrm>
          <a:prstGeom prst="rect">
            <a:avLst/>
          </a:prstGeom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808246" y="213728"/>
            <a:ext cx="10547131" cy="547728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en-US" sz="1680" b="0" dirty="0">
                <a:solidFill>
                  <a:schemeClr val="bg1">
                    <a:lumMod val="65000"/>
                  </a:schemeClr>
                </a:solidFill>
              </a:rPr>
              <a:t>Basic Treatments to Reduce Pedestrian Delay</a:t>
            </a:r>
          </a:p>
        </p:txBody>
      </p:sp>
      <p:sp>
        <p:nvSpPr>
          <p:cNvPr id="23" name="Title 4"/>
          <p:cNvSpPr txBox="1">
            <a:spLocks/>
          </p:cNvSpPr>
          <p:nvPr/>
        </p:nvSpPr>
        <p:spPr>
          <a:xfrm>
            <a:off x="863438" y="540179"/>
            <a:ext cx="10513472" cy="1002629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2880" dirty="0"/>
              <a:t>“Short Cycle Length”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B1F9262-13E7-420F-B7A7-8DD644FAE13E}"/>
              </a:ext>
            </a:extLst>
          </p:cNvPr>
          <p:cNvSpPr/>
          <p:nvPr/>
        </p:nvSpPr>
        <p:spPr>
          <a:xfrm>
            <a:off x="1366345" y="1490694"/>
            <a:ext cx="525876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16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Amsterdam Policy: 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16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Make cycles as short as possible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16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Maximum Cycle = 100 s</a:t>
            </a:r>
          </a:p>
        </p:txBody>
      </p:sp>
    </p:spTree>
    <p:extLst>
      <p:ext uri="{BB962C8B-B14F-4D97-AF65-F5344CB8AC3E}">
        <p14:creationId xmlns:p14="http://schemas.microsoft.com/office/powerpoint/2010/main" val="25916052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31FC9-0492-4A02-A545-D71CFF04531C}" type="slidenum">
              <a:rPr lang="en-US" smtClean="0"/>
              <a:t>7</a:t>
            </a:fld>
            <a:endParaRPr lang="en-US" dirty="0"/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808246" y="213728"/>
            <a:ext cx="10547131" cy="547728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en-US" sz="1680" b="0" dirty="0">
                <a:solidFill>
                  <a:schemeClr val="bg1">
                    <a:lumMod val="65000"/>
                  </a:schemeClr>
                </a:solidFill>
              </a:rPr>
              <a:t>Basic Treatments to Reduce Pedestrian Delay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63438" y="540179"/>
            <a:ext cx="10513472" cy="1002629"/>
          </a:xfrm>
        </p:spPr>
        <p:txBody>
          <a:bodyPr>
            <a:noAutofit/>
          </a:bodyPr>
          <a:lstStyle/>
          <a:p>
            <a:r>
              <a:rPr lang="en-US" sz="2880" dirty="0"/>
              <a:t>“Maximizing WALK Interval Length”</a:t>
            </a:r>
            <a:endParaRPr lang="en-US" sz="2880" dirty="0">
              <a:solidFill>
                <a:srgbClr val="8A0000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7400924" y="1476197"/>
            <a:ext cx="3107419" cy="3966660"/>
            <a:chOff x="5364480" y="1315215"/>
            <a:chExt cx="2977537" cy="4223553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64480" y="1315215"/>
              <a:ext cx="2977537" cy="4223553"/>
            </a:xfrm>
            <a:prstGeom prst="rect">
              <a:avLst/>
            </a:prstGeom>
            <a:ln w="127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46386" y="3482340"/>
              <a:ext cx="250159" cy="203835"/>
            </a:xfrm>
            <a:prstGeom prst="rect">
              <a:avLst/>
            </a:prstGeom>
          </p:spPr>
        </p:pic>
      </p:grp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8038"/>
          <a:stretch/>
        </p:blipFill>
        <p:spPr>
          <a:xfrm>
            <a:off x="1323226" y="1772651"/>
            <a:ext cx="5158066" cy="116594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34E3A5D-146D-4785-A4A9-0B91DA8F235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1245"/>
          <a:stretch/>
        </p:blipFill>
        <p:spPr>
          <a:xfrm>
            <a:off x="1323226" y="4466518"/>
            <a:ext cx="5158066" cy="107686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1111528E-75A0-4E28-87BA-4DDE68766B01}"/>
              </a:ext>
            </a:extLst>
          </p:cNvPr>
          <p:cNvSpPr/>
          <p:nvPr/>
        </p:nvSpPr>
        <p:spPr>
          <a:xfrm>
            <a:off x="1323226" y="3303123"/>
            <a:ext cx="5212020" cy="11633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36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but this:</a:t>
            </a:r>
          </a:p>
          <a:p>
            <a:pPr algn="ctr"/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[Make the WALK interval as long as will fit within the parallel vehicular phase] </a:t>
            </a:r>
            <a:endParaRPr lang="en-US" sz="336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8FDA957-3D9D-498A-810C-FC352858D420}"/>
              </a:ext>
            </a:extLst>
          </p:cNvPr>
          <p:cNvSpPr/>
          <p:nvPr/>
        </p:nvSpPr>
        <p:spPr>
          <a:xfrm>
            <a:off x="1269272" y="1238109"/>
            <a:ext cx="521202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36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Not this: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CEA4CF6-F490-4A0C-8306-EE447439CD14}"/>
              </a:ext>
            </a:extLst>
          </p:cNvPr>
          <p:cNvSpPr/>
          <p:nvPr/>
        </p:nvSpPr>
        <p:spPr>
          <a:xfrm>
            <a:off x="1269272" y="5776035"/>
            <a:ext cx="6388694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16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 coordinated phases, use the setting “Rest in WALK”</a:t>
            </a:r>
          </a:p>
        </p:txBody>
      </p:sp>
    </p:spTree>
    <p:extLst>
      <p:ext uri="{BB962C8B-B14F-4D97-AF65-F5344CB8AC3E}">
        <p14:creationId xmlns:p14="http://schemas.microsoft.com/office/powerpoint/2010/main" val="183489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7189" y="530589"/>
            <a:ext cx="8215628" cy="1071525"/>
          </a:xfrm>
        </p:spPr>
        <p:txBody>
          <a:bodyPr>
            <a:noAutofit/>
          </a:bodyPr>
          <a:lstStyle/>
          <a:p>
            <a:r>
              <a:rPr lang="en-US" sz="4000" dirty="0"/>
              <a:t>SET 2: Eliminating Conflicts with Parallel Traffic Turns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10771366" y="6283006"/>
            <a:ext cx="638315" cy="365125"/>
          </a:xfrm>
        </p:spPr>
        <p:txBody>
          <a:bodyPr/>
          <a:lstStyle/>
          <a:p>
            <a:fld id="{6E731FC9-0492-4A02-A545-D71CFF04531C}" type="slidenum">
              <a:rPr lang="en-US" smtClean="0"/>
              <a:t>8</a:t>
            </a:fld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5613499" y="2246308"/>
            <a:ext cx="4133718" cy="2562334"/>
            <a:chOff x="4879428" y="1977710"/>
            <a:chExt cx="3444765" cy="213527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2072" r="9350"/>
            <a:stretch/>
          </p:blipFill>
          <p:spPr bwMode="auto">
            <a:xfrm>
              <a:off x="4879428" y="1977710"/>
              <a:ext cx="3444765" cy="213527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Rectangle 2"/>
            <p:cNvSpPr/>
            <p:nvPr/>
          </p:nvSpPr>
          <p:spPr>
            <a:xfrm>
              <a:off x="7485395" y="3389586"/>
              <a:ext cx="578667" cy="6069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60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681588" y="2246308"/>
            <a:ext cx="5037893" cy="3526908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160" i="1" dirty="0">
                <a:solidFill>
                  <a:srgbClr val="8A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Exclusive Pedestrian Phases</a:t>
            </a:r>
          </a:p>
          <a:p>
            <a:pPr marL="457200" indent="-457200">
              <a:buFont typeface="+mj-lt"/>
              <a:buAutoNum type="arabicPeriod"/>
            </a:pPr>
            <a:endParaRPr lang="en-US" sz="2160" b="1" i="1" dirty="0">
              <a:solidFill>
                <a:srgbClr val="8A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160" b="1" i="1" dirty="0">
                <a:solidFill>
                  <a:srgbClr val="8A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Protected Left Turns on Multilane Roads</a:t>
            </a:r>
          </a:p>
          <a:p>
            <a:pPr marL="457200" indent="-457200">
              <a:buFont typeface="+mj-lt"/>
              <a:buAutoNum type="arabicPeriod"/>
            </a:pPr>
            <a:endParaRPr lang="en-US" sz="2160" b="1" i="1" dirty="0">
              <a:solidFill>
                <a:srgbClr val="8A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160" b="1" i="1" dirty="0">
                <a:solidFill>
                  <a:srgbClr val="8A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Concurrent-Protected Pedestrian Crossings</a:t>
            </a:r>
          </a:p>
          <a:p>
            <a:pPr marL="457200" indent="-457200">
              <a:buFont typeface="+mj-lt"/>
              <a:buAutoNum type="arabicPeriod"/>
            </a:pPr>
            <a:endParaRPr lang="en-US" sz="2160" b="1" i="1" dirty="0">
              <a:solidFill>
                <a:srgbClr val="8A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160" i="1" dirty="0">
                <a:solidFill>
                  <a:srgbClr val="8A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Delta Islands (Channelized Right Turns) for Ped and Bike Crossings</a:t>
            </a:r>
          </a:p>
        </p:txBody>
      </p:sp>
    </p:spTree>
    <p:extLst>
      <p:ext uri="{BB962C8B-B14F-4D97-AF65-F5344CB8AC3E}">
        <p14:creationId xmlns:p14="http://schemas.microsoft.com/office/powerpoint/2010/main" val="9086087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31FC9-0492-4A02-A545-D71CFF04531C}" type="slidenum">
              <a:rPr lang="en-US" smtClean="0"/>
              <a:t>9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3437" y="1900118"/>
            <a:ext cx="3675358" cy="1865376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808246" y="213728"/>
            <a:ext cx="10547131" cy="547728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en-US" sz="1680" b="0" dirty="0">
                <a:solidFill>
                  <a:schemeClr val="bg1">
                    <a:lumMod val="65000"/>
                  </a:schemeClr>
                </a:solidFill>
              </a:rPr>
              <a:t>Eliminating Conflicts with Parallel Traffic Turns</a:t>
            </a:r>
          </a:p>
        </p:txBody>
      </p:sp>
      <p:sp>
        <p:nvSpPr>
          <p:cNvPr id="17" name="Title 4"/>
          <p:cNvSpPr txBox="1">
            <a:spLocks/>
          </p:cNvSpPr>
          <p:nvPr/>
        </p:nvSpPr>
        <p:spPr>
          <a:xfrm>
            <a:off x="722544" y="605262"/>
            <a:ext cx="8580600" cy="734509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2880" dirty="0"/>
              <a:t>“Protected Left Turns on Multilane Roads”</a:t>
            </a:r>
            <a:endParaRPr lang="en-US" sz="2880" dirty="0">
              <a:solidFill>
                <a:srgbClr val="8A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72295" y="2895834"/>
            <a:ext cx="3590435" cy="1865376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06207" y="3996196"/>
            <a:ext cx="3590435" cy="1865376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Oval 6"/>
          <p:cNvSpPr/>
          <p:nvPr/>
        </p:nvSpPr>
        <p:spPr>
          <a:xfrm>
            <a:off x="2378496" y="3621465"/>
            <a:ext cx="649538" cy="634888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60" dirty="0"/>
              <a:t>1</a:t>
            </a:r>
          </a:p>
        </p:txBody>
      </p:sp>
      <p:sp>
        <p:nvSpPr>
          <p:cNvPr id="24" name="Oval 23"/>
          <p:cNvSpPr/>
          <p:nvPr/>
        </p:nvSpPr>
        <p:spPr>
          <a:xfrm>
            <a:off x="5580581" y="4625920"/>
            <a:ext cx="649538" cy="634888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60" dirty="0"/>
              <a:t>2</a:t>
            </a:r>
          </a:p>
        </p:txBody>
      </p:sp>
      <p:sp>
        <p:nvSpPr>
          <p:cNvPr id="25" name="Oval 24"/>
          <p:cNvSpPr/>
          <p:nvPr/>
        </p:nvSpPr>
        <p:spPr>
          <a:xfrm>
            <a:off x="8980374" y="5668538"/>
            <a:ext cx="649538" cy="634888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60" dirty="0"/>
              <a:t>3</a:t>
            </a:r>
          </a:p>
        </p:txBody>
      </p:sp>
      <p:sp>
        <p:nvSpPr>
          <p:cNvPr id="8" name="Oval 7"/>
          <p:cNvSpPr/>
          <p:nvPr/>
        </p:nvSpPr>
        <p:spPr>
          <a:xfrm>
            <a:off x="1621746" y="2818875"/>
            <a:ext cx="662152" cy="709448"/>
          </a:xfrm>
          <a:prstGeom prst="ellipse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26" name="Oval 25"/>
          <p:cNvSpPr/>
          <p:nvPr/>
        </p:nvSpPr>
        <p:spPr>
          <a:xfrm>
            <a:off x="660080" y="3280948"/>
            <a:ext cx="516529" cy="537487"/>
          </a:xfrm>
          <a:prstGeom prst="ellipse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A93BDE4-CDD8-4EE6-A680-3867031BBA7E}"/>
              </a:ext>
            </a:extLst>
          </p:cNvPr>
          <p:cNvSpPr/>
          <p:nvPr/>
        </p:nvSpPr>
        <p:spPr>
          <a:xfrm>
            <a:off x="2821082" y="5193129"/>
            <a:ext cx="4383525" cy="1569142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  <p:txBody>
          <a:bodyPr wrap="square"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 Guidelines:  Permitted lefts are 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OK unless: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50+ mph speed limit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Crossing 4+ lanes 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Crash experience</a:t>
            </a:r>
          </a:p>
          <a:p>
            <a:pPr marL="742950" lvl="1" indent="-285750">
              <a:lnSpc>
                <a:spcPct val="120000"/>
              </a:lnSpc>
              <a:buFont typeface="Courier New" panose="02070309020205020404" pitchFamily="49" charset="0"/>
              <a:buChar char="o"/>
            </a:pPr>
            <a:r>
              <a:rPr lang="en-US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Contrary to Vision Zero principles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CE270C2-24B7-40B0-B05F-06CA7BC746B5}"/>
              </a:ext>
            </a:extLst>
          </p:cNvPr>
          <p:cNvSpPr/>
          <p:nvPr/>
        </p:nvSpPr>
        <p:spPr>
          <a:xfrm>
            <a:off x="907521" y="1188476"/>
            <a:ext cx="7130281" cy="734509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  <p:txBody>
          <a:bodyPr wrap="square">
            <a:normAutofit/>
          </a:bodyPr>
          <a:lstStyle/>
          <a:p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Amsterdam Policy:  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 multilane roads, left turns are protected only, never “permitted”.</a:t>
            </a:r>
          </a:p>
          <a:p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483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repeatCount="1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4" grpId="0" animBg="1"/>
      <p:bldP spid="25" grpId="0" animBg="1"/>
      <p:bldP spid="8" grpId="0" animBg="1"/>
      <p:bldP spid="26" grpId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31FC9-0492-4A02-A545-D71CFF04531C}" type="slidenum">
              <a:rPr lang="en-US" smtClean="0"/>
              <a:t>10</a:t>
            </a:fld>
            <a:endParaRPr lang="en-US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926" y="2940047"/>
            <a:ext cx="9014149" cy="1695931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808246" y="213728"/>
            <a:ext cx="10547131" cy="547728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en-US" sz="1680" b="0" dirty="0">
                <a:solidFill>
                  <a:schemeClr val="bg1">
                    <a:lumMod val="65000"/>
                  </a:schemeClr>
                </a:solidFill>
              </a:rPr>
              <a:t>Eliminating Conflicts with Parallel Traffic Turns</a:t>
            </a:r>
          </a:p>
        </p:txBody>
      </p:sp>
      <p:sp>
        <p:nvSpPr>
          <p:cNvPr id="16" name="Title 4"/>
          <p:cNvSpPr txBox="1">
            <a:spLocks/>
          </p:cNvSpPr>
          <p:nvPr/>
        </p:nvSpPr>
        <p:spPr>
          <a:xfrm>
            <a:off x="863438" y="767198"/>
            <a:ext cx="10513472" cy="1002629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2880" dirty="0"/>
              <a:t>“Concurrent-Protected Pedestrian Crossings”</a:t>
            </a:r>
          </a:p>
          <a:p>
            <a:r>
              <a:rPr lang="en-US" sz="1920" dirty="0"/>
              <a:t>     a.k.a. Protected Right Turns, Right-Turn Overlap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BAB57F9-FA02-42CA-8146-81ABEF048FF7}"/>
              </a:ext>
            </a:extLst>
          </p:cNvPr>
          <p:cNvSpPr/>
          <p:nvPr/>
        </p:nvSpPr>
        <p:spPr>
          <a:xfrm>
            <a:off x="808246" y="1899680"/>
            <a:ext cx="8507204" cy="734509"/>
          </a:xfrm>
          <a:prstGeom prst="rect">
            <a:avLst/>
          </a:prstGeom>
          <a:ln>
            <a:noFill/>
          </a:ln>
        </p:spPr>
        <p:txBody>
          <a:bodyPr wrap="square">
            <a:normAutofit/>
          </a:bodyPr>
          <a:lstStyle/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Using right turn AND left turn signals to protect crossings from all turn conflicts</a:t>
            </a:r>
          </a:p>
          <a:p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3657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5000" y="457238"/>
            <a:ext cx="8374725" cy="913337"/>
          </a:xfrm>
        </p:spPr>
        <p:txBody>
          <a:bodyPr>
            <a:noAutofit/>
          </a:bodyPr>
          <a:lstStyle/>
          <a:p>
            <a:r>
              <a:rPr lang="en-US" sz="4000" dirty="0"/>
              <a:t>SET 3: Mitigating Conflicts with Parallel Traffic Turns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10771366" y="6283006"/>
            <a:ext cx="638315" cy="365125"/>
          </a:xfrm>
        </p:spPr>
        <p:txBody>
          <a:bodyPr/>
          <a:lstStyle/>
          <a:p>
            <a:fld id="{6E731FC9-0492-4A02-A545-D71CFF04531C}" type="slidenum">
              <a:rPr lang="en-US" smtClean="0"/>
              <a:t>11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95877" y="2278742"/>
            <a:ext cx="5760661" cy="3695501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16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Leading Pedestrian Intervals</a:t>
            </a:r>
          </a:p>
          <a:p>
            <a:pPr marL="457200" indent="-457200">
              <a:buFont typeface="+mj-lt"/>
              <a:buAutoNum type="arabicPeriod"/>
            </a:pPr>
            <a:endParaRPr lang="en-US" sz="2160" b="1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16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Delayed Turn</a:t>
            </a:r>
          </a:p>
          <a:p>
            <a:pPr marL="457200" indent="-457200">
              <a:buFont typeface="+mj-lt"/>
              <a:buAutoNum type="arabicPeriod"/>
            </a:pPr>
            <a:endParaRPr lang="en-US" sz="2160" b="1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16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Flashing Ped/Bike Crossing Warning</a:t>
            </a:r>
          </a:p>
          <a:p>
            <a:endParaRPr lang="en-US" sz="216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5882794" y="2278742"/>
            <a:ext cx="4133718" cy="2562334"/>
            <a:chOff x="4879428" y="1977710"/>
            <a:chExt cx="3444765" cy="213527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2072" r="9350"/>
            <a:stretch/>
          </p:blipFill>
          <p:spPr bwMode="auto">
            <a:xfrm>
              <a:off x="4879428" y="1977710"/>
              <a:ext cx="3444765" cy="213527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Rectangle 2"/>
            <p:cNvSpPr/>
            <p:nvPr/>
          </p:nvSpPr>
          <p:spPr>
            <a:xfrm>
              <a:off x="7485395" y="3389586"/>
              <a:ext cx="578667" cy="6069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60"/>
            </a:p>
          </p:txBody>
        </p:sp>
      </p:grpSp>
    </p:spTree>
    <p:extLst>
      <p:ext uri="{BB962C8B-B14F-4D97-AF65-F5344CB8AC3E}">
        <p14:creationId xmlns:p14="http://schemas.microsoft.com/office/powerpoint/2010/main" val="36158263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4"/>
          <p:cNvSpPr txBox="1">
            <a:spLocks/>
          </p:cNvSpPr>
          <p:nvPr/>
        </p:nvSpPr>
        <p:spPr>
          <a:xfrm>
            <a:off x="863438" y="767198"/>
            <a:ext cx="10513472" cy="1002629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en-US" sz="2880" dirty="0"/>
              <a:t>“Leading Pedestrian Intervals”</a:t>
            </a:r>
          </a:p>
          <a:p>
            <a:pPr>
              <a:lnSpc>
                <a:spcPct val="80000"/>
              </a:lnSpc>
            </a:pPr>
            <a:r>
              <a:rPr lang="en-US" sz="2880" dirty="0"/>
              <a:t>     </a:t>
            </a:r>
            <a:r>
              <a:rPr lang="en-US" sz="1680" dirty="0"/>
              <a:t>a.k.a. Pedestrian Head Start</a:t>
            </a:r>
            <a:endParaRPr lang="en-US" sz="288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31FC9-0492-4A02-A545-D71CFF04531C}" type="slidenum">
              <a:rPr lang="en-US" smtClean="0"/>
              <a:t>12</a:t>
            </a:fld>
            <a:endParaRPr lang="en-US" dirty="0"/>
          </a:p>
        </p:txBody>
      </p:sp>
      <p:pic>
        <p:nvPicPr>
          <p:cNvPr id="17" name="Picture 1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1267" y="1984409"/>
            <a:ext cx="6914071" cy="2071023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808246" y="213728"/>
            <a:ext cx="10547131" cy="547728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en-US" sz="1680" b="0" dirty="0">
                <a:solidFill>
                  <a:schemeClr val="bg1">
                    <a:lumMod val="65000"/>
                  </a:schemeClr>
                </a:solidFill>
              </a:rPr>
              <a:t>Mitigating Conflicts with Parallel Traffic Turns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11464BE-9E38-4A59-8410-E2CC1946D348}"/>
              </a:ext>
            </a:extLst>
          </p:cNvPr>
          <p:cNvSpPr/>
          <p:nvPr/>
        </p:nvSpPr>
        <p:spPr>
          <a:xfrm>
            <a:off x="2382073" y="4627571"/>
            <a:ext cx="6262132" cy="2062103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Audible signal needed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May bikes use it, too?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Can make cycle longer – and so in Netherlands: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NOT used where “protected intersection” layout gives peds/bikes a head start </a:t>
            </a:r>
            <a:r>
              <a:rPr lang="en-US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space.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Only used where bike &amp; car have the same stopline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5CA2ADC-8792-4573-B6A1-96EA1CD0739E}"/>
              </a:ext>
            </a:extLst>
          </p:cNvPr>
          <p:cNvSpPr/>
          <p:nvPr/>
        </p:nvSpPr>
        <p:spPr>
          <a:xfrm>
            <a:off x="1358343" y="4037578"/>
            <a:ext cx="3380156" cy="4648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Leading interval (3-7 s): Peds only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6A5B65D-3BD8-4EC1-8CFA-A92778CCEF14}"/>
              </a:ext>
            </a:extLst>
          </p:cNvPr>
          <p:cNvSpPr/>
          <p:nvPr/>
        </p:nvSpPr>
        <p:spPr>
          <a:xfrm>
            <a:off x="4958302" y="4055432"/>
            <a:ext cx="3599960" cy="4648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Concurrent traffic with turn conflicts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5FD9DAA-4EB1-45E5-89A9-9E2D25850DD8}"/>
              </a:ext>
            </a:extLst>
          </p:cNvPr>
          <p:cNvGrpSpPr/>
          <p:nvPr/>
        </p:nvGrpSpPr>
        <p:grpSpPr>
          <a:xfrm>
            <a:off x="343019" y="3395698"/>
            <a:ext cx="2999049" cy="642828"/>
            <a:chOff x="343019" y="3395698"/>
            <a:chExt cx="2999049" cy="642828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8D8BD2E2-13BC-45C3-8AF5-240D8E8D588E}"/>
                </a:ext>
              </a:extLst>
            </p:cNvPr>
            <p:cNvGrpSpPr/>
            <p:nvPr/>
          </p:nvGrpSpPr>
          <p:grpSpPr>
            <a:xfrm>
              <a:off x="343019" y="3395698"/>
              <a:ext cx="2999049" cy="642828"/>
              <a:chOff x="343019" y="3395698"/>
              <a:chExt cx="2999049" cy="642828"/>
            </a:xfrm>
          </p:grpSpPr>
          <p:cxnSp>
            <p:nvCxnSpPr>
              <p:cNvPr id="4" name="Straight Connector 3">
                <a:extLst>
                  <a:ext uri="{FF2B5EF4-FFF2-40B4-BE49-F238E27FC236}">
                    <a16:creationId xmlns:a16="http://schemas.microsoft.com/office/drawing/2014/main" id="{026F316F-188D-49E1-AC52-503BCAC92D35}"/>
                  </a:ext>
                </a:extLst>
              </p:cNvPr>
              <p:cNvCxnSpPr>
                <a:cxnSpLocks/>
              </p:cNvCxnSpPr>
              <p:nvPr/>
            </p:nvCxnSpPr>
            <p:spPr>
              <a:xfrm rot="-180000">
                <a:off x="2224821" y="3795638"/>
                <a:ext cx="285750" cy="242888"/>
              </a:xfrm>
              <a:prstGeom prst="line">
                <a:avLst/>
              </a:prstGeom>
              <a:ln w="34925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36600BC8-901D-4E27-AE15-73B5710E3FA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382073" y="3552945"/>
                <a:ext cx="657341" cy="327889"/>
              </a:xfrm>
              <a:prstGeom prst="line">
                <a:avLst/>
              </a:prstGeom>
              <a:ln w="19050">
                <a:solidFill>
                  <a:srgbClr val="FF0000"/>
                </a:solidFill>
                <a:headEnd type="arrow" w="med" len="sm"/>
                <a:tailEnd type="arrow" w="med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87B7C22A-4069-4A19-BB8A-B11347C4D0F0}"/>
                  </a:ext>
                </a:extLst>
              </p:cNvPr>
              <p:cNvSpPr/>
              <p:nvPr/>
            </p:nvSpPr>
            <p:spPr>
              <a:xfrm>
                <a:off x="343019" y="3395698"/>
                <a:ext cx="2999049" cy="3052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dirty="0">
                    <a:solidFill>
                      <a:srgbClr val="FF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Relative Stopline Setback</a:t>
                </a:r>
              </a:p>
            </p:txBody>
          </p:sp>
        </p:grp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15DD9288-C891-4D73-8468-776EB7409E0F}"/>
                </a:ext>
              </a:extLst>
            </p:cNvPr>
            <p:cNvCxnSpPr>
              <a:cxnSpLocks/>
            </p:cNvCxnSpPr>
            <p:nvPr/>
          </p:nvCxnSpPr>
          <p:spPr>
            <a:xfrm>
              <a:off x="2929825" y="3417301"/>
              <a:ext cx="412243" cy="311133"/>
            </a:xfrm>
            <a:prstGeom prst="line">
              <a:avLst/>
            </a:prstGeom>
            <a:ln w="3492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02922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4"/>
          <p:cNvSpPr txBox="1">
            <a:spLocks/>
          </p:cNvSpPr>
          <p:nvPr/>
        </p:nvSpPr>
        <p:spPr>
          <a:xfrm>
            <a:off x="808246" y="767198"/>
            <a:ext cx="10513472" cy="1002629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80" dirty="0"/>
              <a:t>“Delayed Turn”</a:t>
            </a:r>
          </a:p>
          <a:p>
            <a:pPr>
              <a:lnSpc>
                <a:spcPct val="80000"/>
              </a:lnSpc>
            </a:pPr>
            <a:r>
              <a:rPr lang="en-US" sz="1680" dirty="0"/>
              <a:t>a.k.a. Leading Bike Interval, Leading Thru Interval, LPI+</a:t>
            </a:r>
          </a:p>
          <a:p>
            <a:pPr>
              <a:lnSpc>
                <a:spcPct val="80000"/>
              </a:lnSpc>
            </a:pPr>
            <a:r>
              <a:rPr lang="en-US" sz="2880" dirty="0"/>
              <a:t> </a:t>
            </a:r>
            <a:endParaRPr lang="en-US" sz="168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31FC9-0492-4A02-A545-D71CFF04531C}" type="slidenum">
              <a:rPr lang="en-US" smtClean="0"/>
              <a:t>13</a:t>
            </a:fld>
            <a:endParaRPr lang="en-US" dirty="0"/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808246" y="213728"/>
            <a:ext cx="10547131" cy="547728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en-US" sz="1680" b="0" dirty="0">
                <a:solidFill>
                  <a:schemeClr val="bg1">
                    <a:lumMod val="65000"/>
                  </a:schemeClr>
                </a:solidFill>
              </a:rPr>
              <a:t>Mitigating Conflicts with Parallel Traffic Turns</a:t>
            </a:r>
          </a:p>
        </p:txBody>
      </p:sp>
      <p:pic>
        <p:nvPicPr>
          <p:cNvPr id="29" name="Picture 28" descr="C:\Users\saeidirazavi.m\Desktop\16POY_LPIplus.png">
            <a:extLst>
              <a:ext uri="{FF2B5EF4-FFF2-40B4-BE49-F238E27FC236}">
                <a16:creationId xmlns:a16="http://schemas.microsoft.com/office/drawing/2014/main" id="{E114A77F-D6CF-437D-B32E-1A19EBBB95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20"/>
          <a:stretch/>
        </p:blipFill>
        <p:spPr bwMode="auto">
          <a:xfrm>
            <a:off x="4501104" y="1986946"/>
            <a:ext cx="6210826" cy="2464334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8AFAF764-D515-428E-AA76-335C1EF2D44F}"/>
              </a:ext>
            </a:extLst>
          </p:cNvPr>
          <p:cNvSpPr/>
          <p:nvPr/>
        </p:nvSpPr>
        <p:spPr>
          <a:xfrm>
            <a:off x="808246" y="4619429"/>
            <a:ext cx="3053144" cy="4648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Leading interval (10 s or more)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3D663BA-4CEA-452C-999D-0FDD8F56E61F}"/>
              </a:ext>
            </a:extLst>
          </p:cNvPr>
          <p:cNvSpPr/>
          <p:nvPr/>
        </p:nvSpPr>
        <p:spPr>
          <a:xfrm>
            <a:off x="6520001" y="4624940"/>
            <a:ext cx="2173031" cy="4648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Charlotte (“LPI-Plus”)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FFF20AB-5ADD-4014-834A-FE1956F9D25B}"/>
              </a:ext>
            </a:extLst>
          </p:cNvPr>
          <p:cNvSpPr/>
          <p:nvPr/>
        </p:nvSpPr>
        <p:spPr>
          <a:xfrm>
            <a:off x="3723155" y="5400876"/>
            <a:ext cx="4683654" cy="8803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New York, Charlotte:  Only with a right turn lane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Montreal:  Without a right turn lane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2070AA5-BE24-480C-85BE-F98013BDF6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755" y="1986946"/>
            <a:ext cx="3200400" cy="2464334"/>
          </a:xfrm>
          <a:prstGeom prst="rect">
            <a:avLst/>
          </a:prstGeom>
          <a:ln w="9525" cap="sq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832721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C:\Users\Peter\AppData\Local\Microsoft\Windows\INetCache\Content.Word\IMG_2235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8226854" y="1833529"/>
            <a:ext cx="2232012" cy="1888279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31FC9-0492-4A02-A545-D71CFF04531C}" type="slidenum">
              <a:rPr lang="en-US" smtClean="0"/>
              <a:t>14</a:t>
            </a:fld>
            <a:endParaRPr lang="en-US" dirty="0"/>
          </a:p>
        </p:txBody>
      </p:sp>
      <p:sp>
        <p:nvSpPr>
          <p:cNvPr id="16" name="Title 4"/>
          <p:cNvSpPr txBox="1">
            <a:spLocks/>
          </p:cNvSpPr>
          <p:nvPr/>
        </p:nvSpPr>
        <p:spPr>
          <a:xfrm>
            <a:off x="863438" y="704771"/>
            <a:ext cx="10513472" cy="1002629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2880" dirty="0"/>
              <a:t>“Flashing Ped/Bike Crossing Warning”</a:t>
            </a:r>
            <a:endParaRPr lang="en-US" sz="2880" dirty="0">
              <a:solidFill>
                <a:srgbClr val="8A0000"/>
              </a:solidFill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808246" y="213728"/>
            <a:ext cx="10547131" cy="547728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en-US" sz="1680" b="0" dirty="0">
                <a:solidFill>
                  <a:schemeClr val="bg1">
                    <a:lumMod val="65000"/>
                  </a:schemeClr>
                </a:solidFill>
              </a:rPr>
              <a:t>Mitigating Conflicts with Parallel Traffic Turns</a:t>
            </a:r>
          </a:p>
        </p:txBody>
      </p:sp>
      <p:pic>
        <p:nvPicPr>
          <p:cNvPr id="19" name="Picture 18" descr="C:\Users\Peter\AppData\Local\Microsoft\Windows\INetCache\Content.Word\IMG_2235.jp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4347456" y="2058869"/>
            <a:ext cx="4036175" cy="3560861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C1B5BDE-C9BD-4B77-89F6-4133955C593F}"/>
              </a:ext>
            </a:extLst>
          </p:cNvPr>
          <p:cNvSpPr txBox="1"/>
          <p:nvPr/>
        </p:nvSpPr>
        <p:spPr>
          <a:xfrm>
            <a:off x="4479505" y="5907127"/>
            <a:ext cx="3828341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60" b="1" dirty="0"/>
              <a:t>Flashing Bike Crossing Warning, </a:t>
            </a:r>
            <a:r>
              <a:rPr lang="en-US" sz="2160" dirty="0"/>
              <a:t>Amsterdam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E7C520D-FAD1-4A23-B0A7-6BBFA03829F5}"/>
              </a:ext>
            </a:extLst>
          </p:cNvPr>
          <p:cNvCxnSpPr>
            <a:cxnSpLocks/>
          </p:cNvCxnSpPr>
          <p:nvPr/>
        </p:nvCxnSpPr>
        <p:spPr>
          <a:xfrm>
            <a:off x="6358220" y="2834757"/>
            <a:ext cx="2696162" cy="472291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7BCABEC-6B09-49BA-8BBF-211DE993AA7D}"/>
              </a:ext>
            </a:extLst>
          </p:cNvPr>
          <p:cNvCxnSpPr>
            <a:cxnSpLocks/>
          </p:cNvCxnSpPr>
          <p:nvPr/>
        </p:nvCxnSpPr>
        <p:spPr>
          <a:xfrm flipV="1">
            <a:off x="6357938" y="2263512"/>
            <a:ext cx="2696444" cy="108213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76D5D76D-7AC0-4E90-B351-9CDD7AE25B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852" y="1821212"/>
            <a:ext cx="3560861" cy="2285296"/>
          </a:xfrm>
          <a:prstGeom prst="rect">
            <a:avLst/>
          </a:prstGeom>
          <a:ln w="9525" cap="sq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8C914C0B-7455-4CB6-857C-C2D0941037AA}"/>
              </a:ext>
            </a:extLst>
          </p:cNvPr>
          <p:cNvSpPr txBox="1"/>
          <p:nvPr/>
        </p:nvSpPr>
        <p:spPr>
          <a:xfrm>
            <a:off x="454572" y="4164798"/>
            <a:ext cx="3828341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20" b="1" dirty="0"/>
              <a:t>Flashing Yellow Arrow</a:t>
            </a:r>
            <a:endParaRPr lang="en-US" sz="1440" b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6DF56CF-8454-4D07-911C-CB112E64354C}"/>
              </a:ext>
            </a:extLst>
          </p:cNvPr>
          <p:cNvSpPr txBox="1"/>
          <p:nvPr/>
        </p:nvSpPr>
        <p:spPr>
          <a:xfrm>
            <a:off x="8505449" y="4064319"/>
            <a:ext cx="16748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“LET OP” = WATCH OUT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6696769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flipH="1">
            <a:off x="609595" y="1444752"/>
            <a:ext cx="10972799" cy="4773168"/>
          </a:xfrm>
          <a:prstGeom prst="rect">
            <a:avLst/>
          </a:prstGeom>
          <a:blipFill dpi="0" rotWithShape="1">
            <a:blip r:embed="rId3">
              <a:alphaModFix amt="15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5" y="531415"/>
            <a:ext cx="10020929" cy="913337"/>
          </a:xfrm>
        </p:spPr>
        <p:txBody>
          <a:bodyPr>
            <a:noAutofit/>
          </a:bodyPr>
          <a:lstStyle/>
          <a:p>
            <a:r>
              <a:rPr lang="en-US" sz="4000" dirty="0"/>
              <a:t>SET 4: Improving Ped/Bike Information and Ease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10771366" y="6283006"/>
            <a:ext cx="638315" cy="365125"/>
          </a:xfrm>
        </p:spPr>
        <p:txBody>
          <a:bodyPr/>
          <a:lstStyle/>
          <a:p>
            <a:fld id="{6E731FC9-0492-4A02-A545-D71CFF04531C}" type="slidenum">
              <a:rPr lang="en-US" smtClean="0"/>
              <a:t>15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224514" y="2075356"/>
            <a:ext cx="6206510" cy="4545364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marL="411480" indent="-411480">
              <a:lnSpc>
                <a:spcPct val="150000"/>
              </a:lnSpc>
              <a:buFont typeface="+mj-lt"/>
              <a:buAutoNum type="arabicPeriod"/>
            </a:pPr>
            <a:r>
              <a:rPr lang="en-US" sz="2160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Pedestrian Countdown</a:t>
            </a:r>
          </a:p>
          <a:p>
            <a:pPr marL="411480" indent="-411480">
              <a:lnSpc>
                <a:spcPct val="150000"/>
              </a:lnSpc>
              <a:buFont typeface="+mj-lt"/>
              <a:buAutoNum type="arabicPeriod"/>
            </a:pPr>
            <a:r>
              <a:rPr lang="en-US" sz="2160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Red Period Countdown</a:t>
            </a:r>
          </a:p>
          <a:p>
            <a:pPr marL="411480" indent="-411480">
              <a:lnSpc>
                <a:spcPct val="150000"/>
              </a:lnSpc>
              <a:buFont typeface="+mj-lt"/>
              <a:buAutoNum type="arabicPeriod"/>
            </a:pPr>
            <a:r>
              <a:rPr lang="en-US" sz="2160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 Turn on Red</a:t>
            </a:r>
          </a:p>
          <a:p>
            <a:pPr marL="411480" indent="-411480">
              <a:lnSpc>
                <a:spcPct val="150000"/>
              </a:lnSpc>
              <a:buFont typeface="+mj-lt"/>
              <a:buAutoNum type="arabicPeriod"/>
            </a:pPr>
            <a:r>
              <a:rPr lang="en-US" sz="2160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Independently Mounted Pushbuttons</a:t>
            </a:r>
          </a:p>
          <a:p>
            <a:pPr marL="411480" indent="-411480">
              <a:lnSpc>
                <a:spcPct val="150000"/>
              </a:lnSpc>
              <a:buFont typeface="+mj-lt"/>
              <a:buAutoNum type="arabicPeriod"/>
            </a:pPr>
            <a:r>
              <a:rPr lang="en-US" sz="2160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Accessible Signals without Pushbuttons</a:t>
            </a:r>
          </a:p>
          <a:p>
            <a:pPr marL="411480" indent="-411480">
              <a:lnSpc>
                <a:spcPct val="150000"/>
              </a:lnSpc>
              <a:buFont typeface="+mj-lt"/>
              <a:buAutoNum type="arabicPeriod"/>
            </a:pPr>
            <a:r>
              <a:rPr lang="en-US" sz="2160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Call Indicators</a:t>
            </a:r>
          </a:p>
          <a:p>
            <a:pPr marL="411480" indent="-411480">
              <a:lnSpc>
                <a:spcPct val="150000"/>
              </a:lnSpc>
              <a:buFont typeface="+mj-lt"/>
              <a:buAutoNum type="arabicPeriod"/>
            </a:pPr>
            <a:r>
              <a:rPr lang="en-US" sz="2160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Serving Slower Pedestrians</a:t>
            </a:r>
          </a:p>
        </p:txBody>
      </p:sp>
    </p:spTree>
    <p:extLst>
      <p:ext uri="{BB962C8B-B14F-4D97-AF65-F5344CB8AC3E}">
        <p14:creationId xmlns:p14="http://schemas.microsoft.com/office/powerpoint/2010/main" val="29619279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flipH="1">
            <a:off x="609599" y="350673"/>
            <a:ext cx="10972800" cy="6507328"/>
          </a:xfrm>
          <a:prstGeom prst="rect">
            <a:avLst/>
          </a:prstGeom>
          <a:blipFill dpi="0" rotWithShape="1">
            <a:blip r:embed="rId3">
              <a:alphaModFix amt="15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6" name="Rectangle 5"/>
          <p:cNvSpPr/>
          <p:nvPr/>
        </p:nvSpPr>
        <p:spPr>
          <a:xfrm>
            <a:off x="1167157" y="1698093"/>
            <a:ext cx="8081030" cy="4252756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marL="411480" indent="-411480">
              <a:buFont typeface="+mj-lt"/>
              <a:buAutoNum type="arabicPeriod"/>
            </a:pPr>
            <a:r>
              <a:rPr lang="en-US" sz="2160" b="1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Indicating Bike Phases</a:t>
            </a:r>
          </a:p>
          <a:p>
            <a:endParaRPr lang="en-US" sz="2160" b="1" i="1" dirty="0"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 startAt="2"/>
            </a:pPr>
            <a:r>
              <a:rPr lang="en-US" sz="2160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Detection for Bicycles</a:t>
            </a:r>
          </a:p>
          <a:p>
            <a:endParaRPr lang="en-US" sz="2160" i="1" dirty="0"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 startAt="3"/>
            </a:pPr>
            <a:r>
              <a:rPr lang="en-US" sz="2160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Minimum Green and Change Interval Settings for Bikes with Shared Traffic Signals</a:t>
            </a:r>
          </a:p>
          <a:p>
            <a:endParaRPr lang="en-US" sz="2400" i="1" dirty="0"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11480" indent="-411480">
              <a:buFont typeface="+mj-lt"/>
              <a:buAutoNum type="arabicPeriod" startAt="5"/>
            </a:pPr>
            <a:endParaRPr lang="en-US" sz="2160" i="1" dirty="0"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370" y="354945"/>
            <a:ext cx="8418087" cy="913337"/>
          </a:xfrm>
        </p:spPr>
        <p:txBody>
          <a:bodyPr>
            <a:noAutofit/>
          </a:bodyPr>
          <a:lstStyle/>
          <a:p>
            <a:r>
              <a:rPr lang="en-US" sz="4000" dirty="0"/>
              <a:t>SET 5: Bicycle Phases and Special Bike Needs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10771366" y="6283006"/>
            <a:ext cx="638315" cy="365125"/>
          </a:xfrm>
        </p:spPr>
        <p:txBody>
          <a:bodyPr/>
          <a:lstStyle/>
          <a:p>
            <a:fld id="{6E731FC9-0492-4A02-A545-D71CFF04531C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91404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31FC9-0492-4A02-A545-D71CFF04531C}" type="slidenum">
              <a:rPr lang="en-US" smtClean="0"/>
              <a:t>17</a:t>
            </a:fld>
            <a:endParaRPr lang="en-US" dirty="0"/>
          </a:p>
        </p:txBody>
      </p:sp>
      <p:sp>
        <p:nvSpPr>
          <p:cNvPr id="16" name="Title 4"/>
          <p:cNvSpPr txBox="1">
            <a:spLocks/>
          </p:cNvSpPr>
          <p:nvPr/>
        </p:nvSpPr>
        <p:spPr>
          <a:xfrm>
            <a:off x="863438" y="787067"/>
            <a:ext cx="10513472" cy="1002629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2880" dirty="0"/>
              <a:t>“Indicating Bike Phases”</a:t>
            </a:r>
            <a:endParaRPr lang="en-US" sz="2880" dirty="0">
              <a:solidFill>
                <a:srgbClr val="8A0000"/>
              </a:solidFill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808246" y="213728"/>
            <a:ext cx="10547131" cy="547728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en-US" sz="1680" b="0" dirty="0">
                <a:solidFill>
                  <a:schemeClr val="bg1">
                    <a:lumMod val="65000"/>
                  </a:schemeClr>
                </a:solidFill>
              </a:rPr>
              <a:t>Bicycle Phases and Special Bike Needs</a:t>
            </a:r>
          </a:p>
        </p:txBody>
      </p:sp>
      <p:pic>
        <p:nvPicPr>
          <p:cNvPr id="1030" name="Picture 6" descr="Image result for bikes use this signa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5043" y="1815307"/>
            <a:ext cx="1151776" cy="1723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07967" y="1815308"/>
            <a:ext cx="1911121" cy="325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 descr="Image result for bike traffic signals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16704" y="1789696"/>
            <a:ext cx="1325261" cy="2687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F7A43EA-8600-4E71-ADFB-9669274DDB89}"/>
              </a:ext>
            </a:extLst>
          </p:cNvPr>
          <p:cNvSpPr/>
          <p:nvPr/>
        </p:nvSpPr>
        <p:spPr>
          <a:xfrm>
            <a:off x="5316704" y="4716172"/>
            <a:ext cx="4277239" cy="764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60000"/>
              </a:lnSpc>
            </a:pPr>
            <a:r>
              <a:rPr lang="en-US" sz="3360" i="1" dirty="0">
                <a:latin typeface="Angsana New" panose="02020603050405020304" pitchFamily="18" charset="-34"/>
                <a:cs typeface="Angsana New" panose="02020603050405020304" pitchFamily="18" charset="-34"/>
              </a:rPr>
              <a:t>FHWA won’t allow bike green if there are permitted turn conflicts</a:t>
            </a:r>
            <a:endParaRPr lang="en-US" sz="3360" i="1" dirty="0">
              <a:solidFill>
                <a:schemeClr val="tx1">
                  <a:lumMod val="50000"/>
                  <a:lumOff val="5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" name="Arrow: Up 1">
            <a:extLst>
              <a:ext uri="{FF2B5EF4-FFF2-40B4-BE49-F238E27FC236}">
                <a16:creationId xmlns:a16="http://schemas.microsoft.com/office/drawing/2014/main" id="{132B024C-6F34-4146-ABF5-78B43F8F7B6C}"/>
              </a:ext>
            </a:extLst>
          </p:cNvPr>
          <p:cNvSpPr/>
          <p:nvPr/>
        </p:nvSpPr>
        <p:spPr>
          <a:xfrm>
            <a:off x="8554485" y="2009900"/>
            <a:ext cx="177276" cy="1553029"/>
          </a:xfrm>
          <a:prstGeom prst="up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856A55C-6F30-4469-A895-5F8B365B85D8}"/>
              </a:ext>
            </a:extLst>
          </p:cNvPr>
          <p:cNvGrpSpPr/>
          <p:nvPr/>
        </p:nvGrpSpPr>
        <p:grpSpPr>
          <a:xfrm>
            <a:off x="7924799" y="2029033"/>
            <a:ext cx="1772816" cy="2090601"/>
            <a:chOff x="7924799" y="2048462"/>
            <a:chExt cx="1772816" cy="2090601"/>
          </a:xfrm>
        </p:grpSpPr>
        <p:sp>
          <p:nvSpPr>
            <p:cNvPr id="18" name="Arrow: Up 17">
              <a:extLst>
                <a:ext uri="{FF2B5EF4-FFF2-40B4-BE49-F238E27FC236}">
                  <a16:creationId xmlns:a16="http://schemas.microsoft.com/office/drawing/2014/main" id="{A9D28050-C31D-4F18-BBBF-D7CEC3D0CBE0}"/>
                </a:ext>
              </a:extLst>
            </p:cNvPr>
            <p:cNvSpPr/>
            <p:nvPr/>
          </p:nvSpPr>
          <p:spPr>
            <a:xfrm>
              <a:off x="7924799" y="2048462"/>
              <a:ext cx="258563" cy="1781334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Arc 4">
              <a:extLst>
                <a:ext uri="{FF2B5EF4-FFF2-40B4-BE49-F238E27FC236}">
                  <a16:creationId xmlns:a16="http://schemas.microsoft.com/office/drawing/2014/main" id="{1FA97966-3152-41A7-B593-F7E8FC47F5BA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8066008" y="2718936"/>
              <a:ext cx="1420127" cy="1420127"/>
            </a:xfrm>
            <a:prstGeom prst="arc">
              <a:avLst/>
            </a:prstGeom>
            <a:ln w="101600">
              <a:prstDash val="sysDash"/>
              <a:tailEnd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BC01D040-BF9C-4F54-99EF-D6930EBC4DE1}"/>
                </a:ext>
              </a:extLst>
            </p:cNvPr>
            <p:cNvCxnSpPr>
              <a:cxnSpLocks/>
            </p:cNvCxnSpPr>
            <p:nvPr/>
          </p:nvCxnSpPr>
          <p:spPr>
            <a:xfrm>
              <a:off x="8943240" y="2718936"/>
              <a:ext cx="754375" cy="0"/>
            </a:xfrm>
            <a:prstGeom prst="line">
              <a:avLst/>
            </a:prstGeom>
            <a:ln w="101600">
              <a:prstDash val="sysDash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CC939B6E-9AC9-4FA0-86F7-32F430520B95}"/>
              </a:ext>
            </a:extLst>
          </p:cNvPr>
          <p:cNvSpPr/>
          <p:nvPr/>
        </p:nvSpPr>
        <p:spPr>
          <a:xfrm>
            <a:off x="7482567" y="3924172"/>
            <a:ext cx="1199842" cy="35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60000"/>
              </a:lnSpc>
            </a:pPr>
            <a:r>
              <a:rPr lang="en-US" sz="2400" b="1" dirty="0">
                <a:solidFill>
                  <a:srgbClr val="0070C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Vehicles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11C13D3-5353-44A1-B235-B6894BEB71A6}"/>
              </a:ext>
            </a:extLst>
          </p:cNvPr>
          <p:cNvSpPr/>
          <p:nvPr/>
        </p:nvSpPr>
        <p:spPr>
          <a:xfrm>
            <a:off x="8076431" y="3582791"/>
            <a:ext cx="1199842" cy="35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60000"/>
              </a:lnSpc>
            </a:pPr>
            <a:r>
              <a:rPr lang="en-US" sz="2400" b="1" dirty="0">
                <a:solidFill>
                  <a:srgbClr val="00B05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Bikes</a:t>
            </a:r>
          </a:p>
        </p:txBody>
      </p:sp>
      <p:sp>
        <p:nvSpPr>
          <p:cNvPr id="43" name="Arrow: Up 42">
            <a:extLst>
              <a:ext uri="{FF2B5EF4-FFF2-40B4-BE49-F238E27FC236}">
                <a16:creationId xmlns:a16="http://schemas.microsoft.com/office/drawing/2014/main" id="{972C12D8-F1DB-4333-BB20-CBA49466C797}"/>
              </a:ext>
            </a:extLst>
          </p:cNvPr>
          <p:cNvSpPr/>
          <p:nvPr/>
        </p:nvSpPr>
        <p:spPr>
          <a:xfrm>
            <a:off x="8965897" y="2009900"/>
            <a:ext cx="316537" cy="1226457"/>
          </a:xfrm>
          <a:prstGeom prst="upArrow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44226EF-0510-4E70-A13E-B63794C27761}"/>
              </a:ext>
            </a:extLst>
          </p:cNvPr>
          <p:cNvSpPr/>
          <p:nvPr/>
        </p:nvSpPr>
        <p:spPr>
          <a:xfrm>
            <a:off x="8550369" y="3256219"/>
            <a:ext cx="1199842" cy="35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60000"/>
              </a:lnSpc>
            </a:pPr>
            <a:r>
              <a:rPr lang="en-US" sz="2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Peds</a:t>
            </a:r>
          </a:p>
        </p:txBody>
      </p:sp>
      <p:sp>
        <p:nvSpPr>
          <p:cNvPr id="41" name="Multiplication Sign 40">
            <a:extLst>
              <a:ext uri="{FF2B5EF4-FFF2-40B4-BE49-F238E27FC236}">
                <a16:creationId xmlns:a16="http://schemas.microsoft.com/office/drawing/2014/main" id="{385A8148-4694-4D6C-8915-52DCC539D854}"/>
              </a:ext>
            </a:extLst>
          </p:cNvPr>
          <p:cNvSpPr/>
          <p:nvPr/>
        </p:nvSpPr>
        <p:spPr>
          <a:xfrm>
            <a:off x="8376201" y="1517648"/>
            <a:ext cx="550086" cy="496503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582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" grpId="0" animBg="1"/>
      <p:bldP spid="31" grpId="0"/>
      <p:bldP spid="32" grpId="0"/>
      <p:bldP spid="43" grpId="0" animBg="1"/>
      <p:bldP spid="44" grpId="0"/>
      <p:bldP spid="4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21346124" flipH="1">
            <a:off x="1858671" y="2605053"/>
            <a:ext cx="4640486" cy="3643432"/>
          </a:xfrm>
          <a:prstGeom prst="rect">
            <a:avLst/>
          </a:prstGeom>
          <a:blipFill dpi="0" rotWithShape="1">
            <a:blip r:embed="rId3" cstate="print">
              <a:alphaModFix amt="1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10771366" y="6283006"/>
            <a:ext cx="638315" cy="365125"/>
          </a:xfrm>
        </p:spPr>
        <p:txBody>
          <a:bodyPr/>
          <a:lstStyle/>
          <a:p>
            <a:fld id="{6E731FC9-0492-4A02-A545-D71CFF04531C}" type="slidenum">
              <a:rPr lang="en-US" smtClean="0"/>
              <a:t>18</a:t>
            </a:fld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 rot="21255063" flipH="1">
            <a:off x="7519317" y="4010016"/>
            <a:ext cx="3301916" cy="2489260"/>
          </a:xfrm>
          <a:prstGeom prst="rect">
            <a:avLst/>
          </a:prstGeom>
          <a:blipFill dpi="0" rotWithShape="1">
            <a:blip r:embed="rId4">
              <a:alphaModFix amt="25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22" name="Rectangle 21"/>
          <p:cNvSpPr/>
          <p:nvPr/>
        </p:nvSpPr>
        <p:spPr>
          <a:xfrm rot="1217483">
            <a:off x="4994867" y="482764"/>
            <a:ext cx="5174800" cy="4213556"/>
          </a:xfrm>
          <a:prstGeom prst="rect">
            <a:avLst/>
          </a:prstGeom>
          <a:blipFill dpi="0" rotWithShape="1">
            <a:blip r:embed="rId5" cstate="print">
              <a:alphaModFix amt="1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470470" y="334323"/>
            <a:ext cx="10020929" cy="913337"/>
          </a:xfrm>
        </p:spPr>
        <p:txBody>
          <a:bodyPr>
            <a:noAutofit/>
          </a:bodyPr>
          <a:lstStyle/>
          <a:p>
            <a:r>
              <a:rPr lang="en-US" sz="4000" dirty="0"/>
              <a:t>SET 6: Special Phasing Techniques Favoring Peds and Bikes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224513" y="1855437"/>
            <a:ext cx="9393037" cy="4252756"/>
          </a:xfrm>
          <a:prstGeom prst="rect">
            <a:avLst/>
          </a:prstGeom>
        </p:spPr>
        <p:txBody>
          <a:bodyPr wrap="square">
            <a:normAutofit fontScale="92500" lnSpcReduction="10000"/>
          </a:bodyPr>
          <a:lstStyle/>
          <a:p>
            <a:pPr marL="411480" indent="-411480">
              <a:buFont typeface="+mj-lt"/>
              <a:buAutoNum type="arabicPeriod"/>
            </a:pPr>
            <a:r>
              <a:rPr lang="en-US" sz="2160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Multi-Stage Crossings</a:t>
            </a:r>
            <a:endParaRPr lang="en-US" sz="3120" i="1" dirty="0"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>
              <a:buFont typeface="+mj-lt"/>
              <a:buAutoNum type="alphaLcPeriod"/>
            </a:pPr>
            <a:r>
              <a:rPr lang="en-US" sz="2160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Progression through ped crossings</a:t>
            </a:r>
          </a:p>
          <a:p>
            <a:pPr marL="914400" lvl="1" indent="-457200">
              <a:buFont typeface="+mj-lt"/>
              <a:buAutoNum type="alphaLcPeriod"/>
            </a:pPr>
            <a:r>
              <a:rPr lang="en-US" sz="2160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Pedestrian Overlaps with Left Turn Phases and Different Lead-Lag Phasing Sequences</a:t>
            </a:r>
          </a:p>
          <a:p>
            <a:pPr marL="914400" lvl="1" indent="-457200">
              <a:buFont typeface="+mj-lt"/>
              <a:buAutoNum type="alphaLcPeriod"/>
            </a:pPr>
            <a:endParaRPr lang="en-US" sz="2160" i="1" dirty="0"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11480" indent="-411480">
              <a:buFont typeface="+mj-lt"/>
              <a:buAutoNum type="arabicPeriod" startAt="2"/>
            </a:pPr>
            <a:r>
              <a:rPr lang="en-US" sz="2160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Pedestrian Phase Overlaps with Each Other, with Bike Phases, and with Vehicular Holds</a:t>
            </a:r>
          </a:p>
          <a:p>
            <a:pPr>
              <a:lnSpc>
                <a:spcPct val="150000"/>
              </a:lnSpc>
            </a:pPr>
            <a:endParaRPr lang="en-US" i="1" dirty="0"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 startAt="3"/>
            </a:pPr>
            <a:r>
              <a:rPr lang="en-US" sz="2160" b="1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US" sz="2400" b="1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e-service for the Ped/Bike Phase</a:t>
            </a:r>
          </a:p>
          <a:p>
            <a:pPr marL="514350" indent="-514350">
              <a:buFont typeface="+mj-lt"/>
              <a:buAutoNum type="arabicPeriod" startAt="3"/>
            </a:pPr>
            <a:endParaRPr lang="en-US" sz="3120" i="1" dirty="0"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 startAt="3"/>
            </a:pPr>
            <a:r>
              <a:rPr lang="en-US" sz="2160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Two-Stage Left Turn Progression for Bikes</a:t>
            </a:r>
          </a:p>
          <a:p>
            <a:pPr marL="742950" indent="-742950">
              <a:buFont typeface="+mj-lt"/>
              <a:buAutoNum type="arabicPeriod" startAt="3"/>
            </a:pPr>
            <a:endParaRPr lang="en-US" sz="3600" i="1" dirty="0"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 startAt="3"/>
            </a:pPr>
            <a:r>
              <a:rPr lang="en-US" sz="2160" i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HAWK Signals at Intersections with Minor Streets</a:t>
            </a:r>
          </a:p>
        </p:txBody>
      </p:sp>
      <p:sp>
        <p:nvSpPr>
          <p:cNvPr id="25" name="Rectangle 24"/>
          <p:cNvSpPr/>
          <p:nvPr/>
        </p:nvSpPr>
        <p:spPr>
          <a:xfrm rot="11159891" flipH="1" flipV="1">
            <a:off x="4457344" y="6067797"/>
            <a:ext cx="3301916" cy="795542"/>
          </a:xfrm>
          <a:prstGeom prst="rect">
            <a:avLst/>
          </a:prstGeom>
          <a:blipFill dpi="0" rotWithShape="1">
            <a:blip r:embed="rId6" cstate="print">
              <a:alphaModFix amt="3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</p:spTree>
    <p:extLst>
      <p:ext uri="{BB962C8B-B14F-4D97-AF65-F5344CB8AC3E}">
        <p14:creationId xmlns:p14="http://schemas.microsoft.com/office/powerpoint/2010/main" val="24455951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31FC9-0492-4A02-A545-D71CFF04531C}" type="slidenum">
              <a:rPr lang="en-US" smtClean="0"/>
              <a:t>19</a:t>
            </a:fld>
            <a:endParaRPr lang="en-US" dirty="0"/>
          </a:p>
        </p:txBody>
      </p:sp>
      <p:sp>
        <p:nvSpPr>
          <p:cNvPr id="16" name="Title 4"/>
          <p:cNvSpPr txBox="1">
            <a:spLocks/>
          </p:cNvSpPr>
          <p:nvPr/>
        </p:nvSpPr>
        <p:spPr>
          <a:xfrm>
            <a:off x="863438" y="622475"/>
            <a:ext cx="10513472" cy="1002629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2880" dirty="0"/>
              <a:t>“Re-service for the Ped/Bike Phase”</a:t>
            </a:r>
            <a:endParaRPr lang="en-US" sz="2880" dirty="0">
              <a:solidFill>
                <a:srgbClr val="8A0000"/>
              </a:solidFill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808246" y="213728"/>
            <a:ext cx="10547131" cy="547728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en-US" sz="1680" b="0" dirty="0">
                <a:solidFill>
                  <a:schemeClr val="bg1">
                    <a:lumMod val="65000"/>
                  </a:schemeClr>
                </a:solidFill>
              </a:rPr>
              <a:t>Special Phasing Techniques Favoring </a:t>
            </a:r>
            <a:r>
              <a:rPr lang="en-US" sz="1680" b="0" dirty="0" err="1">
                <a:solidFill>
                  <a:schemeClr val="bg1">
                    <a:lumMod val="65000"/>
                  </a:schemeClr>
                </a:solidFill>
              </a:rPr>
              <a:t>Peds</a:t>
            </a:r>
            <a:r>
              <a:rPr lang="en-US" sz="1680" b="0" dirty="0">
                <a:solidFill>
                  <a:schemeClr val="bg1">
                    <a:lumMod val="65000"/>
                  </a:schemeClr>
                </a:solidFill>
              </a:rPr>
              <a:t> and Bikes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55091" y="1625104"/>
            <a:ext cx="4322531" cy="4452924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3" name="Oval 22"/>
          <p:cNvSpPr/>
          <p:nvPr/>
        </p:nvSpPr>
        <p:spPr>
          <a:xfrm>
            <a:off x="3255932" y="4606167"/>
            <a:ext cx="658368" cy="1028699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F547CEF-A3BF-4412-B55E-F942ED3FF59F}"/>
              </a:ext>
            </a:extLst>
          </p:cNvPr>
          <p:cNvSpPr/>
          <p:nvPr/>
        </p:nvSpPr>
        <p:spPr>
          <a:xfrm>
            <a:off x="6433278" y="4122347"/>
            <a:ext cx="3357084" cy="1695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60000"/>
              </a:lnSpc>
            </a:pPr>
            <a:r>
              <a:rPr lang="en-US" sz="3360" b="1" i="1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Reservice</a:t>
            </a:r>
            <a:r>
              <a:rPr lang="en-US" sz="3360" i="1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:</a:t>
            </a:r>
            <a:r>
              <a:rPr lang="en-US" sz="3360" i="1" dirty="0">
                <a:latin typeface="Angsana New" panose="02020603050405020304" pitchFamily="18" charset="-34"/>
                <a:cs typeface="Angsana New" panose="02020603050405020304" pitchFamily="18" charset="-34"/>
              </a:rPr>
              <a:t>  twice per cycle</a:t>
            </a:r>
          </a:p>
          <a:p>
            <a:pPr>
              <a:lnSpc>
                <a:spcPct val="60000"/>
              </a:lnSpc>
            </a:pPr>
            <a:endParaRPr lang="en-US" sz="3360" i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>
              <a:lnSpc>
                <a:spcPct val="60000"/>
              </a:lnSpc>
            </a:pPr>
            <a:r>
              <a:rPr lang="en-US" sz="3360" b="1" i="1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Run free:  </a:t>
            </a:r>
            <a:r>
              <a:rPr lang="en-US" sz="3360" i="1" dirty="0">
                <a:latin typeface="Angsana New" panose="02020603050405020304" pitchFamily="18" charset="-34"/>
                <a:cs typeface="Angsana New" panose="02020603050405020304" pitchFamily="18" charset="-34"/>
              </a:rPr>
              <a:t>on demand, allowing cars 10 s green between ped phases</a:t>
            </a:r>
            <a:endParaRPr lang="en-US" sz="3360" i="1" dirty="0">
              <a:solidFill>
                <a:schemeClr val="tx1">
                  <a:lumMod val="50000"/>
                  <a:lumOff val="5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49436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1A82E-5271-4675-A078-287F62F0A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  <p:pic>
        <p:nvPicPr>
          <p:cNvPr id="4" name="Picture 3" descr="A close up of a traffic light on a pole&#10;&#10;Description generated with high confidence">
            <a:extLst>
              <a:ext uri="{FF2B5EF4-FFF2-40B4-BE49-F238E27FC236}">
                <a16:creationId xmlns:a16="http://schemas.microsoft.com/office/drawing/2014/main" id="{2C3B549F-F0E6-4133-B7B8-4C641E189B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7492"/>
          <a:stretch/>
        </p:blipFill>
        <p:spPr>
          <a:xfrm>
            <a:off x="4733080" y="0"/>
            <a:ext cx="7458920" cy="6858000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C146740-8AE1-464E-BD5C-495679955D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3880773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Burak Cesme, PhD</a:t>
            </a:r>
          </a:p>
          <a:p>
            <a:pPr marL="0" indent="0">
              <a:buNone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bcesme@kittelson.com</a:t>
            </a:r>
          </a:p>
        </p:txBody>
      </p:sp>
    </p:spTree>
    <p:extLst>
      <p:ext uri="{BB962C8B-B14F-4D97-AF65-F5344CB8AC3E}">
        <p14:creationId xmlns:p14="http://schemas.microsoft.com/office/powerpoint/2010/main" val="56996512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KAI 201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D6DB6"/>
      </a:accent1>
      <a:accent2>
        <a:srgbClr val="F26722"/>
      </a:accent2>
      <a:accent3>
        <a:srgbClr val="BCBEC0"/>
      </a:accent3>
      <a:accent4>
        <a:srgbClr val="FEC553"/>
      </a:accent4>
      <a:accent5>
        <a:srgbClr val="FED697"/>
      </a:accent5>
      <a:accent6>
        <a:srgbClr val="B9C000"/>
      </a:accent6>
      <a:hlink>
        <a:srgbClr val="EE1C25"/>
      </a:hlink>
      <a:folHlink>
        <a:srgbClr val="C69C6D"/>
      </a:folHlink>
    </a:clrScheme>
    <a:fontScheme name="Custom 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WhiteBackground_Widescreen_Theme.potx" id="{274D1016-014D-4740-82D6-0CA08E11CD2F}" vid="{0A12ADB5-B438-4F75-93FD-397DE47DD7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2WhiteBackground_Widescreen_Theme</Template>
  <TotalTime>6658</TotalTime>
  <Words>839</Words>
  <Application>Microsoft Office PowerPoint</Application>
  <PresentationFormat>Widescreen</PresentationFormat>
  <Paragraphs>185</Paragraphs>
  <Slides>20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Angsana New</vt:lpstr>
      <vt:lpstr>Arial</vt:lpstr>
      <vt:lpstr>Calibri</vt:lpstr>
      <vt:lpstr>Century Gothic</vt:lpstr>
      <vt:lpstr>Courier New</vt:lpstr>
      <vt:lpstr>Wingdings</vt:lpstr>
      <vt:lpstr>Wingdings 3</vt:lpstr>
      <vt:lpstr>Facet</vt:lpstr>
      <vt:lpstr>NCHRP 03-133:  Non-Motorized Users at Traffic Signals</vt:lpstr>
      <vt:lpstr>NCHRP 03-133: Traffic Signal Design and Operations Strategies for Non-Motorized Users</vt:lpstr>
      <vt:lpstr>3 “Raises/Razes”</vt:lpstr>
      <vt:lpstr>SET 1:  Basic Treatments to Reduce Pedestrian Delay</vt:lpstr>
      <vt:lpstr>PowerPoint Presentation</vt:lpstr>
      <vt:lpstr>PowerPoint Presentation</vt:lpstr>
      <vt:lpstr>“Maximizing WALK Interval Length”</vt:lpstr>
      <vt:lpstr>SET 2: Eliminating Conflicts with Parallel Traffic Turns</vt:lpstr>
      <vt:lpstr>PowerPoint Presentation</vt:lpstr>
      <vt:lpstr>PowerPoint Presentation</vt:lpstr>
      <vt:lpstr>SET 3: Mitigating Conflicts with Parallel Traffic Turns</vt:lpstr>
      <vt:lpstr>PowerPoint Presentation</vt:lpstr>
      <vt:lpstr>PowerPoint Presentation</vt:lpstr>
      <vt:lpstr>PowerPoint Presentation</vt:lpstr>
      <vt:lpstr>SET 4: Improving Ped/Bike Information and Ease</vt:lpstr>
      <vt:lpstr>SET 5: Bicycle Phases and Special Bike Needs</vt:lpstr>
      <vt:lpstr>PowerPoint Presentation</vt:lpstr>
      <vt:lpstr>SET 6: Special Phasing Techniques Favoring Peds and Bikes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Lee</dc:creator>
  <cp:lastModifiedBy>Burak Cesme</cp:lastModifiedBy>
  <cp:revision>110</cp:revision>
  <dcterms:created xsi:type="dcterms:W3CDTF">2018-07-21T19:47:06Z</dcterms:created>
  <dcterms:modified xsi:type="dcterms:W3CDTF">2019-12-05T21:01:38Z</dcterms:modified>
</cp:coreProperties>
</file>