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rts/chart1.xml" ContentType="application/vnd.openxmlformats-officedocument.drawingml.chart+xml"/>
  <Override PartName="/ppt/notesSlides/notesSlide13.xml" ContentType="application/vnd.openxmlformats-officedocument.presentationml.notesSlide+xml"/>
  <Override PartName="/ppt/charts/chart2.xml" ContentType="application/vnd.openxmlformats-officedocument.drawingml.chart+xml"/>
  <Override PartName="/ppt/notesSlides/notesSlide14.xml" ContentType="application/vnd.openxmlformats-officedocument.presentationml.notesSlide+xml"/>
  <Override PartName="/ppt/charts/chart3.xml" ContentType="application/vnd.openxmlformats-officedocument.drawingml.chart+xml"/>
  <Override PartName="/ppt/notesSlides/notesSlide15.xml" ContentType="application/vnd.openxmlformats-officedocument.presentationml.notesSlide+xml"/>
  <Override PartName="/ppt/charts/chart4.xml" ContentType="application/vnd.openxmlformats-officedocument.drawingml.chart+xml"/>
  <Override PartName="/ppt/notesSlides/notesSlide16.xml" ContentType="application/vnd.openxmlformats-officedocument.presentationml.notesSlide+xml"/>
  <Override PartName="/ppt/charts/chart5.xml" ContentType="application/vnd.openxmlformats-officedocument.drawingml.chart+xml"/>
  <Override PartName="/ppt/notesSlides/notesSlide17.xml" ContentType="application/vnd.openxmlformats-officedocument.presentationml.notesSlide+xml"/>
  <Override PartName="/ppt/charts/chart6.xml" ContentType="application/vnd.openxmlformats-officedocument.drawingml.chart+xml"/>
  <Override PartName="/ppt/notesSlides/notesSlide18.xml" ContentType="application/vnd.openxmlformats-officedocument.presentationml.notesSlide+xml"/>
  <Override PartName="/ppt/charts/chart7.xml" ContentType="application/vnd.openxmlformats-officedocument.drawingml.chart+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notesMasterIdLst>
    <p:notesMasterId r:id="rId22"/>
  </p:notesMasterIdLst>
  <p:handoutMasterIdLst>
    <p:handoutMasterId r:id="rId23"/>
  </p:handoutMasterIdLst>
  <p:sldIdLst>
    <p:sldId id="277" r:id="rId2"/>
    <p:sldId id="304" r:id="rId3"/>
    <p:sldId id="305" r:id="rId4"/>
    <p:sldId id="306" r:id="rId5"/>
    <p:sldId id="297" r:id="rId6"/>
    <p:sldId id="303" r:id="rId7"/>
    <p:sldId id="317" r:id="rId8"/>
    <p:sldId id="325" r:id="rId9"/>
    <p:sldId id="326" r:id="rId10"/>
    <p:sldId id="319" r:id="rId11"/>
    <p:sldId id="318" r:id="rId12"/>
    <p:sldId id="308" r:id="rId13"/>
    <p:sldId id="310" r:id="rId14"/>
    <p:sldId id="312" r:id="rId15"/>
    <p:sldId id="314" r:id="rId16"/>
    <p:sldId id="321" r:id="rId17"/>
    <p:sldId id="322" r:id="rId18"/>
    <p:sldId id="323" r:id="rId19"/>
    <p:sldId id="315" r:id="rId20"/>
    <p:sldId id="280" r:id="rId21"/>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Introduction" id="{CB6BBEF7-9717-4733-A929-535518E6EBF6}">
          <p14:sldIdLst>
            <p14:sldId id="277"/>
            <p14:sldId id="304"/>
            <p14:sldId id="305"/>
            <p14:sldId id="306"/>
          </p14:sldIdLst>
        </p14:section>
        <p14:section name="Author Your Presentation" id="{16378913-E5ED-4281-BAF5-F1F938CB0BED}">
          <p14:sldIdLst>
            <p14:sldId id="297"/>
          </p14:sldIdLst>
        </p14:section>
        <p14:section name="Enrich Your Presentation" id="{E2D565D1-BA5E-44E6-A40E-50A644912248}">
          <p14:sldIdLst/>
        </p14:section>
        <p14:section name="Deliver Your Presentation" id="{71D59651-8EFA-4415-9623-98B4C4A8699C}">
          <p14:sldIdLst>
            <p14:sldId id="303"/>
            <p14:sldId id="317"/>
            <p14:sldId id="325"/>
            <p14:sldId id="326"/>
            <p14:sldId id="319"/>
            <p14:sldId id="318"/>
            <p14:sldId id="308"/>
            <p14:sldId id="310"/>
            <p14:sldId id="312"/>
            <p14:sldId id="314"/>
            <p14:sldId id="321"/>
            <p14:sldId id="322"/>
            <p14:sldId id="323"/>
            <p14:sldId id="315"/>
            <p14:sldId id="280"/>
          </p14:sldIdLst>
        </p14:section>
        <p14:section name="There's More!" id="{2E16B512-814A-4DC1-A986-25475E10E0EF}">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1"/>
    </p:ext>
    <p:ext uri="{D31A062A-798A-4329-ABDD-BBA856620510}">
      <p14:defaultImageDpi xmlns:p14="http://schemas.microsoft.com/office/powerpoint/2010/main" val="96"/>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262" autoAdjust="0"/>
    <p:restoredTop sz="89825" autoAdjust="0"/>
  </p:normalViewPr>
  <p:slideViewPr>
    <p:cSldViewPr>
      <p:cViewPr>
        <p:scale>
          <a:sx n="95" d="100"/>
          <a:sy n="95" d="100"/>
        </p:scale>
        <p:origin x="-2190" y="-312"/>
      </p:cViewPr>
      <p:guideLst>
        <p:guide orient="horz" pos="2160"/>
        <p:guide pos="2880"/>
      </p:guideLst>
    </p:cSldViewPr>
  </p:slideViewPr>
  <p:outlineViewPr>
    <p:cViewPr>
      <p:scale>
        <a:sx n="33" d="100"/>
        <a:sy n="33" d="100"/>
      </p:scale>
      <p:origin x="0" y="198"/>
    </p:cViewPr>
    <p:sldLst>
      <p:sld r:id="rId1" collapse="1"/>
      <p:sld r:id="rId2" collapse="1"/>
    </p:sldLst>
  </p:outlineViewPr>
  <p:notesTextViewPr>
    <p:cViewPr>
      <p:scale>
        <a:sx n="1" d="1"/>
        <a:sy n="1" d="1"/>
      </p:scale>
      <p:origin x="0" y="0"/>
    </p:cViewPr>
  </p:notesTextViewPr>
  <p:sorterViewPr>
    <p:cViewPr>
      <p:scale>
        <a:sx n="100" d="100"/>
        <a:sy n="100" d="100"/>
      </p:scale>
      <p:origin x="0" y="0"/>
    </p:cViewPr>
  </p:sorterViewPr>
  <p:notesViewPr>
    <p:cSldViewPr>
      <p:cViewPr varScale="1">
        <p:scale>
          <a:sx n="87" d="100"/>
          <a:sy n="87" d="100"/>
        </p:scale>
        <p:origin x="-3768" y="-78"/>
      </p:cViewPr>
      <p:guideLst>
        <p:guide orient="horz" pos="2928"/>
        <p:guide pos="2208"/>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_rels/viewProps.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slide" Target="slides/slide8.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7.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0"/>
      <c:hPercent val="50"/>
      <c:rotY val="0"/>
      <c:depthPercent val="100"/>
      <c:rAngAx val="0"/>
      <c:perspective val="0"/>
    </c:view3D>
    <c:floor>
      <c:thickness val="0"/>
    </c:floor>
    <c:sideWall>
      <c:thickness val="0"/>
      <c:spPr>
        <a:noFill/>
        <a:ln w="25270">
          <a:noFill/>
        </a:ln>
      </c:spPr>
    </c:sideWall>
    <c:backWall>
      <c:thickness val="0"/>
      <c:spPr>
        <a:noFill/>
        <a:ln w="25270">
          <a:noFill/>
        </a:ln>
      </c:spPr>
    </c:backWall>
    <c:plotArea>
      <c:layout>
        <c:manualLayout>
          <c:layoutTarget val="inner"/>
          <c:xMode val="edge"/>
          <c:yMode val="edge"/>
          <c:x val="9.6659182341108804E-2"/>
          <c:y val="8.14109190026652E-2"/>
          <c:w val="0.92160071148152434"/>
          <c:h val="0.8500464334329636"/>
        </c:manualLayout>
      </c:layout>
      <c:bar3DChart>
        <c:barDir val="col"/>
        <c:grouping val="clustered"/>
        <c:varyColors val="0"/>
        <c:ser>
          <c:idx val="1"/>
          <c:order val="0"/>
          <c:tx>
            <c:strRef>
              <c:f>Sheet1!$B$1</c:f>
              <c:strCache>
                <c:ptCount val="1"/>
                <c:pt idx="0">
                  <c:v>TERMs + COC</c:v>
                </c:pt>
              </c:strCache>
            </c:strRef>
          </c:tx>
          <c:spPr>
            <a:solidFill>
              <a:schemeClr val="accent5">
                <a:lumMod val="50000"/>
              </a:schemeClr>
            </a:solidFill>
            <a:ln w="12635">
              <a:solidFill>
                <a:schemeClr val="accent1">
                  <a:lumMod val="60000"/>
                  <a:lumOff val="40000"/>
                </a:schemeClr>
              </a:solidFill>
              <a:prstDash val="solid"/>
            </a:ln>
            <a:scene3d>
              <a:camera prst="orthographicFront"/>
              <a:lightRig rig="threePt" dir="t"/>
            </a:scene3d>
            <a:sp3d>
              <a:bevelT w="0" h="165100"/>
              <a:contourClr>
                <a:srgbClr val="000000"/>
              </a:contourClr>
            </a:sp3d>
          </c:spPr>
          <c:invertIfNegative val="0"/>
          <c:dLbls>
            <c:txPr>
              <a:bodyPr/>
              <a:lstStyle/>
              <a:p>
                <a:pPr>
                  <a:defRPr sz="1400">
                    <a:latin typeface="+mn-lt"/>
                  </a:defRPr>
                </a:pPr>
                <a:endParaRPr lang="en-US"/>
              </a:p>
            </c:txPr>
            <c:showLegendKey val="0"/>
            <c:showVal val="1"/>
            <c:showCatName val="0"/>
            <c:showSerName val="0"/>
            <c:showPercent val="0"/>
            <c:showBubbleSize val="0"/>
            <c:showLeaderLines val="0"/>
          </c:dLbls>
          <c:cat>
            <c:numRef>
              <c:f>Sheet1!$A$2:$A$7</c:f>
              <c:numCache>
                <c:formatCode>General</c:formatCode>
                <c:ptCount val="6"/>
                <c:pt idx="0">
                  <c:v>1999</c:v>
                </c:pt>
                <c:pt idx="1">
                  <c:v>2002</c:v>
                </c:pt>
                <c:pt idx="2">
                  <c:v>2005</c:v>
                </c:pt>
                <c:pt idx="3">
                  <c:v>2008</c:v>
                </c:pt>
                <c:pt idx="4">
                  <c:v>2011</c:v>
                </c:pt>
                <c:pt idx="5">
                  <c:v>2014</c:v>
                </c:pt>
              </c:numCache>
            </c:numRef>
          </c:cat>
          <c:val>
            <c:numRef>
              <c:f>Sheet1!$B$2:$B$7</c:f>
              <c:numCache>
                <c:formatCode>#,##0</c:formatCode>
                <c:ptCount val="6"/>
                <c:pt idx="0">
                  <c:v>45538</c:v>
                </c:pt>
                <c:pt idx="1">
                  <c:v>96333</c:v>
                </c:pt>
                <c:pt idx="2">
                  <c:v>119190</c:v>
                </c:pt>
                <c:pt idx="3">
                  <c:v>117787</c:v>
                </c:pt>
                <c:pt idx="4">
                  <c:v>125661</c:v>
                </c:pt>
                <c:pt idx="5">
                  <c:v>131830</c:v>
                </c:pt>
              </c:numCache>
            </c:numRef>
          </c:val>
        </c:ser>
        <c:dLbls>
          <c:showLegendKey val="0"/>
          <c:showVal val="1"/>
          <c:showCatName val="0"/>
          <c:showSerName val="0"/>
          <c:showPercent val="0"/>
          <c:showBubbleSize val="0"/>
        </c:dLbls>
        <c:gapWidth val="108"/>
        <c:shape val="box"/>
        <c:axId val="155963392"/>
        <c:axId val="155966080"/>
        <c:axId val="0"/>
      </c:bar3DChart>
      <c:catAx>
        <c:axId val="155963392"/>
        <c:scaling>
          <c:orientation val="minMax"/>
        </c:scaling>
        <c:delete val="0"/>
        <c:axPos val="b"/>
        <c:numFmt formatCode="General" sourceLinked="1"/>
        <c:majorTickMark val="out"/>
        <c:minorTickMark val="none"/>
        <c:tickLblPos val="nextTo"/>
        <c:spPr>
          <a:ln w="3159">
            <a:solidFill>
              <a:srgbClr val="000000"/>
            </a:solidFill>
            <a:prstDash val="solid"/>
          </a:ln>
        </c:spPr>
        <c:txPr>
          <a:bodyPr rot="0" vert="horz"/>
          <a:lstStyle/>
          <a:p>
            <a:pPr>
              <a:defRPr sz="1400" b="0" i="0" u="none" strike="noStrike" baseline="0">
                <a:solidFill>
                  <a:srgbClr val="000000"/>
                </a:solidFill>
                <a:latin typeface="Arial"/>
                <a:ea typeface="Arial"/>
                <a:cs typeface="Arial"/>
              </a:defRPr>
            </a:pPr>
            <a:endParaRPr lang="en-US"/>
          </a:p>
        </c:txPr>
        <c:crossAx val="155966080"/>
        <c:crosses val="autoZero"/>
        <c:auto val="1"/>
        <c:lblAlgn val="ctr"/>
        <c:lblOffset val="100"/>
        <c:noMultiLvlLbl val="0"/>
      </c:catAx>
      <c:valAx>
        <c:axId val="155966080"/>
        <c:scaling>
          <c:orientation val="minMax"/>
          <c:max val="140000"/>
          <c:min val="0"/>
        </c:scaling>
        <c:delete val="0"/>
        <c:axPos val="l"/>
        <c:numFmt formatCode="#,##0" sourceLinked="0"/>
        <c:majorTickMark val="out"/>
        <c:minorTickMark val="none"/>
        <c:tickLblPos val="nextTo"/>
        <c:spPr>
          <a:ln w="3159">
            <a:solidFill>
              <a:srgbClr val="000000"/>
            </a:solidFill>
            <a:prstDash val="solid"/>
          </a:ln>
        </c:spPr>
        <c:txPr>
          <a:bodyPr rot="0" vert="horz"/>
          <a:lstStyle/>
          <a:p>
            <a:pPr>
              <a:defRPr sz="1200" b="0" i="0" u="none" strike="noStrike" baseline="0">
                <a:solidFill>
                  <a:srgbClr val="000000"/>
                </a:solidFill>
                <a:latin typeface="Arial"/>
                <a:ea typeface="Arial"/>
                <a:cs typeface="Arial"/>
              </a:defRPr>
            </a:pPr>
            <a:endParaRPr lang="en-US"/>
          </a:p>
        </c:txPr>
        <c:crossAx val="155963392"/>
        <c:crosses val="autoZero"/>
        <c:crossBetween val="between"/>
        <c:majorUnit val="20000"/>
      </c:valAx>
    </c:plotArea>
    <c:plotVisOnly val="1"/>
    <c:dispBlanksAs val="gap"/>
    <c:showDLblsOverMax val="0"/>
  </c:chart>
  <c:spPr>
    <a:noFill/>
    <a:ln>
      <a:noFill/>
    </a:ln>
  </c:spPr>
  <c:txPr>
    <a:bodyPr/>
    <a:lstStyle/>
    <a:p>
      <a:pPr>
        <a:defRPr sz="995" b="1" i="0" u="none" strike="noStrike" baseline="0">
          <a:solidFill>
            <a:srgbClr val="000000"/>
          </a:solidFill>
          <a:latin typeface="Times New Roman"/>
          <a:ea typeface="Times New Roman"/>
          <a:cs typeface="Times New Roman"/>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0"/>
      <c:hPercent val="50"/>
      <c:rotY val="0"/>
      <c:depthPercent val="100"/>
      <c:rAngAx val="0"/>
      <c:perspective val="0"/>
    </c:view3D>
    <c:floor>
      <c:thickness val="0"/>
    </c:floor>
    <c:sideWall>
      <c:thickness val="0"/>
      <c:spPr>
        <a:noFill/>
        <a:ln w="25270">
          <a:noFill/>
        </a:ln>
      </c:spPr>
    </c:sideWall>
    <c:backWall>
      <c:thickness val="0"/>
      <c:spPr>
        <a:noFill/>
        <a:ln w="25270">
          <a:noFill/>
        </a:ln>
      </c:spPr>
    </c:backWall>
    <c:plotArea>
      <c:layout>
        <c:manualLayout>
          <c:layoutTarget val="inner"/>
          <c:xMode val="edge"/>
          <c:yMode val="edge"/>
          <c:x val="9.6659182341108804E-2"/>
          <c:y val="8.14109190026652E-2"/>
          <c:w val="0.92160071148152434"/>
          <c:h val="0.8500464334329636"/>
        </c:manualLayout>
      </c:layout>
      <c:bar3DChart>
        <c:barDir val="col"/>
        <c:grouping val="clustered"/>
        <c:varyColors val="0"/>
        <c:ser>
          <c:idx val="1"/>
          <c:order val="0"/>
          <c:tx>
            <c:strRef>
              <c:f>Sheet1!$B$1</c:f>
              <c:strCache>
                <c:ptCount val="1"/>
                <c:pt idx="0">
                  <c:v>TERMs + COC</c:v>
                </c:pt>
              </c:strCache>
            </c:strRef>
          </c:tx>
          <c:spPr>
            <a:solidFill>
              <a:srgbClr val="92D050"/>
            </a:solidFill>
            <a:ln w="12635">
              <a:solidFill>
                <a:schemeClr val="accent1">
                  <a:lumMod val="60000"/>
                  <a:lumOff val="40000"/>
                </a:schemeClr>
              </a:solidFill>
              <a:prstDash val="solid"/>
            </a:ln>
            <a:scene3d>
              <a:camera prst="orthographicFront"/>
              <a:lightRig rig="threePt" dir="t"/>
            </a:scene3d>
            <a:sp3d>
              <a:bevelT w="0" h="165100"/>
              <a:contourClr>
                <a:srgbClr val="000000"/>
              </a:contourClr>
            </a:sp3d>
          </c:spPr>
          <c:invertIfNegative val="0"/>
          <c:dLbls>
            <c:txPr>
              <a:bodyPr/>
              <a:lstStyle/>
              <a:p>
                <a:pPr>
                  <a:defRPr sz="1400">
                    <a:latin typeface="+mn-lt"/>
                  </a:defRPr>
                </a:pPr>
                <a:endParaRPr lang="en-US"/>
              </a:p>
            </c:txPr>
            <c:showLegendKey val="0"/>
            <c:showVal val="1"/>
            <c:showCatName val="0"/>
            <c:showSerName val="0"/>
            <c:showPercent val="0"/>
            <c:showBubbleSize val="0"/>
            <c:showLeaderLines val="0"/>
          </c:dLbls>
          <c:cat>
            <c:numRef>
              <c:f>Sheet1!$A$2:$A$7</c:f>
              <c:numCache>
                <c:formatCode>General</c:formatCode>
                <c:ptCount val="6"/>
                <c:pt idx="0">
                  <c:v>1999</c:v>
                </c:pt>
                <c:pt idx="1">
                  <c:v>2002</c:v>
                </c:pt>
                <c:pt idx="2">
                  <c:v>2005</c:v>
                </c:pt>
                <c:pt idx="3">
                  <c:v>2008</c:v>
                </c:pt>
                <c:pt idx="4">
                  <c:v>2011</c:v>
                </c:pt>
                <c:pt idx="5">
                  <c:v>2014</c:v>
                </c:pt>
              </c:numCache>
            </c:numRef>
          </c:cat>
          <c:val>
            <c:numRef>
              <c:f>Sheet1!$B$2:$B$7</c:f>
              <c:numCache>
                <c:formatCode>#,##0</c:formatCode>
                <c:ptCount val="6"/>
                <c:pt idx="0">
                  <c:v>800158</c:v>
                </c:pt>
                <c:pt idx="1">
                  <c:v>1774670</c:v>
                </c:pt>
                <c:pt idx="2">
                  <c:v>2220582</c:v>
                </c:pt>
                <c:pt idx="3">
                  <c:v>2455022</c:v>
                </c:pt>
                <c:pt idx="4">
                  <c:v>2418264</c:v>
                </c:pt>
                <c:pt idx="5">
                  <c:v>2473326</c:v>
                </c:pt>
              </c:numCache>
            </c:numRef>
          </c:val>
        </c:ser>
        <c:dLbls>
          <c:showLegendKey val="0"/>
          <c:showVal val="1"/>
          <c:showCatName val="0"/>
          <c:showSerName val="0"/>
          <c:showPercent val="0"/>
          <c:showBubbleSize val="0"/>
        </c:dLbls>
        <c:gapWidth val="108"/>
        <c:shape val="box"/>
        <c:axId val="156049408"/>
        <c:axId val="156052096"/>
        <c:axId val="0"/>
      </c:bar3DChart>
      <c:catAx>
        <c:axId val="156049408"/>
        <c:scaling>
          <c:orientation val="minMax"/>
        </c:scaling>
        <c:delete val="0"/>
        <c:axPos val="b"/>
        <c:numFmt formatCode="General" sourceLinked="1"/>
        <c:majorTickMark val="out"/>
        <c:minorTickMark val="none"/>
        <c:tickLblPos val="nextTo"/>
        <c:spPr>
          <a:ln w="3159">
            <a:solidFill>
              <a:srgbClr val="000000"/>
            </a:solidFill>
            <a:prstDash val="solid"/>
          </a:ln>
        </c:spPr>
        <c:txPr>
          <a:bodyPr rot="0" vert="horz"/>
          <a:lstStyle/>
          <a:p>
            <a:pPr>
              <a:defRPr sz="1400" b="0" i="0" u="none" strike="noStrike" baseline="0">
                <a:solidFill>
                  <a:srgbClr val="000000"/>
                </a:solidFill>
                <a:latin typeface="Arial"/>
                <a:ea typeface="Arial"/>
                <a:cs typeface="Arial"/>
              </a:defRPr>
            </a:pPr>
            <a:endParaRPr lang="en-US"/>
          </a:p>
        </c:txPr>
        <c:crossAx val="156052096"/>
        <c:crosses val="autoZero"/>
        <c:auto val="1"/>
        <c:lblAlgn val="ctr"/>
        <c:lblOffset val="100"/>
        <c:noMultiLvlLbl val="0"/>
      </c:catAx>
      <c:valAx>
        <c:axId val="156052096"/>
        <c:scaling>
          <c:orientation val="minMax"/>
          <c:max val="2500000"/>
          <c:min val="0"/>
        </c:scaling>
        <c:delete val="0"/>
        <c:axPos val="l"/>
        <c:numFmt formatCode="#,##0" sourceLinked="0"/>
        <c:majorTickMark val="out"/>
        <c:minorTickMark val="none"/>
        <c:tickLblPos val="nextTo"/>
        <c:spPr>
          <a:ln w="3159">
            <a:solidFill>
              <a:srgbClr val="000000"/>
            </a:solidFill>
            <a:prstDash val="solid"/>
          </a:ln>
        </c:spPr>
        <c:txPr>
          <a:bodyPr rot="0" vert="horz"/>
          <a:lstStyle/>
          <a:p>
            <a:pPr>
              <a:defRPr sz="1200" b="0" i="0" u="none" strike="noStrike" baseline="0">
                <a:solidFill>
                  <a:srgbClr val="000000"/>
                </a:solidFill>
                <a:latin typeface="Arial"/>
                <a:ea typeface="Arial"/>
                <a:cs typeface="Arial"/>
              </a:defRPr>
            </a:pPr>
            <a:endParaRPr lang="en-US"/>
          </a:p>
        </c:txPr>
        <c:crossAx val="156049408"/>
        <c:crosses val="autoZero"/>
        <c:crossBetween val="between"/>
        <c:majorUnit val="400000"/>
      </c:valAx>
    </c:plotArea>
    <c:plotVisOnly val="1"/>
    <c:dispBlanksAs val="gap"/>
    <c:showDLblsOverMax val="0"/>
  </c:chart>
  <c:spPr>
    <a:noFill/>
    <a:ln>
      <a:noFill/>
    </a:ln>
  </c:spPr>
  <c:txPr>
    <a:bodyPr/>
    <a:lstStyle/>
    <a:p>
      <a:pPr>
        <a:defRPr sz="995" b="1" i="0" u="none" strike="noStrike" baseline="0">
          <a:solidFill>
            <a:srgbClr val="000000"/>
          </a:solidFill>
          <a:latin typeface="Times New Roman"/>
          <a:ea typeface="Times New Roman"/>
          <a:cs typeface="Times New Roman"/>
        </a:defRPr>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0"/>
      <c:hPercent val="50"/>
      <c:rotY val="0"/>
      <c:depthPercent val="100"/>
      <c:rAngAx val="0"/>
      <c:perspective val="0"/>
    </c:view3D>
    <c:floor>
      <c:thickness val="0"/>
    </c:floor>
    <c:sideWall>
      <c:thickness val="0"/>
      <c:spPr>
        <a:noFill/>
        <a:ln w="25270">
          <a:noFill/>
        </a:ln>
      </c:spPr>
    </c:sideWall>
    <c:backWall>
      <c:thickness val="0"/>
      <c:spPr>
        <a:noFill/>
        <a:ln w="25270">
          <a:noFill/>
        </a:ln>
      </c:spPr>
    </c:backWall>
    <c:plotArea>
      <c:layout>
        <c:manualLayout>
          <c:layoutTarget val="inner"/>
          <c:xMode val="edge"/>
          <c:yMode val="edge"/>
          <c:x val="9.6659182341108804E-2"/>
          <c:y val="8.14109190026652E-2"/>
          <c:w val="0.92160071148152434"/>
          <c:h val="0.8500464334329636"/>
        </c:manualLayout>
      </c:layout>
      <c:bar3DChart>
        <c:barDir val="col"/>
        <c:grouping val="clustered"/>
        <c:varyColors val="0"/>
        <c:ser>
          <c:idx val="1"/>
          <c:order val="0"/>
          <c:tx>
            <c:strRef>
              <c:f>Sheet1!$B$1</c:f>
              <c:strCache>
                <c:ptCount val="1"/>
                <c:pt idx="0">
                  <c:v>TERMs + COC</c:v>
                </c:pt>
              </c:strCache>
            </c:strRef>
          </c:tx>
          <c:spPr>
            <a:solidFill>
              <a:schemeClr val="accent1">
                <a:lumMod val="60000"/>
                <a:lumOff val="40000"/>
              </a:schemeClr>
            </a:solidFill>
            <a:ln w="12635">
              <a:solidFill>
                <a:schemeClr val="accent1">
                  <a:lumMod val="60000"/>
                  <a:lumOff val="40000"/>
                </a:schemeClr>
              </a:solidFill>
              <a:prstDash val="solid"/>
            </a:ln>
            <a:scene3d>
              <a:camera prst="orthographicFront"/>
              <a:lightRig rig="threePt" dir="t"/>
            </a:scene3d>
            <a:sp3d>
              <a:bevelT w="0" h="165100"/>
              <a:contourClr>
                <a:srgbClr val="000000"/>
              </a:contourClr>
            </a:sp3d>
          </c:spPr>
          <c:invertIfNegative val="0"/>
          <c:dLbls>
            <c:txPr>
              <a:bodyPr/>
              <a:lstStyle/>
              <a:p>
                <a:pPr>
                  <a:defRPr sz="1400">
                    <a:latin typeface="+mn-lt"/>
                  </a:defRPr>
                </a:pPr>
                <a:endParaRPr lang="en-US"/>
              </a:p>
            </c:txPr>
            <c:showLegendKey val="0"/>
            <c:showVal val="1"/>
            <c:showCatName val="0"/>
            <c:showSerName val="0"/>
            <c:showPercent val="0"/>
            <c:showBubbleSize val="0"/>
            <c:showLeaderLines val="0"/>
          </c:dLbls>
          <c:cat>
            <c:numRef>
              <c:f>Sheet1!$A$2:$A$7</c:f>
              <c:numCache>
                <c:formatCode>General</c:formatCode>
                <c:ptCount val="6"/>
                <c:pt idx="0">
                  <c:v>1999</c:v>
                </c:pt>
                <c:pt idx="1">
                  <c:v>2002</c:v>
                </c:pt>
                <c:pt idx="2">
                  <c:v>2005</c:v>
                </c:pt>
                <c:pt idx="3">
                  <c:v>2008</c:v>
                </c:pt>
                <c:pt idx="4">
                  <c:v>2011</c:v>
                </c:pt>
                <c:pt idx="5">
                  <c:v>2014</c:v>
                </c:pt>
              </c:numCache>
            </c:numRef>
          </c:cat>
          <c:val>
            <c:numRef>
              <c:f>Sheet1!$B$2:$B$7</c:f>
              <c:numCache>
                <c:formatCode>#,##0.000</c:formatCode>
                <c:ptCount val="6"/>
                <c:pt idx="0">
                  <c:v>1.244</c:v>
                </c:pt>
                <c:pt idx="1">
                  <c:v>2.34</c:v>
                </c:pt>
                <c:pt idx="2">
                  <c:v>1.7050000000000001</c:v>
                </c:pt>
                <c:pt idx="3">
                  <c:v>1.139</c:v>
                </c:pt>
                <c:pt idx="4">
                  <c:v>0.87</c:v>
                </c:pt>
                <c:pt idx="5">
                  <c:v>1.0609999999999999</c:v>
                </c:pt>
              </c:numCache>
            </c:numRef>
          </c:val>
        </c:ser>
        <c:dLbls>
          <c:showLegendKey val="0"/>
          <c:showVal val="1"/>
          <c:showCatName val="0"/>
          <c:showSerName val="0"/>
          <c:showPercent val="0"/>
          <c:showBubbleSize val="0"/>
        </c:dLbls>
        <c:gapWidth val="108"/>
        <c:shape val="box"/>
        <c:axId val="158208000"/>
        <c:axId val="158210688"/>
        <c:axId val="0"/>
      </c:bar3DChart>
      <c:catAx>
        <c:axId val="158208000"/>
        <c:scaling>
          <c:orientation val="minMax"/>
        </c:scaling>
        <c:delete val="0"/>
        <c:axPos val="b"/>
        <c:numFmt formatCode="General" sourceLinked="1"/>
        <c:majorTickMark val="out"/>
        <c:minorTickMark val="none"/>
        <c:tickLblPos val="nextTo"/>
        <c:spPr>
          <a:ln w="3159">
            <a:solidFill>
              <a:srgbClr val="000000"/>
            </a:solidFill>
            <a:prstDash val="solid"/>
          </a:ln>
        </c:spPr>
        <c:txPr>
          <a:bodyPr rot="0" vert="horz"/>
          <a:lstStyle/>
          <a:p>
            <a:pPr>
              <a:defRPr sz="1400" b="0" i="0" u="none" strike="noStrike" baseline="0">
                <a:solidFill>
                  <a:srgbClr val="000000"/>
                </a:solidFill>
                <a:latin typeface="Arial"/>
                <a:ea typeface="Arial"/>
                <a:cs typeface="Arial"/>
              </a:defRPr>
            </a:pPr>
            <a:endParaRPr lang="en-US"/>
          </a:p>
        </c:txPr>
        <c:crossAx val="158210688"/>
        <c:crosses val="autoZero"/>
        <c:auto val="1"/>
        <c:lblAlgn val="ctr"/>
        <c:lblOffset val="100"/>
        <c:noMultiLvlLbl val="0"/>
      </c:catAx>
      <c:valAx>
        <c:axId val="158210688"/>
        <c:scaling>
          <c:orientation val="minMax"/>
          <c:max val="3"/>
          <c:min val="0"/>
        </c:scaling>
        <c:delete val="0"/>
        <c:axPos val="l"/>
        <c:numFmt formatCode="#,##0.00" sourceLinked="0"/>
        <c:majorTickMark val="out"/>
        <c:minorTickMark val="none"/>
        <c:tickLblPos val="nextTo"/>
        <c:spPr>
          <a:ln w="3159">
            <a:solidFill>
              <a:srgbClr val="000000"/>
            </a:solidFill>
            <a:prstDash val="solid"/>
          </a:ln>
        </c:spPr>
        <c:txPr>
          <a:bodyPr rot="0" vert="horz"/>
          <a:lstStyle/>
          <a:p>
            <a:pPr>
              <a:defRPr sz="1200" b="0" i="0" u="none" strike="noStrike" baseline="0">
                <a:solidFill>
                  <a:srgbClr val="000000"/>
                </a:solidFill>
                <a:latin typeface="Arial"/>
                <a:ea typeface="Arial"/>
                <a:cs typeface="Arial"/>
              </a:defRPr>
            </a:pPr>
            <a:endParaRPr lang="en-US"/>
          </a:p>
        </c:txPr>
        <c:crossAx val="158208000"/>
        <c:crosses val="autoZero"/>
        <c:crossBetween val="between"/>
        <c:majorUnit val="0.5"/>
      </c:valAx>
    </c:plotArea>
    <c:plotVisOnly val="1"/>
    <c:dispBlanksAs val="gap"/>
    <c:showDLblsOverMax val="0"/>
  </c:chart>
  <c:spPr>
    <a:noFill/>
    <a:ln>
      <a:noFill/>
    </a:ln>
  </c:spPr>
  <c:txPr>
    <a:bodyPr/>
    <a:lstStyle/>
    <a:p>
      <a:pPr>
        <a:defRPr sz="995" b="1" i="0" u="none" strike="noStrike" baseline="0">
          <a:solidFill>
            <a:srgbClr val="000000"/>
          </a:solidFill>
          <a:latin typeface="Times New Roman"/>
          <a:ea typeface="Times New Roman"/>
          <a:cs typeface="Times New Roman"/>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0"/>
      <c:hPercent val="50"/>
      <c:rotY val="0"/>
      <c:depthPercent val="100"/>
      <c:rAngAx val="0"/>
      <c:perspective val="0"/>
    </c:view3D>
    <c:floor>
      <c:thickness val="0"/>
    </c:floor>
    <c:sideWall>
      <c:thickness val="0"/>
      <c:spPr>
        <a:noFill/>
        <a:ln w="25270">
          <a:noFill/>
        </a:ln>
      </c:spPr>
    </c:sideWall>
    <c:backWall>
      <c:thickness val="0"/>
      <c:spPr>
        <a:noFill/>
        <a:ln w="25270">
          <a:noFill/>
        </a:ln>
      </c:spPr>
    </c:backWall>
    <c:plotArea>
      <c:layout>
        <c:manualLayout>
          <c:layoutTarget val="inner"/>
          <c:xMode val="edge"/>
          <c:yMode val="edge"/>
          <c:x val="9.6659182341108804E-2"/>
          <c:y val="8.14109190026652E-2"/>
          <c:w val="0.92160071148152434"/>
          <c:h val="0.8500464334329636"/>
        </c:manualLayout>
      </c:layout>
      <c:bar3DChart>
        <c:barDir val="col"/>
        <c:grouping val="clustered"/>
        <c:varyColors val="0"/>
        <c:ser>
          <c:idx val="1"/>
          <c:order val="0"/>
          <c:tx>
            <c:strRef>
              <c:f>Sheet1!$B$1</c:f>
              <c:strCache>
                <c:ptCount val="1"/>
                <c:pt idx="0">
                  <c:v>TERMs + COC</c:v>
                </c:pt>
              </c:strCache>
            </c:strRef>
          </c:tx>
          <c:spPr>
            <a:solidFill>
              <a:schemeClr val="accent2">
                <a:lumMod val="60000"/>
                <a:lumOff val="40000"/>
              </a:schemeClr>
            </a:solidFill>
            <a:ln w="12635">
              <a:solidFill>
                <a:schemeClr val="accent1">
                  <a:lumMod val="60000"/>
                  <a:lumOff val="40000"/>
                </a:schemeClr>
              </a:solidFill>
              <a:prstDash val="solid"/>
            </a:ln>
            <a:scene3d>
              <a:camera prst="orthographicFront"/>
              <a:lightRig rig="threePt" dir="t"/>
            </a:scene3d>
            <a:sp3d>
              <a:bevelT w="0" h="165100"/>
              <a:contourClr>
                <a:srgbClr val="000000"/>
              </a:contourClr>
            </a:sp3d>
          </c:spPr>
          <c:invertIfNegative val="0"/>
          <c:dLbls>
            <c:txPr>
              <a:bodyPr/>
              <a:lstStyle/>
              <a:p>
                <a:pPr>
                  <a:defRPr sz="1400">
                    <a:latin typeface="+mn-lt"/>
                  </a:defRPr>
                </a:pPr>
                <a:endParaRPr lang="en-US"/>
              </a:p>
            </c:txPr>
            <c:showLegendKey val="0"/>
            <c:showVal val="1"/>
            <c:showCatName val="0"/>
            <c:showSerName val="0"/>
            <c:showPercent val="0"/>
            <c:showBubbleSize val="0"/>
            <c:showLeaderLines val="0"/>
          </c:dLbls>
          <c:cat>
            <c:numRef>
              <c:f>Sheet1!$A$2:$A$7</c:f>
              <c:numCache>
                <c:formatCode>General</c:formatCode>
                <c:ptCount val="6"/>
                <c:pt idx="0">
                  <c:v>1999</c:v>
                </c:pt>
                <c:pt idx="1">
                  <c:v>2002</c:v>
                </c:pt>
                <c:pt idx="2">
                  <c:v>2005</c:v>
                </c:pt>
                <c:pt idx="3">
                  <c:v>2008</c:v>
                </c:pt>
                <c:pt idx="4">
                  <c:v>2011</c:v>
                </c:pt>
                <c:pt idx="5">
                  <c:v>2014</c:v>
                </c:pt>
              </c:numCache>
            </c:numRef>
          </c:cat>
          <c:val>
            <c:numRef>
              <c:f>Sheet1!$B$2:$B$7</c:f>
              <c:numCache>
                <c:formatCode>#,##0.000</c:formatCode>
                <c:ptCount val="6"/>
                <c:pt idx="0">
                  <c:v>0.65700000000000003</c:v>
                </c:pt>
                <c:pt idx="1">
                  <c:v>1.1639999999999999</c:v>
                </c:pt>
                <c:pt idx="2">
                  <c:v>0.84499999999999997</c:v>
                </c:pt>
                <c:pt idx="3">
                  <c:v>0.63900000000000001</c:v>
                </c:pt>
                <c:pt idx="4">
                  <c:v>0.53800000000000003</c:v>
                </c:pt>
                <c:pt idx="5">
                  <c:v>0.53300000000000003</c:v>
                </c:pt>
              </c:numCache>
            </c:numRef>
          </c:val>
        </c:ser>
        <c:dLbls>
          <c:showLegendKey val="0"/>
          <c:showVal val="1"/>
          <c:showCatName val="0"/>
          <c:showSerName val="0"/>
          <c:showPercent val="0"/>
          <c:showBubbleSize val="0"/>
        </c:dLbls>
        <c:gapWidth val="108"/>
        <c:shape val="box"/>
        <c:axId val="161415168"/>
        <c:axId val="161417856"/>
        <c:axId val="0"/>
      </c:bar3DChart>
      <c:catAx>
        <c:axId val="161415168"/>
        <c:scaling>
          <c:orientation val="minMax"/>
        </c:scaling>
        <c:delete val="0"/>
        <c:axPos val="b"/>
        <c:numFmt formatCode="General" sourceLinked="1"/>
        <c:majorTickMark val="out"/>
        <c:minorTickMark val="none"/>
        <c:tickLblPos val="nextTo"/>
        <c:spPr>
          <a:ln w="3159">
            <a:solidFill>
              <a:srgbClr val="000000"/>
            </a:solidFill>
            <a:prstDash val="solid"/>
          </a:ln>
        </c:spPr>
        <c:txPr>
          <a:bodyPr rot="0" vert="horz"/>
          <a:lstStyle/>
          <a:p>
            <a:pPr>
              <a:defRPr sz="1400" b="0" i="0" u="none" strike="noStrike" baseline="0">
                <a:solidFill>
                  <a:srgbClr val="000000"/>
                </a:solidFill>
                <a:latin typeface="Arial"/>
                <a:ea typeface="Arial"/>
                <a:cs typeface="Arial"/>
              </a:defRPr>
            </a:pPr>
            <a:endParaRPr lang="en-US"/>
          </a:p>
        </c:txPr>
        <c:crossAx val="161417856"/>
        <c:crosses val="autoZero"/>
        <c:auto val="1"/>
        <c:lblAlgn val="ctr"/>
        <c:lblOffset val="100"/>
        <c:noMultiLvlLbl val="0"/>
      </c:catAx>
      <c:valAx>
        <c:axId val="161417856"/>
        <c:scaling>
          <c:orientation val="minMax"/>
          <c:max val="2"/>
          <c:min val="0"/>
        </c:scaling>
        <c:delete val="0"/>
        <c:axPos val="l"/>
        <c:numFmt formatCode="#,##0.00" sourceLinked="0"/>
        <c:majorTickMark val="out"/>
        <c:minorTickMark val="none"/>
        <c:tickLblPos val="nextTo"/>
        <c:spPr>
          <a:ln w="3159">
            <a:solidFill>
              <a:srgbClr val="000000"/>
            </a:solidFill>
            <a:prstDash val="solid"/>
          </a:ln>
        </c:spPr>
        <c:txPr>
          <a:bodyPr rot="0" vert="horz"/>
          <a:lstStyle/>
          <a:p>
            <a:pPr>
              <a:defRPr sz="1200" b="0" i="0" u="none" strike="noStrike" baseline="0">
                <a:solidFill>
                  <a:srgbClr val="000000"/>
                </a:solidFill>
                <a:latin typeface="Arial"/>
                <a:ea typeface="Arial"/>
                <a:cs typeface="Arial"/>
              </a:defRPr>
            </a:pPr>
            <a:endParaRPr lang="en-US"/>
          </a:p>
        </c:txPr>
        <c:crossAx val="161415168"/>
        <c:crosses val="autoZero"/>
        <c:crossBetween val="between"/>
        <c:majorUnit val="0.5"/>
      </c:valAx>
    </c:plotArea>
    <c:plotVisOnly val="1"/>
    <c:dispBlanksAs val="gap"/>
    <c:showDLblsOverMax val="0"/>
  </c:chart>
  <c:spPr>
    <a:noFill/>
    <a:ln>
      <a:noFill/>
    </a:ln>
  </c:spPr>
  <c:txPr>
    <a:bodyPr/>
    <a:lstStyle/>
    <a:p>
      <a:pPr>
        <a:defRPr sz="995" b="1" i="0" u="none" strike="noStrike" baseline="0">
          <a:solidFill>
            <a:srgbClr val="000000"/>
          </a:solidFill>
          <a:latin typeface="Times New Roman"/>
          <a:ea typeface="Times New Roman"/>
          <a:cs typeface="Times New Roman"/>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0"/>
      <c:hPercent val="50"/>
      <c:rotY val="0"/>
      <c:depthPercent val="100"/>
      <c:rAngAx val="0"/>
      <c:perspective val="0"/>
    </c:view3D>
    <c:floor>
      <c:thickness val="0"/>
    </c:floor>
    <c:sideWall>
      <c:thickness val="0"/>
      <c:spPr>
        <a:noFill/>
        <a:ln w="25270">
          <a:noFill/>
        </a:ln>
      </c:spPr>
    </c:sideWall>
    <c:backWall>
      <c:thickness val="0"/>
      <c:spPr>
        <a:noFill/>
        <a:ln w="25270">
          <a:noFill/>
        </a:ln>
      </c:spPr>
    </c:backWall>
    <c:plotArea>
      <c:layout>
        <c:manualLayout>
          <c:layoutTarget val="inner"/>
          <c:xMode val="edge"/>
          <c:yMode val="edge"/>
          <c:x val="9.6659182341108804E-2"/>
          <c:y val="8.14109190026652E-2"/>
          <c:w val="0.92160071148152434"/>
          <c:h val="0.8500464334329636"/>
        </c:manualLayout>
      </c:layout>
      <c:bar3DChart>
        <c:barDir val="col"/>
        <c:grouping val="clustered"/>
        <c:varyColors val="0"/>
        <c:ser>
          <c:idx val="1"/>
          <c:order val="0"/>
          <c:tx>
            <c:strRef>
              <c:f>Sheet1!$B$1</c:f>
              <c:strCache>
                <c:ptCount val="1"/>
                <c:pt idx="0">
                  <c:v>TERMs + COC</c:v>
                </c:pt>
              </c:strCache>
            </c:strRef>
          </c:tx>
          <c:spPr>
            <a:solidFill>
              <a:schemeClr val="accent5">
                <a:lumMod val="75000"/>
              </a:schemeClr>
            </a:solidFill>
            <a:ln w="12635">
              <a:solidFill>
                <a:schemeClr val="accent1">
                  <a:lumMod val="60000"/>
                  <a:lumOff val="40000"/>
                </a:schemeClr>
              </a:solidFill>
              <a:prstDash val="solid"/>
            </a:ln>
            <a:scene3d>
              <a:camera prst="orthographicFront"/>
              <a:lightRig rig="threePt" dir="t"/>
            </a:scene3d>
            <a:sp3d>
              <a:bevelT w="0" h="165100"/>
              <a:contourClr>
                <a:srgbClr val="000000"/>
              </a:contourClr>
            </a:sp3d>
          </c:spPr>
          <c:invertIfNegative val="0"/>
          <c:dLbls>
            <c:txPr>
              <a:bodyPr/>
              <a:lstStyle/>
              <a:p>
                <a:pPr>
                  <a:defRPr sz="1400">
                    <a:latin typeface="+mn-lt"/>
                  </a:defRPr>
                </a:pPr>
                <a:endParaRPr lang="en-US"/>
              </a:p>
            </c:txPr>
            <c:showLegendKey val="0"/>
            <c:showVal val="1"/>
            <c:showCatName val="0"/>
            <c:showSerName val="0"/>
            <c:showPercent val="0"/>
            <c:showBubbleSize val="0"/>
            <c:showLeaderLines val="0"/>
          </c:dLbls>
          <c:cat>
            <c:numRef>
              <c:f>Sheet1!$A$2:$A$4</c:f>
              <c:numCache>
                <c:formatCode>General</c:formatCode>
                <c:ptCount val="3"/>
                <c:pt idx="0">
                  <c:v>2008</c:v>
                </c:pt>
                <c:pt idx="1">
                  <c:v>2011</c:v>
                </c:pt>
                <c:pt idx="2">
                  <c:v>2014</c:v>
                </c:pt>
              </c:numCache>
            </c:numRef>
          </c:cat>
          <c:val>
            <c:numRef>
              <c:f>Sheet1!$B$2:$B$4</c:f>
              <c:numCache>
                <c:formatCode>#,##0.00</c:formatCode>
                <c:ptCount val="3"/>
                <c:pt idx="0">
                  <c:v>7.4</c:v>
                </c:pt>
                <c:pt idx="1">
                  <c:v>7.03</c:v>
                </c:pt>
                <c:pt idx="2">
                  <c:v>11.75</c:v>
                </c:pt>
              </c:numCache>
            </c:numRef>
          </c:val>
        </c:ser>
        <c:dLbls>
          <c:showLegendKey val="0"/>
          <c:showVal val="1"/>
          <c:showCatName val="0"/>
          <c:showSerName val="0"/>
          <c:showPercent val="0"/>
          <c:showBubbleSize val="0"/>
        </c:dLbls>
        <c:gapWidth val="108"/>
        <c:shape val="box"/>
        <c:axId val="122554624"/>
        <c:axId val="122572800"/>
        <c:axId val="0"/>
      </c:bar3DChart>
      <c:catAx>
        <c:axId val="122554624"/>
        <c:scaling>
          <c:orientation val="minMax"/>
        </c:scaling>
        <c:delete val="0"/>
        <c:axPos val="b"/>
        <c:numFmt formatCode="General" sourceLinked="1"/>
        <c:majorTickMark val="out"/>
        <c:minorTickMark val="none"/>
        <c:tickLblPos val="nextTo"/>
        <c:spPr>
          <a:ln w="3159">
            <a:solidFill>
              <a:srgbClr val="000000"/>
            </a:solidFill>
            <a:prstDash val="solid"/>
          </a:ln>
        </c:spPr>
        <c:txPr>
          <a:bodyPr rot="0" vert="horz"/>
          <a:lstStyle/>
          <a:p>
            <a:pPr>
              <a:defRPr sz="1400" b="0" i="0" u="none" strike="noStrike" baseline="0">
                <a:solidFill>
                  <a:srgbClr val="000000"/>
                </a:solidFill>
                <a:latin typeface="Arial"/>
                <a:ea typeface="Arial"/>
                <a:cs typeface="Arial"/>
              </a:defRPr>
            </a:pPr>
            <a:endParaRPr lang="en-US"/>
          </a:p>
        </c:txPr>
        <c:crossAx val="122572800"/>
        <c:crosses val="autoZero"/>
        <c:auto val="1"/>
        <c:lblAlgn val="ctr"/>
        <c:lblOffset val="100"/>
        <c:noMultiLvlLbl val="0"/>
      </c:catAx>
      <c:valAx>
        <c:axId val="122572800"/>
        <c:scaling>
          <c:orientation val="minMax"/>
          <c:max val="10"/>
          <c:min val="0"/>
        </c:scaling>
        <c:delete val="0"/>
        <c:axPos val="l"/>
        <c:numFmt formatCode="#,##0.00" sourceLinked="0"/>
        <c:majorTickMark val="out"/>
        <c:minorTickMark val="none"/>
        <c:tickLblPos val="nextTo"/>
        <c:spPr>
          <a:ln w="3159">
            <a:solidFill>
              <a:srgbClr val="000000"/>
            </a:solidFill>
            <a:prstDash val="solid"/>
          </a:ln>
        </c:spPr>
        <c:txPr>
          <a:bodyPr rot="0" vert="horz"/>
          <a:lstStyle/>
          <a:p>
            <a:pPr>
              <a:defRPr sz="1200" b="0" i="0" u="none" strike="noStrike" baseline="0">
                <a:solidFill>
                  <a:srgbClr val="000000"/>
                </a:solidFill>
                <a:latin typeface="Arial"/>
                <a:ea typeface="Arial"/>
                <a:cs typeface="Arial"/>
              </a:defRPr>
            </a:pPr>
            <a:endParaRPr lang="en-US"/>
          </a:p>
        </c:txPr>
        <c:crossAx val="122554624"/>
        <c:crosses val="autoZero"/>
        <c:crossBetween val="between"/>
        <c:majorUnit val="2"/>
      </c:valAx>
    </c:plotArea>
    <c:plotVisOnly val="1"/>
    <c:dispBlanksAs val="gap"/>
    <c:showDLblsOverMax val="0"/>
  </c:chart>
  <c:spPr>
    <a:noFill/>
    <a:ln>
      <a:noFill/>
    </a:ln>
  </c:spPr>
  <c:txPr>
    <a:bodyPr/>
    <a:lstStyle/>
    <a:p>
      <a:pPr>
        <a:defRPr sz="995" b="1" i="0" u="none" strike="noStrike" baseline="0">
          <a:solidFill>
            <a:srgbClr val="000000"/>
          </a:solidFill>
          <a:latin typeface="Times New Roman"/>
          <a:ea typeface="Times New Roman"/>
          <a:cs typeface="Times New Roman"/>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0"/>
      <c:hPercent val="50"/>
      <c:rotY val="0"/>
      <c:depthPercent val="100"/>
      <c:rAngAx val="0"/>
      <c:perspective val="0"/>
    </c:view3D>
    <c:floor>
      <c:thickness val="0"/>
    </c:floor>
    <c:sideWall>
      <c:thickness val="0"/>
      <c:spPr>
        <a:noFill/>
        <a:ln w="25270">
          <a:noFill/>
        </a:ln>
      </c:spPr>
    </c:sideWall>
    <c:backWall>
      <c:thickness val="0"/>
      <c:spPr>
        <a:noFill/>
        <a:ln w="25270">
          <a:noFill/>
        </a:ln>
      </c:spPr>
    </c:backWall>
    <c:plotArea>
      <c:layout>
        <c:manualLayout>
          <c:layoutTarget val="inner"/>
          <c:xMode val="edge"/>
          <c:yMode val="edge"/>
          <c:x val="9.6659182341108804E-2"/>
          <c:y val="8.14109190026652E-2"/>
          <c:w val="0.92160071148152434"/>
          <c:h val="0.8500464334329636"/>
        </c:manualLayout>
      </c:layout>
      <c:bar3DChart>
        <c:barDir val="col"/>
        <c:grouping val="clustered"/>
        <c:varyColors val="0"/>
        <c:ser>
          <c:idx val="1"/>
          <c:order val="0"/>
          <c:tx>
            <c:strRef>
              <c:f>Sheet1!$B$1</c:f>
              <c:strCache>
                <c:ptCount val="1"/>
                <c:pt idx="0">
                  <c:v>TERMs + COC</c:v>
                </c:pt>
              </c:strCache>
            </c:strRef>
          </c:tx>
          <c:spPr>
            <a:solidFill>
              <a:srgbClr val="92D050"/>
            </a:solidFill>
            <a:ln w="12635">
              <a:solidFill>
                <a:schemeClr val="accent1">
                  <a:lumMod val="60000"/>
                  <a:lumOff val="40000"/>
                </a:schemeClr>
              </a:solidFill>
              <a:prstDash val="solid"/>
            </a:ln>
            <a:scene3d>
              <a:camera prst="orthographicFront"/>
              <a:lightRig rig="threePt" dir="t"/>
            </a:scene3d>
            <a:sp3d>
              <a:bevelT w="0" h="165100"/>
              <a:contourClr>
                <a:srgbClr val="000000"/>
              </a:contourClr>
            </a:sp3d>
          </c:spPr>
          <c:invertIfNegative val="0"/>
          <c:dLbls>
            <c:txPr>
              <a:bodyPr/>
              <a:lstStyle/>
              <a:p>
                <a:pPr>
                  <a:defRPr sz="1400">
                    <a:latin typeface="+mn-lt"/>
                  </a:defRPr>
                </a:pPr>
                <a:endParaRPr lang="en-US"/>
              </a:p>
            </c:txPr>
            <c:showLegendKey val="0"/>
            <c:showVal val="1"/>
            <c:showCatName val="0"/>
            <c:showSerName val="0"/>
            <c:showPercent val="0"/>
            <c:showBubbleSize val="0"/>
            <c:showLeaderLines val="0"/>
          </c:dLbls>
          <c:cat>
            <c:numRef>
              <c:f>Sheet1!$A$2:$A$4</c:f>
              <c:numCache>
                <c:formatCode>General</c:formatCode>
                <c:ptCount val="3"/>
                <c:pt idx="0">
                  <c:v>2008</c:v>
                </c:pt>
                <c:pt idx="1">
                  <c:v>2011</c:v>
                </c:pt>
                <c:pt idx="2">
                  <c:v>2014</c:v>
                </c:pt>
              </c:numCache>
            </c:numRef>
          </c:cat>
          <c:val>
            <c:numRef>
              <c:f>Sheet1!$B$2:$B$4</c:f>
              <c:numCache>
                <c:formatCode>#,##0.0</c:formatCode>
                <c:ptCount val="3"/>
                <c:pt idx="0">
                  <c:v>275</c:v>
                </c:pt>
                <c:pt idx="1">
                  <c:v>245</c:v>
                </c:pt>
                <c:pt idx="2">
                  <c:v>280</c:v>
                </c:pt>
              </c:numCache>
            </c:numRef>
          </c:val>
        </c:ser>
        <c:dLbls>
          <c:showLegendKey val="0"/>
          <c:showVal val="1"/>
          <c:showCatName val="0"/>
          <c:showSerName val="0"/>
          <c:showPercent val="0"/>
          <c:showBubbleSize val="0"/>
        </c:dLbls>
        <c:gapWidth val="108"/>
        <c:shape val="box"/>
        <c:axId val="107938560"/>
        <c:axId val="108942464"/>
        <c:axId val="0"/>
      </c:bar3DChart>
      <c:catAx>
        <c:axId val="107938560"/>
        <c:scaling>
          <c:orientation val="minMax"/>
        </c:scaling>
        <c:delete val="0"/>
        <c:axPos val="b"/>
        <c:numFmt formatCode="General" sourceLinked="1"/>
        <c:majorTickMark val="out"/>
        <c:minorTickMark val="none"/>
        <c:tickLblPos val="nextTo"/>
        <c:spPr>
          <a:ln w="3159">
            <a:solidFill>
              <a:srgbClr val="000000"/>
            </a:solidFill>
            <a:prstDash val="solid"/>
          </a:ln>
        </c:spPr>
        <c:txPr>
          <a:bodyPr rot="0" vert="horz"/>
          <a:lstStyle/>
          <a:p>
            <a:pPr>
              <a:defRPr sz="1400" b="0" i="0" u="none" strike="noStrike" baseline="0">
                <a:solidFill>
                  <a:srgbClr val="000000"/>
                </a:solidFill>
                <a:latin typeface="Arial"/>
                <a:ea typeface="Arial"/>
                <a:cs typeface="Arial"/>
              </a:defRPr>
            </a:pPr>
            <a:endParaRPr lang="en-US"/>
          </a:p>
        </c:txPr>
        <c:crossAx val="108942464"/>
        <c:crosses val="autoZero"/>
        <c:auto val="1"/>
        <c:lblAlgn val="ctr"/>
        <c:lblOffset val="100"/>
        <c:noMultiLvlLbl val="0"/>
      </c:catAx>
      <c:valAx>
        <c:axId val="108942464"/>
        <c:scaling>
          <c:orientation val="minMax"/>
          <c:max val="300"/>
          <c:min val="0"/>
        </c:scaling>
        <c:delete val="0"/>
        <c:axPos val="l"/>
        <c:numFmt formatCode="#,##0.00" sourceLinked="0"/>
        <c:majorTickMark val="out"/>
        <c:minorTickMark val="none"/>
        <c:tickLblPos val="nextTo"/>
        <c:spPr>
          <a:ln w="3159">
            <a:solidFill>
              <a:srgbClr val="000000"/>
            </a:solidFill>
            <a:prstDash val="solid"/>
          </a:ln>
        </c:spPr>
        <c:txPr>
          <a:bodyPr rot="0" vert="horz"/>
          <a:lstStyle/>
          <a:p>
            <a:pPr>
              <a:defRPr sz="1200" b="0" i="0" u="none" strike="noStrike" baseline="0">
                <a:solidFill>
                  <a:srgbClr val="000000"/>
                </a:solidFill>
                <a:latin typeface="Arial"/>
                <a:ea typeface="Arial"/>
                <a:cs typeface="Arial"/>
              </a:defRPr>
            </a:pPr>
            <a:endParaRPr lang="en-US"/>
          </a:p>
        </c:txPr>
        <c:crossAx val="107938560"/>
        <c:crosses val="autoZero"/>
        <c:crossBetween val="between"/>
        <c:majorUnit val="50"/>
      </c:valAx>
    </c:plotArea>
    <c:plotVisOnly val="1"/>
    <c:dispBlanksAs val="gap"/>
    <c:showDLblsOverMax val="0"/>
  </c:chart>
  <c:spPr>
    <a:noFill/>
    <a:ln>
      <a:noFill/>
    </a:ln>
  </c:spPr>
  <c:txPr>
    <a:bodyPr/>
    <a:lstStyle/>
    <a:p>
      <a:pPr>
        <a:defRPr sz="995" b="1" i="0" u="none" strike="noStrike" baseline="0">
          <a:solidFill>
            <a:srgbClr val="000000"/>
          </a:solidFill>
          <a:latin typeface="Times New Roman"/>
          <a:ea typeface="Times New Roman"/>
          <a:cs typeface="Times New Roman"/>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0"/>
      <c:hPercent val="50"/>
      <c:rotY val="0"/>
      <c:depthPercent val="100"/>
      <c:rAngAx val="0"/>
      <c:perspective val="0"/>
    </c:view3D>
    <c:floor>
      <c:thickness val="0"/>
    </c:floor>
    <c:sideWall>
      <c:thickness val="0"/>
      <c:spPr>
        <a:noFill/>
        <a:ln w="25270">
          <a:noFill/>
        </a:ln>
      </c:spPr>
    </c:sideWall>
    <c:backWall>
      <c:thickness val="0"/>
      <c:spPr>
        <a:noFill/>
        <a:ln w="25270">
          <a:noFill/>
        </a:ln>
      </c:spPr>
    </c:backWall>
    <c:plotArea>
      <c:layout>
        <c:manualLayout>
          <c:layoutTarget val="inner"/>
          <c:xMode val="edge"/>
          <c:yMode val="edge"/>
          <c:x val="9.6659182341108804E-2"/>
          <c:y val="8.14109190026652E-2"/>
          <c:w val="0.92160071148152434"/>
          <c:h val="0.8500464334329636"/>
        </c:manualLayout>
      </c:layout>
      <c:bar3DChart>
        <c:barDir val="col"/>
        <c:grouping val="clustered"/>
        <c:varyColors val="0"/>
        <c:ser>
          <c:idx val="1"/>
          <c:order val="0"/>
          <c:tx>
            <c:strRef>
              <c:f>Sheet1!$B$1</c:f>
              <c:strCache>
                <c:ptCount val="1"/>
                <c:pt idx="0">
                  <c:v>TERMs + COC</c:v>
                </c:pt>
              </c:strCache>
            </c:strRef>
          </c:tx>
          <c:spPr>
            <a:solidFill>
              <a:schemeClr val="accent1">
                <a:lumMod val="75000"/>
              </a:schemeClr>
            </a:solidFill>
            <a:ln w="12635">
              <a:solidFill>
                <a:schemeClr val="accent1">
                  <a:lumMod val="60000"/>
                  <a:lumOff val="40000"/>
                </a:schemeClr>
              </a:solidFill>
              <a:prstDash val="solid"/>
            </a:ln>
            <a:scene3d>
              <a:camera prst="orthographicFront"/>
              <a:lightRig rig="threePt" dir="t"/>
            </a:scene3d>
            <a:sp3d>
              <a:bevelT w="0" h="165100"/>
              <a:contourClr>
                <a:srgbClr val="000000"/>
              </a:contourClr>
            </a:sp3d>
          </c:spPr>
          <c:invertIfNegative val="0"/>
          <c:dLbls>
            <c:txPr>
              <a:bodyPr/>
              <a:lstStyle/>
              <a:p>
                <a:pPr>
                  <a:defRPr sz="1400">
                    <a:latin typeface="+mn-lt"/>
                  </a:defRPr>
                </a:pPr>
                <a:endParaRPr lang="en-US"/>
              </a:p>
            </c:txPr>
            <c:showLegendKey val="0"/>
            <c:showVal val="1"/>
            <c:showCatName val="0"/>
            <c:showSerName val="0"/>
            <c:showPercent val="0"/>
            <c:showBubbleSize val="0"/>
            <c:showLeaderLines val="0"/>
          </c:dLbls>
          <c:cat>
            <c:numRef>
              <c:f>Sheet1!$A$2:$A$4</c:f>
              <c:numCache>
                <c:formatCode>General</c:formatCode>
                <c:ptCount val="3"/>
                <c:pt idx="0">
                  <c:v>2008</c:v>
                </c:pt>
                <c:pt idx="1">
                  <c:v>2011</c:v>
                </c:pt>
                <c:pt idx="2">
                  <c:v>2014</c:v>
                </c:pt>
              </c:numCache>
            </c:numRef>
          </c:cat>
          <c:val>
            <c:numRef>
              <c:f>Sheet1!$B$2:$B$4</c:f>
              <c:numCache>
                <c:formatCode>#,##0</c:formatCode>
                <c:ptCount val="3"/>
                <c:pt idx="0">
                  <c:v>291608</c:v>
                </c:pt>
                <c:pt idx="1">
                  <c:v>282244</c:v>
                </c:pt>
                <c:pt idx="2">
                  <c:v>261497</c:v>
                </c:pt>
              </c:numCache>
            </c:numRef>
          </c:val>
        </c:ser>
        <c:dLbls>
          <c:showLegendKey val="0"/>
          <c:showVal val="1"/>
          <c:showCatName val="0"/>
          <c:showSerName val="0"/>
          <c:showPercent val="0"/>
          <c:showBubbleSize val="0"/>
        </c:dLbls>
        <c:gapWidth val="108"/>
        <c:shape val="box"/>
        <c:axId val="125808000"/>
        <c:axId val="125815424"/>
        <c:axId val="0"/>
      </c:bar3DChart>
      <c:catAx>
        <c:axId val="125808000"/>
        <c:scaling>
          <c:orientation val="minMax"/>
        </c:scaling>
        <c:delete val="0"/>
        <c:axPos val="b"/>
        <c:numFmt formatCode="General" sourceLinked="1"/>
        <c:majorTickMark val="out"/>
        <c:minorTickMark val="none"/>
        <c:tickLblPos val="nextTo"/>
        <c:spPr>
          <a:ln w="3159">
            <a:solidFill>
              <a:srgbClr val="000000"/>
            </a:solidFill>
            <a:prstDash val="solid"/>
          </a:ln>
        </c:spPr>
        <c:txPr>
          <a:bodyPr rot="0" vert="horz"/>
          <a:lstStyle/>
          <a:p>
            <a:pPr>
              <a:defRPr sz="1400" b="0" i="0" u="none" strike="noStrike" baseline="0">
                <a:solidFill>
                  <a:srgbClr val="000000"/>
                </a:solidFill>
                <a:latin typeface="Arial"/>
                <a:ea typeface="Arial"/>
                <a:cs typeface="Arial"/>
              </a:defRPr>
            </a:pPr>
            <a:endParaRPr lang="en-US"/>
          </a:p>
        </c:txPr>
        <c:crossAx val="125815424"/>
        <c:crosses val="autoZero"/>
        <c:auto val="1"/>
        <c:lblAlgn val="ctr"/>
        <c:lblOffset val="100"/>
        <c:noMultiLvlLbl val="0"/>
      </c:catAx>
      <c:valAx>
        <c:axId val="125815424"/>
        <c:scaling>
          <c:orientation val="minMax"/>
          <c:max val="300000"/>
          <c:min val="0"/>
        </c:scaling>
        <c:delete val="0"/>
        <c:axPos val="l"/>
        <c:numFmt formatCode="#,##0" sourceLinked="0"/>
        <c:majorTickMark val="out"/>
        <c:minorTickMark val="none"/>
        <c:tickLblPos val="nextTo"/>
        <c:spPr>
          <a:ln w="3159">
            <a:solidFill>
              <a:srgbClr val="000000"/>
            </a:solidFill>
            <a:prstDash val="solid"/>
          </a:ln>
        </c:spPr>
        <c:txPr>
          <a:bodyPr rot="0" vert="horz"/>
          <a:lstStyle/>
          <a:p>
            <a:pPr>
              <a:defRPr sz="1200" b="0" i="0" u="none" strike="noStrike" baseline="0">
                <a:solidFill>
                  <a:srgbClr val="000000"/>
                </a:solidFill>
                <a:latin typeface="Arial"/>
                <a:ea typeface="Arial"/>
                <a:cs typeface="Arial"/>
              </a:defRPr>
            </a:pPr>
            <a:endParaRPr lang="en-US"/>
          </a:p>
        </c:txPr>
        <c:crossAx val="125808000"/>
        <c:crosses val="autoZero"/>
        <c:crossBetween val="between"/>
        <c:majorUnit val="50000"/>
      </c:valAx>
    </c:plotArea>
    <c:plotVisOnly val="1"/>
    <c:dispBlanksAs val="gap"/>
    <c:showDLblsOverMax val="0"/>
  </c:chart>
  <c:spPr>
    <a:noFill/>
    <a:ln>
      <a:noFill/>
    </a:ln>
  </c:spPr>
  <c:txPr>
    <a:bodyPr/>
    <a:lstStyle/>
    <a:p>
      <a:pPr>
        <a:defRPr sz="995" b="1" i="0" u="none" strike="noStrike" baseline="0">
          <a:solidFill>
            <a:srgbClr val="000000"/>
          </a:solidFill>
          <a:latin typeface="Times New Roman"/>
          <a:ea typeface="Times New Roman"/>
          <a:cs typeface="Times New Roman"/>
        </a:defRPr>
      </a:pPr>
      <a:endParaRPr lang="en-US"/>
    </a:p>
  </c:tx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8475" cy="46513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970338" y="0"/>
            <a:ext cx="3038475" cy="465138"/>
          </a:xfrm>
          <a:prstGeom prst="rect">
            <a:avLst/>
          </a:prstGeom>
        </p:spPr>
        <p:txBody>
          <a:bodyPr vert="horz" lIns="91440" tIns="45720" rIns="91440" bIns="45720" rtlCol="0"/>
          <a:lstStyle>
            <a:lvl1pPr algn="r">
              <a:defRPr sz="1200"/>
            </a:lvl1pPr>
          </a:lstStyle>
          <a:p>
            <a:fld id="{82FFEADF-C6DB-47E7-B100-E9077C7E7442}" type="datetimeFigureOut">
              <a:rPr lang="en-US" smtClean="0"/>
              <a:t>12/4/2014</a:t>
            </a:fld>
            <a:endParaRPr lang="en-US"/>
          </a:p>
        </p:txBody>
      </p:sp>
      <p:sp>
        <p:nvSpPr>
          <p:cNvPr id="4" name="Footer Placeholder 3"/>
          <p:cNvSpPr>
            <a:spLocks noGrp="1"/>
          </p:cNvSpPr>
          <p:nvPr>
            <p:ph type="ftr" sz="quarter" idx="2"/>
          </p:nvPr>
        </p:nvSpPr>
        <p:spPr>
          <a:xfrm>
            <a:off x="0" y="8829675"/>
            <a:ext cx="3038475" cy="465138"/>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970338" y="8829675"/>
            <a:ext cx="3038475" cy="465138"/>
          </a:xfrm>
          <a:prstGeom prst="rect">
            <a:avLst/>
          </a:prstGeom>
        </p:spPr>
        <p:txBody>
          <a:bodyPr vert="horz" lIns="91440" tIns="45720" rIns="91440" bIns="45720" rtlCol="0" anchor="b"/>
          <a:lstStyle>
            <a:lvl1pPr algn="r">
              <a:defRPr sz="1200"/>
            </a:lvl1pPr>
          </a:lstStyle>
          <a:p>
            <a:fld id="{9A4A23D6-EB22-4B56-807C-9F67FF95A77C}" type="slidenum">
              <a:rPr lang="en-US" smtClean="0"/>
              <a:t>‹#›</a:t>
            </a:fld>
            <a:endParaRPr lang="en-US"/>
          </a:p>
        </p:txBody>
      </p:sp>
    </p:spTree>
    <p:extLst>
      <p:ext uri="{BB962C8B-B14F-4D97-AF65-F5344CB8AC3E}">
        <p14:creationId xmlns:p14="http://schemas.microsoft.com/office/powerpoint/2010/main" val="156163264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dirty="0"/>
          </a:p>
        </p:txBody>
      </p:sp>
      <p:sp>
        <p:nvSpPr>
          <p:cNvPr id="3" name="Date Placeholder 2"/>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vl1pPr>
          </a:lstStyle>
          <a:p>
            <a:fld id="{00F830A1-3891-4B82-A120-081866556DA0}" type="datetimeFigureOut">
              <a:rPr lang="en-US" smtClean="0"/>
              <a:pPr/>
              <a:t>12/4/2014</a:t>
            </a:fld>
            <a:endParaRPr lang="en-US" dirty="0"/>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endParaRPr lang="en-US" dirty="0"/>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77" tIns="46589" rIns="93177" bIns="46589"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vl1pPr>
          </a:lstStyle>
          <a:p>
            <a:fld id="{58CC9574-A819-4FE4-99A7-1E27AD09ADC2}" type="slidenum">
              <a:rPr lang="en-US" smtClean="0"/>
              <a:pPr/>
              <a:t>‹#›</a:t>
            </a:fld>
            <a:endParaRPr lang="en-US" dirty="0"/>
          </a:p>
        </p:txBody>
      </p:sp>
    </p:spTree>
    <p:extLst>
      <p:ext uri="{BB962C8B-B14F-4D97-AF65-F5344CB8AC3E}">
        <p14:creationId xmlns:p14="http://schemas.microsoft.com/office/powerpoint/2010/main" val="676580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Good afternoon, Transportation Demand Management or TDM has been </a:t>
            </a:r>
            <a:r>
              <a:rPr lang="en-US" dirty="0"/>
              <a:t>in existence since </a:t>
            </a:r>
            <a:r>
              <a:rPr lang="en-US" dirty="0" smtClean="0"/>
              <a:t>the first incidence </a:t>
            </a:r>
            <a:r>
              <a:rPr lang="en-US" dirty="0"/>
              <a:t>of ridesharing success was the “Jitney Craze” in </a:t>
            </a:r>
            <a:r>
              <a:rPr lang="en-US" dirty="0" smtClean="0"/>
              <a:t>1914 and then during WWII when gas rationing was put in place.  TDM got its present day “Mojo” in the early 1970’s with the energy crisis hit and shocked commuters with high gasoline prices.</a:t>
            </a:r>
          </a:p>
          <a:p>
            <a:endParaRPr lang="en-US" dirty="0" smtClean="0"/>
          </a:p>
          <a:p>
            <a:r>
              <a:rPr lang="en-US" dirty="0" smtClean="0"/>
              <a:t>In </a:t>
            </a:r>
            <a:r>
              <a:rPr lang="en-US" dirty="0"/>
              <a:t>the late 1980’s and early 1990’s focus and attention was placed on ridesharing programs based on air quality and congestion management requirements at the federal, state and local levels.  Some urban areas adopted employee commute trip programs and others had voluntary efforts based on air quality conformity goals and requirements. </a:t>
            </a:r>
            <a:r>
              <a:rPr lang="en-US" dirty="0" smtClean="0"/>
              <a:t>  Today’s emphasis on TDM is being placed in sustainability and health initiatives along with the understanding that there are very few funds to build our way our of traffic congestion while trying to improve air quality.</a:t>
            </a:r>
            <a:endParaRPr lang="en-US" dirty="0"/>
          </a:p>
          <a:p>
            <a:endParaRPr lang="en-US" dirty="0" smtClean="0"/>
          </a:p>
        </p:txBody>
      </p:sp>
      <p:sp>
        <p:nvSpPr>
          <p:cNvPr id="4" name="Slide Number Placeholder 3"/>
          <p:cNvSpPr>
            <a:spLocks noGrp="1"/>
          </p:cNvSpPr>
          <p:nvPr>
            <p:ph type="sldNum" sz="quarter" idx="10"/>
          </p:nvPr>
        </p:nvSpPr>
        <p:spPr/>
        <p:txBody>
          <a:bodyPr/>
          <a:lstStyle/>
          <a:p>
            <a:fld id="{58CC9574-A819-4FE4-99A7-1E27AD09ADC2}" type="slidenum">
              <a:rPr lang="en-US" smtClean="0"/>
              <a:pPr/>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 the Washington DC metropolitan region, TDM has been a strong staple of the metropolitan planning process.  In 1974, the Metropolitan Washington Council of Governments started what was then known as the Commuter Club to match up residents in carpools and vanpools as a result of the energy crisis.  </a:t>
            </a:r>
          </a:p>
          <a:p>
            <a:endParaRPr lang="en-US" dirty="0"/>
          </a:p>
          <a:p>
            <a:r>
              <a:rPr lang="en-US" dirty="0" smtClean="0"/>
              <a:t>Fast forward 40 years later and the region which encompasses the District of Columbia, suburban Maryland and northern Virginia looks much different with just over 5 million residents and over two and a half million workers.  By 2040, the forecasted growth shows a 24% increase over today’s numbers.</a:t>
            </a:r>
            <a:endParaRPr lang="en-US" dirty="0"/>
          </a:p>
        </p:txBody>
      </p:sp>
      <p:sp>
        <p:nvSpPr>
          <p:cNvPr id="4" name="Slide Number Placeholder 3"/>
          <p:cNvSpPr>
            <a:spLocks noGrp="1"/>
          </p:cNvSpPr>
          <p:nvPr>
            <p:ph type="sldNum" sz="quarter" idx="10"/>
          </p:nvPr>
        </p:nvSpPr>
        <p:spPr/>
        <p:txBody>
          <a:bodyPr/>
          <a:lstStyle/>
          <a:p>
            <a:fld id="{58CC9574-A819-4FE4-99A7-1E27AD09ADC2}" type="slidenum">
              <a:rPr lang="en-US" smtClean="0"/>
              <a:pPr/>
              <a:t>2</a:t>
            </a:fld>
            <a:endParaRPr lang="en-US" dirty="0"/>
          </a:p>
        </p:txBody>
      </p:sp>
    </p:spTree>
    <p:extLst>
      <p:ext uri="{BB962C8B-B14F-4D97-AF65-F5344CB8AC3E}">
        <p14:creationId xmlns:p14="http://schemas.microsoft.com/office/powerpoint/2010/main" val="31756167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p>
          <a:p>
            <a:r>
              <a:rPr lang="en-US" dirty="0"/>
              <a:t>An analysis of the latest proposed update of the region's Constrained Long-Range Transportation Plan (CLRP) details how well the future transportation system laid out in the plan is expected to meet the needs of area travelers in 2040.</a:t>
            </a:r>
            <a:endParaRPr lang="en-US" dirty="0" smtClean="0"/>
          </a:p>
          <a:p>
            <a:endParaRPr lang="en-US" dirty="0"/>
          </a:p>
          <a:p>
            <a:r>
              <a:rPr lang="en-US" dirty="0" smtClean="0"/>
              <a:t>A </a:t>
            </a:r>
            <a:r>
              <a:rPr lang="en-US" dirty="0"/>
              <a:t>majority of those new trips -- about 2.8 million -- are forecast to be made either by single drivers or by carpools, adding demand on roadways that are already heavily traveled and congested. About 372,000 new trips are expected to be made on the region's rail and bus transit systems, in some cases further straining crowded rail lines and stations, especially in the regional core.</a:t>
            </a:r>
          </a:p>
          <a:p>
            <a:endParaRPr lang="en-US" dirty="0" smtClean="0"/>
          </a:p>
          <a:p>
            <a:r>
              <a:rPr lang="en-US" dirty="0"/>
              <a:t>Close to a million of the new trips forecast by 2040 are anticipated to be on foot or by bicycle, almost as many as will be made by single drivers. That represents growth of nearly 50% over the next 26 years, more than for any other travel mode in the region.</a:t>
            </a:r>
          </a:p>
        </p:txBody>
      </p:sp>
      <p:sp>
        <p:nvSpPr>
          <p:cNvPr id="4" name="Slide Number Placeholder 3"/>
          <p:cNvSpPr>
            <a:spLocks noGrp="1"/>
          </p:cNvSpPr>
          <p:nvPr>
            <p:ph type="sldNum" sz="quarter" idx="10"/>
          </p:nvPr>
        </p:nvSpPr>
        <p:spPr/>
        <p:txBody>
          <a:bodyPr/>
          <a:lstStyle/>
          <a:p>
            <a:fld id="{58CC9574-A819-4FE4-99A7-1E27AD09ADC2}" type="slidenum">
              <a:rPr lang="en-US" smtClean="0"/>
              <a:pPr/>
              <a:t>3</a:t>
            </a:fld>
            <a:endParaRPr lang="en-US" dirty="0"/>
          </a:p>
        </p:txBody>
      </p:sp>
    </p:spTree>
    <p:extLst>
      <p:ext uri="{BB962C8B-B14F-4D97-AF65-F5344CB8AC3E}">
        <p14:creationId xmlns:p14="http://schemas.microsoft.com/office/powerpoint/2010/main" val="31305075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Daily commute trips will also see increases in travel by auto’s, carpools, transit and a steep increase in bicycling and walking trips.</a:t>
            </a:r>
            <a:endParaRPr lang="en-US" dirty="0"/>
          </a:p>
        </p:txBody>
      </p:sp>
      <p:sp>
        <p:nvSpPr>
          <p:cNvPr id="4" name="Slide Number Placeholder 3"/>
          <p:cNvSpPr>
            <a:spLocks noGrp="1"/>
          </p:cNvSpPr>
          <p:nvPr>
            <p:ph type="sldNum" sz="quarter" idx="10"/>
          </p:nvPr>
        </p:nvSpPr>
        <p:spPr/>
        <p:txBody>
          <a:bodyPr/>
          <a:lstStyle/>
          <a:p>
            <a:fld id="{58CC9574-A819-4FE4-99A7-1E27AD09ADC2}" type="slidenum">
              <a:rPr lang="en-US" smtClean="0"/>
              <a:pPr/>
              <a:t>4</a:t>
            </a:fld>
            <a:endParaRPr lang="en-US" dirty="0"/>
          </a:p>
        </p:txBody>
      </p:sp>
    </p:spTree>
    <p:extLst>
      <p:ext uri="{BB962C8B-B14F-4D97-AF65-F5344CB8AC3E}">
        <p14:creationId xmlns:p14="http://schemas.microsoft.com/office/powerpoint/2010/main" val="31305075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The original design and development of the program was part of a larger regional discussion on air quality goals based on EPA’s designation of the region as non-attainment for ozone.  The program has evolved since that time given that the region is currently designated as marginal for ozone and there has been additional emphasis on congestion management and addressing sustainability through transportation.</a:t>
            </a:r>
          </a:p>
          <a:p>
            <a:endParaRPr lang="en-US" dirty="0"/>
          </a:p>
          <a:p>
            <a:r>
              <a:rPr lang="en-US" dirty="0" smtClean="0"/>
              <a:t>Bringing stakeholders to the table for the discussion was paramount to its success given that much of the program delivery would be happening at the local level.  Local jurisdictions with ridesharing offices in place along with transit agencies, vanpool providers and other rideshare service organizations worked together to develop the measures in a manner that would benefit local programs but also enrich the region’s ability to capture and communicate impacts resulting from each of the measures.</a:t>
            </a:r>
          </a:p>
        </p:txBody>
      </p:sp>
      <p:sp>
        <p:nvSpPr>
          <p:cNvPr id="4" name="Slide Number Placeholder 3"/>
          <p:cNvSpPr>
            <a:spLocks noGrp="1"/>
          </p:cNvSpPr>
          <p:nvPr>
            <p:ph type="sldNum" sz="quarter" idx="10"/>
          </p:nvPr>
        </p:nvSpPr>
        <p:spPr/>
        <p:txBody>
          <a:bodyPr/>
          <a:lstStyle/>
          <a:p>
            <a:fld id="{2B891980-0BF3-461C-95D4-87E094E9751C}" type="slidenum">
              <a:rPr lang="en-US" smtClean="0">
                <a:solidFill>
                  <a:prstClr val="black"/>
                </a:solidFill>
              </a:rPr>
              <a:pPr/>
              <a:t>5</a:t>
            </a:fld>
            <a:endParaRPr lang="en-US" dirty="0">
              <a:solidFill>
                <a:prstClr val="black"/>
              </a:solidFill>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framework methodology, or blueprint of how we collect the data is reviewed and updated every three years.  Data collection then commences and studies include Placement Rate studies to determine how commuters are using the information they receive from Commuter Connections and whether or not they are making travel behavior changes.  A large regional State of the Commute survey is conducted every three years as a way to measure attitudes and awareness of commuting options, modes of travel being used, the influence that Commuter Connections marketing initiatives has on travel behavior as well as telecommuting trends.</a:t>
            </a:r>
          </a:p>
          <a:p>
            <a:endParaRPr lang="en-US" dirty="0"/>
          </a:p>
          <a:p>
            <a:r>
              <a:rPr lang="en-US" dirty="0" smtClean="0"/>
              <a:t>Reports are prepared and issued on many of the data collection initiatives and then shared with network </a:t>
            </a:r>
            <a:r>
              <a:rPr lang="en-US" dirty="0"/>
              <a:t>members. All of the data collected culminates into a final TERM Analysis report which is then used as part of the region’s air quality conformity and congestion management process.</a:t>
            </a:r>
          </a:p>
        </p:txBody>
      </p:sp>
      <p:sp>
        <p:nvSpPr>
          <p:cNvPr id="4" name="Slide Number Placeholder 3"/>
          <p:cNvSpPr>
            <a:spLocks noGrp="1"/>
          </p:cNvSpPr>
          <p:nvPr>
            <p:ph type="sldNum" sz="quarter" idx="10"/>
          </p:nvPr>
        </p:nvSpPr>
        <p:spPr/>
        <p:txBody>
          <a:bodyPr/>
          <a:lstStyle/>
          <a:p>
            <a:fld id="{58CC9574-A819-4FE4-99A7-1E27AD09ADC2}" type="slidenum">
              <a:rPr lang="en-US" smtClean="0"/>
              <a:pPr/>
              <a:t>6</a:t>
            </a:fld>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5"/>
          <p:cNvSpPr>
            <a:spLocks noGrp="1" noChangeArrowheads="1"/>
          </p:cNvSpPr>
          <p:nvPr>
            <p:ph type="sldNum" sz="quarter" idx="5"/>
          </p:nvPr>
        </p:nvSpPr>
        <p:spPr>
          <a:ln/>
        </p:spPr>
        <p:txBody>
          <a:bodyPr/>
          <a:lstStyle/>
          <a:p>
            <a:fld id="{A4A09E61-FF9C-40C8-8ECA-599776E9AB60}" type="slidenum">
              <a:rPr lang="en-US" altLang="en-US"/>
              <a:pPr/>
              <a:t>7</a:t>
            </a:fld>
            <a:endParaRPr lang="en-US" altLang="en-US" dirty="0"/>
          </a:p>
        </p:txBody>
      </p:sp>
      <p:sp>
        <p:nvSpPr>
          <p:cNvPr id="193538" name="Rectangle 2"/>
          <p:cNvSpPr>
            <a:spLocks noGrp="1" noRot="1" noChangeAspect="1" noChangeArrowheads="1" noTextEdit="1"/>
          </p:cNvSpPr>
          <p:nvPr>
            <p:ph type="sldImg"/>
          </p:nvPr>
        </p:nvSpPr>
        <p:spPr>
          <a:ln/>
        </p:spPr>
      </p:sp>
      <p:sp>
        <p:nvSpPr>
          <p:cNvPr id="193539" name="Rectangle 3"/>
          <p:cNvSpPr>
            <a:spLocks noGrp="1" noChangeArrowheads="1"/>
          </p:cNvSpPr>
          <p:nvPr>
            <p:ph type="body" idx="1"/>
          </p:nvPr>
        </p:nvSpPr>
        <p:spPr/>
        <p:txBody>
          <a:bodyPr/>
          <a:lstStyle/>
          <a:p>
            <a:endParaRPr lang="en-US" alt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5"/>
          <p:cNvSpPr>
            <a:spLocks noGrp="1" noChangeArrowheads="1"/>
          </p:cNvSpPr>
          <p:nvPr>
            <p:ph type="sldNum" sz="quarter" idx="5"/>
          </p:nvPr>
        </p:nvSpPr>
        <p:spPr>
          <a:ln/>
        </p:spPr>
        <p:txBody>
          <a:bodyPr/>
          <a:lstStyle/>
          <a:p>
            <a:fld id="{D5A3F7BB-0614-4DD3-BD1B-5EB526233A53}" type="slidenum">
              <a:rPr lang="en-US"/>
              <a:pPr/>
              <a:t>8</a:t>
            </a:fld>
            <a:endParaRPr lang="en-US" dirty="0"/>
          </a:p>
        </p:txBody>
      </p:sp>
      <p:sp>
        <p:nvSpPr>
          <p:cNvPr id="314370" name="Rectangle 2"/>
          <p:cNvSpPr>
            <a:spLocks noGrp="1" noRot="1" noChangeAspect="1" noChangeArrowheads="1" noTextEdit="1"/>
          </p:cNvSpPr>
          <p:nvPr>
            <p:ph type="sldImg"/>
          </p:nvPr>
        </p:nvSpPr>
        <p:spPr>
          <a:ln cap="flat"/>
        </p:spPr>
      </p:sp>
      <p:sp>
        <p:nvSpPr>
          <p:cNvPr id="314371" name="Rectangle 3"/>
          <p:cNvSpPr>
            <a:spLocks noGrp="1" noChangeArrowheads="1"/>
          </p:cNvSpPr>
          <p:nvPr>
            <p:ph type="body" idx="1"/>
          </p:nvPr>
        </p:nvSpPr>
        <p:spPr>
          <a:ln/>
        </p:spPr>
        <p:txBody>
          <a:bodyPr/>
          <a:lstStyle/>
          <a:p>
            <a:endParaRPr 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5"/>
          <p:cNvSpPr>
            <a:spLocks noGrp="1" noChangeArrowheads="1"/>
          </p:cNvSpPr>
          <p:nvPr>
            <p:ph type="sldNum" sz="quarter" idx="5"/>
          </p:nvPr>
        </p:nvSpPr>
        <p:spPr>
          <a:noFill/>
        </p:spPr>
        <p:txBody>
          <a:bodyPr/>
          <a:lstStyle>
            <a:lvl1pPr defTabSz="773113">
              <a:defRPr sz="2400">
                <a:solidFill>
                  <a:schemeClr val="tx1"/>
                </a:solidFill>
                <a:latin typeface="Times New Roman" pitchFamily="18" charset="0"/>
                <a:cs typeface="Arial" charset="0"/>
              </a:defRPr>
            </a:lvl1pPr>
            <a:lvl2pPr marL="742950" indent="-285750" defTabSz="773113">
              <a:defRPr sz="2400">
                <a:solidFill>
                  <a:schemeClr val="tx1"/>
                </a:solidFill>
                <a:latin typeface="Times New Roman" pitchFamily="18" charset="0"/>
                <a:cs typeface="Arial" charset="0"/>
              </a:defRPr>
            </a:lvl2pPr>
            <a:lvl3pPr marL="1143000" indent="-228600" defTabSz="773113">
              <a:defRPr sz="2400">
                <a:solidFill>
                  <a:schemeClr val="tx1"/>
                </a:solidFill>
                <a:latin typeface="Times New Roman" pitchFamily="18" charset="0"/>
                <a:cs typeface="Arial" charset="0"/>
              </a:defRPr>
            </a:lvl3pPr>
            <a:lvl4pPr marL="1600200" indent="-228600" defTabSz="773113">
              <a:defRPr sz="2400">
                <a:solidFill>
                  <a:schemeClr val="tx1"/>
                </a:solidFill>
                <a:latin typeface="Times New Roman" pitchFamily="18" charset="0"/>
                <a:cs typeface="Arial" charset="0"/>
              </a:defRPr>
            </a:lvl4pPr>
            <a:lvl5pPr marL="2057400" indent="-228600" defTabSz="773113">
              <a:defRPr sz="2400">
                <a:solidFill>
                  <a:schemeClr val="tx1"/>
                </a:solidFill>
                <a:latin typeface="Times New Roman" pitchFamily="18" charset="0"/>
                <a:cs typeface="Arial" charset="0"/>
              </a:defRPr>
            </a:lvl5pPr>
            <a:lvl6pPr marL="2514600" indent="-228600" defTabSz="773113" eaLnBrk="0" fontAlgn="base" hangingPunct="0">
              <a:spcBef>
                <a:spcPct val="0"/>
              </a:spcBef>
              <a:spcAft>
                <a:spcPct val="0"/>
              </a:spcAft>
              <a:defRPr sz="2400">
                <a:solidFill>
                  <a:schemeClr val="tx1"/>
                </a:solidFill>
                <a:latin typeface="Times New Roman" pitchFamily="18" charset="0"/>
                <a:cs typeface="Arial" charset="0"/>
              </a:defRPr>
            </a:lvl6pPr>
            <a:lvl7pPr marL="2971800" indent="-228600" defTabSz="773113" eaLnBrk="0" fontAlgn="base" hangingPunct="0">
              <a:spcBef>
                <a:spcPct val="0"/>
              </a:spcBef>
              <a:spcAft>
                <a:spcPct val="0"/>
              </a:spcAft>
              <a:defRPr sz="2400">
                <a:solidFill>
                  <a:schemeClr val="tx1"/>
                </a:solidFill>
                <a:latin typeface="Times New Roman" pitchFamily="18" charset="0"/>
                <a:cs typeface="Arial" charset="0"/>
              </a:defRPr>
            </a:lvl7pPr>
            <a:lvl8pPr marL="3429000" indent="-228600" defTabSz="773113" eaLnBrk="0" fontAlgn="base" hangingPunct="0">
              <a:spcBef>
                <a:spcPct val="0"/>
              </a:spcBef>
              <a:spcAft>
                <a:spcPct val="0"/>
              </a:spcAft>
              <a:defRPr sz="2400">
                <a:solidFill>
                  <a:schemeClr val="tx1"/>
                </a:solidFill>
                <a:latin typeface="Times New Roman" pitchFamily="18" charset="0"/>
                <a:cs typeface="Arial" charset="0"/>
              </a:defRPr>
            </a:lvl8pPr>
            <a:lvl9pPr marL="3886200" indent="-228600" defTabSz="773113" eaLnBrk="0" fontAlgn="base" hangingPunct="0">
              <a:spcBef>
                <a:spcPct val="0"/>
              </a:spcBef>
              <a:spcAft>
                <a:spcPct val="0"/>
              </a:spcAft>
              <a:defRPr sz="2400">
                <a:solidFill>
                  <a:schemeClr val="tx1"/>
                </a:solidFill>
                <a:latin typeface="Times New Roman" pitchFamily="18" charset="0"/>
                <a:cs typeface="Arial" charset="0"/>
              </a:defRPr>
            </a:lvl9pPr>
          </a:lstStyle>
          <a:p>
            <a:fld id="{EA7BEFEF-3F79-4656-80A6-D1946F452C9E}" type="slidenum">
              <a:rPr lang="en-US" altLang="en-US" sz="1000"/>
              <a:pPr/>
              <a:t>9</a:t>
            </a:fld>
            <a:endParaRPr lang="en-US" altLang="en-US" sz="1000" dirty="0"/>
          </a:p>
        </p:txBody>
      </p:sp>
      <p:sp>
        <p:nvSpPr>
          <p:cNvPr id="36867" name="Rectangle 2"/>
          <p:cNvSpPr>
            <a:spLocks noGrp="1" noRot="1" noChangeAspect="1" noChangeArrowheads="1" noTextEdit="1"/>
          </p:cNvSpPr>
          <p:nvPr>
            <p:ph type="sldImg"/>
          </p:nvPr>
        </p:nvSpPr>
        <p:spPr>
          <a:ln cap="flat"/>
        </p:spPr>
      </p:sp>
      <p:sp>
        <p:nvSpPr>
          <p:cNvPr id="36868" name="Rectangle 3"/>
          <p:cNvSpPr>
            <a:spLocks noGrp="1" noChangeArrowheads="1"/>
          </p:cNvSpPr>
          <p:nvPr>
            <p:ph type="body" idx="1"/>
          </p:nvPr>
        </p:nvSpPr>
        <p:spPr>
          <a:noFill/>
        </p:spPr>
        <p:txBody>
          <a:bodyPr/>
          <a:lstStyle/>
          <a:p>
            <a:endParaRPr lang="en-US" altLang="en-US" dirty="0"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5"/>
          <p:cNvSpPr>
            <a:spLocks noGrp="1" noChangeArrowheads="1"/>
          </p:cNvSpPr>
          <p:nvPr>
            <p:ph type="sldNum" sz="quarter" idx="5"/>
          </p:nvPr>
        </p:nvSpPr>
        <p:spPr>
          <a:ln/>
        </p:spPr>
        <p:txBody>
          <a:bodyPr/>
          <a:lstStyle/>
          <a:p>
            <a:fld id="{3C80E881-E817-4B8D-A6A1-40664FAFEC74}" type="slidenum">
              <a:rPr lang="en-US" altLang="en-US"/>
              <a:pPr/>
              <a:t>10</a:t>
            </a:fld>
            <a:endParaRPr lang="en-US" altLang="en-US" dirty="0"/>
          </a:p>
        </p:txBody>
      </p:sp>
      <p:sp>
        <p:nvSpPr>
          <p:cNvPr id="457730" name="Rectangle 2"/>
          <p:cNvSpPr>
            <a:spLocks noGrp="1" noRot="1" noChangeAspect="1" noChangeArrowheads="1" noTextEdit="1"/>
          </p:cNvSpPr>
          <p:nvPr>
            <p:ph type="sldImg"/>
          </p:nvPr>
        </p:nvSpPr>
        <p:spPr>
          <a:ln/>
        </p:spPr>
      </p:sp>
      <p:sp>
        <p:nvSpPr>
          <p:cNvPr id="457731" name="Rectangle 3"/>
          <p:cNvSpPr>
            <a:spLocks noGrp="1" noChangeArrowheads="1"/>
          </p:cNvSpPr>
          <p:nvPr>
            <p:ph type="body" idx="1"/>
          </p:nvPr>
        </p:nvSpPr>
        <p:spPr/>
        <p:txBody>
          <a:bodyPr/>
          <a:lstStyle/>
          <a:p>
            <a:endParaRPr lang="en-US" alt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5"/>
          <p:cNvSpPr>
            <a:spLocks noGrp="1" noChangeArrowheads="1"/>
          </p:cNvSpPr>
          <p:nvPr>
            <p:ph type="sldNum" sz="quarter" idx="5"/>
          </p:nvPr>
        </p:nvSpPr>
        <p:spPr>
          <a:ln/>
        </p:spPr>
        <p:txBody>
          <a:bodyPr/>
          <a:lstStyle/>
          <a:p>
            <a:fld id="{AEE5C954-600E-4186-97BA-28F0CD4C6385}" type="slidenum">
              <a:rPr lang="en-US" altLang="en-US"/>
              <a:pPr/>
              <a:t>11</a:t>
            </a:fld>
            <a:endParaRPr lang="en-US" altLang="en-US" dirty="0"/>
          </a:p>
        </p:txBody>
      </p:sp>
      <p:sp>
        <p:nvSpPr>
          <p:cNvPr id="455682" name="Rectangle 2"/>
          <p:cNvSpPr>
            <a:spLocks noGrp="1" noRot="1" noChangeAspect="1" noChangeArrowheads="1" noTextEdit="1"/>
          </p:cNvSpPr>
          <p:nvPr>
            <p:ph type="sldImg"/>
          </p:nvPr>
        </p:nvSpPr>
        <p:spPr>
          <a:ln/>
        </p:spPr>
      </p:sp>
      <p:sp>
        <p:nvSpPr>
          <p:cNvPr id="455683" name="Rectangle 3"/>
          <p:cNvSpPr>
            <a:spLocks noGrp="1" noChangeArrowheads="1"/>
          </p:cNvSpPr>
          <p:nvPr>
            <p:ph type="body" idx="1"/>
          </p:nvPr>
        </p:nvSpPr>
        <p:spPr/>
        <p:txBody>
          <a:bodyPr/>
          <a:lstStyle/>
          <a:p>
            <a:endParaRPr lang="en-US" alt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next few slides show impacts for both transportation and emissions and begin back to the first evaluation cycle which was completed in 1999.  We are currently working on finalizing impacts for 2014.</a:t>
            </a:r>
            <a:endParaRPr lang="en-US" dirty="0"/>
          </a:p>
        </p:txBody>
      </p:sp>
      <p:sp>
        <p:nvSpPr>
          <p:cNvPr id="4" name="Slide Number Placeholder 3"/>
          <p:cNvSpPr>
            <a:spLocks noGrp="1"/>
          </p:cNvSpPr>
          <p:nvPr>
            <p:ph type="sldNum" sz="quarter" idx="10"/>
          </p:nvPr>
        </p:nvSpPr>
        <p:spPr/>
        <p:txBody>
          <a:bodyPr/>
          <a:lstStyle/>
          <a:p>
            <a:fld id="{58CC9574-A819-4FE4-99A7-1E27AD09ADC2}" type="slidenum">
              <a:rPr lang="en-US" smtClean="0"/>
              <a:pPr/>
              <a:t>12</a:t>
            </a:fld>
            <a:endParaRPr lang="en-US" dirty="0"/>
          </a:p>
        </p:txBody>
      </p:sp>
    </p:spTree>
    <p:extLst>
      <p:ext uri="{BB962C8B-B14F-4D97-AF65-F5344CB8AC3E}">
        <p14:creationId xmlns:p14="http://schemas.microsoft.com/office/powerpoint/2010/main" val="379598851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Read from slide</a:t>
            </a:r>
            <a:endParaRPr lang="en-US" dirty="0"/>
          </a:p>
        </p:txBody>
      </p:sp>
      <p:sp>
        <p:nvSpPr>
          <p:cNvPr id="4" name="Slide Number Placeholder 3"/>
          <p:cNvSpPr>
            <a:spLocks noGrp="1"/>
          </p:cNvSpPr>
          <p:nvPr>
            <p:ph type="sldNum" sz="quarter" idx="10"/>
          </p:nvPr>
        </p:nvSpPr>
        <p:spPr/>
        <p:txBody>
          <a:bodyPr/>
          <a:lstStyle/>
          <a:p>
            <a:fld id="{58CC9574-A819-4FE4-99A7-1E27AD09ADC2}" type="slidenum">
              <a:rPr lang="en-US" smtClean="0"/>
              <a:pPr/>
              <a:t>13</a:t>
            </a:fld>
            <a:endParaRPr lang="en-US" dirty="0"/>
          </a:p>
        </p:txBody>
      </p:sp>
    </p:spTree>
    <p:extLst>
      <p:ext uri="{BB962C8B-B14F-4D97-AF65-F5344CB8AC3E}">
        <p14:creationId xmlns:p14="http://schemas.microsoft.com/office/powerpoint/2010/main" val="391499637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Read from slide</a:t>
            </a:r>
          </a:p>
          <a:p>
            <a:endParaRPr lang="en-US" dirty="0"/>
          </a:p>
          <a:p>
            <a:r>
              <a:rPr lang="en-US" dirty="0" smtClean="0"/>
              <a:t>Mention cleaner vehicle fleets.</a:t>
            </a:r>
            <a:endParaRPr lang="en-US" dirty="0"/>
          </a:p>
        </p:txBody>
      </p:sp>
      <p:sp>
        <p:nvSpPr>
          <p:cNvPr id="4" name="Slide Number Placeholder 3"/>
          <p:cNvSpPr>
            <a:spLocks noGrp="1"/>
          </p:cNvSpPr>
          <p:nvPr>
            <p:ph type="sldNum" sz="quarter" idx="10"/>
          </p:nvPr>
        </p:nvSpPr>
        <p:spPr/>
        <p:txBody>
          <a:bodyPr/>
          <a:lstStyle/>
          <a:p>
            <a:fld id="{58CC9574-A819-4FE4-99A7-1E27AD09ADC2}" type="slidenum">
              <a:rPr lang="en-US" smtClean="0"/>
              <a:pPr/>
              <a:t>14</a:t>
            </a:fld>
            <a:endParaRPr lang="en-US" dirty="0"/>
          </a:p>
        </p:txBody>
      </p:sp>
    </p:spTree>
    <p:extLst>
      <p:ext uri="{BB962C8B-B14F-4D97-AF65-F5344CB8AC3E}">
        <p14:creationId xmlns:p14="http://schemas.microsoft.com/office/powerpoint/2010/main" val="125257622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Read from slide</a:t>
            </a:r>
          </a:p>
          <a:p>
            <a:endParaRPr lang="en-US" dirty="0"/>
          </a:p>
          <a:p>
            <a:r>
              <a:rPr lang="en-US" dirty="0" smtClean="0"/>
              <a:t>Mention cleaner vehicle fleet</a:t>
            </a:r>
            <a:endParaRPr lang="en-US" dirty="0"/>
          </a:p>
        </p:txBody>
      </p:sp>
      <p:sp>
        <p:nvSpPr>
          <p:cNvPr id="4" name="Slide Number Placeholder 3"/>
          <p:cNvSpPr>
            <a:spLocks noGrp="1"/>
          </p:cNvSpPr>
          <p:nvPr>
            <p:ph type="sldNum" sz="quarter" idx="10"/>
          </p:nvPr>
        </p:nvSpPr>
        <p:spPr/>
        <p:txBody>
          <a:bodyPr/>
          <a:lstStyle/>
          <a:p>
            <a:fld id="{58CC9574-A819-4FE4-99A7-1E27AD09ADC2}" type="slidenum">
              <a:rPr lang="en-US" smtClean="0"/>
              <a:pPr/>
              <a:t>15</a:t>
            </a:fld>
            <a:endParaRPr lang="en-US" dirty="0"/>
          </a:p>
        </p:txBody>
      </p:sp>
    </p:spTree>
    <p:extLst>
      <p:ext uri="{BB962C8B-B14F-4D97-AF65-F5344CB8AC3E}">
        <p14:creationId xmlns:p14="http://schemas.microsoft.com/office/powerpoint/2010/main" val="387775264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58CC9574-A819-4FE4-99A7-1E27AD09ADC2}" type="slidenum">
              <a:rPr lang="en-US" smtClean="0"/>
              <a:pPr/>
              <a:t>16</a:t>
            </a:fld>
            <a:endParaRPr lang="en-US" dirty="0"/>
          </a:p>
        </p:txBody>
      </p:sp>
    </p:spTree>
    <p:extLst>
      <p:ext uri="{BB962C8B-B14F-4D97-AF65-F5344CB8AC3E}">
        <p14:creationId xmlns:p14="http://schemas.microsoft.com/office/powerpoint/2010/main" val="397142183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58CC9574-A819-4FE4-99A7-1E27AD09ADC2}" type="slidenum">
              <a:rPr lang="en-US" smtClean="0"/>
              <a:pPr/>
              <a:t>17</a:t>
            </a:fld>
            <a:endParaRPr lang="en-US" dirty="0"/>
          </a:p>
        </p:txBody>
      </p:sp>
    </p:spTree>
    <p:extLst>
      <p:ext uri="{BB962C8B-B14F-4D97-AF65-F5344CB8AC3E}">
        <p14:creationId xmlns:p14="http://schemas.microsoft.com/office/powerpoint/2010/main" val="231516860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58CC9574-A819-4FE4-99A7-1E27AD09ADC2}" type="slidenum">
              <a:rPr lang="en-US" smtClean="0"/>
              <a:pPr/>
              <a:t>18</a:t>
            </a:fld>
            <a:endParaRPr lang="en-US" dirty="0"/>
          </a:p>
        </p:txBody>
      </p:sp>
    </p:spTree>
    <p:extLst>
      <p:ext uri="{BB962C8B-B14F-4D97-AF65-F5344CB8AC3E}">
        <p14:creationId xmlns:p14="http://schemas.microsoft.com/office/powerpoint/2010/main" val="77449565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58CC9574-A819-4FE4-99A7-1E27AD09ADC2}" type="slidenum">
              <a:rPr lang="en-US" smtClean="0"/>
              <a:pPr/>
              <a:t>19</a:t>
            </a:fld>
            <a:endParaRPr lang="en-US" dirty="0"/>
          </a:p>
        </p:txBody>
      </p:sp>
    </p:spTree>
    <p:extLst>
      <p:ext uri="{BB962C8B-B14F-4D97-AF65-F5344CB8AC3E}">
        <p14:creationId xmlns:p14="http://schemas.microsoft.com/office/powerpoint/2010/main" val="252694136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8CC9574-A819-4FE4-99A7-1E27AD09ADC2}" type="slidenum">
              <a:rPr lang="en-US" smtClean="0"/>
              <a:pPr/>
              <a:t>20</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Master" Target="../slideMasters/slideMaster1.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cstate="print"/>
          <a:stretch>
            <a:fillRect/>
          </a:stretch>
        </p:blipFill>
        <p:spPr>
          <a:xfrm>
            <a:off x="20548" y="20547"/>
            <a:ext cx="3498527" cy="2825393"/>
          </a:xfrm>
          <a:prstGeom prst="rect">
            <a:avLst/>
          </a:prstGeom>
        </p:spPr>
      </p:pic>
      <p:pic>
        <p:nvPicPr>
          <p:cNvPr id="8" name="Picture 7"/>
          <p:cNvPicPr>
            <a:picLocks noChangeAspect="1"/>
          </p:cNvPicPr>
          <p:nvPr userDrawn="1"/>
        </p:nvPicPr>
        <p:blipFill>
          <a:blip r:embed="rId3" cstate="print"/>
          <a:stretch>
            <a:fillRect/>
          </a:stretch>
        </p:blipFill>
        <p:spPr>
          <a:xfrm>
            <a:off x="3503486" y="20548"/>
            <a:ext cx="5624418" cy="2825496"/>
          </a:xfrm>
          <a:prstGeom prst="rect">
            <a:avLst/>
          </a:prstGeom>
        </p:spPr>
      </p:pic>
      <p:pic>
        <p:nvPicPr>
          <p:cNvPr id="9" name="Picture 8"/>
          <p:cNvPicPr>
            <a:picLocks noChangeAspect="1"/>
          </p:cNvPicPr>
          <p:nvPr userDrawn="1"/>
        </p:nvPicPr>
        <p:blipFill>
          <a:blip r:embed="rId4" cstate="print"/>
          <a:stretch>
            <a:fillRect/>
          </a:stretch>
        </p:blipFill>
        <p:spPr>
          <a:xfrm>
            <a:off x="20923" y="2818500"/>
            <a:ext cx="7668994" cy="2296266"/>
          </a:xfrm>
          <a:prstGeom prst="rect">
            <a:avLst/>
          </a:prstGeom>
        </p:spPr>
      </p:pic>
      <p:pic>
        <p:nvPicPr>
          <p:cNvPr id="10" name="Picture 9"/>
          <p:cNvPicPr>
            <a:picLocks noChangeAspect="1"/>
          </p:cNvPicPr>
          <p:nvPr userDrawn="1"/>
        </p:nvPicPr>
        <p:blipFill>
          <a:blip r:embed="rId5" cstate="print"/>
          <a:stretch>
            <a:fillRect/>
          </a:stretch>
        </p:blipFill>
        <p:spPr>
          <a:xfrm>
            <a:off x="7662119" y="2819400"/>
            <a:ext cx="1461333" cy="2293850"/>
          </a:xfrm>
          <a:prstGeom prst="rect">
            <a:avLst/>
          </a:prstGeom>
        </p:spPr>
      </p:pic>
      <p:pic>
        <p:nvPicPr>
          <p:cNvPr id="11" name="Picture 10"/>
          <p:cNvPicPr>
            <a:picLocks/>
          </p:cNvPicPr>
          <p:nvPr userDrawn="1"/>
        </p:nvPicPr>
        <p:blipFill>
          <a:blip r:embed="rId6" cstate="print"/>
          <a:stretch>
            <a:fillRect/>
          </a:stretch>
        </p:blipFill>
        <p:spPr>
          <a:xfrm>
            <a:off x="20548" y="5089818"/>
            <a:ext cx="9098280" cy="1737360"/>
          </a:xfrm>
          <a:prstGeom prst="rect">
            <a:avLst/>
          </a:prstGeom>
        </p:spPr>
      </p:pic>
      <p:sp>
        <p:nvSpPr>
          <p:cNvPr id="14" name="Rectangle 13"/>
          <p:cNvSpPr/>
          <p:nvPr userDrawn="1"/>
        </p:nvSpPr>
        <p:spPr>
          <a:xfrm>
            <a:off x="8755230" y="2469776"/>
            <a:ext cx="304800" cy="152400"/>
          </a:xfrm>
          <a:prstGeom prst="rect">
            <a:avLst/>
          </a:prstGeom>
          <a:solidFill>
            <a:srgbClr val="F2741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47F28"/>
              </a:solidFill>
            </a:endParaRPr>
          </a:p>
        </p:txBody>
      </p:sp>
      <p:sp>
        <p:nvSpPr>
          <p:cNvPr id="4" name="Date Placeholder 3"/>
          <p:cNvSpPr>
            <a:spLocks noGrp="1"/>
          </p:cNvSpPr>
          <p:nvPr>
            <p:ph type="dt" sz="half" idx="10"/>
          </p:nvPr>
        </p:nvSpPr>
        <p:spPr/>
        <p:txBody>
          <a:bodyPr/>
          <a:lstStyle>
            <a:lvl1pPr>
              <a:defRPr>
                <a:solidFill>
                  <a:schemeClr val="bg1"/>
                </a:solidFill>
              </a:defRPr>
            </a:lvl1pPr>
          </a:lstStyle>
          <a:p>
            <a:fld id="{A258050E-B668-4FA7-85AD-C750C80A6E9B}" type="datetimeFigureOut">
              <a:rPr lang="en-US" smtClean="0"/>
              <a:pPr/>
              <a:t>12/4/2014</a:t>
            </a:fld>
            <a:endParaRPr lang="en-US" dirty="0"/>
          </a:p>
        </p:txBody>
      </p:sp>
      <p:sp>
        <p:nvSpPr>
          <p:cNvPr id="5" name="Footer Placeholder 4"/>
          <p:cNvSpPr>
            <a:spLocks noGrp="1"/>
          </p:cNvSpPr>
          <p:nvPr>
            <p:ph type="ftr" sz="quarter" idx="11"/>
          </p:nvPr>
        </p:nvSpPr>
        <p:spPr/>
        <p:txBody>
          <a:bodyPr/>
          <a:lstStyle>
            <a:lvl1pPr>
              <a:defRPr>
                <a:solidFill>
                  <a:schemeClr val="bg1"/>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240D5ECE-8B49-45CD-BE81-EF81920D1969}" type="slidenum">
              <a:rPr lang="en-US" smtClean="0"/>
              <a:pPr/>
              <a:t>‹#›</a:t>
            </a:fld>
            <a:endParaRPr lang="en-US" dirty="0"/>
          </a:p>
        </p:txBody>
      </p:sp>
      <p:sp>
        <p:nvSpPr>
          <p:cNvPr id="15" name="Text Placeholder 15"/>
          <p:cNvSpPr>
            <a:spLocks noGrp="1"/>
          </p:cNvSpPr>
          <p:nvPr>
            <p:ph type="body" sz="quarter" idx="14" hasCustomPrompt="1"/>
          </p:nvPr>
        </p:nvSpPr>
        <p:spPr>
          <a:xfrm>
            <a:off x="3581400" y="1295400"/>
            <a:ext cx="5105400" cy="1416269"/>
          </a:xfrm>
        </p:spPr>
        <p:txBody>
          <a:bodyPr anchor="b">
            <a:normAutofit/>
          </a:bodyPr>
          <a:lstStyle>
            <a:lvl1pPr algn="r">
              <a:buNone/>
              <a:defRPr lang="en-US" sz="2200" kern="1200" dirty="0" smtClean="0">
                <a:solidFill>
                  <a:schemeClr val="tx1">
                    <a:lumMod val="75000"/>
                    <a:lumOff val="25000"/>
                  </a:schemeClr>
                </a:solidFill>
                <a:latin typeface="Calibri" pitchFamily="34" charset="0"/>
                <a:ea typeface="+mn-ea"/>
                <a:cs typeface="+mn-cs"/>
              </a:defRPr>
            </a:lvl1pPr>
          </a:lstStyle>
          <a:p>
            <a:pPr lvl="0"/>
            <a:r>
              <a:rPr lang="en-US" dirty="0" smtClean="0"/>
              <a:t>Click to edit Master subtitle style</a:t>
            </a:r>
            <a:endParaRPr lang="en-US" dirty="0"/>
          </a:p>
        </p:txBody>
      </p:sp>
      <p:sp>
        <p:nvSpPr>
          <p:cNvPr id="2" name="Title 1"/>
          <p:cNvSpPr>
            <a:spLocks noGrp="1"/>
          </p:cNvSpPr>
          <p:nvPr>
            <p:ph type="title"/>
          </p:nvPr>
        </p:nvSpPr>
        <p:spPr>
          <a:xfrm>
            <a:off x="106344" y="4114800"/>
            <a:ext cx="7315200" cy="914400"/>
          </a:xfrm>
        </p:spPr>
        <p:txBody>
          <a:bodyPr anchor="b" anchorCtr="0">
            <a:normAutofit/>
          </a:bodyPr>
          <a:lstStyle>
            <a:lvl1pPr marL="0" indent="0">
              <a:defRPr lang="en-US" sz="3600" b="1" kern="1200" baseline="0">
                <a:solidFill>
                  <a:schemeClr val="bg1"/>
                </a:solidFill>
                <a:latin typeface="Arial" pitchFamily="34" charset="0"/>
                <a:ea typeface="+mn-ea"/>
                <a:cs typeface="Arial" pitchFamily="34" charset="0"/>
              </a:defRPr>
            </a:lvl1pPr>
          </a:lstStyle>
          <a:p>
            <a:pPr marL="342900" lvl="0" indent="-342900" algn="l" defTabSz="914400" rtl="0" eaLnBrk="1" latinLnBrk="0" hangingPunct="1">
              <a:spcBef>
                <a:spcPct val="20000"/>
              </a:spcBef>
              <a:buFont typeface="Arial" pitchFamily="34" charset="0"/>
              <a:buNone/>
            </a:pPr>
            <a:r>
              <a:rPr lang="en-US" smtClean="0"/>
              <a:t>Click to edit Master title style</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0-#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1+#ppt_w/2"/>
                                          </p:val>
                                        </p:tav>
                                        <p:tav tm="100000">
                                          <p:val>
                                            <p:strVal val="#ppt_x"/>
                                          </p:val>
                                        </p:tav>
                                      </p:tavLst>
                                    </p:anim>
                                    <p:anim calcmode="lin" valueType="num">
                                      <p:cBhvr additive="base">
                                        <p:cTn id="12" dur="500" fill="hold"/>
                                        <p:tgtEl>
                                          <p:spTgt spid="8"/>
                                        </p:tgtEl>
                                        <p:attrNameLst>
                                          <p:attrName>ppt_y</p:attrName>
                                        </p:attrNameLst>
                                      </p:cBhvr>
                                      <p:tavLst>
                                        <p:tav tm="0">
                                          <p:val>
                                            <p:strVal val="0-#ppt_h/2"/>
                                          </p:val>
                                        </p:tav>
                                        <p:tav tm="100000">
                                          <p:val>
                                            <p:strVal val="#ppt_y"/>
                                          </p:val>
                                        </p:tav>
                                      </p:tavLst>
                                    </p:anim>
                                  </p:childTnLst>
                                </p:cTn>
                              </p:par>
                              <p:par>
                                <p:cTn id="13" presetID="2" presetClass="entr" presetSubtype="2" fill="hold" grpId="0" nodeType="withEffect">
                                  <p:stCondLst>
                                    <p:cond delay="0"/>
                                  </p:stCondLst>
                                  <p:childTnLst>
                                    <p:set>
                                      <p:cBhvr>
                                        <p:cTn id="14" dur="1" fill="hold">
                                          <p:stCondLst>
                                            <p:cond delay="0"/>
                                          </p:stCondLst>
                                        </p:cTn>
                                        <p:tgtEl>
                                          <p:spTgt spid="15">
                                            <p:txEl>
                                              <p:pRg st="0" end="0"/>
                                            </p:txEl>
                                          </p:spTgt>
                                        </p:tgtEl>
                                        <p:attrNameLst>
                                          <p:attrName>style.visibility</p:attrName>
                                        </p:attrNameLst>
                                      </p:cBhvr>
                                      <p:to>
                                        <p:strVal val="visible"/>
                                      </p:to>
                                    </p:set>
                                    <p:anim calcmode="lin" valueType="num">
                                      <p:cBhvr additive="base">
                                        <p:cTn id="15" dur="500" fill="hold"/>
                                        <p:tgtEl>
                                          <p:spTgt spid="15">
                                            <p:txEl>
                                              <p:pRg st="0" end="0"/>
                                            </p:txEl>
                                          </p:spTgt>
                                        </p:tgtEl>
                                        <p:attrNameLst>
                                          <p:attrName>ppt_x</p:attrName>
                                        </p:attrNameLst>
                                      </p:cBhvr>
                                      <p:tavLst>
                                        <p:tav tm="0">
                                          <p:val>
                                            <p:strVal val="1+#ppt_w/2"/>
                                          </p:val>
                                        </p:tav>
                                        <p:tav tm="100000">
                                          <p:val>
                                            <p:strVal val="#ppt_x"/>
                                          </p:val>
                                        </p:tav>
                                      </p:tavLst>
                                    </p:anim>
                                    <p:anim calcmode="lin" valueType="num">
                                      <p:cBhvr additive="base">
                                        <p:cTn id="16" dur="500" fill="hold"/>
                                        <p:tgtEl>
                                          <p:spTgt spid="15">
                                            <p:txEl>
                                              <p:pRg st="0" end="0"/>
                                            </p:txEl>
                                          </p:spTgt>
                                        </p:tgtEl>
                                        <p:attrNameLst>
                                          <p:attrName>ppt_y</p:attrName>
                                        </p:attrNameLst>
                                      </p:cBhvr>
                                      <p:tavLst>
                                        <p:tav tm="0">
                                          <p:val>
                                            <p:strVal val="#ppt_y"/>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500"/>
                                        <p:tgtEl>
                                          <p:spTgt spid="11"/>
                                        </p:tgtEl>
                                      </p:cBhvr>
                                    </p:animEffect>
                                    <p:anim calcmode="lin" valueType="num">
                                      <p:cBhvr>
                                        <p:cTn id="20" dur="500" fill="hold"/>
                                        <p:tgtEl>
                                          <p:spTgt spid="11"/>
                                        </p:tgtEl>
                                        <p:attrNameLst>
                                          <p:attrName>ppt_x</p:attrName>
                                        </p:attrNameLst>
                                      </p:cBhvr>
                                      <p:tavLst>
                                        <p:tav tm="0">
                                          <p:val>
                                            <p:strVal val="#ppt_x"/>
                                          </p:val>
                                        </p:tav>
                                        <p:tav tm="100000">
                                          <p:val>
                                            <p:strVal val="#ppt_x"/>
                                          </p:val>
                                        </p:tav>
                                      </p:tavLst>
                                    </p:anim>
                                    <p:anim calcmode="lin" valueType="num">
                                      <p:cBhvr>
                                        <p:cTn id="21" dur="500" fill="hold"/>
                                        <p:tgtEl>
                                          <p:spTgt spid="11"/>
                                        </p:tgtEl>
                                        <p:attrNameLst>
                                          <p:attrName>ppt_y</p:attrName>
                                        </p:attrNameLst>
                                      </p:cBhvr>
                                      <p:tavLst>
                                        <p:tav tm="0">
                                          <p:val>
                                            <p:strVal val="#ppt_y+.1"/>
                                          </p:val>
                                        </p:tav>
                                        <p:tav tm="100000">
                                          <p:val>
                                            <p:strVal val="#ppt_y"/>
                                          </p:val>
                                        </p:tav>
                                      </p:tavLst>
                                    </p:anim>
                                  </p:childTnLst>
                                </p:cTn>
                              </p:par>
                              <p:par>
                                <p:cTn id="22" presetID="2" presetClass="entr" presetSubtype="8" fill="hold" nodeType="with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0-#ppt_w/2"/>
                                          </p:val>
                                        </p:tav>
                                        <p:tav tm="100000">
                                          <p:val>
                                            <p:strVal val="#ppt_x"/>
                                          </p:val>
                                        </p:tav>
                                      </p:tavLst>
                                    </p:anim>
                                    <p:anim calcmode="lin" valueType="num">
                                      <p:cBhvr additive="base">
                                        <p:cTn id="25" dur="500" fill="hold"/>
                                        <p:tgtEl>
                                          <p:spTgt spid="9"/>
                                        </p:tgtEl>
                                        <p:attrNameLst>
                                          <p:attrName>ppt_y</p:attrName>
                                        </p:attrNameLst>
                                      </p:cBhvr>
                                      <p:tavLst>
                                        <p:tav tm="0">
                                          <p:val>
                                            <p:strVal val="#ppt_y"/>
                                          </p:val>
                                        </p:tav>
                                        <p:tav tm="100000">
                                          <p:val>
                                            <p:strVal val="#ppt_y"/>
                                          </p:val>
                                        </p:tav>
                                      </p:tavLst>
                                    </p:anim>
                                  </p:childTnLst>
                                </p:cTn>
                              </p:par>
                              <p:par>
                                <p:cTn id="26" presetID="2" presetClass="entr" presetSubtype="2" fill="hold" nodeType="with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additive="base">
                                        <p:cTn id="28" dur="500" fill="hold"/>
                                        <p:tgtEl>
                                          <p:spTgt spid="10"/>
                                        </p:tgtEl>
                                        <p:attrNameLst>
                                          <p:attrName>ppt_x</p:attrName>
                                        </p:attrNameLst>
                                      </p:cBhvr>
                                      <p:tavLst>
                                        <p:tav tm="0">
                                          <p:val>
                                            <p:strVal val="1+#ppt_w/2"/>
                                          </p:val>
                                        </p:tav>
                                        <p:tav tm="100000">
                                          <p:val>
                                            <p:strVal val="#ppt_x"/>
                                          </p:val>
                                        </p:tav>
                                      </p:tavLst>
                                    </p:anim>
                                    <p:anim calcmode="lin" valueType="num">
                                      <p:cBhvr additive="base">
                                        <p:cTn id="29" dur="500" fill="hold"/>
                                        <p:tgtEl>
                                          <p:spTgt spid="10"/>
                                        </p:tgtEl>
                                        <p:attrNameLst>
                                          <p:attrName>ppt_y</p:attrName>
                                        </p:attrNameLst>
                                      </p:cBhvr>
                                      <p:tavLst>
                                        <p:tav tm="0">
                                          <p:val>
                                            <p:strVal val="#ppt_y"/>
                                          </p:val>
                                        </p:tav>
                                        <p:tav tm="100000">
                                          <p:val>
                                            <p:strVal val="#ppt_y"/>
                                          </p:val>
                                        </p:tav>
                                      </p:tavLst>
                                    </p:anim>
                                  </p:childTnLst>
                                </p:cTn>
                              </p:par>
                              <p:par>
                                <p:cTn id="30" presetID="10" presetClass="entr" presetSubtype="0" fill="hold" grpId="0" nodeType="withEffect">
                                  <p:stCondLst>
                                    <p:cond delay="500"/>
                                  </p:stCondLst>
                                  <p:childTnLst>
                                    <p:set>
                                      <p:cBhvr>
                                        <p:cTn id="31" dur="1" fill="hold">
                                          <p:stCondLst>
                                            <p:cond delay="0"/>
                                          </p:stCondLst>
                                        </p:cTn>
                                        <p:tgtEl>
                                          <p:spTgt spid="14"/>
                                        </p:tgtEl>
                                        <p:attrNameLst>
                                          <p:attrName>style.visibility</p:attrName>
                                        </p:attrNameLst>
                                      </p:cBhvr>
                                      <p:to>
                                        <p:strVal val="visible"/>
                                      </p:to>
                                    </p:set>
                                    <p:animEffect transition="in" filter="fade">
                                      <p:cBhvr>
                                        <p:cTn id="32" dur="75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build="p">
        <p:tmplLst>
          <p:tmpl lvl="1">
            <p:tnLst>
              <p:par>
                <p:cTn presetID="2" presetClass="entr" presetSubtype="2" fill="hold" nodeType="withEffect">
                  <p:stCondLst>
                    <p:cond delay="0"/>
                  </p:stCondLst>
                  <p:childTnLst>
                    <p:set>
                      <p:cBhvr>
                        <p:cTn dur="1" fill="hold">
                          <p:stCondLst>
                            <p:cond delay="0"/>
                          </p:stCondLst>
                        </p:cTn>
                        <p:tgtEl>
                          <p:spTgt spid="15"/>
                        </p:tgtEl>
                        <p:attrNameLst>
                          <p:attrName>style.visibility</p:attrName>
                        </p:attrNameLst>
                      </p:cBhvr>
                      <p:to>
                        <p:strVal val="visible"/>
                      </p:to>
                    </p:set>
                    <p:anim calcmode="lin" valueType="num">
                      <p:cBhvr additive="base">
                        <p:cTn dur="500" fill="hold"/>
                        <p:tgtEl>
                          <p:spTgt spid="15"/>
                        </p:tgtEl>
                        <p:attrNameLst>
                          <p:attrName>ppt_x</p:attrName>
                        </p:attrNameLst>
                      </p:cBhvr>
                      <p:tavLst>
                        <p:tav tm="0">
                          <p:val>
                            <p:strVal val="1+#ppt_w/2"/>
                          </p:val>
                        </p:tav>
                        <p:tav tm="100000">
                          <p:val>
                            <p:strVal val="#ppt_x"/>
                          </p:val>
                        </p:tav>
                      </p:tavLst>
                    </p:anim>
                    <p:anim calcmode="lin" valueType="num">
                      <p:cBhvr additive="base">
                        <p:cTn dur="500" fill="hold"/>
                        <p:tgtEl>
                          <p:spTgt spid="15"/>
                        </p:tgtEl>
                        <p:attrNameLst>
                          <p:attrName>ppt_y</p:attrName>
                        </p:attrNameLst>
                      </p:cBhvr>
                      <p:tavLst>
                        <p:tav tm="0">
                          <p:val>
                            <p:strVal val="#ppt_y"/>
                          </p:val>
                        </p:tav>
                        <p:tav tm="100000">
                          <p:val>
                            <p:strVal val="#ppt_y"/>
                          </p:val>
                        </p:tav>
                      </p:tavLst>
                    </p:anim>
                  </p:childTnLst>
                </p:cTn>
              </p:par>
            </p:tnLst>
          </p:tmpl>
        </p:tmplLst>
      </p:bldP>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971800" y="1992354"/>
            <a:ext cx="5867400" cy="1970046"/>
          </a:xfrm>
        </p:spPr>
        <p:txBody>
          <a:bodyPr anchor="ctr">
            <a:normAutofit/>
          </a:bodyPr>
          <a:lstStyle>
            <a:lvl1pPr algn="l">
              <a:defRPr sz="3000" b="1" cap="all"/>
            </a:lvl1pPr>
          </a:lstStyle>
          <a:p>
            <a:r>
              <a:rPr lang="en-US" smtClean="0"/>
              <a:t>Click to edit Master title style</a:t>
            </a:r>
            <a:endParaRPr lang="en-US" dirty="0"/>
          </a:p>
        </p:txBody>
      </p:sp>
      <p:sp>
        <p:nvSpPr>
          <p:cNvPr id="3" name="Text Placeholder 2"/>
          <p:cNvSpPr>
            <a:spLocks noGrp="1"/>
          </p:cNvSpPr>
          <p:nvPr>
            <p:ph type="body" idx="1"/>
          </p:nvPr>
        </p:nvSpPr>
        <p:spPr>
          <a:xfrm>
            <a:off x="381000" y="5105400"/>
            <a:ext cx="8229601" cy="375787"/>
          </a:xfrm>
        </p:spPr>
        <p:txBody>
          <a:bodyPr anchor="b">
            <a:normAutofit/>
          </a:bodyPr>
          <a:lstStyle>
            <a:lvl1pPr marL="0" indent="0" algn="r">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5" name="Footer Placeholder 4"/>
          <p:cNvSpPr>
            <a:spLocks noGrp="1"/>
          </p:cNvSpPr>
          <p:nvPr>
            <p:ph type="ftr" sz="quarter" idx="11"/>
          </p:nvPr>
        </p:nvSpPr>
        <p:spPr/>
        <p:txBody>
          <a:bodyPr/>
          <a:lstStyle>
            <a:lvl1pPr>
              <a:defRPr>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chemeClr val="tx1">
                    <a:lumMod val="85000"/>
                    <a:lumOff val="15000"/>
                  </a:schemeClr>
                </a:solidFill>
              </a:defRPr>
            </a:lvl1pPr>
          </a:lstStyle>
          <a:p>
            <a:fld id="{240D5ECE-8B49-45CD-BE81-EF81920D1969}" type="slidenum">
              <a:rPr lang="en-US" smtClean="0"/>
              <a:pPr/>
              <a:t>‹#›</a:t>
            </a:fld>
            <a:endParaRPr lang="en-US" dirty="0"/>
          </a:p>
        </p:txBody>
      </p:sp>
      <p:sp>
        <p:nvSpPr>
          <p:cNvPr id="7" name="Oval 6"/>
          <p:cNvSpPr/>
          <p:nvPr userDrawn="1"/>
        </p:nvSpPr>
        <p:spPr>
          <a:xfrm>
            <a:off x="762000" y="1946209"/>
            <a:ext cx="2057400" cy="2057400"/>
          </a:xfrm>
          <a:prstGeom prst="ellipse">
            <a:avLst/>
          </a:prstGeom>
          <a:gradFill flip="none" rotWithShape="1">
            <a:gsLst>
              <a:gs pos="0">
                <a:srgbClr val="F39C29"/>
              </a:gs>
              <a:gs pos="50000">
                <a:srgbClr val="F7931D"/>
              </a:gs>
              <a:gs pos="100000">
                <a:srgbClr val="FF6600"/>
              </a:gs>
            </a:gsLst>
            <a:path path="circle">
              <a:fillToRect l="50000" t="50000" r="50000" b="50000"/>
            </a:path>
            <a:tileRect/>
          </a:gradFill>
          <a:ln w="82550">
            <a:noFill/>
          </a:ln>
          <a:effectLst>
            <a:outerShdw blurRad="152400" dist="165100" dir="5400000" sx="90000" sy="-19000"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             </a:t>
            </a:r>
            <a:endParaRPr lang="en-US" dirty="0"/>
          </a:p>
        </p:txBody>
      </p:sp>
      <p:sp>
        <p:nvSpPr>
          <p:cNvPr id="8" name="Rectangle 7"/>
          <p:cNvSpPr/>
          <p:nvPr userDrawn="1"/>
        </p:nvSpPr>
        <p:spPr>
          <a:xfrm>
            <a:off x="8686800" y="5265376"/>
            <a:ext cx="457200" cy="96672"/>
          </a:xfrm>
          <a:prstGeom prst="rect">
            <a:avLst/>
          </a:prstGeom>
          <a:solidFill>
            <a:srgbClr val="FF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rgbClr val="FF6600"/>
                </a:solidFill>
              </a:rPr>
              <a:t>           </a:t>
            </a:r>
            <a:endParaRPr lang="en-US" dirty="0">
              <a:solidFill>
                <a:srgbClr val="FF6600"/>
              </a:solidFill>
            </a:endParaRPr>
          </a:p>
        </p:txBody>
      </p:sp>
      <p:sp>
        <p:nvSpPr>
          <p:cNvPr id="9" name="Oval 8"/>
          <p:cNvSpPr/>
          <p:nvPr userDrawn="1"/>
        </p:nvSpPr>
        <p:spPr>
          <a:xfrm>
            <a:off x="1007328" y="1992354"/>
            <a:ext cx="1583472" cy="1295400"/>
          </a:xfrm>
          <a:prstGeom prst="ellipse">
            <a:avLst/>
          </a:prstGeom>
          <a:gradFill flip="none" rotWithShape="1">
            <a:gsLst>
              <a:gs pos="63000">
                <a:schemeClr val="bg1">
                  <a:alpha val="7000"/>
                </a:schemeClr>
              </a:gs>
              <a:gs pos="72000">
                <a:schemeClr val="bg1">
                  <a:alpha val="15000"/>
                </a:schemeClr>
              </a:gs>
              <a:gs pos="91000">
                <a:schemeClr val="bg1">
                  <a:alpha val="28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       </a:t>
            </a:r>
            <a:endParaRPr 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obj" preserve="1">
  <p:cSld name="Title and Conten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pic>
        <p:nvPicPr>
          <p:cNvPr id="7" name="Picture 6"/>
          <p:cNvPicPr>
            <a:picLocks noChangeAspect="1"/>
          </p:cNvPicPr>
          <p:nvPr userDrawn="1"/>
        </p:nvPicPr>
        <p:blipFill rotWithShape="1">
          <a:blip r:embed="rId3" cstate="print"/>
          <a:srcRect l="2599" r="5874" b="5262"/>
          <a:stretch/>
        </p:blipFill>
        <p:spPr>
          <a:xfrm>
            <a:off x="3530" y="5867400"/>
            <a:ext cx="9144000" cy="1053694"/>
          </a:xfrm>
          <a:prstGeom prst="rect">
            <a:avLst/>
          </a:prstGeom>
        </p:spPr>
      </p:pic>
      <p:sp>
        <p:nvSpPr>
          <p:cNvPr id="2" name="Title 1"/>
          <p:cNvSpPr>
            <a:spLocks noGrp="1"/>
          </p:cNvSpPr>
          <p:nvPr>
            <p:ph type="title"/>
          </p:nvPr>
        </p:nvSpPr>
        <p:spPr>
          <a:xfrm>
            <a:off x="436180" y="76200"/>
            <a:ext cx="8403020" cy="685800"/>
          </a:xfrm>
        </p:spPr>
        <p:txBody>
          <a:bodyPr anchor="ctr" anchorCtr="0">
            <a:normAutofit/>
          </a:bodyPr>
          <a:lstStyle>
            <a:lvl1pPr algn="l">
              <a:defRPr sz="3000" b="0">
                <a:solidFill>
                  <a:schemeClr val="tx1">
                    <a:lumMod val="85000"/>
                    <a:lumOff val="15000"/>
                  </a:schemeClr>
                </a:solidFill>
              </a:defRPr>
            </a:lvl1pPr>
          </a:lstStyle>
          <a:p>
            <a:r>
              <a:rPr lang="en-US" smtClean="0"/>
              <a:t>Click to edit Master title style</a:t>
            </a:r>
            <a:endParaRPr lang="en-US" dirty="0"/>
          </a:p>
        </p:txBody>
      </p:sp>
      <p:sp>
        <p:nvSpPr>
          <p:cNvPr id="3" name="Content Placeholder 2"/>
          <p:cNvSpPr>
            <a:spLocks noGrp="1"/>
          </p:cNvSpPr>
          <p:nvPr>
            <p:ph idx="1"/>
          </p:nvPr>
        </p:nvSpPr>
        <p:spPr/>
        <p:txBody>
          <a:bodyPr/>
          <a:lstStyle>
            <a:lvl1pPr>
              <a:defRPr>
                <a:solidFill>
                  <a:schemeClr val="tx1">
                    <a:lumMod val="85000"/>
                    <a:lumOff val="15000"/>
                  </a:schemeClr>
                </a:solidFill>
              </a:defRPr>
            </a:lvl1pPr>
            <a:lvl2pPr>
              <a:defRPr>
                <a:solidFill>
                  <a:schemeClr val="tx1">
                    <a:lumMod val="85000"/>
                    <a:lumOff val="15000"/>
                  </a:schemeClr>
                </a:solidFill>
              </a:defRPr>
            </a:lvl2pPr>
            <a:lvl3pPr>
              <a:defRPr>
                <a:solidFill>
                  <a:schemeClr val="tx1">
                    <a:lumMod val="85000"/>
                    <a:lumOff val="15000"/>
                  </a:schemeClr>
                </a:solidFill>
              </a:defRPr>
            </a:lvl3pPr>
            <a:lvl4pPr>
              <a:defRPr>
                <a:solidFill>
                  <a:schemeClr val="tx1">
                    <a:lumMod val="85000"/>
                    <a:lumOff val="15000"/>
                  </a:schemeClr>
                </a:solidFill>
              </a:defRPr>
            </a:lvl4pPr>
            <a:lvl5pPr>
              <a:defRPr>
                <a:solidFill>
                  <a:schemeClr val="tx1">
                    <a:lumMod val="85000"/>
                    <a:lumOff val="15000"/>
                  </a:schemeClr>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solidFill>
                  <a:schemeClr val="tx1">
                    <a:lumMod val="85000"/>
                    <a:lumOff val="15000"/>
                  </a:schemeClr>
                </a:solidFill>
              </a:defRPr>
            </a:lvl1pPr>
          </a:lstStyle>
          <a:p>
            <a:fld id="{A258050E-B668-4FA7-85AD-C750C80A6E9B}" type="datetimeFigureOut">
              <a:rPr lang="en-US" smtClean="0"/>
              <a:pPr/>
              <a:t>12/4/2014</a:t>
            </a:fld>
            <a:endParaRPr lang="en-US" dirty="0"/>
          </a:p>
        </p:txBody>
      </p:sp>
      <p:sp>
        <p:nvSpPr>
          <p:cNvPr id="5" name="Footer Placeholder 4"/>
          <p:cNvSpPr>
            <a:spLocks noGrp="1"/>
          </p:cNvSpPr>
          <p:nvPr>
            <p:ph type="ftr" sz="quarter" idx="11"/>
          </p:nvPr>
        </p:nvSpPr>
        <p:spPr/>
        <p:txBody>
          <a:bodyPr/>
          <a:lstStyle>
            <a:lvl1pPr>
              <a:defRPr>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chemeClr val="tx1">
                    <a:lumMod val="85000"/>
                    <a:lumOff val="15000"/>
                  </a:schemeClr>
                </a:solidFill>
              </a:defRPr>
            </a:lvl1pPr>
          </a:lstStyle>
          <a:p>
            <a:fld id="{240D5ECE-8B49-45CD-BE81-EF81920D1969}" type="slidenum">
              <a:rPr lang="en-US" smtClean="0"/>
              <a:pPr/>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1000" fill="hold"/>
                                        <p:tgtEl>
                                          <p:spTgt spid="7"/>
                                        </p:tgtEl>
                                        <p:attrNameLst>
                                          <p:attrName>ppt_x</p:attrName>
                                        </p:attrNameLst>
                                      </p:cBhvr>
                                      <p:tavLst>
                                        <p:tav tm="0">
                                          <p:val>
                                            <p:strVal val="#ppt_x"/>
                                          </p:val>
                                        </p:tav>
                                        <p:tav tm="100000">
                                          <p:val>
                                            <p:strVal val="#ppt_x"/>
                                          </p:val>
                                        </p:tav>
                                      </p:tavLst>
                                    </p:anim>
                                    <p:anim calcmode="lin" valueType="num">
                                      <p:cBhvr additive="base">
                                        <p:cTn id="8" dur="10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Emphasis">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solidFill>
                  <a:schemeClr val="tx1">
                    <a:lumMod val="85000"/>
                    <a:lumOff val="15000"/>
                  </a:schemeClr>
                </a:solidFill>
              </a:defRPr>
            </a:lvl1pPr>
          </a:lstStyle>
          <a:p>
            <a:fld id="{A258050E-B668-4FA7-85AD-C750C80A6E9B}" type="datetimeFigureOut">
              <a:rPr lang="en-US" smtClean="0"/>
              <a:pPr/>
              <a:t>12/4/2014</a:t>
            </a:fld>
            <a:endParaRPr lang="en-US" dirty="0"/>
          </a:p>
        </p:txBody>
      </p:sp>
      <p:sp>
        <p:nvSpPr>
          <p:cNvPr id="4" name="Footer Placeholder 3"/>
          <p:cNvSpPr>
            <a:spLocks noGrp="1"/>
          </p:cNvSpPr>
          <p:nvPr>
            <p:ph type="ftr" sz="quarter" idx="11"/>
          </p:nvPr>
        </p:nvSpPr>
        <p:spPr/>
        <p:txBody>
          <a:bodyPr/>
          <a:lstStyle>
            <a:lvl1pPr>
              <a:defRPr>
                <a:solidFill>
                  <a:schemeClr val="tx1">
                    <a:lumMod val="85000"/>
                    <a:lumOff val="15000"/>
                  </a:schemeClr>
                </a:solidFill>
              </a:defRPr>
            </a:lvl1pPr>
          </a:lstStyle>
          <a:p>
            <a:endParaRPr lang="en-US" dirty="0"/>
          </a:p>
        </p:txBody>
      </p:sp>
      <p:sp>
        <p:nvSpPr>
          <p:cNvPr id="5" name="Slide Number Placeholder 4"/>
          <p:cNvSpPr>
            <a:spLocks noGrp="1"/>
          </p:cNvSpPr>
          <p:nvPr>
            <p:ph type="sldNum" sz="quarter" idx="12"/>
          </p:nvPr>
        </p:nvSpPr>
        <p:spPr/>
        <p:txBody>
          <a:bodyPr/>
          <a:lstStyle>
            <a:lvl1pPr>
              <a:defRPr>
                <a:solidFill>
                  <a:schemeClr val="tx1">
                    <a:lumMod val="85000"/>
                    <a:lumOff val="15000"/>
                  </a:schemeClr>
                </a:solidFill>
              </a:defRPr>
            </a:lvl1pPr>
          </a:lstStyle>
          <a:p>
            <a:fld id="{240D5ECE-8B49-45CD-BE81-EF81920D1969}" type="slidenum">
              <a:rPr lang="en-US" smtClean="0"/>
              <a:pPr/>
              <a:t>‹#›</a:t>
            </a:fld>
            <a:endParaRPr lang="en-US" dirty="0"/>
          </a:p>
        </p:txBody>
      </p:sp>
      <p:sp>
        <p:nvSpPr>
          <p:cNvPr id="6" name="Content Placeholder 2"/>
          <p:cNvSpPr>
            <a:spLocks noGrp="1"/>
          </p:cNvSpPr>
          <p:nvPr>
            <p:ph idx="1"/>
          </p:nvPr>
        </p:nvSpPr>
        <p:spPr>
          <a:xfrm>
            <a:off x="457200" y="1600200"/>
            <a:ext cx="8229600" cy="4525963"/>
          </a:xfrm>
        </p:spPr>
        <p:txBody>
          <a:bodyPr/>
          <a:lstStyle>
            <a:lvl1pPr>
              <a:defRPr>
                <a:solidFill>
                  <a:schemeClr val="tx1">
                    <a:lumMod val="85000"/>
                    <a:lumOff val="15000"/>
                  </a:schemeClr>
                </a:solidFill>
              </a:defRPr>
            </a:lvl1pPr>
            <a:lvl2pPr>
              <a:defRPr>
                <a:solidFill>
                  <a:schemeClr val="tx1">
                    <a:lumMod val="85000"/>
                    <a:lumOff val="15000"/>
                  </a:schemeClr>
                </a:solidFill>
              </a:defRPr>
            </a:lvl2pPr>
            <a:lvl3pPr>
              <a:defRPr>
                <a:solidFill>
                  <a:schemeClr val="tx1">
                    <a:lumMod val="85000"/>
                    <a:lumOff val="15000"/>
                  </a:schemeClr>
                </a:solidFill>
              </a:defRPr>
            </a:lvl3pPr>
            <a:lvl4pPr>
              <a:defRPr>
                <a:solidFill>
                  <a:schemeClr val="tx1">
                    <a:lumMod val="85000"/>
                    <a:lumOff val="15000"/>
                  </a:schemeClr>
                </a:solidFill>
              </a:defRPr>
            </a:lvl4pPr>
            <a:lvl5pPr>
              <a:defRPr>
                <a:solidFill>
                  <a:schemeClr val="tx1">
                    <a:lumMod val="85000"/>
                    <a:lumOff val="15000"/>
                  </a:schemeClr>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Obj" preserve="1">
  <p:cSld name="Two Conten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80999" y="1"/>
            <a:ext cx="7068015" cy="838200"/>
          </a:xfrm>
        </p:spPr>
        <p:txBody>
          <a:bodyPr anchor="b">
            <a:normAutofit/>
          </a:bodyPr>
          <a:lstStyle>
            <a:lvl1pPr algn="l">
              <a:defRPr sz="2800">
                <a:solidFill>
                  <a:schemeClr val="bg1"/>
                </a:solidFill>
              </a:defRPr>
            </a:lvl1pPr>
          </a:lstStyle>
          <a:p>
            <a:r>
              <a:rPr lang="en-US" smtClean="0"/>
              <a:t>Click to edit Master title style</a:t>
            </a:r>
            <a:endParaRPr lang="en-US" dirty="0"/>
          </a:p>
        </p:txBody>
      </p:sp>
      <p:sp>
        <p:nvSpPr>
          <p:cNvPr id="3" name="Content Placeholder 2"/>
          <p:cNvSpPr>
            <a:spLocks noGrp="1"/>
          </p:cNvSpPr>
          <p:nvPr>
            <p:ph sz="half" idx="1"/>
          </p:nvPr>
        </p:nvSpPr>
        <p:spPr>
          <a:xfrm>
            <a:off x="457200" y="1676402"/>
            <a:ext cx="4038600" cy="3971455"/>
          </a:xfrm>
        </p:spPr>
        <p:txBody>
          <a:bodyPr/>
          <a:lstStyle>
            <a:lvl1pPr>
              <a:defRPr sz="2800">
                <a:solidFill>
                  <a:schemeClr val="tx1">
                    <a:lumMod val="85000"/>
                    <a:lumOff val="15000"/>
                  </a:schemeClr>
                </a:solidFill>
              </a:defRPr>
            </a:lvl1pPr>
            <a:lvl2pPr>
              <a:defRPr sz="2400">
                <a:solidFill>
                  <a:schemeClr val="tx1">
                    <a:lumMod val="85000"/>
                    <a:lumOff val="15000"/>
                  </a:schemeClr>
                </a:solidFill>
              </a:defRPr>
            </a:lvl2pPr>
            <a:lvl3pPr>
              <a:defRPr sz="2000">
                <a:solidFill>
                  <a:schemeClr val="tx1">
                    <a:lumMod val="85000"/>
                    <a:lumOff val="15000"/>
                  </a:schemeClr>
                </a:solidFill>
              </a:defRPr>
            </a:lvl3pPr>
            <a:lvl4pPr>
              <a:defRPr sz="1800">
                <a:solidFill>
                  <a:schemeClr val="tx1">
                    <a:lumMod val="85000"/>
                    <a:lumOff val="15000"/>
                  </a:schemeClr>
                </a:solidFill>
              </a:defRPr>
            </a:lvl4pPr>
            <a:lvl5pPr>
              <a:defRPr sz="1800">
                <a:solidFill>
                  <a:schemeClr val="tx1">
                    <a:lumMod val="85000"/>
                    <a:lumOff val="15000"/>
                  </a:schemeClr>
                </a:solidFill>
              </a:defRPr>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1676400"/>
            <a:ext cx="4038600" cy="3971454"/>
          </a:xfrm>
        </p:spPr>
        <p:txBody>
          <a:bodyPr/>
          <a:lstStyle>
            <a:lvl1pPr>
              <a:defRPr sz="2800">
                <a:solidFill>
                  <a:schemeClr val="tx1">
                    <a:lumMod val="85000"/>
                    <a:lumOff val="15000"/>
                  </a:schemeClr>
                </a:solidFill>
              </a:defRPr>
            </a:lvl1pPr>
            <a:lvl2pPr>
              <a:defRPr sz="2400">
                <a:solidFill>
                  <a:schemeClr val="tx1">
                    <a:lumMod val="85000"/>
                    <a:lumOff val="15000"/>
                  </a:schemeClr>
                </a:solidFill>
              </a:defRPr>
            </a:lvl2pPr>
            <a:lvl3pPr>
              <a:defRPr sz="2000">
                <a:solidFill>
                  <a:schemeClr val="tx1">
                    <a:lumMod val="85000"/>
                    <a:lumOff val="15000"/>
                  </a:schemeClr>
                </a:solidFill>
              </a:defRPr>
            </a:lvl3pPr>
            <a:lvl4pPr>
              <a:defRPr sz="1800">
                <a:solidFill>
                  <a:schemeClr val="tx1">
                    <a:lumMod val="85000"/>
                    <a:lumOff val="15000"/>
                  </a:schemeClr>
                </a:solidFill>
              </a:defRPr>
            </a:lvl4pPr>
            <a:lvl5pPr>
              <a:defRPr sz="1800">
                <a:solidFill>
                  <a:schemeClr val="tx1">
                    <a:lumMod val="85000"/>
                    <a:lumOff val="15000"/>
                  </a:schemeClr>
                </a:solidFill>
              </a:defRPr>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A258050E-B668-4FA7-85AD-C750C80A6E9B}" type="datetimeFigureOut">
              <a:rPr lang="en-US" smtClean="0"/>
              <a:pPr/>
              <a:t>12/4/2014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40D5ECE-8B49-45CD-BE81-EF81920D1969}" type="slidenum">
              <a:rPr lang="en-US" smtClean="0"/>
              <a:pPr/>
              <a:t>‹#›</a:t>
            </a:fld>
            <a:endParaRPr lang="en-US" dirty="0"/>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lvl1pPr>
              <a:defRPr>
                <a:solidFill>
                  <a:schemeClr val="bg1"/>
                </a:solidFill>
              </a:defRPr>
            </a:lvl1pPr>
          </a:lstStyle>
          <a:p>
            <a:fld id="{A258050E-B668-4FA7-85AD-C750C80A6E9B}" type="datetimeFigureOut">
              <a:rPr lang="en-US" smtClean="0"/>
              <a:pPr/>
              <a:t>12/4/2014</a:t>
            </a:fld>
            <a:endParaRPr lang="en-US" dirty="0"/>
          </a:p>
        </p:txBody>
      </p:sp>
      <p:sp>
        <p:nvSpPr>
          <p:cNvPr id="4" name="Footer Placeholder 3"/>
          <p:cNvSpPr>
            <a:spLocks noGrp="1"/>
          </p:cNvSpPr>
          <p:nvPr>
            <p:ph type="ftr" sz="quarter" idx="11"/>
          </p:nvPr>
        </p:nvSpPr>
        <p:spPr/>
        <p:txBody>
          <a:bodyPr/>
          <a:lstStyle>
            <a:lvl1pPr>
              <a:defRPr>
                <a:solidFill>
                  <a:schemeClr val="bg1"/>
                </a:solidFill>
              </a:defRPr>
            </a:lvl1pPr>
          </a:lstStyle>
          <a:p>
            <a:endParaRPr lang="en-US" dirty="0"/>
          </a:p>
        </p:txBody>
      </p:sp>
      <p:sp>
        <p:nvSpPr>
          <p:cNvPr id="5" name="Slide Number Placeholder 4"/>
          <p:cNvSpPr>
            <a:spLocks noGrp="1"/>
          </p:cNvSpPr>
          <p:nvPr>
            <p:ph type="sldNum" sz="quarter" idx="12"/>
          </p:nvPr>
        </p:nvSpPr>
        <p:spPr/>
        <p:txBody>
          <a:bodyPr/>
          <a:lstStyle>
            <a:lvl1pPr>
              <a:defRPr>
                <a:solidFill>
                  <a:schemeClr val="bg1"/>
                </a:solidFill>
              </a:defRPr>
            </a:lvl1pPr>
          </a:lstStyle>
          <a:p>
            <a:fld id="{240D5ECE-8B49-45CD-BE81-EF81920D1969}" type="slidenum">
              <a:rPr lang="en-US" smtClean="0"/>
              <a:pPr/>
              <a:t>‹#›</a:t>
            </a:fld>
            <a:endParaRPr lang="en-US" dirty="0"/>
          </a:p>
        </p:txBody>
      </p:sp>
      <p:pic>
        <p:nvPicPr>
          <p:cNvPr id="6" name="Picture 5"/>
          <p:cNvPicPr>
            <a:picLocks noChangeAspect="1"/>
          </p:cNvPicPr>
          <p:nvPr userDrawn="1"/>
        </p:nvPicPr>
        <p:blipFill>
          <a:blip r:embed="rId3" cstate="print"/>
          <a:stretch>
            <a:fillRect/>
          </a:stretch>
        </p:blipFill>
        <p:spPr>
          <a:xfrm>
            <a:off x="0" y="762000"/>
            <a:ext cx="2445488" cy="2286000"/>
          </a:xfrm>
          <a:prstGeom prst="rect">
            <a:avLst/>
          </a:prstGeom>
        </p:spPr>
      </p:pic>
      <p:sp>
        <p:nvSpPr>
          <p:cNvPr id="2" name="Title 1"/>
          <p:cNvSpPr>
            <a:spLocks noGrp="1"/>
          </p:cNvSpPr>
          <p:nvPr>
            <p:ph type="title"/>
          </p:nvPr>
        </p:nvSpPr>
        <p:spPr>
          <a:xfrm>
            <a:off x="1124400" y="2077200"/>
            <a:ext cx="7010400" cy="1143000"/>
          </a:xfrm>
        </p:spPr>
        <p:txBody>
          <a:bodyPr/>
          <a:lstStyle>
            <a:lvl1pPr algn="l">
              <a:defRPr/>
            </a:lvl1pPr>
          </a:lstStyle>
          <a:p>
            <a:r>
              <a:rPr lang="en-US" smtClean="0"/>
              <a:t>Click to edit Master title style</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50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Title Only: Emphasis">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258050E-B668-4FA7-85AD-C750C80A6E9B}" type="datetimeFigureOut">
              <a:rPr lang="en-US" smtClean="0"/>
              <a:pPr/>
              <a:t>12/4/2014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240D5ECE-8B49-45CD-BE81-EF81920D1969}" type="slidenum">
              <a:rPr lang="en-US" smtClean="0"/>
              <a:pPr/>
              <a:t>‹#›</a:t>
            </a:fld>
            <a:endParaRPr lang="en-US" dirty="0"/>
          </a:p>
        </p:txBody>
      </p:sp>
      <p:sp>
        <p:nvSpPr>
          <p:cNvPr id="6" name="Title 1"/>
          <p:cNvSpPr>
            <a:spLocks noGrp="1"/>
          </p:cNvSpPr>
          <p:nvPr>
            <p:ph type="title" hasCustomPrompt="1"/>
          </p:nvPr>
        </p:nvSpPr>
        <p:spPr>
          <a:xfrm>
            <a:off x="290400" y="3081000"/>
            <a:ext cx="8686800" cy="1095600"/>
          </a:xfrm>
        </p:spPr>
        <p:txBody>
          <a:bodyPr>
            <a:normAutofit/>
          </a:bodyPr>
          <a:lstStyle>
            <a:lvl1pPr algn="ctr">
              <a:defRPr lang="en-US" sz="4600" b="1" kern="1200" spc="-150" baseline="0" dirty="0" smtClean="0">
                <a:ln>
                  <a:gradFill>
                    <a:gsLst>
                      <a:gs pos="0">
                        <a:schemeClr val="bg1"/>
                      </a:gs>
                      <a:gs pos="50000">
                        <a:schemeClr val="bg1">
                          <a:lumMod val="75000"/>
                        </a:schemeClr>
                      </a:gs>
                    </a:gsLst>
                    <a:lin ang="5400000" scaled="0"/>
                  </a:gradFill>
                </a:ln>
                <a:gradFill>
                  <a:gsLst>
                    <a:gs pos="11000">
                      <a:schemeClr val="bg1">
                        <a:lumMod val="75000"/>
                      </a:schemeClr>
                    </a:gs>
                    <a:gs pos="91000">
                      <a:schemeClr val="bg1"/>
                    </a:gs>
                  </a:gsLst>
                  <a:lin ang="16200000" scaled="1"/>
                </a:gradFill>
                <a:effectLst>
                  <a:outerShdw blurRad="38100" algn="ctr" rotWithShape="0">
                    <a:prstClr val="black">
                      <a:alpha val="25000"/>
                    </a:prstClr>
                  </a:outerShdw>
                  <a:reflection blurRad="6350" stA="60000" endA="900" endPos="58000" dir="5400000" sy="-100000" algn="bl" rotWithShape="0"/>
                </a:effectLst>
                <a:latin typeface="+mn-lt"/>
                <a:ea typeface="+mn-ea"/>
                <a:cs typeface="+mn-cs"/>
              </a:defRPr>
            </a:lvl1pPr>
          </a:lstStyle>
          <a:p>
            <a:r>
              <a:rPr lang="en-US" dirty="0" smtClean="0"/>
              <a:t>Click to edit Master Title Style</a:t>
            </a:r>
            <a:endParaRPr lang="en-US" dirty="0"/>
          </a:p>
        </p:txBody>
      </p:sp>
      <p:sp>
        <p:nvSpPr>
          <p:cNvPr id="7" name="Text Placeholder 2"/>
          <p:cNvSpPr>
            <a:spLocks noGrp="1"/>
          </p:cNvSpPr>
          <p:nvPr>
            <p:ph type="body" idx="1"/>
          </p:nvPr>
        </p:nvSpPr>
        <p:spPr>
          <a:xfrm>
            <a:off x="283952" y="2424752"/>
            <a:ext cx="8694000" cy="639762"/>
          </a:xfrm>
        </p:spPr>
        <p:txBody>
          <a:bodyPr anchor="b">
            <a:normAutofit/>
          </a:bodyPr>
          <a:lstStyle>
            <a:lvl1pPr marL="0" indent="0" algn="ctr">
              <a:buNone/>
              <a:defRPr lang="en-US" sz="2800" kern="1200" dirty="0" smtClean="0">
                <a:solidFill>
                  <a:srgbClr val="2E507A">
                    <a:alpha val="81000"/>
                  </a:srgbClr>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Tree>
  </p:cSld>
  <p:clrMapOvr>
    <a:masterClrMapping/>
  </p:clrMapOvr>
  <mc:AlternateContent xmlns:mc="http://schemas.openxmlformats.org/markup-compatibility/2006" xmlns:p14="http://schemas.microsoft.com/office/powerpoint/2010/main">
    <mc:Choice Requires="p14">
      <p:transition spd="slow" p14:dur="2000">
        <p:push dir="u"/>
      </p:transition>
    </mc:Choice>
    <mc:Fallback xmlns="">
      <p:transition spd="slow">
        <p:push dir="u"/>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Title with Text ">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lvl1pPr>
              <a:defRPr>
                <a:solidFill>
                  <a:schemeClr val="bg1"/>
                </a:solidFill>
              </a:defRPr>
            </a:lvl1pPr>
          </a:lstStyle>
          <a:p>
            <a:fld id="{A258050E-B668-4FA7-85AD-C750C80A6E9B}" type="datetimeFigureOut">
              <a:rPr lang="en-US" smtClean="0"/>
              <a:pPr/>
              <a:t>12/4/2014</a:t>
            </a:fld>
            <a:endParaRPr lang="en-US" dirty="0"/>
          </a:p>
        </p:txBody>
      </p:sp>
      <p:sp>
        <p:nvSpPr>
          <p:cNvPr id="4" name="Footer Placeholder 3"/>
          <p:cNvSpPr>
            <a:spLocks noGrp="1"/>
          </p:cNvSpPr>
          <p:nvPr>
            <p:ph type="ftr" sz="quarter" idx="11"/>
          </p:nvPr>
        </p:nvSpPr>
        <p:spPr/>
        <p:txBody>
          <a:bodyPr/>
          <a:lstStyle>
            <a:lvl1pPr>
              <a:defRPr>
                <a:solidFill>
                  <a:schemeClr val="bg1"/>
                </a:solidFill>
              </a:defRPr>
            </a:lvl1pPr>
          </a:lstStyle>
          <a:p>
            <a:endParaRPr lang="en-US" dirty="0"/>
          </a:p>
        </p:txBody>
      </p:sp>
      <p:sp>
        <p:nvSpPr>
          <p:cNvPr id="5" name="Slide Number Placeholder 4"/>
          <p:cNvSpPr>
            <a:spLocks noGrp="1"/>
          </p:cNvSpPr>
          <p:nvPr>
            <p:ph type="sldNum" sz="quarter" idx="12"/>
          </p:nvPr>
        </p:nvSpPr>
        <p:spPr/>
        <p:txBody>
          <a:bodyPr/>
          <a:lstStyle>
            <a:lvl1pPr>
              <a:defRPr>
                <a:solidFill>
                  <a:schemeClr val="bg1"/>
                </a:solidFill>
              </a:defRPr>
            </a:lvl1pPr>
          </a:lstStyle>
          <a:p>
            <a:fld id="{240D5ECE-8B49-45CD-BE81-EF81920D1969}" type="slidenum">
              <a:rPr lang="en-US" smtClean="0"/>
              <a:pPr/>
              <a:t>‹#›</a:t>
            </a:fld>
            <a:endParaRPr lang="en-US" dirty="0"/>
          </a:p>
        </p:txBody>
      </p:sp>
      <p:sp>
        <p:nvSpPr>
          <p:cNvPr id="7" name="Rectangle 6"/>
          <p:cNvSpPr/>
          <p:nvPr userDrawn="1"/>
        </p:nvSpPr>
        <p:spPr>
          <a:xfrm>
            <a:off x="0" y="2895600"/>
            <a:ext cx="7543800" cy="2133600"/>
          </a:xfrm>
          <a:prstGeom prst="rect">
            <a:avLst/>
          </a:prstGeom>
          <a:gradFill flip="none" rotWithShape="1">
            <a:gsLst>
              <a:gs pos="63000">
                <a:schemeClr val="tx1">
                  <a:lumMod val="85000"/>
                  <a:lumOff val="15000"/>
                  <a:alpha val="49000"/>
                </a:schemeClr>
              </a:gs>
              <a:gs pos="100000">
                <a:schemeClr val="tx1">
                  <a:lumMod val="95000"/>
                  <a:lumOff val="5000"/>
                  <a:alpha val="56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itle 1"/>
          <p:cNvSpPr>
            <a:spLocks noGrp="1"/>
          </p:cNvSpPr>
          <p:nvPr>
            <p:ph type="title"/>
          </p:nvPr>
        </p:nvSpPr>
        <p:spPr>
          <a:xfrm>
            <a:off x="414867" y="3200400"/>
            <a:ext cx="7010400" cy="1676400"/>
          </a:xfrm>
        </p:spPr>
        <p:txBody>
          <a:bodyPr>
            <a:normAutofit/>
          </a:bodyPr>
          <a:lstStyle>
            <a:lvl1pPr marL="0" algn="l" defTabSz="914400" rtl="0" eaLnBrk="1" latinLnBrk="0" hangingPunct="1">
              <a:defRPr lang="en-US" sz="4000" kern="1200" dirty="0">
                <a:solidFill>
                  <a:schemeClr val="bg1"/>
                </a:solidFill>
                <a:latin typeface="+mn-lt"/>
                <a:ea typeface="+mn-ea"/>
                <a:cs typeface="+mn-cs"/>
              </a:defRPr>
            </a:lvl1pPr>
          </a:lstStyle>
          <a:p>
            <a:r>
              <a:rPr lang="en-US" smtClean="0"/>
              <a:t>Click to edit Master title style</a:t>
            </a:r>
            <a:endParaRPr lang="en-US" dirty="0"/>
          </a:p>
        </p:txBody>
      </p:sp>
      <p:sp>
        <p:nvSpPr>
          <p:cNvPr id="10" name="Text Placeholder 15"/>
          <p:cNvSpPr>
            <a:spLocks noGrp="1"/>
          </p:cNvSpPr>
          <p:nvPr>
            <p:ph type="body" sz="quarter" idx="14" hasCustomPrompt="1"/>
          </p:nvPr>
        </p:nvSpPr>
        <p:spPr>
          <a:xfrm>
            <a:off x="4648200" y="664780"/>
            <a:ext cx="4191000" cy="381000"/>
          </a:xfrm>
        </p:spPr>
        <p:txBody>
          <a:bodyPr>
            <a:normAutofit/>
          </a:bodyPr>
          <a:lstStyle>
            <a:lvl1pPr algn="r">
              <a:buNone/>
              <a:defRPr lang="en-US" sz="1800" b="1" kern="1200" dirty="0" smtClean="0">
                <a:solidFill>
                  <a:schemeClr val="bg1">
                    <a:lumMod val="65000"/>
                  </a:schemeClr>
                </a:solidFill>
                <a:latin typeface="Calibri" pitchFamily="34" charset="0"/>
                <a:ea typeface="+mn-ea"/>
                <a:cs typeface="+mn-cs"/>
              </a:defRPr>
            </a:lvl1pPr>
          </a:lstStyle>
          <a:p>
            <a:pPr lvl="0"/>
            <a:r>
              <a:rPr lang="en-US" dirty="0" smtClean="0"/>
              <a:t>Click to edit Master subtitle style</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p14:vortex/>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75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125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utoUpdateAnimBg="0"/>
    </p:bld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28600" y="609600"/>
            <a:ext cx="3008313" cy="825500"/>
          </a:xfrm>
        </p:spPr>
        <p:txBody>
          <a:bodyPr anchor="b"/>
          <a:lstStyle>
            <a:lvl1pPr algn="l">
              <a:defRPr sz="2000" b="1"/>
            </a:lvl1pPr>
          </a:lstStyle>
          <a:p>
            <a:r>
              <a:rPr lang="en-US" smtClean="0"/>
              <a:t>Click to edit Master title style</a:t>
            </a:r>
            <a:endParaRPr lang="en-US" dirty="0"/>
          </a:p>
        </p:txBody>
      </p:sp>
      <p:sp>
        <p:nvSpPr>
          <p:cNvPr id="3" name="Content Placeholder 2"/>
          <p:cNvSpPr>
            <a:spLocks noGrp="1"/>
          </p:cNvSpPr>
          <p:nvPr>
            <p:ph idx="1"/>
          </p:nvPr>
        </p:nvSpPr>
        <p:spPr>
          <a:xfrm>
            <a:off x="3803650" y="609600"/>
            <a:ext cx="5111750" cy="5334000"/>
          </a:xfrm>
        </p:spPr>
        <p:txBody>
          <a:bodyPr/>
          <a:lstStyle>
            <a:lvl1pPr>
              <a:defRPr sz="2800">
                <a:solidFill>
                  <a:schemeClr val="bg1"/>
                </a:solidFill>
              </a:defRPr>
            </a:lvl1pPr>
            <a:lvl2pPr>
              <a:defRPr sz="2800">
                <a:solidFill>
                  <a:schemeClr val="bg1"/>
                </a:solidFill>
              </a:defRPr>
            </a:lvl2pPr>
            <a:lvl3pPr>
              <a:defRPr sz="2400">
                <a:solidFill>
                  <a:schemeClr val="bg1"/>
                </a:solidFill>
              </a:defRPr>
            </a:lvl3pPr>
            <a:lvl4pPr>
              <a:defRPr sz="2000">
                <a:solidFill>
                  <a:schemeClr val="bg1"/>
                </a:solidFill>
              </a:defRPr>
            </a:lvl4pPr>
            <a:lvl5pPr>
              <a:defRPr sz="2000">
                <a:solidFill>
                  <a:schemeClr val="bg1"/>
                </a:solidFill>
              </a:defRPr>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28600" y="1435101"/>
            <a:ext cx="3008313" cy="3822699"/>
          </a:xfrm>
        </p:spPr>
        <p:txBody>
          <a:bodyPr/>
          <a:lstStyle>
            <a:lvl1pPr marL="0" indent="0">
              <a:buNone/>
              <a:defRPr sz="1400">
                <a:solidFill>
                  <a:schemeClr val="tx1">
                    <a:lumMod val="75000"/>
                    <a:lumOff val="2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solidFill>
                  <a:schemeClr val="bg1"/>
                </a:solidFill>
              </a:defRPr>
            </a:lvl1pPr>
          </a:lstStyle>
          <a:p>
            <a:fld id="{A258050E-B668-4FA7-85AD-C750C80A6E9B}" type="datetimeFigureOut">
              <a:rPr lang="en-US" smtClean="0"/>
              <a:pPr/>
              <a:t>12/4/2014</a:t>
            </a:fld>
            <a:endParaRPr lang="en-US" dirty="0"/>
          </a:p>
        </p:txBody>
      </p:sp>
      <p:sp>
        <p:nvSpPr>
          <p:cNvPr id="6" name="Footer Placeholder 5"/>
          <p:cNvSpPr>
            <a:spLocks noGrp="1"/>
          </p:cNvSpPr>
          <p:nvPr>
            <p:ph type="ftr" sz="quarter" idx="11"/>
          </p:nvPr>
        </p:nvSpPr>
        <p:spPr/>
        <p:txBody>
          <a:bodyPr/>
          <a:lstStyle>
            <a:lvl1pPr>
              <a:defRPr>
                <a:solidFill>
                  <a:schemeClr val="bg1"/>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bg1"/>
                </a:solidFill>
              </a:defRPr>
            </a:lvl1pPr>
          </a:lstStyle>
          <a:p>
            <a:fld id="{240D5ECE-8B49-45CD-BE81-EF81920D1969}" type="slidenum">
              <a:rPr lang="en-US" smtClean="0"/>
              <a:pPr/>
              <a:t>‹#›</a:t>
            </a:fld>
            <a:endParaRPr lang="en-US" dirty="0"/>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Media with Caption">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lvl1pPr>
              <a:defRPr>
                <a:solidFill>
                  <a:schemeClr val="bg1"/>
                </a:solidFill>
              </a:defRPr>
            </a:lvl1pPr>
          </a:lstStyle>
          <a:p>
            <a:fld id="{A258050E-B668-4FA7-85AD-C750C80A6E9B}" type="datetimeFigureOut">
              <a:rPr lang="en-US" smtClean="0"/>
              <a:pPr/>
              <a:t>12/4/2014</a:t>
            </a:fld>
            <a:endParaRPr lang="en-US" dirty="0"/>
          </a:p>
        </p:txBody>
      </p:sp>
      <p:sp>
        <p:nvSpPr>
          <p:cNvPr id="4" name="Footer Placeholder 3"/>
          <p:cNvSpPr>
            <a:spLocks noGrp="1"/>
          </p:cNvSpPr>
          <p:nvPr>
            <p:ph type="ftr" sz="quarter" idx="11"/>
          </p:nvPr>
        </p:nvSpPr>
        <p:spPr/>
        <p:txBody>
          <a:bodyPr/>
          <a:lstStyle>
            <a:lvl1pPr>
              <a:defRPr>
                <a:solidFill>
                  <a:schemeClr val="bg1"/>
                </a:solidFill>
              </a:defRPr>
            </a:lvl1pPr>
          </a:lstStyle>
          <a:p>
            <a:endParaRPr lang="en-US" dirty="0"/>
          </a:p>
        </p:txBody>
      </p:sp>
      <p:sp>
        <p:nvSpPr>
          <p:cNvPr id="5" name="Slide Number Placeholder 4"/>
          <p:cNvSpPr>
            <a:spLocks noGrp="1"/>
          </p:cNvSpPr>
          <p:nvPr>
            <p:ph type="sldNum" sz="quarter" idx="12"/>
          </p:nvPr>
        </p:nvSpPr>
        <p:spPr/>
        <p:txBody>
          <a:bodyPr/>
          <a:lstStyle>
            <a:lvl1pPr>
              <a:defRPr>
                <a:solidFill>
                  <a:schemeClr val="bg1"/>
                </a:solidFill>
              </a:defRPr>
            </a:lvl1pPr>
          </a:lstStyle>
          <a:p>
            <a:fld id="{240D5ECE-8B49-45CD-BE81-EF81920D1969}" type="slidenum">
              <a:rPr lang="en-US" smtClean="0"/>
              <a:pPr/>
              <a:t>‹#›</a:t>
            </a:fld>
            <a:endParaRPr lang="en-US" dirty="0"/>
          </a:p>
        </p:txBody>
      </p:sp>
      <p:sp>
        <p:nvSpPr>
          <p:cNvPr id="6" name="Rectangle 5"/>
          <p:cNvSpPr/>
          <p:nvPr userDrawn="1"/>
        </p:nvSpPr>
        <p:spPr>
          <a:xfrm>
            <a:off x="595263" y="4800600"/>
            <a:ext cx="4873752" cy="685800"/>
          </a:xfrm>
          <a:prstGeom prst="rect">
            <a:avLst/>
          </a:prstGeom>
          <a:solidFill>
            <a:schemeClr val="tx1">
              <a:lumMod val="95000"/>
              <a:lumOff val="5000"/>
              <a:alpha val="5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latin typeface="Georgia" pitchFamily="18" charset="0"/>
            </a:endParaRPr>
          </a:p>
        </p:txBody>
      </p:sp>
      <p:sp>
        <p:nvSpPr>
          <p:cNvPr id="7" name="Title 1"/>
          <p:cNvSpPr>
            <a:spLocks noGrp="1"/>
          </p:cNvSpPr>
          <p:nvPr>
            <p:ph type="title"/>
          </p:nvPr>
        </p:nvSpPr>
        <p:spPr>
          <a:xfrm>
            <a:off x="606552" y="4800600"/>
            <a:ext cx="4809244" cy="566738"/>
          </a:xfrm>
        </p:spPr>
        <p:txBody>
          <a:bodyPr anchor="b">
            <a:normAutofit/>
          </a:bodyPr>
          <a:lstStyle>
            <a:lvl1pPr algn="ctr">
              <a:defRPr sz="1800" b="0" i="1">
                <a:solidFill>
                  <a:schemeClr val="bg1">
                    <a:lumMod val="85000"/>
                  </a:schemeClr>
                </a:solidFill>
                <a:latin typeface="Georgia" pitchFamily="18" charset="0"/>
              </a:defRPr>
            </a:lvl1pPr>
          </a:lstStyle>
          <a:p>
            <a:r>
              <a:rPr lang="en-US" smtClean="0"/>
              <a:t>Click to edit Master title style</a:t>
            </a:r>
            <a:endParaRPr lang="en-US" dirty="0"/>
          </a:p>
        </p:txBody>
      </p:sp>
      <p:sp>
        <p:nvSpPr>
          <p:cNvPr id="9" name="Media Placeholder 8"/>
          <p:cNvSpPr>
            <a:spLocks noGrp="1"/>
          </p:cNvSpPr>
          <p:nvPr>
            <p:ph type="media" sz="quarter" idx="13"/>
          </p:nvPr>
        </p:nvSpPr>
        <p:spPr>
          <a:xfrm>
            <a:off x="587022" y="838200"/>
            <a:ext cx="4873752" cy="3812822"/>
          </a:xfrm>
        </p:spPr>
        <p:txBody>
          <a:bodyPr/>
          <a:lstStyle>
            <a:lvl1pPr>
              <a:buNone/>
              <a:defRPr/>
            </a:lvl1pPr>
          </a:lstStyle>
          <a:p>
            <a:r>
              <a:rPr lang="en-US" dirty="0" smtClean="0"/>
              <a:t>Click icon to add media</a:t>
            </a:r>
            <a:endParaRPr lang="en-US" dirty="0"/>
          </a:p>
        </p:txBody>
      </p:sp>
      <p:sp>
        <p:nvSpPr>
          <p:cNvPr id="11" name="Text Placeholder 10"/>
          <p:cNvSpPr>
            <a:spLocks noGrp="1"/>
          </p:cNvSpPr>
          <p:nvPr>
            <p:ph type="body" sz="quarter" idx="14"/>
          </p:nvPr>
        </p:nvSpPr>
        <p:spPr>
          <a:xfrm>
            <a:off x="5776863" y="838200"/>
            <a:ext cx="2819400" cy="4636911"/>
          </a:xfrm>
        </p:spPr>
        <p:txBody>
          <a:bodyPr>
            <a:normAutofit/>
          </a:bodyPr>
          <a:lstStyle>
            <a:lvl1pPr marL="0" indent="0" algn="l">
              <a:buNone/>
              <a:defRPr sz="2400">
                <a:solidFill>
                  <a:schemeClr val="bg1"/>
                </a:solidFill>
              </a:defRPr>
            </a:lvl1pPr>
          </a:lstStyle>
          <a:p>
            <a:pPr lvl="0"/>
            <a:r>
              <a:rPr lang="en-US" smtClean="0"/>
              <a:t>Click to edit Master text styles</a:t>
            </a:r>
          </a:p>
        </p:txBody>
      </p:sp>
    </p:spTree>
  </p:cSld>
  <p:clrMapOvr>
    <a:masterClrMapping/>
  </p:clrMapOvr>
  <mc:AlternateContent xmlns:mc="http://schemas.openxmlformats.org/markup-compatibility/2006" xmlns:p14="http://schemas.microsoft.com/office/powerpoint/2010/main">
    <mc:Choice Requires="p14">
      <p:transition spd="slow" p14:dur="2000">
        <p:wipe/>
      </p:transition>
    </mc:Choice>
    <mc:Fallback xmlns="">
      <p:transition spd="slow">
        <p:wipe/>
      </p:transition>
    </mc:Fallback>
  </mc:AlternateContent>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8" name="Rectangle 7"/>
          <p:cNvSpPr/>
          <p:nvPr userDrawn="1"/>
        </p:nvSpPr>
        <p:spPr>
          <a:xfrm>
            <a:off x="1792800" y="4800600"/>
            <a:ext cx="5500800" cy="685800"/>
          </a:xfrm>
          <a:prstGeom prst="rect">
            <a:avLst/>
          </a:prstGeom>
          <a:solidFill>
            <a:schemeClr val="tx1">
              <a:lumMod val="95000"/>
              <a:lumOff val="5000"/>
              <a:alpha val="5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latin typeface="Georgia" pitchFamily="18" charset="0"/>
            </a:endParaRPr>
          </a:p>
        </p:txBody>
      </p:sp>
      <p:sp>
        <p:nvSpPr>
          <p:cNvPr id="2" name="Title 1"/>
          <p:cNvSpPr>
            <a:spLocks noGrp="1"/>
          </p:cNvSpPr>
          <p:nvPr>
            <p:ph type="title"/>
          </p:nvPr>
        </p:nvSpPr>
        <p:spPr>
          <a:xfrm>
            <a:off x="1792288" y="4800600"/>
            <a:ext cx="5486400" cy="566738"/>
          </a:xfrm>
        </p:spPr>
        <p:txBody>
          <a:bodyPr anchor="b">
            <a:normAutofit/>
          </a:bodyPr>
          <a:lstStyle>
            <a:lvl1pPr algn="ctr">
              <a:defRPr sz="1800" b="0" i="1">
                <a:solidFill>
                  <a:schemeClr val="bg1">
                    <a:lumMod val="85000"/>
                  </a:schemeClr>
                </a:solidFill>
                <a:latin typeface="Georgia" pitchFamily="18" charset="0"/>
              </a:defRPr>
            </a:lvl1pPr>
          </a:lstStyle>
          <a:p>
            <a:r>
              <a:rPr lang="en-US" smtClean="0"/>
              <a:t>Click to edit Master title style</a:t>
            </a:r>
            <a:endParaRPr lang="en-US" dirty="0"/>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US" dirty="0"/>
          </a:p>
        </p:txBody>
      </p:sp>
      <p:sp>
        <p:nvSpPr>
          <p:cNvPr id="4" name="Text Placeholder 3"/>
          <p:cNvSpPr>
            <a:spLocks noGrp="1"/>
          </p:cNvSpPr>
          <p:nvPr>
            <p:ph type="body" sz="half" idx="2"/>
          </p:nvPr>
        </p:nvSpPr>
        <p:spPr>
          <a:xfrm>
            <a:off x="1792288" y="5562600"/>
            <a:ext cx="5486400" cy="609600"/>
          </a:xfrm>
        </p:spPr>
        <p:txBody>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solidFill>
                  <a:schemeClr val="bg1"/>
                </a:solidFill>
              </a:defRPr>
            </a:lvl1pPr>
          </a:lstStyle>
          <a:p>
            <a:fld id="{A258050E-B668-4FA7-85AD-C750C80A6E9B}" type="datetimeFigureOut">
              <a:rPr lang="en-US" smtClean="0"/>
              <a:pPr/>
              <a:t>12/4/2014</a:t>
            </a:fld>
            <a:endParaRPr lang="en-US" dirty="0"/>
          </a:p>
        </p:txBody>
      </p:sp>
      <p:sp>
        <p:nvSpPr>
          <p:cNvPr id="6" name="Footer Placeholder 5"/>
          <p:cNvSpPr>
            <a:spLocks noGrp="1"/>
          </p:cNvSpPr>
          <p:nvPr>
            <p:ph type="ftr" sz="quarter" idx="11"/>
          </p:nvPr>
        </p:nvSpPr>
        <p:spPr/>
        <p:txBody>
          <a:bodyPr/>
          <a:lstStyle>
            <a:lvl1pPr>
              <a:defRPr>
                <a:solidFill>
                  <a:schemeClr val="bg1"/>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bg1"/>
                </a:solidFill>
              </a:defRPr>
            </a:lvl1pPr>
          </a:lstStyle>
          <a:p>
            <a:fld id="{240D5ECE-8B49-45CD-BE81-EF81920D1969}" type="slidenum">
              <a:rPr lang="en-US" smtClean="0"/>
              <a:pPr/>
              <a:t>‹#›</a:t>
            </a:fld>
            <a:endParaRPr lang="en-US" dirty="0"/>
          </a:p>
        </p:txBody>
      </p:sp>
    </p:spTree>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Title and Vertical Tex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258050E-B668-4FA7-85AD-C750C80A6E9B}" type="datetimeFigureOut">
              <a:rPr lang="en-US" smtClean="0"/>
              <a:pPr/>
              <a:t>12/4/2014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40D5ECE-8B49-45CD-BE81-EF81920D1969}" type="slidenum">
              <a:rPr lang="en-US" smtClean="0"/>
              <a:pPr/>
              <a:t>‹#›</a:t>
            </a:fld>
            <a:endParaRPr lang="en-US" dirty="0"/>
          </a:p>
        </p:txBody>
      </p:sp>
      <p:sp>
        <p:nvSpPr>
          <p:cNvPr id="14" name="Title 1"/>
          <p:cNvSpPr>
            <a:spLocks noGrp="1"/>
          </p:cNvSpPr>
          <p:nvPr>
            <p:ph type="title" hasCustomPrompt="1"/>
          </p:nvPr>
        </p:nvSpPr>
        <p:spPr>
          <a:xfrm>
            <a:off x="0" y="414867"/>
            <a:ext cx="5029200" cy="457200"/>
          </a:xfrm>
          <a:solidFill>
            <a:schemeClr val="tx1">
              <a:lumMod val="50000"/>
              <a:lumOff val="50000"/>
            </a:schemeClr>
          </a:solidFill>
        </p:spPr>
        <p:txBody>
          <a:bodyPr>
            <a:normAutofit/>
          </a:bodyPr>
          <a:lstStyle>
            <a:lvl1pPr algn="l">
              <a:defRPr lang="en-US" sz="2800" b="1" kern="1200" baseline="0" dirty="0">
                <a:solidFill>
                  <a:schemeClr val="bg1"/>
                </a:solidFill>
                <a:latin typeface="+mn-lt"/>
                <a:ea typeface="+mn-ea"/>
                <a:cs typeface="+mn-cs"/>
              </a:defRPr>
            </a:lvl1pPr>
          </a:lstStyle>
          <a:p>
            <a:r>
              <a:rPr lang="en-US" dirty="0" smtClean="0"/>
              <a:t>    Click to edit Master title style</a:t>
            </a:r>
            <a:endParaRPr lang="en-US" dirty="0"/>
          </a:p>
        </p:txBody>
      </p:sp>
    </p:spTree>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715000" y="274638"/>
            <a:ext cx="2057400" cy="585152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8"/>
            <a:ext cx="5105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solidFill>
                  <a:schemeClr val="tx1">
                    <a:lumMod val="85000"/>
                    <a:lumOff val="15000"/>
                  </a:schemeClr>
                </a:solidFill>
              </a:defRPr>
            </a:lvl1pPr>
          </a:lstStyle>
          <a:p>
            <a:fld id="{A258050E-B668-4FA7-85AD-C750C80A6E9B}" type="datetimeFigureOut">
              <a:rPr lang="en-US" smtClean="0"/>
              <a:pPr/>
              <a:t>12/4/2014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lvl1pPr>
              <a:defRPr>
                <a:solidFill>
                  <a:schemeClr val="tx1">
                    <a:lumMod val="85000"/>
                    <a:lumOff val="15000"/>
                  </a:schemeClr>
                </a:solidFill>
              </a:defRPr>
            </a:lvl1pPr>
          </a:lstStyle>
          <a:p>
            <a:fld id="{240D5ECE-8B49-45CD-BE81-EF81920D1969}" type="slidenum">
              <a:rPr lang="en-US" smtClean="0"/>
              <a:pPr/>
              <a:t>‹#›</a:t>
            </a:fld>
            <a:endParaRPr lang="en-US" dirty="0"/>
          </a:p>
        </p:txBody>
      </p:sp>
    </p:spTree>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userDrawn="1">
  <p:cSld name="Blank">
    <p:bg>
      <p:bgRef idx="1001">
        <a:schemeClr val="bg1"/>
      </p:bgRef>
    </p:bg>
    <p:spTree>
      <p:nvGrpSpPr>
        <p:cNvPr id="1" name=""/>
        <p:cNvGrpSpPr/>
        <p:nvPr/>
      </p:nvGrpSpPr>
      <p:grpSpPr>
        <a:xfrm>
          <a:off x="0" y="0"/>
          <a:ext cx="0" cy="0"/>
          <a:chOff x="0" y="0"/>
          <a:chExt cx="0" cy="0"/>
        </a:xfrm>
      </p:grpSpPr>
      <p:pic>
        <p:nvPicPr>
          <p:cNvPr id="5" name="Picture 4"/>
          <p:cNvPicPr>
            <a:picLocks noChangeAspect="1"/>
          </p:cNvPicPr>
          <p:nvPr userDrawn="1"/>
        </p:nvPicPr>
        <p:blipFill rotWithShape="1">
          <a:blip r:embed="rId2" cstate="print"/>
          <a:srcRect l="2599" r="5874" b="5262"/>
          <a:stretch/>
        </p:blipFill>
        <p:spPr>
          <a:xfrm>
            <a:off x="3530" y="5867400"/>
            <a:ext cx="9144000" cy="1053694"/>
          </a:xfrm>
          <a:prstGeom prst="rect">
            <a:avLst/>
          </a:prstGeom>
        </p:spPr>
      </p:pic>
      <p:sp>
        <p:nvSpPr>
          <p:cNvPr id="2" name="Date Placeholder 1"/>
          <p:cNvSpPr>
            <a:spLocks noGrp="1"/>
          </p:cNvSpPr>
          <p:nvPr>
            <p:ph type="dt" sz="half" idx="10"/>
          </p:nvPr>
        </p:nvSpPr>
        <p:spPr/>
        <p:txBody>
          <a:bodyPr/>
          <a:lstStyle/>
          <a:p>
            <a:fld id="{2FF934E2-BBB6-4D34-BB01-078E9AA25260}" type="datetimeFigureOut">
              <a:rPr lang="en-US" smtClean="0"/>
              <a:pPr/>
              <a:t>12/4/2014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73820FCD-5F4C-4989-BE05-0A8208BCBC21}" type="slidenum">
              <a:rPr lang="en-US" smtClean="0"/>
              <a:pPr/>
              <a:t>‹#›</a:t>
            </a:fld>
            <a:endParaRPr lang="en-US" dirty="0"/>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000" fill="hold"/>
                                        <p:tgtEl>
                                          <p:spTgt spid="5"/>
                                        </p:tgtEl>
                                        <p:attrNameLst>
                                          <p:attrName>ppt_x</p:attrName>
                                        </p:attrNameLst>
                                      </p:cBhvr>
                                      <p:tavLst>
                                        <p:tav tm="0">
                                          <p:val>
                                            <p:strVal val="#ppt_x"/>
                                          </p:val>
                                        </p:tav>
                                        <p:tav tm="100000">
                                          <p:val>
                                            <p:strVal val="#ppt_x"/>
                                          </p:val>
                                        </p:tav>
                                      </p:tavLst>
                                    </p:anim>
                                    <p:anim calcmode="lin" valueType="num">
                                      <p:cBhvr additive="base">
                                        <p:cTn id="8" dur="10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p:nvPicPr>
        <p:blipFill rotWithShape="1">
          <a:blip r:embed="rId16" cstate="print"/>
          <a:srcRect l="2599" r="5874" b="5262"/>
          <a:stretch/>
        </p:blipFill>
        <p:spPr>
          <a:xfrm>
            <a:off x="3530" y="5867400"/>
            <a:ext cx="9144000" cy="1053694"/>
          </a:xfrm>
          <a:prstGeom prst="rect">
            <a:avLst/>
          </a:prstGeom>
        </p:spPr>
      </p:pic>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258050E-B668-4FA7-85AD-C750C80A6E9B}" type="datetimeFigureOut">
              <a:rPr lang="en-US" smtClean="0"/>
              <a:pPr/>
              <a:t>12/4/2014</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40D5ECE-8B49-45CD-BE81-EF81920D1969}" type="slidenum">
              <a:rPr lang="en-US" smtClean="0"/>
              <a:pPr/>
              <a:t>‹#›</a:t>
            </a:fld>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 bg1="lt1" tx1="dk1" bg2="lt2" tx2="dk2" accent1="accent1" accent2="accent2" accent3="accent3" accent4="accent4" accent5="accent5" accent6="accent6" hlink="hlink" folHlink="folHlink"/>
  <p:sldLayoutIdLst>
    <p:sldLayoutId id="2147483649" r:id="rId1"/>
    <p:sldLayoutId id="2147483651" r:id="rId2"/>
    <p:sldLayoutId id="2147483650" r:id="rId3"/>
    <p:sldLayoutId id="2147483661" r:id="rId4"/>
    <p:sldLayoutId id="2147483652" r:id="rId5"/>
    <p:sldLayoutId id="2147483654" r:id="rId6"/>
    <p:sldLayoutId id="2147483655" r:id="rId7"/>
    <p:sldLayoutId id="2147483660" r:id="rId8"/>
    <p:sldLayoutId id="2147483656" r:id="rId9"/>
    <p:sldLayoutId id="2147483676" r:id="rId10"/>
    <p:sldLayoutId id="2147483657" r:id="rId11"/>
    <p:sldLayoutId id="2147483658" r:id="rId12"/>
    <p:sldLayoutId id="2147483659" r:id="rId13"/>
    <p:sldLayoutId id="2147483663" r:id="rId14"/>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image" Target="../media/image23.jpeg"/><Relationship Id="rId7" Type="http://schemas.openxmlformats.org/officeDocument/2006/relationships/image" Target="../media/image27.jpeg"/><Relationship Id="rId2" Type="http://schemas.openxmlformats.org/officeDocument/2006/relationships/notesSlide" Target="../notesSlides/notesSlide5.xml"/><Relationship Id="rId1" Type="http://schemas.openxmlformats.org/officeDocument/2006/relationships/slideLayout" Target="../slideLayouts/slideLayout14.xml"/><Relationship Id="rId6" Type="http://schemas.openxmlformats.org/officeDocument/2006/relationships/image" Target="../media/image26.jpeg"/><Relationship Id="rId5" Type="http://schemas.openxmlformats.org/officeDocument/2006/relationships/image" Target="../media/image25.jpeg"/><Relationship Id="rId4" Type="http://schemas.openxmlformats.org/officeDocument/2006/relationships/image" Target="../media/image24.jpeg"/></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6.xml"/><Relationship Id="rId1" Type="http://schemas.openxmlformats.org/officeDocument/2006/relationships/slideLayout" Target="../slideLayouts/slideLayout14.xml"/><Relationship Id="rId6" Type="http://schemas.openxmlformats.org/officeDocument/2006/relationships/image" Target="../media/image31.jpg"/><Relationship Id="rId5" Type="http://schemas.openxmlformats.org/officeDocument/2006/relationships/image" Target="../media/image30.jpeg"/><Relationship Id="rId4" Type="http://schemas.openxmlformats.org/officeDocument/2006/relationships/image" Target="../media/image29.jpeg"/></Relationships>
</file>

<file path=ppt/slides/_rels/slide7.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8.xml"/><Relationship Id="rId1" Type="http://schemas.openxmlformats.org/officeDocument/2006/relationships/slideLayout" Target="../slideLayouts/slideLayout3.xml"/><Relationship Id="rId5" Type="http://schemas.openxmlformats.org/officeDocument/2006/relationships/image" Target="../media/image35.jpeg"/><Relationship Id="rId4" Type="http://schemas.openxmlformats.org/officeDocument/2006/relationships/image" Target="../media/image34.jpeg"/></Relationships>
</file>

<file path=ppt/slides/_rels/slide9.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38.jpeg"/></Relationships>
</file>

<file path=ppt/slides/_rels/slide1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20.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4"/>
          </p:nvPr>
        </p:nvSpPr>
        <p:spPr>
          <a:xfrm>
            <a:off x="3733800" y="1316420"/>
            <a:ext cx="4953000" cy="1416269"/>
          </a:xfrm>
        </p:spPr>
        <p:txBody>
          <a:bodyPr>
            <a:normAutofit/>
          </a:bodyPr>
          <a:lstStyle/>
          <a:p>
            <a:r>
              <a:rPr lang="en-US" dirty="0" smtClean="0"/>
              <a:t>FY 2012 - 2014</a:t>
            </a:r>
          </a:p>
          <a:p>
            <a:r>
              <a:rPr lang="en-US" dirty="0" smtClean="0"/>
              <a:t>Commuter Connections TERM Analysis Results</a:t>
            </a:r>
          </a:p>
        </p:txBody>
      </p:sp>
      <p:sp>
        <p:nvSpPr>
          <p:cNvPr id="5" name="Title 4"/>
          <p:cNvSpPr>
            <a:spLocks noGrp="1"/>
          </p:cNvSpPr>
          <p:nvPr>
            <p:ph type="title"/>
          </p:nvPr>
        </p:nvSpPr>
        <p:spPr>
          <a:xfrm>
            <a:off x="228600" y="3048000"/>
            <a:ext cx="7239000" cy="1828800"/>
          </a:xfrm>
        </p:spPr>
        <p:txBody>
          <a:bodyPr>
            <a:normAutofit/>
          </a:bodyPr>
          <a:lstStyle/>
          <a:p>
            <a:pPr algn="l"/>
            <a:r>
              <a:rPr lang="en-US" sz="3200" b="0" dirty="0" smtClean="0">
                <a:solidFill>
                  <a:srgbClr val="92D050"/>
                </a:solidFill>
              </a:rPr>
              <a:t>TBP Technical Committee</a:t>
            </a:r>
            <a:br>
              <a:rPr lang="en-US" sz="3200" b="0" dirty="0" smtClean="0">
                <a:solidFill>
                  <a:srgbClr val="92D050"/>
                </a:solidFill>
              </a:rPr>
            </a:br>
            <a:r>
              <a:rPr lang="en-US" sz="3200" b="0" dirty="0" smtClean="0">
                <a:solidFill>
                  <a:srgbClr val="92D050"/>
                </a:solidFill>
              </a:rPr>
              <a:t>December 5, </a:t>
            </a:r>
            <a:r>
              <a:rPr lang="en-US" sz="3200" b="0" dirty="0" smtClean="0">
                <a:solidFill>
                  <a:srgbClr val="92D050"/>
                </a:solidFill>
              </a:rPr>
              <a:t>2014</a:t>
            </a:r>
            <a:endParaRPr lang="en-US" sz="3200" b="0" dirty="0">
              <a:solidFill>
                <a:srgbClr val="92D050"/>
              </a:solidFill>
            </a:endParaRPr>
          </a:p>
        </p:txBody>
      </p:sp>
      <p:pic>
        <p:nvPicPr>
          <p:cNvPr id="6" name="Picture 5"/>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152400" y="457200"/>
            <a:ext cx="3234766" cy="1780032"/>
          </a:xfrm>
          <a:prstGeom prst="rect">
            <a:avLst/>
          </a:prstGeom>
        </p:spPr>
      </p:pic>
      <p:sp>
        <p:nvSpPr>
          <p:cNvPr id="2" name="Rectangle 1"/>
          <p:cNvSpPr/>
          <p:nvPr/>
        </p:nvSpPr>
        <p:spPr>
          <a:xfrm>
            <a:off x="7772400" y="152400"/>
            <a:ext cx="1219200" cy="369332"/>
          </a:xfrm>
          <a:prstGeom prst="rect">
            <a:avLst/>
          </a:prstGeom>
        </p:spPr>
        <p:txBody>
          <a:bodyPr wrap="square">
            <a:spAutoFit/>
          </a:bodyPr>
          <a:lstStyle/>
          <a:p>
            <a:r>
              <a:rPr lang="en-US" b="1" dirty="0"/>
              <a:t>ITEM #8</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24200" y="990599"/>
            <a:ext cx="1752600" cy="3733801"/>
          </a:xfrm>
        </p:spPr>
        <p:txBody>
          <a:bodyPr>
            <a:normAutofit fontScale="90000"/>
          </a:bodyPr>
          <a:lstStyle/>
          <a:p>
            <a:r>
              <a:rPr lang="en-US" sz="2000" dirty="0" smtClean="0"/>
              <a:t>By 2040, It is Predicted that There Will be 4 </a:t>
            </a:r>
            <a:r>
              <a:rPr lang="en-US" sz="2000" dirty="0"/>
              <a:t>million more trips </a:t>
            </a:r>
            <a:r>
              <a:rPr lang="en-US" sz="2000" u="sng" dirty="0"/>
              <a:t>each day </a:t>
            </a:r>
            <a:r>
              <a:rPr lang="en-US" sz="2000" dirty="0"/>
              <a:t>in the region </a:t>
            </a:r>
            <a:r>
              <a:rPr lang="en-US" sz="2000" dirty="0" smtClean="0"/>
              <a:t> </a:t>
            </a:r>
            <a:r>
              <a:rPr lang="en-US" sz="2000" dirty="0"/>
              <a:t>-- a 24% increase over </a:t>
            </a:r>
            <a:r>
              <a:rPr lang="en-US" sz="2000" dirty="0" smtClean="0"/>
              <a:t>today</a:t>
            </a:r>
            <a:r>
              <a:rPr lang="en-US" dirty="0"/>
              <a:t/>
            </a:r>
            <a:br>
              <a:rPr lang="en-US" dirty="0"/>
            </a:br>
            <a:endParaRPr lang="en-US" dirty="0"/>
          </a:p>
        </p:txBody>
      </p:sp>
      <p:sp>
        <p:nvSpPr>
          <p:cNvPr id="3" name="Text Placeholder 2"/>
          <p:cNvSpPr>
            <a:spLocks noGrp="1"/>
          </p:cNvSpPr>
          <p:nvPr>
            <p:ph type="body" idx="1"/>
          </p:nvPr>
        </p:nvSpPr>
        <p:spPr/>
        <p:txBody>
          <a:bodyPr>
            <a:normAutofit/>
          </a:bodyPr>
          <a:lstStyle/>
          <a:p>
            <a:r>
              <a:rPr lang="en-US" dirty="0" smtClean="0"/>
              <a:t>The TPB is the designated Metropolitan Planning Organization (MPO) for the region </a:t>
            </a:r>
            <a:endParaRPr lang="en-US" dirty="0"/>
          </a:p>
        </p:txBody>
      </p:sp>
      <p:sp>
        <p:nvSpPr>
          <p:cNvPr id="4" name="Rectangle 3"/>
          <p:cNvSpPr/>
          <p:nvPr/>
        </p:nvSpPr>
        <p:spPr>
          <a:xfrm>
            <a:off x="990600" y="1"/>
            <a:ext cx="6629400" cy="369332"/>
          </a:xfrm>
          <a:prstGeom prst="rect">
            <a:avLst/>
          </a:prstGeom>
        </p:spPr>
        <p:txBody>
          <a:bodyPr wrap="square">
            <a:spAutoFit/>
          </a:bodyPr>
          <a:lstStyle/>
          <a:p>
            <a:r>
              <a:rPr lang="en-US" b="1" dirty="0" smtClean="0"/>
              <a:t>Regional Growth Projections</a:t>
            </a:r>
            <a:endParaRPr lang="en-US" b="1" dirty="0"/>
          </a:p>
        </p:txBody>
      </p:sp>
      <p:sp>
        <p:nvSpPr>
          <p:cNvPr id="5" name="Rectangle 4"/>
          <p:cNvSpPr/>
          <p:nvPr/>
        </p:nvSpPr>
        <p:spPr>
          <a:xfrm>
            <a:off x="1066800" y="2133600"/>
            <a:ext cx="1600199" cy="1477328"/>
          </a:xfrm>
          <a:prstGeom prst="rect">
            <a:avLst/>
          </a:prstGeom>
        </p:spPr>
        <p:txBody>
          <a:bodyPr wrap="square">
            <a:spAutoFit/>
          </a:bodyPr>
          <a:lstStyle/>
          <a:p>
            <a:r>
              <a:rPr lang="en-US" b="1" dirty="0" smtClean="0"/>
              <a:t>Today:</a:t>
            </a:r>
          </a:p>
          <a:p>
            <a:r>
              <a:rPr lang="en-US" b="1" dirty="0" smtClean="0"/>
              <a:t>5.3 million </a:t>
            </a:r>
            <a:r>
              <a:rPr lang="en-US" b="1" u="sng" dirty="0" smtClean="0"/>
              <a:t>residents </a:t>
            </a:r>
          </a:p>
          <a:p>
            <a:r>
              <a:rPr lang="en-US" b="1" dirty="0" smtClean="0"/>
              <a:t>2.7 million </a:t>
            </a:r>
            <a:r>
              <a:rPr lang="en-US" b="1" u="sng" dirty="0" smtClean="0"/>
              <a:t>workers</a:t>
            </a:r>
            <a:endParaRPr lang="en-US" b="1" u="sng" dirty="0"/>
          </a:p>
        </p:txBody>
      </p:sp>
      <p:pic>
        <p:nvPicPr>
          <p:cNvPr id="6" name="Picture 5"/>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5181600" y="990599"/>
            <a:ext cx="3375945" cy="3854405"/>
          </a:xfrm>
          <a:prstGeom prst="rect">
            <a:avLst/>
          </a:prstGeom>
        </p:spPr>
      </p:pic>
    </p:spTree>
    <p:extLst>
      <p:ext uri="{BB962C8B-B14F-4D97-AF65-F5344CB8AC3E}">
        <p14:creationId xmlns:p14="http://schemas.microsoft.com/office/powerpoint/2010/main" val="153251752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Vertical Text Placeholder 4"/>
          <p:cNvSpPr>
            <a:spLocks noGrp="1"/>
          </p:cNvSpPr>
          <p:nvPr>
            <p:ph type="body" orient="vert" idx="1"/>
          </p:nvPr>
        </p:nvSpPr>
        <p:spPr/>
        <p:txBody>
          <a:bodyPr/>
          <a:lstStyle/>
          <a:p>
            <a:endParaRPr lang="en-US" dirty="0">
              <a:effectLst/>
            </a:endParaRPr>
          </a:p>
        </p:txBody>
      </p:sp>
      <p:sp>
        <p:nvSpPr>
          <p:cNvPr id="4" name="Title 3"/>
          <p:cNvSpPr>
            <a:spLocks noGrp="1"/>
          </p:cNvSpPr>
          <p:nvPr>
            <p:ph type="title"/>
          </p:nvPr>
        </p:nvSpPr>
        <p:spPr/>
        <p:txBody>
          <a:bodyPr>
            <a:normAutofit fontScale="90000"/>
          </a:bodyPr>
          <a:lstStyle/>
          <a:p>
            <a:r>
              <a:rPr lang="en-US" dirty="0" smtClean="0"/>
              <a:t>Daily Travel – Trips By Mode</a:t>
            </a:r>
            <a:endParaRPr lang="en-US" dirty="0"/>
          </a:p>
        </p:txBody>
      </p:sp>
      <p:pic>
        <p:nvPicPr>
          <p:cNvPr id="1028" name="Picture 4" descr="C:\Users\nramfos\AppData\Local\Microsoft\Windows\Temporary Internet Files\Content.Outlook\ZNX13J3F\2014 CLRP Graphics_DAILY TRAVEL-Trips by Mode.png"/>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76200" y="228600"/>
            <a:ext cx="8763000" cy="7010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2348393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Vertical Text Placeholder 4"/>
          <p:cNvSpPr>
            <a:spLocks noGrp="1"/>
          </p:cNvSpPr>
          <p:nvPr>
            <p:ph type="body" orient="vert" idx="1"/>
          </p:nvPr>
        </p:nvSpPr>
        <p:spPr/>
        <p:txBody>
          <a:bodyPr/>
          <a:lstStyle/>
          <a:p>
            <a:endParaRPr lang="en-US" dirty="0">
              <a:effectLst/>
            </a:endParaRPr>
          </a:p>
        </p:txBody>
      </p:sp>
      <p:sp>
        <p:nvSpPr>
          <p:cNvPr id="4" name="Title 3"/>
          <p:cNvSpPr>
            <a:spLocks noGrp="1"/>
          </p:cNvSpPr>
          <p:nvPr>
            <p:ph type="title"/>
          </p:nvPr>
        </p:nvSpPr>
        <p:spPr>
          <a:xfrm>
            <a:off x="0" y="414866"/>
            <a:ext cx="5029200" cy="880533"/>
          </a:xfrm>
        </p:spPr>
        <p:txBody>
          <a:bodyPr>
            <a:normAutofit fontScale="90000"/>
          </a:bodyPr>
          <a:lstStyle/>
          <a:p>
            <a:r>
              <a:rPr lang="en-US" dirty="0" smtClean="0"/>
              <a:t>Daily Travel – Commute Trips By Mode</a:t>
            </a:r>
            <a:endParaRPr lang="en-US" dirty="0"/>
          </a:p>
        </p:txBody>
      </p:sp>
      <p:pic>
        <p:nvPicPr>
          <p:cNvPr id="3074" name="Picture 2" descr="C:\Users\nramfos\AppData\Local\Microsoft\Windows\Temporary Internet Files\Content.Outlook\ZNX13J3F\2014 CLRP Graphics_COMMUTE TRAVEL-Trips by Mode.png"/>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381000" y="152400"/>
            <a:ext cx="8768024" cy="762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5473504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TextBox 1"/>
          <p:cNvSpPr txBox="1"/>
          <p:nvPr/>
        </p:nvSpPr>
        <p:spPr>
          <a:xfrm>
            <a:off x="420030" y="762000"/>
            <a:ext cx="4953000" cy="6096001"/>
          </a:xfrm>
          <a:prstGeom prst="rect">
            <a:avLst/>
          </a:prstGeom>
          <a:noFill/>
        </p:spPr>
        <p:txBody>
          <a:bodyPr wrap="square" rtlCol="0">
            <a:normAutofit/>
          </a:bodyPr>
          <a:lstStyle/>
          <a:p>
            <a:pPr>
              <a:spcBef>
                <a:spcPts val="100"/>
              </a:spcBef>
            </a:pPr>
            <a:r>
              <a:rPr lang="en-US" sz="2000" dirty="0" smtClean="0">
                <a:solidFill>
                  <a:prstClr val="white"/>
                </a:solidFill>
              </a:rPr>
              <a:t>Agree to how TDM programs can assist the region to meet congestion reduction and air quality goals. </a:t>
            </a:r>
          </a:p>
          <a:p>
            <a:pPr>
              <a:spcBef>
                <a:spcPts val="100"/>
              </a:spcBef>
            </a:pPr>
            <a:r>
              <a:rPr lang="en-US" sz="2000" u="sng" dirty="0" smtClean="0">
                <a:solidFill>
                  <a:prstClr val="white"/>
                </a:solidFill>
              </a:rPr>
              <a:t>Team</a:t>
            </a:r>
          </a:p>
          <a:p>
            <a:pPr>
              <a:spcBef>
                <a:spcPts val="100"/>
              </a:spcBef>
            </a:pPr>
            <a:r>
              <a:rPr lang="en-US" sz="2000" dirty="0" smtClean="0">
                <a:solidFill>
                  <a:prstClr val="white"/>
                </a:solidFill>
              </a:rPr>
              <a:t>State Departments of Transportation</a:t>
            </a:r>
          </a:p>
          <a:p>
            <a:pPr>
              <a:spcBef>
                <a:spcPts val="100"/>
              </a:spcBef>
            </a:pPr>
            <a:r>
              <a:rPr lang="en-US" sz="2000" dirty="0" smtClean="0">
                <a:solidFill>
                  <a:prstClr val="white"/>
                </a:solidFill>
              </a:rPr>
              <a:t>Businesses/Federal Agencies</a:t>
            </a:r>
          </a:p>
          <a:p>
            <a:pPr>
              <a:spcBef>
                <a:spcPts val="100"/>
              </a:spcBef>
            </a:pPr>
            <a:r>
              <a:rPr lang="en-US" sz="2000" dirty="0" smtClean="0">
                <a:solidFill>
                  <a:prstClr val="white"/>
                </a:solidFill>
              </a:rPr>
              <a:t>Local governments </a:t>
            </a:r>
          </a:p>
          <a:p>
            <a:pPr>
              <a:spcBef>
                <a:spcPts val="100"/>
              </a:spcBef>
            </a:pPr>
            <a:r>
              <a:rPr lang="en-US" sz="2000" dirty="0" smtClean="0">
                <a:solidFill>
                  <a:prstClr val="white"/>
                </a:solidFill>
              </a:rPr>
              <a:t>Transportation Management Associations Transit operators</a:t>
            </a:r>
          </a:p>
          <a:p>
            <a:pPr>
              <a:spcBef>
                <a:spcPts val="100"/>
              </a:spcBef>
            </a:pPr>
            <a:r>
              <a:rPr lang="en-US" sz="2000" dirty="0" smtClean="0">
                <a:solidFill>
                  <a:prstClr val="white"/>
                </a:solidFill>
              </a:rPr>
              <a:t>Vanpool providers</a:t>
            </a:r>
          </a:p>
          <a:p>
            <a:pPr>
              <a:spcBef>
                <a:spcPts val="100"/>
              </a:spcBef>
            </a:pPr>
            <a:r>
              <a:rPr lang="en-US" sz="2000" dirty="0" smtClean="0">
                <a:solidFill>
                  <a:prstClr val="white"/>
                </a:solidFill>
              </a:rPr>
              <a:t>Carshare</a:t>
            </a:r>
            <a:r>
              <a:rPr lang="en-US" sz="2000" dirty="0" smtClean="0">
                <a:solidFill>
                  <a:prstClr val="white"/>
                </a:solidFill>
              </a:rPr>
              <a:t>/Bikeshare Services </a:t>
            </a:r>
          </a:p>
          <a:p>
            <a:pPr>
              <a:spcBef>
                <a:spcPts val="100"/>
              </a:spcBef>
            </a:pPr>
            <a:endParaRPr lang="en-US" sz="2000" dirty="0" smtClean="0">
              <a:solidFill>
                <a:prstClr val="white"/>
              </a:solidFill>
            </a:endParaRPr>
          </a:p>
          <a:p>
            <a:pPr>
              <a:spcBef>
                <a:spcPts val="100"/>
              </a:spcBef>
            </a:pPr>
            <a:r>
              <a:rPr lang="en-US" sz="2000" dirty="0" smtClean="0">
                <a:solidFill>
                  <a:prstClr val="white"/>
                </a:solidFill>
              </a:rPr>
              <a:t>Develop/Implement programs </a:t>
            </a:r>
            <a:r>
              <a:rPr lang="en-US" sz="2000" dirty="0" smtClean="0">
                <a:solidFill>
                  <a:prstClr val="white"/>
                </a:solidFill>
              </a:rPr>
              <a:t>that will contribute to regional transportation and emission impacts.  </a:t>
            </a:r>
          </a:p>
          <a:p>
            <a:pPr>
              <a:spcBef>
                <a:spcPts val="100"/>
              </a:spcBef>
            </a:pPr>
            <a:endParaRPr lang="en-US" sz="2000" dirty="0" smtClean="0">
              <a:solidFill>
                <a:prstClr val="white"/>
              </a:solidFill>
            </a:endParaRPr>
          </a:p>
          <a:p>
            <a:endParaRPr lang="en-US" sz="2400" dirty="0">
              <a:solidFill>
                <a:prstClr val="black"/>
              </a:solidFill>
            </a:endParaRPr>
          </a:p>
        </p:txBody>
      </p:sp>
      <p:sp>
        <p:nvSpPr>
          <p:cNvPr id="5" name="TextBox 4"/>
          <p:cNvSpPr txBox="1"/>
          <p:nvPr/>
        </p:nvSpPr>
        <p:spPr>
          <a:xfrm>
            <a:off x="914400" y="1"/>
            <a:ext cx="4458630" cy="838199"/>
          </a:xfrm>
          <a:prstGeom prst="rect">
            <a:avLst/>
          </a:prstGeom>
          <a:noFill/>
        </p:spPr>
        <p:txBody>
          <a:bodyPr wrap="square" rtlCol="0" anchor="b">
            <a:normAutofit fontScale="77500" lnSpcReduction="20000"/>
          </a:bodyPr>
          <a:lstStyle/>
          <a:p>
            <a:r>
              <a:rPr lang="en-US" sz="4400" b="1" dirty="0" smtClean="0">
                <a:solidFill>
                  <a:srgbClr val="7BCF27"/>
                </a:solidFill>
              </a:rPr>
              <a:t>Regional Collaboration</a:t>
            </a:r>
            <a:endParaRPr lang="en-US" sz="4400" b="1" dirty="0">
              <a:solidFill>
                <a:srgbClr val="7BCF27"/>
              </a:solidFill>
            </a:endParaRPr>
          </a:p>
        </p:txBody>
      </p:sp>
      <p:pic>
        <p:nvPicPr>
          <p:cNvPr id="12" name="Picture 11"/>
          <p:cNvPicPr>
            <a:picLocks noChangeAspect="1"/>
          </p:cNvPicPr>
          <p:nvPr/>
        </p:nvPicPr>
        <p:blipFill>
          <a:blip r:embed="rId4" cstate="print"/>
          <a:stretch>
            <a:fillRect/>
          </a:stretch>
        </p:blipFill>
        <p:spPr>
          <a:xfrm rot="198018">
            <a:off x="7834024" y="2845970"/>
            <a:ext cx="1031813" cy="2283364"/>
          </a:xfrm>
          <a:prstGeom prst="rect">
            <a:avLst/>
          </a:prstGeom>
        </p:spPr>
      </p:pic>
      <p:pic>
        <p:nvPicPr>
          <p:cNvPr id="16" name="Picture 15"/>
          <p:cNvPicPr>
            <a:picLocks noChangeAspect="1"/>
          </p:cNvPicPr>
          <p:nvPr/>
        </p:nvPicPr>
        <p:blipFill>
          <a:blip r:embed="rId5" cstate="print"/>
          <a:stretch>
            <a:fillRect/>
          </a:stretch>
        </p:blipFill>
        <p:spPr>
          <a:xfrm>
            <a:off x="7416882" y="267512"/>
            <a:ext cx="1584446" cy="2438400"/>
          </a:xfrm>
          <a:prstGeom prst="rect">
            <a:avLst/>
          </a:prstGeom>
        </p:spPr>
      </p:pic>
      <p:pic>
        <p:nvPicPr>
          <p:cNvPr id="18" name="Picture 17"/>
          <p:cNvPicPr>
            <a:picLocks noChangeAspect="1"/>
          </p:cNvPicPr>
          <p:nvPr/>
        </p:nvPicPr>
        <p:blipFill>
          <a:blip r:embed="rId6" cstate="print"/>
          <a:stretch>
            <a:fillRect/>
          </a:stretch>
        </p:blipFill>
        <p:spPr>
          <a:xfrm>
            <a:off x="6110596" y="356541"/>
            <a:ext cx="828109" cy="2133600"/>
          </a:xfrm>
          <a:prstGeom prst="rect">
            <a:avLst/>
          </a:prstGeom>
        </p:spPr>
      </p:pic>
      <p:sp>
        <p:nvSpPr>
          <p:cNvPr id="19" name="Left-Right Arrow 18"/>
          <p:cNvSpPr/>
          <p:nvPr/>
        </p:nvSpPr>
        <p:spPr>
          <a:xfrm rot="5400000">
            <a:off x="6208854" y="2544283"/>
            <a:ext cx="685800" cy="425116"/>
          </a:xfrm>
          <a:prstGeom prst="leftRightArrow">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0" name="Left-Right Arrow 19"/>
          <p:cNvSpPr/>
          <p:nvPr/>
        </p:nvSpPr>
        <p:spPr>
          <a:xfrm rot="10800000">
            <a:off x="7298752" y="3868422"/>
            <a:ext cx="685800" cy="425116"/>
          </a:xfrm>
          <a:prstGeom prst="leftRightArrow">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1" name="Left-Right Arrow 20"/>
          <p:cNvSpPr/>
          <p:nvPr/>
        </p:nvSpPr>
        <p:spPr>
          <a:xfrm rot="7846803">
            <a:off x="7097263" y="2788412"/>
            <a:ext cx="819804" cy="425116"/>
          </a:xfrm>
          <a:prstGeom prst="leftRightArrow">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2" name="Oval 21"/>
          <p:cNvSpPr/>
          <p:nvPr/>
        </p:nvSpPr>
        <p:spPr>
          <a:xfrm>
            <a:off x="6462818" y="2490141"/>
            <a:ext cx="182880" cy="18288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Oval 22"/>
          <p:cNvSpPr/>
          <p:nvPr/>
        </p:nvSpPr>
        <p:spPr>
          <a:xfrm>
            <a:off x="6488050" y="3994685"/>
            <a:ext cx="182880" cy="18288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Oval 23"/>
          <p:cNvSpPr/>
          <p:nvPr/>
        </p:nvSpPr>
        <p:spPr>
          <a:xfrm>
            <a:off x="6488050" y="3993389"/>
            <a:ext cx="182880" cy="18288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Oval 24"/>
          <p:cNvSpPr/>
          <p:nvPr/>
        </p:nvSpPr>
        <p:spPr>
          <a:xfrm>
            <a:off x="7729263" y="3990307"/>
            <a:ext cx="182880" cy="18288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Oval 25"/>
          <p:cNvSpPr/>
          <p:nvPr/>
        </p:nvSpPr>
        <p:spPr>
          <a:xfrm>
            <a:off x="6485609" y="3995654"/>
            <a:ext cx="182880" cy="18288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Oval 26"/>
          <p:cNvSpPr/>
          <p:nvPr/>
        </p:nvSpPr>
        <p:spPr>
          <a:xfrm>
            <a:off x="6483258" y="3993797"/>
            <a:ext cx="182880" cy="18288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a:blip r:embed="rId7" cstate="email">
            <a:extLst>
              <a:ext uri="{28A0092B-C50C-407E-A947-70E740481C1C}">
                <a14:useLocalDpi xmlns:a14="http://schemas.microsoft.com/office/drawing/2010/main" val="0"/>
              </a:ext>
            </a:extLst>
          </a:blip>
          <a:stretch>
            <a:fillRect/>
          </a:stretch>
        </p:blipFill>
        <p:spPr>
          <a:xfrm>
            <a:off x="5704368" y="3458759"/>
            <a:ext cx="1694769" cy="419006"/>
          </a:xfrm>
          <a:prstGeom prst="rect">
            <a:avLst/>
          </a:prstGeom>
        </p:spPr>
      </p:pic>
      <p:pic>
        <p:nvPicPr>
          <p:cNvPr id="7" name="Picture 6"/>
          <p:cNvPicPr>
            <a:picLocks noChangeAspect="1"/>
          </p:cNvPicPr>
          <p:nvPr/>
        </p:nvPicPr>
        <p:blipFill>
          <a:blip r:embed="rId8" cstate="email">
            <a:extLst>
              <a:ext uri="{28A0092B-C50C-407E-A947-70E740481C1C}">
                <a14:useLocalDpi xmlns:a14="http://schemas.microsoft.com/office/drawing/2010/main" val="0"/>
              </a:ext>
            </a:extLst>
          </a:blip>
          <a:stretch>
            <a:fillRect/>
          </a:stretch>
        </p:blipFill>
        <p:spPr>
          <a:xfrm>
            <a:off x="3149577" y="5235377"/>
            <a:ext cx="2439513" cy="1624299"/>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5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1000"/>
                                        <p:tgtEl>
                                          <p:spTgt spid="18"/>
                                        </p:tgtEl>
                                      </p:cBhvr>
                                    </p:animEffect>
                                  </p:childTnLst>
                                </p:cTn>
                              </p:par>
                              <p:par>
                                <p:cTn id="8" presetID="10" presetClass="entr" presetSubtype="0" fill="hold" nodeType="withEffect">
                                  <p:stCondLst>
                                    <p:cond delay="50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750"/>
                                        <p:tgtEl>
                                          <p:spTgt spid="16"/>
                                        </p:tgtEl>
                                      </p:cBhvr>
                                    </p:animEffect>
                                  </p:childTnLst>
                                </p:cTn>
                              </p:par>
                              <p:par>
                                <p:cTn id="11" presetID="10" presetClass="entr" presetSubtype="0" fill="hold" nodeType="withEffect">
                                  <p:stCondLst>
                                    <p:cond delay="50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750"/>
                                        <p:tgtEl>
                                          <p:spTgt spid="12"/>
                                        </p:tgtEl>
                                      </p:cBhvr>
                                    </p:animEffect>
                                  </p:childTnLst>
                                </p:cTn>
                              </p:par>
                              <p:par>
                                <p:cTn id="14" presetID="16" presetClass="entr" presetSubtype="37" fill="hold" grpId="0" nodeType="withEffect">
                                  <p:stCondLst>
                                    <p:cond delay="0"/>
                                  </p:stCondLst>
                                  <p:childTnLst>
                                    <p:set>
                                      <p:cBhvr>
                                        <p:cTn id="15" dur="1" fill="hold">
                                          <p:stCondLst>
                                            <p:cond delay="0"/>
                                          </p:stCondLst>
                                        </p:cTn>
                                        <p:tgtEl>
                                          <p:spTgt spid="20"/>
                                        </p:tgtEl>
                                        <p:attrNameLst>
                                          <p:attrName>style.visibility</p:attrName>
                                        </p:attrNameLst>
                                      </p:cBhvr>
                                      <p:to>
                                        <p:strVal val="visible"/>
                                      </p:to>
                                    </p:set>
                                    <p:animEffect transition="in" filter="barn(outVertical)">
                                      <p:cBhvr>
                                        <p:cTn id="16" dur="500"/>
                                        <p:tgtEl>
                                          <p:spTgt spid="20"/>
                                        </p:tgtEl>
                                      </p:cBhvr>
                                    </p:animEffect>
                                  </p:childTnLst>
                                </p:cTn>
                              </p:par>
                              <p:par>
                                <p:cTn id="17" presetID="16" presetClass="entr" presetSubtype="42" fill="hold" grpId="0" nodeType="with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barn(outHorizontal)">
                                      <p:cBhvr>
                                        <p:cTn id="19" dur="500"/>
                                        <p:tgtEl>
                                          <p:spTgt spid="19"/>
                                        </p:tgtEl>
                                      </p:cBhvr>
                                    </p:animEffect>
                                  </p:childTnLst>
                                </p:cTn>
                              </p:par>
                              <p:par>
                                <p:cTn id="20" presetID="16" presetClass="entr" presetSubtype="37" fill="hold" grpId="0" nodeType="with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barn(outVertical)">
                                      <p:cBhvr>
                                        <p:cTn id="22" dur="500"/>
                                        <p:tgtEl>
                                          <p:spTgt spid="21"/>
                                        </p:tgtEl>
                                      </p:cBhvr>
                                    </p:animEffect>
                                  </p:childTnLst>
                                </p:cTn>
                              </p:par>
                            </p:childTnLst>
                          </p:cTn>
                        </p:par>
                        <p:par>
                          <p:cTn id="23" fill="hold">
                            <p:stCondLst>
                              <p:cond delay="1500"/>
                            </p:stCondLst>
                            <p:childTnLst>
                              <p:par>
                                <p:cTn id="24" presetID="10" presetClass="entr" presetSubtype="0" fill="hold" grpId="1" nodeType="afterEffect">
                                  <p:stCondLst>
                                    <p:cond delay="0"/>
                                  </p:stCondLst>
                                  <p:childTnLst>
                                    <p:set>
                                      <p:cBhvr>
                                        <p:cTn id="25" dur="1" fill="hold">
                                          <p:stCondLst>
                                            <p:cond delay="0"/>
                                          </p:stCondLst>
                                        </p:cTn>
                                        <p:tgtEl>
                                          <p:spTgt spid="22"/>
                                        </p:tgtEl>
                                        <p:attrNameLst>
                                          <p:attrName>style.visibility</p:attrName>
                                        </p:attrNameLst>
                                      </p:cBhvr>
                                      <p:to>
                                        <p:strVal val="visible"/>
                                      </p:to>
                                    </p:set>
                                    <p:animEffect transition="in" filter="fade">
                                      <p:cBhvr>
                                        <p:cTn id="26" dur="500"/>
                                        <p:tgtEl>
                                          <p:spTgt spid="22"/>
                                        </p:tgtEl>
                                      </p:cBhvr>
                                    </p:animEffect>
                                  </p:childTnLst>
                                </p:cTn>
                              </p:par>
                            </p:childTnLst>
                          </p:cTn>
                        </p:par>
                        <p:par>
                          <p:cTn id="27" fill="hold">
                            <p:stCondLst>
                              <p:cond delay="2000"/>
                            </p:stCondLst>
                            <p:childTnLst>
                              <p:par>
                                <p:cTn id="28" presetID="42" presetClass="path" presetSubtype="0" accel="50000" decel="50000" fill="hold" grpId="0" nodeType="afterEffect">
                                  <p:stCondLst>
                                    <p:cond delay="0"/>
                                  </p:stCondLst>
                                  <p:childTnLst>
                                    <p:animMotion origin="layout" path="M 0.00017 0.00023 L 0.00278 0.22037 " pathEditMode="relative" rAng="0" ptsTypes="AA">
                                      <p:cBhvr>
                                        <p:cTn id="29" dur="1500" fill="hold"/>
                                        <p:tgtEl>
                                          <p:spTgt spid="22"/>
                                        </p:tgtEl>
                                        <p:attrNameLst>
                                          <p:attrName>ppt_x</p:attrName>
                                          <p:attrName>ppt_y</p:attrName>
                                        </p:attrNameLst>
                                      </p:cBhvr>
                                      <p:rCtr x="1" y="110"/>
                                    </p:animMotion>
                                  </p:childTnLst>
                                  <p:subTnLst>
                                    <p:set>
                                      <p:cBhvr override="childStyle">
                                        <p:cTn dur="1" fill="hold" display="0" masterRel="sameClick" afterEffect="1">
                                          <p:stCondLst>
                                            <p:cond evt="end" delay="0">
                                              <p:tn val="28"/>
                                            </p:cond>
                                          </p:stCondLst>
                                        </p:cTn>
                                        <p:tgtEl>
                                          <p:spTgt spid="22"/>
                                        </p:tgtEl>
                                        <p:attrNameLst>
                                          <p:attrName>style.visibility</p:attrName>
                                        </p:attrNameLst>
                                      </p:cBhvr>
                                      <p:to>
                                        <p:strVal val="hidden"/>
                                      </p:to>
                                    </p:set>
                                  </p:subTnLst>
                                </p:cTn>
                              </p:par>
                            </p:childTnLst>
                          </p:cTn>
                        </p:par>
                        <p:par>
                          <p:cTn id="30" fill="hold">
                            <p:stCondLst>
                              <p:cond delay="3500"/>
                            </p:stCondLst>
                            <p:childTnLst>
                              <p:par>
                                <p:cTn id="31" presetID="10" presetClass="exit" presetSubtype="0" fill="hold" grpId="2" nodeType="afterEffect">
                                  <p:stCondLst>
                                    <p:cond delay="0"/>
                                  </p:stCondLst>
                                  <p:childTnLst>
                                    <p:animEffect transition="out" filter="fade">
                                      <p:cBhvr>
                                        <p:cTn id="32" dur="500"/>
                                        <p:tgtEl>
                                          <p:spTgt spid="22"/>
                                        </p:tgtEl>
                                      </p:cBhvr>
                                    </p:animEffect>
                                    <p:set>
                                      <p:cBhvr>
                                        <p:cTn id="33" dur="1" fill="hold">
                                          <p:stCondLst>
                                            <p:cond delay="499"/>
                                          </p:stCondLst>
                                        </p:cTn>
                                        <p:tgtEl>
                                          <p:spTgt spid="22"/>
                                        </p:tgtEl>
                                        <p:attrNameLst>
                                          <p:attrName>style.visibility</p:attrName>
                                        </p:attrNameLst>
                                      </p:cBhvr>
                                      <p:to>
                                        <p:strVal val="hidden"/>
                                      </p:to>
                                    </p:set>
                                  </p:childTnLst>
                                </p:cTn>
                              </p:par>
                              <p:par>
                                <p:cTn id="34" presetID="1" presetClass="entr" presetSubtype="0" fill="hold" grpId="1" nodeType="withEffect">
                                  <p:stCondLst>
                                    <p:cond delay="0"/>
                                  </p:stCondLst>
                                  <p:childTnLst>
                                    <p:set>
                                      <p:cBhvr>
                                        <p:cTn id="35" dur="1" fill="hold">
                                          <p:stCondLst>
                                            <p:cond delay="0"/>
                                          </p:stCondLst>
                                        </p:cTn>
                                        <p:tgtEl>
                                          <p:spTgt spid="24"/>
                                        </p:tgtEl>
                                        <p:attrNameLst>
                                          <p:attrName>style.visibility</p:attrName>
                                        </p:attrNameLst>
                                      </p:cBhvr>
                                      <p:to>
                                        <p:strVal val="visible"/>
                                      </p:to>
                                    </p:set>
                                  </p:childTnLst>
                                </p:cTn>
                              </p:par>
                              <p:par>
                                <p:cTn id="36" presetID="1" presetClass="entr" presetSubtype="0" fill="hold" grpId="1" nodeType="withEffect">
                                  <p:stCondLst>
                                    <p:cond delay="0"/>
                                  </p:stCondLst>
                                  <p:childTnLst>
                                    <p:set>
                                      <p:cBhvr>
                                        <p:cTn id="37" dur="1" fill="hold">
                                          <p:stCondLst>
                                            <p:cond delay="0"/>
                                          </p:stCondLst>
                                        </p:cTn>
                                        <p:tgtEl>
                                          <p:spTgt spid="23"/>
                                        </p:tgtEl>
                                        <p:attrNameLst>
                                          <p:attrName>style.visibility</p:attrName>
                                        </p:attrNameLst>
                                      </p:cBhvr>
                                      <p:to>
                                        <p:strVal val="visible"/>
                                      </p:to>
                                    </p:set>
                                  </p:childTnLst>
                                </p:cTn>
                              </p:par>
                              <p:par>
                                <p:cTn id="38" presetID="42" presetClass="path" presetSubtype="0" accel="50000" decel="50000" fill="hold" grpId="0" nodeType="withEffect">
                                  <p:stCondLst>
                                    <p:cond delay="0"/>
                                  </p:stCondLst>
                                  <p:childTnLst>
                                    <p:animMotion origin="layout" path="M 3.33333E-6 -1.11111E-6 L 0.13889 -1.11111E-6 " pathEditMode="relative" rAng="0" ptsTypes="AA">
                                      <p:cBhvr>
                                        <p:cTn id="39" dur="1500" fill="hold"/>
                                        <p:tgtEl>
                                          <p:spTgt spid="24"/>
                                        </p:tgtEl>
                                        <p:attrNameLst>
                                          <p:attrName>ppt_x</p:attrName>
                                          <p:attrName>ppt_y</p:attrName>
                                        </p:attrNameLst>
                                      </p:cBhvr>
                                      <p:rCtr x="69" y="0"/>
                                    </p:animMotion>
                                  </p:childTnLst>
                                </p:cTn>
                              </p:par>
                              <p:par>
                                <p:cTn id="40" presetID="42" presetClass="path" presetSubtype="0" accel="50000" decel="50000" fill="hold" grpId="0" nodeType="withEffect">
                                  <p:stCondLst>
                                    <p:cond delay="0"/>
                                  </p:stCondLst>
                                  <p:childTnLst>
                                    <p:animMotion origin="layout" path="M 3.33333E-6 -1.11111E-6 L 0.11788 -0.18403 " pathEditMode="relative" rAng="0" ptsTypes="AA">
                                      <p:cBhvr>
                                        <p:cTn id="41" dur="1500" fill="hold"/>
                                        <p:tgtEl>
                                          <p:spTgt spid="23"/>
                                        </p:tgtEl>
                                        <p:attrNameLst>
                                          <p:attrName>ppt_x</p:attrName>
                                          <p:attrName>ppt_y</p:attrName>
                                        </p:attrNameLst>
                                      </p:cBhvr>
                                      <p:rCtr x="59" y="-92"/>
                                    </p:animMotion>
                                  </p:childTnLst>
                                </p:cTn>
                              </p:par>
                            </p:childTnLst>
                          </p:cTn>
                        </p:par>
                        <p:par>
                          <p:cTn id="42" fill="hold">
                            <p:stCondLst>
                              <p:cond delay="5000"/>
                            </p:stCondLst>
                            <p:childTnLst>
                              <p:par>
                                <p:cTn id="43" presetID="10" presetClass="exit" presetSubtype="0" fill="hold" grpId="2" nodeType="afterEffect">
                                  <p:stCondLst>
                                    <p:cond delay="0"/>
                                  </p:stCondLst>
                                  <p:childTnLst>
                                    <p:animEffect transition="out" filter="fade">
                                      <p:cBhvr>
                                        <p:cTn id="44" dur="250"/>
                                        <p:tgtEl>
                                          <p:spTgt spid="24"/>
                                        </p:tgtEl>
                                      </p:cBhvr>
                                    </p:animEffect>
                                    <p:set>
                                      <p:cBhvr>
                                        <p:cTn id="45" dur="1" fill="hold">
                                          <p:stCondLst>
                                            <p:cond delay="249"/>
                                          </p:stCondLst>
                                        </p:cTn>
                                        <p:tgtEl>
                                          <p:spTgt spid="24"/>
                                        </p:tgtEl>
                                        <p:attrNameLst>
                                          <p:attrName>style.visibility</p:attrName>
                                        </p:attrNameLst>
                                      </p:cBhvr>
                                      <p:to>
                                        <p:strVal val="hidden"/>
                                      </p:to>
                                    </p:set>
                                  </p:childTnLst>
                                </p:cTn>
                              </p:par>
                              <p:par>
                                <p:cTn id="46" presetID="10" presetClass="exit" presetSubtype="0" fill="hold" grpId="2" nodeType="withEffect">
                                  <p:stCondLst>
                                    <p:cond delay="0"/>
                                  </p:stCondLst>
                                  <p:childTnLst>
                                    <p:animEffect transition="out" filter="fade">
                                      <p:cBhvr>
                                        <p:cTn id="47" dur="500"/>
                                        <p:tgtEl>
                                          <p:spTgt spid="23"/>
                                        </p:tgtEl>
                                      </p:cBhvr>
                                    </p:animEffect>
                                    <p:set>
                                      <p:cBhvr>
                                        <p:cTn id="48" dur="1" fill="hold">
                                          <p:stCondLst>
                                            <p:cond delay="499"/>
                                          </p:stCondLst>
                                        </p:cTn>
                                        <p:tgtEl>
                                          <p:spTgt spid="23"/>
                                        </p:tgtEl>
                                        <p:attrNameLst>
                                          <p:attrName>style.visibility</p:attrName>
                                        </p:attrNameLst>
                                      </p:cBhvr>
                                      <p:to>
                                        <p:strVal val="hidden"/>
                                      </p:to>
                                    </p:set>
                                  </p:childTnLst>
                                </p:cTn>
                              </p:par>
                              <p:par>
                                <p:cTn id="49" presetID="10" presetClass="entr" presetSubtype="0" fill="hold" grpId="0" nodeType="withEffect">
                                  <p:stCondLst>
                                    <p:cond delay="0"/>
                                  </p:stCondLst>
                                  <p:childTnLst>
                                    <p:set>
                                      <p:cBhvr>
                                        <p:cTn id="50" dur="1" fill="hold">
                                          <p:stCondLst>
                                            <p:cond delay="0"/>
                                          </p:stCondLst>
                                        </p:cTn>
                                        <p:tgtEl>
                                          <p:spTgt spid="25"/>
                                        </p:tgtEl>
                                        <p:attrNameLst>
                                          <p:attrName>style.visibility</p:attrName>
                                        </p:attrNameLst>
                                      </p:cBhvr>
                                      <p:to>
                                        <p:strVal val="visible"/>
                                      </p:to>
                                    </p:set>
                                    <p:animEffect transition="in" filter="fade">
                                      <p:cBhvr>
                                        <p:cTn id="51" dur="250"/>
                                        <p:tgtEl>
                                          <p:spTgt spid="25"/>
                                        </p:tgtEl>
                                      </p:cBhvr>
                                    </p:animEffect>
                                  </p:childTnLst>
                                </p:cTn>
                              </p:par>
                            </p:childTnLst>
                          </p:cTn>
                        </p:par>
                        <p:par>
                          <p:cTn id="52" fill="hold">
                            <p:stCondLst>
                              <p:cond delay="5500"/>
                            </p:stCondLst>
                            <p:childTnLst>
                              <p:par>
                                <p:cTn id="53" presetID="42" presetClass="path" presetSubtype="0" accel="50000" decel="50000" fill="hold" grpId="1" nodeType="afterEffect">
                                  <p:stCondLst>
                                    <p:cond delay="0"/>
                                  </p:stCondLst>
                                  <p:childTnLst>
                                    <p:animMotion origin="layout" path="M 3.61111E-6 1.82786E-6 L -0.13664 0.00046 " pathEditMode="relative" rAng="0" ptsTypes="AA">
                                      <p:cBhvr>
                                        <p:cTn id="54" dur="1500" fill="hold"/>
                                        <p:tgtEl>
                                          <p:spTgt spid="25"/>
                                        </p:tgtEl>
                                        <p:attrNameLst>
                                          <p:attrName>ppt_x</p:attrName>
                                          <p:attrName>ppt_y</p:attrName>
                                        </p:attrNameLst>
                                      </p:cBhvr>
                                      <p:rCtr x="-68" y="0"/>
                                    </p:animMotion>
                                  </p:childTnLst>
                                  <p:subTnLst>
                                    <p:set>
                                      <p:cBhvr override="childStyle">
                                        <p:cTn dur="1" fill="hold" display="0" masterRel="sameClick" afterEffect="1">
                                          <p:stCondLst>
                                            <p:cond evt="end" delay="0">
                                              <p:tn val="53"/>
                                            </p:cond>
                                          </p:stCondLst>
                                        </p:cTn>
                                        <p:tgtEl>
                                          <p:spTgt spid="25"/>
                                        </p:tgtEl>
                                        <p:attrNameLst>
                                          <p:attrName>style.visibility</p:attrName>
                                        </p:attrNameLst>
                                      </p:cBhvr>
                                      <p:to>
                                        <p:strVal val="hidden"/>
                                      </p:to>
                                    </p:set>
                                  </p:subTnLst>
                                </p:cTn>
                              </p:par>
                            </p:childTnLst>
                          </p:cTn>
                        </p:par>
                        <p:par>
                          <p:cTn id="55" fill="hold">
                            <p:stCondLst>
                              <p:cond delay="7000"/>
                            </p:stCondLst>
                            <p:childTnLst>
                              <p:par>
                                <p:cTn id="56" presetID="10" presetClass="exit" presetSubtype="0" fill="hold" grpId="2" nodeType="afterEffect">
                                  <p:stCondLst>
                                    <p:cond delay="0"/>
                                  </p:stCondLst>
                                  <p:childTnLst>
                                    <p:animEffect transition="out" filter="fade">
                                      <p:cBhvr>
                                        <p:cTn id="57" dur="500"/>
                                        <p:tgtEl>
                                          <p:spTgt spid="25"/>
                                        </p:tgtEl>
                                      </p:cBhvr>
                                    </p:animEffect>
                                    <p:set>
                                      <p:cBhvr>
                                        <p:cTn id="58" dur="1" fill="hold">
                                          <p:stCondLst>
                                            <p:cond delay="499"/>
                                          </p:stCondLst>
                                        </p:cTn>
                                        <p:tgtEl>
                                          <p:spTgt spid="25"/>
                                        </p:tgtEl>
                                        <p:attrNameLst>
                                          <p:attrName>style.visibility</p:attrName>
                                        </p:attrNameLst>
                                      </p:cBhvr>
                                      <p:to>
                                        <p:strVal val="hidden"/>
                                      </p:to>
                                    </p:set>
                                  </p:childTnLst>
                                </p:cTn>
                              </p:par>
                              <p:par>
                                <p:cTn id="59" presetID="1" presetClass="entr" presetSubtype="0" fill="hold" grpId="1" nodeType="withEffect">
                                  <p:stCondLst>
                                    <p:cond delay="0"/>
                                  </p:stCondLst>
                                  <p:childTnLst>
                                    <p:set>
                                      <p:cBhvr>
                                        <p:cTn id="60" dur="1" fill="hold">
                                          <p:stCondLst>
                                            <p:cond delay="0"/>
                                          </p:stCondLst>
                                        </p:cTn>
                                        <p:tgtEl>
                                          <p:spTgt spid="26"/>
                                        </p:tgtEl>
                                        <p:attrNameLst>
                                          <p:attrName>style.visibility</p:attrName>
                                        </p:attrNameLst>
                                      </p:cBhvr>
                                      <p:to>
                                        <p:strVal val="visible"/>
                                      </p:to>
                                    </p:set>
                                  </p:childTnLst>
                                </p:cTn>
                              </p:par>
                              <p:par>
                                <p:cTn id="61" presetID="1" presetClass="entr" presetSubtype="0" fill="hold" grpId="1" nodeType="withEffect">
                                  <p:stCondLst>
                                    <p:cond delay="0"/>
                                  </p:stCondLst>
                                  <p:childTnLst>
                                    <p:set>
                                      <p:cBhvr>
                                        <p:cTn id="62" dur="1" fill="hold">
                                          <p:stCondLst>
                                            <p:cond delay="0"/>
                                          </p:stCondLst>
                                        </p:cTn>
                                        <p:tgtEl>
                                          <p:spTgt spid="27"/>
                                        </p:tgtEl>
                                        <p:attrNameLst>
                                          <p:attrName>style.visibility</p:attrName>
                                        </p:attrNameLst>
                                      </p:cBhvr>
                                      <p:to>
                                        <p:strVal val="visible"/>
                                      </p:to>
                                    </p:set>
                                  </p:childTnLst>
                                </p:cTn>
                              </p:par>
                              <p:par>
                                <p:cTn id="63" presetID="42" presetClass="path" presetSubtype="0" accel="50000" decel="50000" fill="hold" grpId="0" nodeType="withEffect">
                                  <p:stCondLst>
                                    <p:cond delay="0"/>
                                  </p:stCondLst>
                                  <p:childTnLst>
                                    <p:animMotion origin="layout" path="M 0.00035 0.00093 L -0.00261 -0.21911 " pathEditMode="relative" rAng="0" ptsTypes="AA">
                                      <p:cBhvr>
                                        <p:cTn id="64" dur="1500" fill="hold"/>
                                        <p:tgtEl>
                                          <p:spTgt spid="26"/>
                                        </p:tgtEl>
                                        <p:attrNameLst>
                                          <p:attrName>ppt_x</p:attrName>
                                          <p:attrName>ppt_y</p:attrName>
                                        </p:attrNameLst>
                                      </p:cBhvr>
                                      <p:rCtr x="-2" y="-110"/>
                                    </p:animMotion>
                                  </p:childTnLst>
                                </p:cTn>
                              </p:par>
                              <p:par>
                                <p:cTn id="65" presetID="42" presetClass="path" presetSubtype="0" accel="50000" decel="50000" fill="hold" grpId="0" nodeType="withEffect">
                                  <p:stCondLst>
                                    <p:cond delay="0"/>
                                  </p:stCondLst>
                                  <p:childTnLst>
                                    <p:animMotion origin="layout" path="M 0.00139 0.00046 L 0.11458 -0.18079 " pathEditMode="relative" rAng="0" ptsTypes="AA">
                                      <p:cBhvr>
                                        <p:cTn id="66" dur="1500" fill="hold"/>
                                        <p:tgtEl>
                                          <p:spTgt spid="27"/>
                                        </p:tgtEl>
                                        <p:attrNameLst>
                                          <p:attrName>ppt_x</p:attrName>
                                          <p:attrName>ppt_y</p:attrName>
                                        </p:attrNameLst>
                                      </p:cBhvr>
                                      <p:rCtr x="57" y="-91"/>
                                    </p:animMotion>
                                  </p:childTnLst>
                                </p:cTn>
                              </p:par>
                            </p:childTnLst>
                          </p:cTn>
                        </p:par>
                        <p:par>
                          <p:cTn id="67" fill="hold">
                            <p:stCondLst>
                              <p:cond delay="8500"/>
                            </p:stCondLst>
                            <p:childTnLst>
                              <p:par>
                                <p:cTn id="68" presetID="10" presetClass="exit" presetSubtype="0" fill="hold" grpId="2" nodeType="afterEffect">
                                  <p:stCondLst>
                                    <p:cond delay="0"/>
                                  </p:stCondLst>
                                  <p:childTnLst>
                                    <p:animEffect transition="out" filter="fade">
                                      <p:cBhvr>
                                        <p:cTn id="69" dur="500"/>
                                        <p:tgtEl>
                                          <p:spTgt spid="27"/>
                                        </p:tgtEl>
                                      </p:cBhvr>
                                    </p:animEffect>
                                    <p:set>
                                      <p:cBhvr>
                                        <p:cTn id="70" dur="1" fill="hold">
                                          <p:stCondLst>
                                            <p:cond delay="499"/>
                                          </p:stCondLst>
                                        </p:cTn>
                                        <p:tgtEl>
                                          <p:spTgt spid="27"/>
                                        </p:tgtEl>
                                        <p:attrNameLst>
                                          <p:attrName>style.visibility</p:attrName>
                                        </p:attrNameLst>
                                      </p:cBhvr>
                                      <p:to>
                                        <p:strVal val="hidden"/>
                                      </p:to>
                                    </p:set>
                                  </p:childTnLst>
                                </p:cTn>
                              </p:par>
                              <p:par>
                                <p:cTn id="71" presetID="10" presetClass="exit" presetSubtype="0" fill="hold" grpId="2" nodeType="withEffect">
                                  <p:stCondLst>
                                    <p:cond delay="0"/>
                                  </p:stCondLst>
                                  <p:childTnLst>
                                    <p:animEffect transition="out" filter="fade">
                                      <p:cBhvr>
                                        <p:cTn id="72" dur="500"/>
                                        <p:tgtEl>
                                          <p:spTgt spid="26"/>
                                        </p:tgtEl>
                                      </p:cBhvr>
                                    </p:animEffect>
                                    <p:set>
                                      <p:cBhvr>
                                        <p:cTn id="73" dur="1" fill="hold">
                                          <p:stCondLst>
                                            <p:cond delay="499"/>
                                          </p:stCondLst>
                                        </p:cTn>
                                        <p:tgtEl>
                                          <p:spTgt spid="2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2" name="Rectangle 21"/>
          <p:cNvSpPr/>
          <p:nvPr/>
        </p:nvSpPr>
        <p:spPr>
          <a:xfrm>
            <a:off x="0" y="1349992"/>
            <a:ext cx="9144000" cy="4447786"/>
          </a:xfrm>
          <a:prstGeom prst="rect">
            <a:avLst/>
          </a:prstGeom>
          <a:solidFill>
            <a:srgbClr val="ECEC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3" name="TextBox 22"/>
          <p:cNvSpPr txBox="1"/>
          <p:nvPr/>
        </p:nvSpPr>
        <p:spPr>
          <a:xfrm>
            <a:off x="350120" y="1817475"/>
            <a:ext cx="4676076" cy="3512820"/>
          </a:xfrm>
          <a:prstGeom prst="rect">
            <a:avLst/>
          </a:prstGeom>
          <a:noFill/>
        </p:spPr>
        <p:txBody>
          <a:bodyPr wrap="square" lIns="91440" rtlCol="0">
            <a:normAutofit/>
          </a:bodyPr>
          <a:lstStyle/>
          <a:p>
            <a:pPr marL="174625" indent="-174625">
              <a:buClr>
                <a:prstClr val="black">
                  <a:lumMod val="50000"/>
                  <a:lumOff val="50000"/>
                </a:prstClr>
              </a:buClr>
              <a:buSzPct val="94000"/>
              <a:buFont typeface="Calibri" pitchFamily="34" charset="0"/>
              <a:buChar char="»"/>
            </a:pPr>
            <a:r>
              <a:rPr lang="en-US" dirty="0" smtClean="0">
                <a:solidFill>
                  <a:prstClr val="black">
                    <a:lumMod val="75000"/>
                    <a:lumOff val="25000"/>
                  </a:prstClr>
                </a:solidFill>
              </a:rPr>
              <a:t>Evaluation Methodology “Blueprint”</a:t>
            </a:r>
          </a:p>
          <a:p>
            <a:pPr marL="174625" indent="-174625">
              <a:buClr>
                <a:prstClr val="black">
                  <a:lumMod val="50000"/>
                  <a:lumOff val="50000"/>
                </a:prstClr>
              </a:buClr>
              <a:buSzPct val="94000"/>
              <a:buFont typeface="Calibri" pitchFamily="34" charset="0"/>
              <a:buChar char="»"/>
            </a:pPr>
            <a:r>
              <a:rPr lang="en-US" dirty="0" smtClean="0">
                <a:solidFill>
                  <a:prstClr val="black">
                    <a:lumMod val="75000"/>
                    <a:lumOff val="25000"/>
                  </a:prstClr>
                </a:solidFill>
              </a:rPr>
              <a:t>Data Collection</a:t>
            </a:r>
          </a:p>
          <a:p>
            <a:pPr marL="174625" indent="-174625">
              <a:buClr>
                <a:prstClr val="black">
                  <a:lumMod val="50000"/>
                  <a:lumOff val="50000"/>
                </a:prstClr>
              </a:buClr>
              <a:buSzPct val="94000"/>
              <a:buFont typeface="Calibri" pitchFamily="34" charset="0"/>
              <a:buChar char="»"/>
            </a:pPr>
            <a:r>
              <a:rPr lang="en-US" dirty="0" smtClean="0">
                <a:solidFill>
                  <a:prstClr val="black">
                    <a:lumMod val="75000"/>
                    <a:lumOff val="25000"/>
                  </a:prstClr>
                </a:solidFill>
              </a:rPr>
              <a:t>Reports</a:t>
            </a:r>
          </a:p>
          <a:p>
            <a:pPr marL="174625" indent="-174625">
              <a:buClr>
                <a:prstClr val="black">
                  <a:lumMod val="50000"/>
                  <a:lumOff val="50000"/>
                </a:prstClr>
              </a:buClr>
              <a:buSzPct val="94000"/>
              <a:buFont typeface="Calibri" pitchFamily="34" charset="0"/>
              <a:buChar char="»"/>
            </a:pPr>
            <a:r>
              <a:rPr lang="en-US" dirty="0">
                <a:solidFill>
                  <a:prstClr val="black">
                    <a:lumMod val="75000"/>
                    <a:lumOff val="25000"/>
                  </a:prstClr>
                </a:solidFill>
              </a:rPr>
              <a:t>Share Results </a:t>
            </a:r>
            <a:endParaRPr lang="en-US" dirty="0" smtClean="0">
              <a:solidFill>
                <a:prstClr val="black">
                  <a:lumMod val="75000"/>
                  <a:lumOff val="25000"/>
                </a:prstClr>
              </a:solidFill>
            </a:endParaRPr>
          </a:p>
          <a:p>
            <a:pPr marL="174625" indent="-174625">
              <a:buClr>
                <a:prstClr val="black">
                  <a:lumMod val="50000"/>
                  <a:lumOff val="50000"/>
                </a:prstClr>
              </a:buClr>
              <a:buSzPct val="94000"/>
              <a:buFont typeface="Calibri" pitchFamily="34" charset="0"/>
              <a:buChar char="»"/>
            </a:pPr>
            <a:r>
              <a:rPr lang="en-US" dirty="0" smtClean="0">
                <a:solidFill>
                  <a:prstClr val="black">
                    <a:lumMod val="75000"/>
                    <a:lumOff val="25000"/>
                  </a:prstClr>
                </a:solidFill>
              </a:rPr>
              <a:t>Incorporate into Regional Planning Process</a:t>
            </a:r>
          </a:p>
          <a:p>
            <a:pPr>
              <a:buClr>
                <a:prstClr val="black">
                  <a:lumMod val="50000"/>
                  <a:lumOff val="50000"/>
                </a:prstClr>
              </a:buClr>
              <a:buSzPct val="94000"/>
            </a:pPr>
            <a:endParaRPr lang="en-US" dirty="0" smtClean="0">
              <a:solidFill>
                <a:prstClr val="black">
                  <a:lumMod val="75000"/>
                  <a:lumOff val="25000"/>
                </a:prstClr>
              </a:solidFill>
            </a:endParaRPr>
          </a:p>
        </p:txBody>
      </p:sp>
      <p:sp>
        <p:nvSpPr>
          <p:cNvPr id="24" name="TextBox 23"/>
          <p:cNvSpPr txBox="1"/>
          <p:nvPr/>
        </p:nvSpPr>
        <p:spPr>
          <a:xfrm>
            <a:off x="373566" y="656594"/>
            <a:ext cx="8313234" cy="846386"/>
          </a:xfrm>
          <a:prstGeom prst="rect">
            <a:avLst/>
          </a:prstGeom>
          <a:noFill/>
          <a:ln>
            <a:noFill/>
          </a:ln>
        </p:spPr>
        <p:txBody>
          <a:bodyPr wrap="square" tIns="0" bIns="0" rtlCol="0" anchor="b" anchorCtr="0">
            <a:normAutofit/>
          </a:bodyPr>
          <a:lstStyle/>
          <a:p>
            <a:r>
              <a:rPr lang="en-US" sz="5500" b="1" spc="-150" dirty="0" smtClean="0">
                <a:solidFill>
                  <a:prstClr val="white">
                    <a:lumMod val="85000"/>
                  </a:prstClr>
                </a:solidFill>
                <a:latin typeface="Arial" pitchFamily="34" charset="0"/>
                <a:cs typeface="Arial" pitchFamily="34" charset="0"/>
              </a:rPr>
              <a:t>TERM </a:t>
            </a:r>
            <a:r>
              <a:rPr lang="en-US" sz="5500" b="1" spc="-150" dirty="0" smtClean="0">
                <a:solidFill>
                  <a:prstClr val="white">
                    <a:lumMod val="85000"/>
                  </a:prstClr>
                </a:solidFill>
                <a:latin typeface="Arial" pitchFamily="34" charset="0"/>
                <a:cs typeface="Arial" pitchFamily="34" charset="0"/>
              </a:rPr>
              <a:t>Evaluation </a:t>
            </a:r>
            <a:r>
              <a:rPr lang="en-US" sz="5500" b="1" spc="-150" dirty="0" smtClean="0">
                <a:solidFill>
                  <a:prstClr val="white">
                    <a:lumMod val="85000"/>
                  </a:prstClr>
                </a:solidFill>
                <a:latin typeface="Arial" pitchFamily="34" charset="0"/>
                <a:cs typeface="Arial" pitchFamily="34" charset="0"/>
              </a:rPr>
              <a:t>Cycle</a:t>
            </a:r>
            <a:endParaRPr lang="en-US" sz="5500" b="1" spc="-150" dirty="0">
              <a:solidFill>
                <a:prstClr val="white">
                  <a:lumMod val="85000"/>
                </a:prstClr>
              </a:solidFill>
              <a:latin typeface="Arial" pitchFamily="34" charset="0"/>
              <a:cs typeface="Arial" pitchFamily="34" charset="0"/>
            </a:endParaRPr>
          </a:p>
        </p:txBody>
      </p:sp>
      <p:pic>
        <p:nvPicPr>
          <p:cNvPr id="3" name="Picture 2"/>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350120" y="3552951"/>
            <a:ext cx="3199996" cy="2132702"/>
          </a:xfrm>
          <a:prstGeom prst="rect">
            <a:avLst/>
          </a:prstGeom>
        </p:spPr>
      </p:pic>
      <p:pic>
        <p:nvPicPr>
          <p:cNvPr id="4" name="Picture 3"/>
          <p:cNvPicPr>
            <a:picLocks noChangeAspect="1"/>
          </p:cNvPicPr>
          <p:nvPr/>
        </p:nvPicPr>
        <p:blipFill>
          <a:blip r:embed="rId5" cstate="email">
            <a:extLst>
              <a:ext uri="{28A0092B-C50C-407E-A947-70E740481C1C}">
                <a14:useLocalDpi xmlns:a14="http://schemas.microsoft.com/office/drawing/2010/main" val="0"/>
              </a:ext>
            </a:extLst>
          </a:blip>
          <a:stretch>
            <a:fillRect/>
          </a:stretch>
        </p:blipFill>
        <p:spPr>
          <a:xfrm>
            <a:off x="5715000" y="1502980"/>
            <a:ext cx="3428998" cy="2277069"/>
          </a:xfrm>
          <a:prstGeom prst="rect">
            <a:avLst/>
          </a:prstGeom>
        </p:spPr>
      </p:pic>
      <p:pic>
        <p:nvPicPr>
          <p:cNvPr id="5" name="Picture 4"/>
          <p:cNvPicPr>
            <a:picLocks noChangeAspect="1"/>
          </p:cNvPicPr>
          <p:nvPr/>
        </p:nvPicPr>
        <p:blipFill>
          <a:blip r:embed="rId6" cstate="email">
            <a:extLst>
              <a:ext uri="{28A0092B-C50C-407E-A947-70E740481C1C}">
                <a14:useLocalDpi xmlns:a14="http://schemas.microsoft.com/office/drawing/2010/main" val="0"/>
              </a:ext>
            </a:extLst>
          </a:blip>
          <a:stretch>
            <a:fillRect/>
          </a:stretch>
        </p:blipFill>
        <p:spPr>
          <a:xfrm>
            <a:off x="4530183" y="3820270"/>
            <a:ext cx="3928017" cy="259262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14:prism/>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514" name="Rectangle 2"/>
          <p:cNvSpPr>
            <a:spLocks noChangeArrowheads="1"/>
          </p:cNvSpPr>
          <p:nvPr/>
        </p:nvSpPr>
        <p:spPr bwMode="auto">
          <a:xfrm>
            <a:off x="950913" y="228600"/>
            <a:ext cx="7964487" cy="685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lstStyle>
            <a:lvl1pPr>
              <a:defRPr sz="2400">
                <a:solidFill>
                  <a:schemeClr val="tx1"/>
                </a:solidFill>
                <a:latin typeface="Times New Roman" pitchFamily="18" charset="0"/>
              </a:defRPr>
            </a:lvl1pPr>
            <a:lvl2pPr>
              <a:defRPr sz="2400">
                <a:solidFill>
                  <a:schemeClr val="tx1"/>
                </a:solidFill>
                <a:latin typeface="Times New Roman" pitchFamily="18" charset="0"/>
              </a:defRPr>
            </a:lvl2pPr>
            <a:lvl3pPr>
              <a:defRPr sz="2400">
                <a:solidFill>
                  <a:schemeClr val="tx1"/>
                </a:solidFill>
                <a:latin typeface="Times New Roman" pitchFamily="18" charset="0"/>
              </a:defRPr>
            </a:lvl3pPr>
            <a:lvl4pPr>
              <a:defRPr sz="2400">
                <a:solidFill>
                  <a:schemeClr val="tx1"/>
                </a:solidFill>
                <a:latin typeface="Times New Roman" pitchFamily="18" charset="0"/>
              </a:defRPr>
            </a:lvl4pPr>
            <a:lvl5pPr>
              <a:defRPr sz="2400">
                <a:solidFill>
                  <a:schemeClr val="tx1"/>
                </a:solidFill>
                <a:latin typeface="Times New Roman" pitchFamily="18" charset="0"/>
              </a:defRPr>
            </a:lvl5pPr>
            <a:lvl6pPr marL="457200" fontAlgn="base">
              <a:spcBef>
                <a:spcPct val="0"/>
              </a:spcBef>
              <a:spcAft>
                <a:spcPct val="0"/>
              </a:spcAft>
              <a:defRPr sz="2400">
                <a:solidFill>
                  <a:schemeClr val="tx1"/>
                </a:solidFill>
                <a:latin typeface="Times New Roman" pitchFamily="18" charset="0"/>
              </a:defRPr>
            </a:lvl6pPr>
            <a:lvl7pPr marL="914400" fontAlgn="base">
              <a:spcBef>
                <a:spcPct val="0"/>
              </a:spcBef>
              <a:spcAft>
                <a:spcPct val="0"/>
              </a:spcAft>
              <a:defRPr sz="2400">
                <a:solidFill>
                  <a:schemeClr val="tx1"/>
                </a:solidFill>
                <a:latin typeface="Times New Roman" pitchFamily="18" charset="0"/>
              </a:defRPr>
            </a:lvl7pPr>
            <a:lvl8pPr marL="1371600" fontAlgn="base">
              <a:spcBef>
                <a:spcPct val="0"/>
              </a:spcBef>
              <a:spcAft>
                <a:spcPct val="0"/>
              </a:spcAft>
              <a:defRPr sz="2400">
                <a:solidFill>
                  <a:schemeClr val="tx1"/>
                </a:solidFill>
                <a:latin typeface="Times New Roman" pitchFamily="18" charset="0"/>
              </a:defRPr>
            </a:lvl8pPr>
            <a:lvl9pPr marL="1828800" fontAlgn="base">
              <a:spcBef>
                <a:spcPct val="0"/>
              </a:spcBef>
              <a:spcAft>
                <a:spcPct val="0"/>
              </a:spcAft>
              <a:defRPr sz="2400">
                <a:solidFill>
                  <a:schemeClr val="tx1"/>
                </a:solidFill>
                <a:latin typeface="Times New Roman" pitchFamily="18" charset="0"/>
              </a:defRPr>
            </a:lvl9pPr>
          </a:lstStyle>
          <a:p>
            <a:r>
              <a:rPr lang="en-US" altLang="en-US" sz="2800" dirty="0">
                <a:latin typeface="Arial" charset="0"/>
              </a:rPr>
              <a:t>Objective of Evaluation</a:t>
            </a:r>
          </a:p>
        </p:txBody>
      </p:sp>
      <p:sp>
        <p:nvSpPr>
          <p:cNvPr id="192516" name="Rectangle 4"/>
          <p:cNvSpPr>
            <a:spLocks noChangeArrowheads="1"/>
          </p:cNvSpPr>
          <p:nvPr/>
        </p:nvSpPr>
        <p:spPr bwMode="auto">
          <a:xfrm>
            <a:off x="950913" y="1349375"/>
            <a:ext cx="7699375" cy="4737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lstStyle>
            <a:lvl1pPr marL="342900" indent="-342900">
              <a:tabLst>
                <a:tab pos="2346325" algn="l"/>
                <a:tab pos="5719763" algn="r"/>
                <a:tab pos="7140575" algn="r"/>
              </a:tabLst>
              <a:defRPr sz="2400">
                <a:solidFill>
                  <a:schemeClr val="tx1"/>
                </a:solidFill>
                <a:latin typeface="Times New Roman" pitchFamily="18" charset="0"/>
              </a:defRPr>
            </a:lvl1pPr>
            <a:lvl2pPr marL="742950" indent="-285750">
              <a:tabLst>
                <a:tab pos="2346325" algn="l"/>
                <a:tab pos="5719763" algn="r"/>
                <a:tab pos="7140575" algn="r"/>
              </a:tabLst>
              <a:defRPr sz="2400">
                <a:solidFill>
                  <a:schemeClr val="tx1"/>
                </a:solidFill>
                <a:latin typeface="Times New Roman" pitchFamily="18" charset="0"/>
              </a:defRPr>
            </a:lvl2pPr>
            <a:lvl3pPr marL="1371600" indent="-323850">
              <a:tabLst>
                <a:tab pos="2346325" algn="l"/>
                <a:tab pos="5719763" algn="r"/>
                <a:tab pos="7140575" algn="r"/>
              </a:tabLst>
              <a:defRPr sz="2400">
                <a:solidFill>
                  <a:schemeClr val="tx1"/>
                </a:solidFill>
                <a:latin typeface="Times New Roman" pitchFamily="18" charset="0"/>
              </a:defRPr>
            </a:lvl3pPr>
            <a:lvl4pPr marL="1714500" indent="-228600">
              <a:tabLst>
                <a:tab pos="2346325" algn="l"/>
                <a:tab pos="5719763" algn="r"/>
                <a:tab pos="7140575" algn="r"/>
              </a:tabLst>
              <a:defRPr sz="2400">
                <a:solidFill>
                  <a:schemeClr val="tx1"/>
                </a:solidFill>
                <a:latin typeface="Times New Roman" pitchFamily="18" charset="0"/>
              </a:defRPr>
            </a:lvl4pPr>
            <a:lvl5pPr marL="2114550" indent="-228600">
              <a:tabLst>
                <a:tab pos="2346325" algn="l"/>
                <a:tab pos="5719763" algn="r"/>
                <a:tab pos="7140575" algn="r"/>
              </a:tabLst>
              <a:defRPr sz="2400">
                <a:solidFill>
                  <a:schemeClr val="tx1"/>
                </a:solidFill>
                <a:latin typeface="Times New Roman" pitchFamily="18" charset="0"/>
              </a:defRPr>
            </a:lvl5pPr>
            <a:lvl6pPr marL="2571750" indent="-228600" fontAlgn="base">
              <a:spcBef>
                <a:spcPct val="0"/>
              </a:spcBef>
              <a:spcAft>
                <a:spcPct val="0"/>
              </a:spcAft>
              <a:tabLst>
                <a:tab pos="2346325" algn="l"/>
                <a:tab pos="5719763" algn="r"/>
                <a:tab pos="7140575" algn="r"/>
              </a:tabLst>
              <a:defRPr sz="2400">
                <a:solidFill>
                  <a:schemeClr val="tx1"/>
                </a:solidFill>
                <a:latin typeface="Times New Roman" pitchFamily="18" charset="0"/>
              </a:defRPr>
            </a:lvl6pPr>
            <a:lvl7pPr marL="3028950" indent="-228600" fontAlgn="base">
              <a:spcBef>
                <a:spcPct val="0"/>
              </a:spcBef>
              <a:spcAft>
                <a:spcPct val="0"/>
              </a:spcAft>
              <a:tabLst>
                <a:tab pos="2346325" algn="l"/>
                <a:tab pos="5719763" algn="r"/>
                <a:tab pos="7140575" algn="r"/>
              </a:tabLst>
              <a:defRPr sz="2400">
                <a:solidFill>
                  <a:schemeClr val="tx1"/>
                </a:solidFill>
                <a:latin typeface="Times New Roman" pitchFamily="18" charset="0"/>
              </a:defRPr>
            </a:lvl7pPr>
            <a:lvl8pPr marL="3486150" indent="-228600" fontAlgn="base">
              <a:spcBef>
                <a:spcPct val="0"/>
              </a:spcBef>
              <a:spcAft>
                <a:spcPct val="0"/>
              </a:spcAft>
              <a:tabLst>
                <a:tab pos="2346325" algn="l"/>
                <a:tab pos="5719763" algn="r"/>
                <a:tab pos="7140575" algn="r"/>
              </a:tabLst>
              <a:defRPr sz="2400">
                <a:solidFill>
                  <a:schemeClr val="tx1"/>
                </a:solidFill>
                <a:latin typeface="Times New Roman" pitchFamily="18" charset="0"/>
              </a:defRPr>
            </a:lvl8pPr>
            <a:lvl9pPr marL="3943350" indent="-228600" fontAlgn="base">
              <a:spcBef>
                <a:spcPct val="0"/>
              </a:spcBef>
              <a:spcAft>
                <a:spcPct val="0"/>
              </a:spcAft>
              <a:tabLst>
                <a:tab pos="2346325" algn="l"/>
                <a:tab pos="5719763" algn="r"/>
                <a:tab pos="7140575" algn="r"/>
              </a:tabLst>
              <a:defRPr sz="2400">
                <a:solidFill>
                  <a:schemeClr val="tx1"/>
                </a:solidFill>
                <a:latin typeface="Times New Roman" pitchFamily="18" charset="0"/>
              </a:defRPr>
            </a:lvl9pPr>
          </a:lstStyle>
          <a:p>
            <a:pPr>
              <a:spcAft>
                <a:spcPct val="65000"/>
              </a:spcAft>
              <a:buClr>
                <a:schemeClr val="accent1"/>
              </a:buClr>
              <a:buSzPct val="125000"/>
              <a:buFont typeface="Wingdings" pitchFamily="2" charset="2"/>
              <a:buChar char="§"/>
            </a:pPr>
            <a:r>
              <a:rPr lang="en-US" altLang="en-US" sz="2000" dirty="0">
                <a:latin typeface="Arial" charset="0"/>
              </a:rPr>
              <a:t>Apply methodology outlined in Evaluation Framework to:</a:t>
            </a:r>
          </a:p>
          <a:p>
            <a:pPr>
              <a:buClr>
                <a:schemeClr val="accent1"/>
              </a:buClr>
              <a:buSzPct val="125000"/>
              <a:buFont typeface="Wingdings" pitchFamily="2" charset="2"/>
              <a:buChar char="§"/>
            </a:pPr>
            <a:r>
              <a:rPr lang="en-US" altLang="en-US" sz="2000" dirty="0">
                <a:latin typeface="Arial" charset="0"/>
              </a:rPr>
              <a:t>Estimate effectiveness of </a:t>
            </a:r>
          </a:p>
          <a:p>
            <a:pPr>
              <a:buClr>
                <a:schemeClr val="accent1"/>
              </a:buClr>
              <a:buSzPct val="125000"/>
              <a:buFont typeface="Wingdings" pitchFamily="2" charset="2"/>
              <a:buNone/>
            </a:pPr>
            <a:r>
              <a:rPr lang="en-US" altLang="en-US" sz="2000" dirty="0">
                <a:latin typeface="Arial" charset="0"/>
              </a:rPr>
              <a:t>     Commuter Connections</a:t>
            </a:r>
          </a:p>
          <a:p>
            <a:pPr>
              <a:spcAft>
                <a:spcPct val="35000"/>
              </a:spcAft>
              <a:buClr>
                <a:schemeClr val="accent1"/>
              </a:buClr>
              <a:buSzPct val="125000"/>
              <a:buFont typeface="Wingdings" pitchFamily="2" charset="2"/>
              <a:buNone/>
            </a:pPr>
            <a:r>
              <a:rPr lang="en-US" altLang="en-US" sz="2000" dirty="0">
                <a:latin typeface="Arial" charset="0"/>
              </a:rPr>
              <a:t>     TERMs</a:t>
            </a:r>
          </a:p>
          <a:p>
            <a:pPr lvl="1">
              <a:spcAft>
                <a:spcPct val="35000"/>
              </a:spcAft>
              <a:buClr>
                <a:schemeClr val="bg2"/>
              </a:buClr>
              <a:buFont typeface="Wingdings" pitchFamily="2" charset="2"/>
              <a:buChar char="§"/>
            </a:pPr>
            <a:r>
              <a:rPr lang="en-US" altLang="en-US" sz="2000" dirty="0" smtClean="0">
                <a:latin typeface="Arial" charset="0"/>
              </a:rPr>
              <a:t>Telework </a:t>
            </a:r>
            <a:r>
              <a:rPr lang="en-US" altLang="en-US" sz="2000" dirty="0" smtClean="0">
                <a:latin typeface="Arial" charset="0"/>
              </a:rPr>
              <a:t> </a:t>
            </a:r>
            <a:endParaRPr lang="en-US" altLang="en-US" sz="2000" dirty="0">
              <a:latin typeface="Arial" charset="0"/>
            </a:endParaRPr>
          </a:p>
          <a:p>
            <a:pPr lvl="1">
              <a:spcAft>
                <a:spcPct val="35000"/>
              </a:spcAft>
              <a:buClr>
                <a:schemeClr val="bg2"/>
              </a:buClr>
              <a:buFont typeface="Wingdings" pitchFamily="2" charset="2"/>
              <a:buChar char="§"/>
            </a:pPr>
            <a:r>
              <a:rPr lang="en-US" altLang="en-US" sz="2000" dirty="0">
                <a:latin typeface="Arial" charset="0"/>
              </a:rPr>
              <a:t>Guaranteed Ride Home</a:t>
            </a:r>
          </a:p>
          <a:p>
            <a:pPr lvl="1">
              <a:spcAft>
                <a:spcPct val="35000"/>
              </a:spcAft>
              <a:buClr>
                <a:schemeClr val="bg2"/>
              </a:buClr>
              <a:buFont typeface="Wingdings" pitchFamily="2" charset="2"/>
              <a:buChar char="§"/>
            </a:pPr>
            <a:r>
              <a:rPr lang="en-US" altLang="en-US" sz="2000" dirty="0">
                <a:latin typeface="Arial" charset="0"/>
              </a:rPr>
              <a:t>Employer Outreach</a:t>
            </a:r>
          </a:p>
          <a:p>
            <a:pPr lvl="1">
              <a:spcAft>
                <a:spcPct val="105000"/>
              </a:spcAft>
              <a:buClr>
                <a:schemeClr val="bg2"/>
              </a:buClr>
              <a:buFont typeface="Wingdings" pitchFamily="2" charset="2"/>
              <a:buChar char="§"/>
            </a:pPr>
            <a:r>
              <a:rPr lang="en-US" altLang="en-US" sz="2000" dirty="0">
                <a:latin typeface="Arial" charset="0"/>
              </a:rPr>
              <a:t>Mass Marketing</a:t>
            </a:r>
          </a:p>
          <a:p>
            <a:pPr>
              <a:spcAft>
                <a:spcPct val="65000"/>
              </a:spcAft>
              <a:buClr>
                <a:schemeClr val="accent1"/>
              </a:buClr>
              <a:buSzPct val="125000"/>
              <a:buFont typeface="Wingdings" pitchFamily="2" charset="2"/>
              <a:buChar char="§"/>
            </a:pPr>
            <a:r>
              <a:rPr lang="en-US" altLang="en-US" sz="2000" dirty="0">
                <a:latin typeface="Arial" charset="0"/>
              </a:rPr>
              <a:t>Document results of Commuter Operations Center</a:t>
            </a:r>
          </a:p>
          <a:p>
            <a:pPr>
              <a:spcAft>
                <a:spcPct val="15000"/>
              </a:spcAft>
              <a:buClr>
                <a:schemeClr val="accent1"/>
              </a:buClr>
              <a:buSzPct val="125000"/>
              <a:buFont typeface="Wingdings" pitchFamily="2" charset="2"/>
              <a:buChar char="§"/>
            </a:pPr>
            <a:r>
              <a:rPr lang="en-US" altLang="en-US" sz="2000" dirty="0">
                <a:latin typeface="Arial" charset="0"/>
              </a:rPr>
              <a:t>Adjust impacts for overlap among programs</a:t>
            </a:r>
          </a:p>
        </p:txBody>
      </p:sp>
      <p:pic>
        <p:nvPicPr>
          <p:cNvPr id="5" name="Picture 2" descr="C:\LDADocuments\OFFICE\PRESENT\Photos-Graphics\PresPhotos-General\Ideas-Tools\framework1.jpg"/>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5386388" y="2031724"/>
            <a:ext cx="3263900" cy="253638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Tree>
    <p:extLst>
      <p:ext uri="{BB962C8B-B14F-4D97-AF65-F5344CB8AC3E}">
        <p14:creationId xmlns:p14="http://schemas.microsoft.com/office/powerpoint/2010/main" val="159584162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3346" name="Rectangle 2"/>
          <p:cNvSpPr>
            <a:spLocks noGrp="1" noChangeArrowheads="1"/>
          </p:cNvSpPr>
          <p:nvPr>
            <p:ph type="title"/>
          </p:nvPr>
        </p:nvSpPr>
        <p:spPr>
          <a:xfrm>
            <a:off x="978196" y="152400"/>
            <a:ext cx="7937204" cy="762000"/>
          </a:xfrm>
          <a:noFill/>
          <a:ln/>
        </p:spPr>
        <p:txBody>
          <a:bodyPr lIns="92075" tIns="46038" rIns="92075" bIns="46038"/>
          <a:lstStyle/>
          <a:p>
            <a:r>
              <a:rPr lang="en-US" sz="2800" dirty="0">
                <a:solidFill>
                  <a:schemeClr val="tx1"/>
                </a:solidFill>
                <a:latin typeface="+mn-lt"/>
              </a:rPr>
              <a:t>Performance Continuum</a:t>
            </a:r>
          </a:p>
        </p:txBody>
      </p:sp>
      <p:grpSp>
        <p:nvGrpSpPr>
          <p:cNvPr id="313373" name="Group 29"/>
          <p:cNvGrpSpPr>
            <a:grpSpLocks/>
          </p:cNvGrpSpPr>
          <p:nvPr/>
        </p:nvGrpSpPr>
        <p:grpSpPr bwMode="auto">
          <a:xfrm>
            <a:off x="1281113" y="4586288"/>
            <a:ext cx="7326312" cy="1773237"/>
            <a:chOff x="743" y="2733"/>
            <a:chExt cx="4726" cy="1203"/>
          </a:xfrm>
        </p:grpSpPr>
        <p:sp>
          <p:nvSpPr>
            <p:cNvPr id="313362" name="Text Box 18"/>
            <p:cNvSpPr txBox="1">
              <a:spLocks noChangeArrowheads="1"/>
            </p:cNvSpPr>
            <p:nvPr/>
          </p:nvSpPr>
          <p:spPr bwMode="auto">
            <a:xfrm>
              <a:off x="743" y="2733"/>
              <a:ext cx="4726" cy="1203"/>
            </a:xfrm>
            <a:prstGeom prst="rect">
              <a:avLst/>
            </a:prstGeom>
            <a:solidFill>
              <a:srgbClr val="AAB6AC"/>
            </a:solidFill>
            <a:ln w="31750">
              <a:solidFill>
                <a:schemeClr val="bg2"/>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tIns="137160">
              <a:spAutoFit/>
            </a:bodyPr>
            <a:lstStyle/>
            <a:p>
              <a:pPr>
                <a:lnSpc>
                  <a:spcPct val="95000"/>
                </a:lnSpc>
              </a:pPr>
              <a:r>
                <a:rPr lang="en-US" sz="2200" dirty="0">
                  <a:latin typeface="Arial" charset="0"/>
                </a:rPr>
                <a:t>   </a:t>
              </a:r>
              <a:r>
                <a:rPr lang="en-US" sz="1900" dirty="0">
                  <a:latin typeface="Arial" charset="0"/>
                </a:rPr>
                <a:t>Awareness       Participation        Utilization          </a:t>
              </a:r>
              <a:r>
                <a:rPr lang="en-US" sz="1900" b="1" u="sng" dirty="0">
                  <a:solidFill>
                    <a:srgbClr val="CC3300"/>
                  </a:solidFill>
                  <a:latin typeface="Arial" charset="0"/>
                </a:rPr>
                <a:t>Impacts</a:t>
              </a:r>
            </a:p>
            <a:p>
              <a:pPr>
                <a:lnSpc>
                  <a:spcPct val="95000"/>
                </a:lnSpc>
              </a:pPr>
              <a:r>
                <a:rPr lang="en-US" sz="1900" dirty="0">
                  <a:latin typeface="Arial" charset="0"/>
                </a:rPr>
                <a:t>         and                    </a:t>
              </a:r>
              <a:r>
                <a:rPr lang="en-US" sz="1900" dirty="0">
                  <a:latin typeface="Arial" charset="0"/>
                </a:rPr>
                <a:t>and</a:t>
              </a:r>
              <a:r>
                <a:rPr lang="en-US" sz="1900" dirty="0">
                  <a:latin typeface="Arial" charset="0"/>
                </a:rPr>
                <a:t>                  </a:t>
              </a:r>
              <a:r>
                <a:rPr lang="en-US" sz="1900" dirty="0">
                  <a:latin typeface="Arial" charset="0"/>
                </a:rPr>
                <a:t>and</a:t>
              </a:r>
              <a:endParaRPr lang="en-US" sz="1900" dirty="0">
                <a:latin typeface="Arial" charset="0"/>
              </a:endParaRPr>
            </a:p>
            <a:p>
              <a:pPr>
                <a:spcAft>
                  <a:spcPct val="20000"/>
                </a:spcAft>
              </a:pPr>
              <a:r>
                <a:rPr lang="en-US" sz="1900" dirty="0">
                  <a:latin typeface="Arial" charset="0"/>
                </a:rPr>
                <a:t>     Attitudes         Satisfaction         Influence</a:t>
              </a:r>
            </a:p>
            <a:p>
              <a:pPr>
                <a:spcAft>
                  <a:spcPct val="20000"/>
                </a:spcAft>
              </a:pPr>
              <a:endParaRPr lang="en-US" sz="1900" dirty="0">
                <a:latin typeface="Arial" charset="0"/>
              </a:endParaRPr>
            </a:p>
            <a:p>
              <a:pPr>
                <a:spcAft>
                  <a:spcPct val="20000"/>
                </a:spcAft>
              </a:pPr>
              <a:endParaRPr lang="en-US" sz="1800" dirty="0">
                <a:latin typeface="Arial" charset="0"/>
              </a:endParaRPr>
            </a:p>
          </p:txBody>
        </p:sp>
        <p:grpSp>
          <p:nvGrpSpPr>
            <p:cNvPr id="313363" name="Group 19"/>
            <p:cNvGrpSpPr>
              <a:grpSpLocks/>
            </p:cNvGrpSpPr>
            <p:nvPr/>
          </p:nvGrpSpPr>
          <p:grpSpPr bwMode="auto">
            <a:xfrm>
              <a:off x="894" y="3420"/>
              <a:ext cx="4385" cy="386"/>
              <a:chOff x="928" y="1474"/>
              <a:chExt cx="4385" cy="502"/>
            </a:xfrm>
          </p:grpSpPr>
          <p:sp>
            <p:nvSpPr>
              <p:cNvPr id="313364" name="Line 20"/>
              <p:cNvSpPr>
                <a:spLocks noChangeShapeType="1"/>
              </p:cNvSpPr>
              <p:nvPr/>
            </p:nvSpPr>
            <p:spPr bwMode="auto">
              <a:xfrm>
                <a:off x="928" y="1741"/>
                <a:ext cx="931" cy="12"/>
              </a:xfrm>
              <a:prstGeom prst="line">
                <a:avLst/>
              </a:prstGeom>
              <a:noFill/>
              <a:ln w="63500">
                <a:solidFill>
                  <a:srgbClr val="FFCC99"/>
                </a:solidFill>
                <a:round/>
                <a:headEnd type="none" w="sm" len="sm"/>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313365" name="Line 21"/>
              <p:cNvSpPr>
                <a:spLocks noChangeShapeType="1"/>
              </p:cNvSpPr>
              <p:nvPr/>
            </p:nvSpPr>
            <p:spPr bwMode="auto">
              <a:xfrm>
                <a:off x="1970" y="1754"/>
                <a:ext cx="978" cy="0"/>
              </a:xfrm>
              <a:prstGeom prst="line">
                <a:avLst/>
              </a:prstGeom>
              <a:noFill/>
              <a:ln w="107950">
                <a:solidFill>
                  <a:srgbClr val="FFC165"/>
                </a:solidFill>
                <a:round/>
                <a:headEnd type="none" w="sm" len="sm"/>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313366" name="Line 22"/>
              <p:cNvSpPr>
                <a:spLocks noChangeShapeType="1"/>
              </p:cNvSpPr>
              <p:nvPr/>
            </p:nvSpPr>
            <p:spPr bwMode="auto">
              <a:xfrm flipV="1">
                <a:off x="4273" y="1741"/>
                <a:ext cx="1004" cy="7"/>
              </a:xfrm>
              <a:prstGeom prst="line">
                <a:avLst/>
              </a:prstGeom>
              <a:noFill/>
              <a:ln w="190500">
                <a:solidFill>
                  <a:srgbClr val="FF9D0D"/>
                </a:solidFill>
                <a:round/>
                <a:headEnd type="none" w="sm" len="sm"/>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313367" name="Line 23"/>
              <p:cNvSpPr>
                <a:spLocks noChangeShapeType="1"/>
              </p:cNvSpPr>
              <p:nvPr/>
            </p:nvSpPr>
            <p:spPr bwMode="auto">
              <a:xfrm>
                <a:off x="5313" y="1474"/>
                <a:ext cx="0" cy="502"/>
              </a:xfrm>
              <a:prstGeom prst="line">
                <a:avLst/>
              </a:prstGeom>
              <a:noFill/>
              <a:ln w="127000">
                <a:solidFill>
                  <a:schemeClr val="accent2"/>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313368" name="Line 24"/>
              <p:cNvSpPr>
                <a:spLocks noChangeShapeType="1"/>
              </p:cNvSpPr>
              <p:nvPr/>
            </p:nvSpPr>
            <p:spPr bwMode="auto">
              <a:xfrm>
                <a:off x="2972" y="1612"/>
                <a:ext cx="0" cy="278"/>
              </a:xfrm>
              <a:prstGeom prst="line">
                <a:avLst/>
              </a:prstGeom>
              <a:noFill/>
              <a:ln w="73025">
                <a:solidFill>
                  <a:schemeClr val="tx2"/>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313369" name="Line 25"/>
              <p:cNvSpPr>
                <a:spLocks noChangeShapeType="1"/>
              </p:cNvSpPr>
              <p:nvPr/>
            </p:nvSpPr>
            <p:spPr bwMode="auto">
              <a:xfrm>
                <a:off x="1869" y="1656"/>
                <a:ext cx="0" cy="183"/>
              </a:xfrm>
              <a:prstGeom prst="line">
                <a:avLst/>
              </a:prstGeom>
              <a:noFill/>
              <a:ln w="38100">
                <a:solidFill>
                  <a:schemeClr val="folHlink"/>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313370" name="Line 26"/>
              <p:cNvSpPr>
                <a:spLocks noChangeShapeType="1"/>
              </p:cNvSpPr>
              <p:nvPr/>
            </p:nvSpPr>
            <p:spPr bwMode="auto">
              <a:xfrm>
                <a:off x="3126" y="1755"/>
                <a:ext cx="1012" cy="7"/>
              </a:xfrm>
              <a:prstGeom prst="line">
                <a:avLst/>
              </a:prstGeom>
              <a:noFill/>
              <a:ln w="149225">
                <a:solidFill>
                  <a:srgbClr val="FFB03B"/>
                </a:solidFill>
                <a:round/>
                <a:headEnd type="none" w="sm" len="sm"/>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313371" name="Line 27"/>
              <p:cNvSpPr>
                <a:spLocks noChangeShapeType="1"/>
              </p:cNvSpPr>
              <p:nvPr/>
            </p:nvSpPr>
            <p:spPr bwMode="auto">
              <a:xfrm>
                <a:off x="4163" y="1579"/>
                <a:ext cx="0" cy="365"/>
              </a:xfrm>
              <a:prstGeom prst="line">
                <a:avLst/>
              </a:prstGeom>
              <a:noFill/>
              <a:ln w="88900">
                <a:solidFill>
                  <a:schemeClr val="tx2"/>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grpSp>
      </p:grpSp>
      <p:sp>
        <p:nvSpPr>
          <p:cNvPr id="313375" name="Rectangle 31"/>
          <p:cNvSpPr>
            <a:spLocks noChangeArrowheads="1"/>
          </p:cNvSpPr>
          <p:nvPr/>
        </p:nvSpPr>
        <p:spPr bwMode="auto">
          <a:xfrm>
            <a:off x="1031359" y="1238250"/>
            <a:ext cx="7758630" cy="312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lstStyle/>
          <a:p>
            <a:pPr marL="285750" indent="-285750" defTabSz="912813">
              <a:spcAft>
                <a:spcPct val="15000"/>
              </a:spcAft>
              <a:buClr>
                <a:schemeClr val="accent1"/>
              </a:buClr>
              <a:buSzPct val="125000"/>
              <a:buFont typeface="Wingdings" pitchFamily="2" charset="2"/>
              <a:buChar char="§"/>
            </a:pPr>
            <a:r>
              <a:rPr lang="en-US" sz="2000" u="sng" dirty="0">
                <a:latin typeface="+mn-lt"/>
              </a:rPr>
              <a:t>Awareness</a:t>
            </a:r>
            <a:r>
              <a:rPr lang="en-US" sz="2000" dirty="0">
                <a:latin typeface="+mn-lt"/>
              </a:rPr>
              <a:t> – modes/programs</a:t>
            </a:r>
          </a:p>
          <a:p>
            <a:pPr marL="285750" indent="-285750" defTabSz="912813">
              <a:spcAft>
                <a:spcPct val="70000"/>
              </a:spcAft>
              <a:buClr>
                <a:schemeClr val="accent1"/>
              </a:buClr>
              <a:buSzPct val="125000"/>
              <a:buFont typeface="Wingdings" pitchFamily="2" charset="2"/>
              <a:buChar char="§"/>
            </a:pPr>
            <a:r>
              <a:rPr lang="en-US" sz="2000" u="sng" dirty="0">
                <a:latin typeface="+mn-lt"/>
              </a:rPr>
              <a:t>Attitudes</a:t>
            </a:r>
            <a:r>
              <a:rPr lang="en-US" sz="2000" dirty="0">
                <a:latin typeface="+mn-lt"/>
              </a:rPr>
              <a:t> – willing to try modes</a:t>
            </a:r>
          </a:p>
          <a:p>
            <a:pPr marL="674688" lvl="1" indent="-274638" defTabSz="912813">
              <a:spcAft>
                <a:spcPct val="15000"/>
              </a:spcAft>
              <a:buClr>
                <a:schemeClr val="accent1"/>
              </a:buClr>
              <a:buSzPct val="125000"/>
              <a:buFont typeface="Wingdings" pitchFamily="2" charset="2"/>
              <a:buChar char="§"/>
            </a:pPr>
            <a:r>
              <a:rPr lang="en-US" sz="2000" u="sng" dirty="0">
                <a:latin typeface="+mn-lt"/>
              </a:rPr>
              <a:t>Participation</a:t>
            </a:r>
            <a:r>
              <a:rPr lang="en-US" sz="2000" dirty="0">
                <a:latin typeface="+mn-lt"/>
              </a:rPr>
              <a:t> – services used</a:t>
            </a:r>
          </a:p>
          <a:p>
            <a:pPr marL="674688" lvl="1" indent="-274638" defTabSz="912813">
              <a:spcAft>
                <a:spcPct val="70000"/>
              </a:spcAft>
              <a:buClr>
                <a:schemeClr val="accent1"/>
              </a:buClr>
              <a:buSzPct val="125000"/>
              <a:buFont typeface="Wingdings" pitchFamily="2" charset="2"/>
              <a:buChar char="§"/>
            </a:pPr>
            <a:r>
              <a:rPr lang="en-US" sz="2000" u="sng" dirty="0">
                <a:latin typeface="+mn-lt"/>
              </a:rPr>
              <a:t>Satisfaction</a:t>
            </a:r>
            <a:r>
              <a:rPr lang="en-US" sz="2000" dirty="0">
                <a:latin typeface="+mn-lt"/>
              </a:rPr>
              <a:t> – with programs</a:t>
            </a:r>
          </a:p>
          <a:p>
            <a:pPr marL="1130300" lvl="2" indent="-341313" defTabSz="912813">
              <a:spcAft>
                <a:spcPct val="15000"/>
              </a:spcAft>
              <a:buClr>
                <a:schemeClr val="accent1"/>
              </a:buClr>
              <a:buSzPct val="125000"/>
              <a:buFont typeface="Wingdings" pitchFamily="2" charset="2"/>
              <a:buChar char="§"/>
            </a:pPr>
            <a:r>
              <a:rPr lang="en-US" sz="2000" u="sng" dirty="0">
                <a:latin typeface="+mn-lt"/>
              </a:rPr>
              <a:t>Utilization</a:t>
            </a:r>
            <a:r>
              <a:rPr lang="en-US" sz="2000" dirty="0">
                <a:latin typeface="+mn-lt"/>
              </a:rPr>
              <a:t> – mode / travel changes</a:t>
            </a:r>
          </a:p>
          <a:p>
            <a:pPr marL="1130300" lvl="2" indent="-341313" defTabSz="912813">
              <a:spcAft>
                <a:spcPct val="90000"/>
              </a:spcAft>
              <a:buClr>
                <a:schemeClr val="accent1"/>
              </a:buClr>
              <a:buSzPct val="125000"/>
              <a:buFont typeface="Wingdings" pitchFamily="2" charset="2"/>
              <a:buChar char="§"/>
            </a:pPr>
            <a:r>
              <a:rPr lang="en-US" sz="2000" u="sng" dirty="0">
                <a:latin typeface="+mn-lt"/>
              </a:rPr>
              <a:t>Influences</a:t>
            </a:r>
            <a:r>
              <a:rPr lang="en-US" sz="2000" dirty="0">
                <a:latin typeface="+mn-lt"/>
              </a:rPr>
              <a:t> – motivations for change</a:t>
            </a:r>
          </a:p>
          <a:p>
            <a:pPr marL="1543050" lvl="3" indent="-298450" defTabSz="912813">
              <a:spcAft>
                <a:spcPct val="65000"/>
              </a:spcAft>
              <a:buClr>
                <a:schemeClr val="accent1"/>
              </a:buClr>
              <a:buSzPct val="125000"/>
              <a:buFont typeface="Wingdings" pitchFamily="2" charset="2"/>
              <a:buChar char="§"/>
            </a:pPr>
            <a:r>
              <a:rPr lang="en-US" sz="2000" b="1" u="sng" dirty="0">
                <a:solidFill>
                  <a:srgbClr val="CC3300"/>
                </a:solidFill>
                <a:latin typeface="+mn-lt"/>
              </a:rPr>
              <a:t>Impacts</a:t>
            </a:r>
            <a:r>
              <a:rPr lang="en-US" sz="2000" b="1" dirty="0">
                <a:solidFill>
                  <a:srgbClr val="103550"/>
                </a:solidFill>
                <a:latin typeface="+mn-lt"/>
              </a:rPr>
              <a:t> </a:t>
            </a:r>
            <a:r>
              <a:rPr lang="en-US" sz="2000" b="1" dirty="0">
                <a:latin typeface="+mn-lt"/>
              </a:rPr>
              <a:t>of change (travel / AQ / energy)</a:t>
            </a:r>
          </a:p>
        </p:txBody>
      </p:sp>
      <p:pic>
        <p:nvPicPr>
          <p:cNvPr id="313383" name="Picture 10" descr="GasPump1"/>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6659563" y="341622"/>
            <a:ext cx="1034187" cy="132933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pic>
        <p:nvPicPr>
          <p:cNvPr id="313384" name="Picture 13" descr="CarsonRoad-Sunset"/>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7787615" y="338838"/>
            <a:ext cx="1035648" cy="133211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pic>
        <p:nvPicPr>
          <p:cNvPr id="313385" name="Picture 41" descr="MPj04372650000[1]"/>
          <p:cNvPicPr>
            <a:picLocks noChangeAspect="1" noChangeArrowheads="1"/>
          </p:cNvPicPr>
          <p:nvPr/>
        </p:nvPicPr>
        <p:blipFill>
          <a:blip r:embed="rId5" cstate="email">
            <a:extLst>
              <a:ext uri="{28A0092B-C50C-407E-A947-70E740481C1C}">
                <a14:useLocalDpi xmlns:a14="http://schemas.microsoft.com/office/drawing/2010/main" val="0"/>
              </a:ext>
            </a:extLst>
          </a:blip>
          <a:srcRect/>
          <a:stretch>
            <a:fillRect/>
          </a:stretch>
        </p:blipFill>
        <p:spPr bwMode="auto">
          <a:xfrm>
            <a:off x="6812069" y="1798244"/>
            <a:ext cx="1903079" cy="178843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Tree>
    <p:extLst>
      <p:ext uri="{BB962C8B-B14F-4D97-AF65-F5344CB8AC3E}">
        <p14:creationId xmlns:p14="http://schemas.microsoft.com/office/powerpoint/2010/main" val="139219295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1004888" y="152400"/>
            <a:ext cx="7910512" cy="762000"/>
          </a:xfrm>
          <a:noFill/>
        </p:spPr>
        <p:txBody>
          <a:bodyPr lIns="92075" tIns="46038" rIns="92075" bIns="46038"/>
          <a:lstStyle/>
          <a:p>
            <a:r>
              <a:rPr lang="en-US" altLang="en-US" sz="2800" dirty="0" smtClean="0">
                <a:solidFill>
                  <a:schemeClr val="tx2"/>
                </a:solidFill>
                <a:cs typeface="Tahoma" pitchFamily="34" charset="0"/>
              </a:rPr>
              <a:t>Impact Calculation Approach</a:t>
            </a:r>
          </a:p>
        </p:txBody>
      </p:sp>
      <p:sp>
        <p:nvSpPr>
          <p:cNvPr id="12291" name="Rectangle 4"/>
          <p:cNvSpPr>
            <a:spLocks noGrp="1" noChangeArrowheads="1"/>
          </p:cNvSpPr>
          <p:nvPr>
            <p:ph type="body" idx="1"/>
          </p:nvPr>
        </p:nvSpPr>
        <p:spPr>
          <a:xfrm>
            <a:off x="1060450" y="1174750"/>
            <a:ext cx="8001000" cy="906463"/>
          </a:xfrm>
          <a:noFill/>
        </p:spPr>
        <p:txBody>
          <a:bodyPr lIns="92075" tIns="46038" rIns="92075" bIns="46038"/>
          <a:lstStyle/>
          <a:p>
            <a:pPr marL="0" indent="0" hangingPunct="1">
              <a:spcBef>
                <a:spcPct val="0"/>
              </a:spcBef>
              <a:spcAft>
                <a:spcPts val="0"/>
              </a:spcAft>
              <a:buFont typeface="Wingdings" pitchFamily="2" charset="2"/>
              <a:buNone/>
            </a:pPr>
            <a:r>
              <a:rPr lang="en-US" altLang="en-US" sz="2000" dirty="0" smtClean="0"/>
              <a:t>Impact calculation approach uses series of </a:t>
            </a:r>
          </a:p>
          <a:p>
            <a:pPr marL="0" indent="0" hangingPunct="1">
              <a:spcBef>
                <a:spcPct val="0"/>
              </a:spcBef>
              <a:spcAft>
                <a:spcPts val="1200"/>
              </a:spcAft>
              <a:buFont typeface="Wingdings" pitchFamily="2" charset="2"/>
              <a:buNone/>
            </a:pPr>
            <a:r>
              <a:rPr lang="en-US" altLang="en-US" sz="2000" dirty="0" smtClean="0"/>
              <a:t>“multiplier” factors, applied to user population</a:t>
            </a:r>
          </a:p>
        </p:txBody>
      </p:sp>
      <p:grpSp>
        <p:nvGrpSpPr>
          <p:cNvPr id="12292" name="Group 21"/>
          <p:cNvGrpSpPr>
            <a:grpSpLocks/>
          </p:cNvGrpSpPr>
          <p:nvPr/>
        </p:nvGrpSpPr>
        <p:grpSpPr bwMode="auto">
          <a:xfrm>
            <a:off x="1809932" y="2166128"/>
            <a:ext cx="6969125" cy="4267200"/>
            <a:chOff x="1162" y="1483"/>
            <a:chExt cx="4082" cy="2308"/>
          </a:xfrm>
        </p:grpSpPr>
        <p:sp>
          <p:nvSpPr>
            <p:cNvPr id="5" name="AutoShape 7"/>
            <p:cNvSpPr>
              <a:spLocks noChangeArrowheads="1"/>
            </p:cNvSpPr>
            <p:nvPr/>
          </p:nvSpPr>
          <p:spPr bwMode="auto">
            <a:xfrm>
              <a:off x="1356" y="1483"/>
              <a:ext cx="2694" cy="384"/>
            </a:xfrm>
            <a:custGeom>
              <a:avLst/>
              <a:gdLst>
                <a:gd name="T0" fmla="*/ 326 w 21600"/>
                <a:gd name="T1" fmla="*/ 3 h 21600"/>
                <a:gd name="T2" fmla="*/ 168 w 21600"/>
                <a:gd name="T3" fmla="*/ 7 h 21600"/>
                <a:gd name="T4" fmla="*/ 10 w 21600"/>
                <a:gd name="T5" fmla="*/ 3 h 21600"/>
                <a:gd name="T6" fmla="*/ 168 w 21600"/>
                <a:gd name="T7" fmla="*/ 0 h 21600"/>
                <a:gd name="T8" fmla="*/ 0 60000 65536"/>
                <a:gd name="T9" fmla="*/ 0 60000 65536"/>
                <a:gd name="T10" fmla="*/ 0 60000 65536"/>
                <a:gd name="T11" fmla="*/ 0 60000 65536"/>
                <a:gd name="T12" fmla="*/ 2461 w 21600"/>
                <a:gd name="T13" fmla="*/ 2475 h 21600"/>
                <a:gd name="T14" fmla="*/ 19139 w 21600"/>
                <a:gd name="T15" fmla="*/ 19125 h 21600"/>
              </a:gdLst>
              <a:ahLst/>
              <a:cxnLst>
                <a:cxn ang="T8">
                  <a:pos x="T0" y="T1"/>
                </a:cxn>
                <a:cxn ang="T9">
                  <a:pos x="T2" y="T3"/>
                </a:cxn>
                <a:cxn ang="T10">
                  <a:pos x="T4" y="T5"/>
                </a:cxn>
                <a:cxn ang="T11">
                  <a:pos x="T6" y="T7"/>
                </a:cxn>
              </a:cxnLst>
              <a:rect l="T12" t="T13" r="T14" b="T15"/>
              <a:pathLst>
                <a:path w="21600" h="21600">
                  <a:moveTo>
                    <a:pt x="0" y="0"/>
                  </a:moveTo>
                  <a:lnTo>
                    <a:pt x="1318" y="21600"/>
                  </a:lnTo>
                  <a:lnTo>
                    <a:pt x="20282" y="21600"/>
                  </a:lnTo>
                  <a:lnTo>
                    <a:pt x="21600" y="0"/>
                  </a:lnTo>
                  <a:lnTo>
                    <a:pt x="0" y="0"/>
                  </a:lnTo>
                  <a:close/>
                </a:path>
              </a:pathLst>
            </a:custGeom>
            <a:solidFill>
              <a:schemeClr val="accent6">
                <a:lumMod val="60000"/>
                <a:lumOff val="40000"/>
              </a:schemeClr>
            </a:solidFill>
            <a:ln w="9525">
              <a:solidFill>
                <a:srgbClr val="000000"/>
              </a:solidFill>
              <a:miter lim="800000"/>
              <a:headEnd/>
              <a:tailEnd/>
            </a:ln>
          </p:spPr>
          <p:txBody>
            <a:bodyPr anchor="ctr"/>
            <a:lstStyle/>
            <a:p>
              <a:pPr>
                <a:defRPr/>
              </a:pPr>
              <a:endParaRPr lang="en-US" dirty="0"/>
            </a:p>
          </p:txBody>
        </p:sp>
        <p:sp>
          <p:nvSpPr>
            <p:cNvPr id="6" name="Text Box 8"/>
            <p:cNvSpPr txBox="1">
              <a:spLocks noChangeArrowheads="1"/>
            </p:cNvSpPr>
            <p:nvPr/>
          </p:nvSpPr>
          <p:spPr bwMode="auto">
            <a:xfrm>
              <a:off x="1495" y="1527"/>
              <a:ext cx="2406" cy="304"/>
            </a:xfrm>
            <a:prstGeom prst="rect">
              <a:avLst/>
            </a:prstGeom>
            <a:noFill/>
            <a:ln>
              <a:noFill/>
            </a:ln>
            <a:extLst>
              <a:ext uri="{909E8E84-426E-40DD-AFC4-6F175D3DCCD1}">
                <a14:hiddenFill xmlns:a14="http://schemas.microsoft.com/office/drawing/2010/main">
                  <a:solidFill>
                    <a:srgbClr val="BBE0E3"/>
                  </a:solidFill>
                </a14:hiddenFill>
              </a:ext>
              <a:ext uri="{91240B29-F687-4F45-9708-019B960494DF}">
                <a14:hiddenLine xmlns:a14="http://schemas.microsoft.com/office/drawing/2010/main" w="9525">
                  <a:solidFill>
                    <a:srgbClr val="000000"/>
                  </a:solidFill>
                  <a:miter lim="800000"/>
                  <a:headEnd/>
                  <a:tailEnd/>
                </a14:hiddenLine>
              </a:ext>
            </a:extLst>
          </p:spPr>
          <p:txBody>
            <a:bodyPr lIns="83210" tIns="41605" rIns="83210" bIns="41605"/>
            <a:lstStyle>
              <a:lvl1pPr eaLnBrk="0" hangingPunct="0">
                <a:defRPr>
                  <a:solidFill>
                    <a:schemeClr val="tx1"/>
                  </a:solidFill>
                  <a:latin typeface="Trebuchet MS" pitchFamily="34" charset="0"/>
                  <a:cs typeface="Times New Roman" pitchFamily="18" charset="0"/>
                </a:defRPr>
              </a:lvl1pPr>
              <a:lvl2pPr marL="742950" indent="-285750" eaLnBrk="0" hangingPunct="0">
                <a:defRPr>
                  <a:solidFill>
                    <a:schemeClr val="tx1"/>
                  </a:solidFill>
                  <a:latin typeface="Trebuchet MS" pitchFamily="34" charset="0"/>
                  <a:cs typeface="Times New Roman" pitchFamily="18" charset="0"/>
                </a:defRPr>
              </a:lvl2pPr>
              <a:lvl3pPr marL="1143000" indent="-228600" eaLnBrk="0" hangingPunct="0">
                <a:defRPr>
                  <a:solidFill>
                    <a:schemeClr val="tx1"/>
                  </a:solidFill>
                  <a:latin typeface="Trebuchet MS" pitchFamily="34" charset="0"/>
                  <a:cs typeface="Times New Roman" pitchFamily="18" charset="0"/>
                </a:defRPr>
              </a:lvl3pPr>
              <a:lvl4pPr marL="1600200" indent="-228600" eaLnBrk="0" hangingPunct="0">
                <a:defRPr>
                  <a:solidFill>
                    <a:schemeClr val="tx1"/>
                  </a:solidFill>
                  <a:latin typeface="Trebuchet MS" pitchFamily="34" charset="0"/>
                  <a:cs typeface="Times New Roman" pitchFamily="18" charset="0"/>
                </a:defRPr>
              </a:lvl4pPr>
              <a:lvl5pPr marL="2057400" indent="-228600" eaLnBrk="0" hangingPunct="0">
                <a:defRPr>
                  <a:solidFill>
                    <a:schemeClr val="tx1"/>
                  </a:solidFill>
                  <a:latin typeface="Trebuchet MS" pitchFamily="34" charset="0"/>
                  <a:cs typeface="Times New Roman" pitchFamily="18" charset="0"/>
                </a:defRPr>
              </a:lvl5pPr>
              <a:lvl6pPr marL="2514600" indent="-228600" eaLnBrk="0" fontAlgn="base" hangingPunct="0">
                <a:spcBef>
                  <a:spcPct val="0"/>
                </a:spcBef>
                <a:spcAft>
                  <a:spcPct val="0"/>
                </a:spcAft>
                <a:defRPr>
                  <a:solidFill>
                    <a:schemeClr val="tx1"/>
                  </a:solidFill>
                  <a:latin typeface="Trebuchet MS" pitchFamily="34" charset="0"/>
                  <a:cs typeface="Times New Roman" pitchFamily="18" charset="0"/>
                </a:defRPr>
              </a:lvl6pPr>
              <a:lvl7pPr marL="2971800" indent="-228600" eaLnBrk="0" fontAlgn="base" hangingPunct="0">
                <a:spcBef>
                  <a:spcPct val="0"/>
                </a:spcBef>
                <a:spcAft>
                  <a:spcPct val="0"/>
                </a:spcAft>
                <a:defRPr>
                  <a:solidFill>
                    <a:schemeClr val="tx1"/>
                  </a:solidFill>
                  <a:latin typeface="Trebuchet MS" pitchFamily="34" charset="0"/>
                  <a:cs typeface="Times New Roman" pitchFamily="18" charset="0"/>
                </a:defRPr>
              </a:lvl7pPr>
              <a:lvl8pPr marL="3429000" indent="-228600" eaLnBrk="0" fontAlgn="base" hangingPunct="0">
                <a:spcBef>
                  <a:spcPct val="0"/>
                </a:spcBef>
                <a:spcAft>
                  <a:spcPct val="0"/>
                </a:spcAft>
                <a:defRPr>
                  <a:solidFill>
                    <a:schemeClr val="tx1"/>
                  </a:solidFill>
                  <a:latin typeface="Trebuchet MS" pitchFamily="34" charset="0"/>
                  <a:cs typeface="Times New Roman" pitchFamily="18" charset="0"/>
                </a:defRPr>
              </a:lvl8pPr>
              <a:lvl9pPr marL="3886200" indent="-228600" eaLnBrk="0" fontAlgn="base" hangingPunct="0">
                <a:spcBef>
                  <a:spcPct val="0"/>
                </a:spcBef>
                <a:spcAft>
                  <a:spcPct val="0"/>
                </a:spcAft>
                <a:defRPr>
                  <a:solidFill>
                    <a:schemeClr val="tx1"/>
                  </a:solidFill>
                  <a:latin typeface="Trebuchet MS" pitchFamily="34" charset="0"/>
                  <a:cs typeface="Times New Roman" pitchFamily="18" charset="0"/>
                </a:defRPr>
              </a:lvl9pPr>
            </a:lstStyle>
            <a:p>
              <a:pPr algn="ctr">
                <a:defRPr/>
              </a:pPr>
              <a:r>
                <a:rPr lang="en-US" sz="2000" b="1" dirty="0">
                  <a:solidFill>
                    <a:srgbClr val="FFFFFF"/>
                  </a:solidFill>
                  <a:latin typeface="+mn-lt"/>
                  <a:ea typeface="ＭＳ Ｐゴシック" pitchFamily="34" charset="-128"/>
                </a:rPr>
                <a:t>Target / User Population </a:t>
              </a:r>
            </a:p>
            <a:p>
              <a:pPr algn="ctr">
                <a:defRPr/>
              </a:pPr>
              <a:r>
                <a:rPr lang="en-US" sz="1400" b="1" dirty="0">
                  <a:solidFill>
                    <a:srgbClr val="FFFFFF"/>
                  </a:solidFill>
                  <a:latin typeface="+mn-lt"/>
                  <a:ea typeface="ＭＳ Ｐゴシック" pitchFamily="34" charset="-128"/>
                </a:rPr>
                <a:t>e.g. </a:t>
              </a:r>
              <a:r>
                <a:rPr lang="en-US" sz="1400" b="1" dirty="0" smtClean="0">
                  <a:solidFill>
                    <a:srgbClr val="FFFFFF"/>
                  </a:solidFill>
                  <a:latin typeface="+mn-lt"/>
                  <a:ea typeface="ＭＳ Ｐゴシック" pitchFamily="34" charset="-128"/>
                </a:rPr>
                <a:t>GRH registrants</a:t>
              </a:r>
              <a:endParaRPr lang="en-US" b="1" dirty="0">
                <a:solidFill>
                  <a:srgbClr val="FFFFFF"/>
                </a:solidFill>
                <a:latin typeface="+mn-lt"/>
                <a:ea typeface="ＭＳ Ｐゴシック" pitchFamily="34" charset="-128"/>
              </a:endParaRPr>
            </a:p>
          </p:txBody>
        </p:sp>
        <p:grpSp>
          <p:nvGrpSpPr>
            <p:cNvPr id="12301" name="Group 9"/>
            <p:cNvGrpSpPr>
              <a:grpSpLocks/>
            </p:cNvGrpSpPr>
            <p:nvPr/>
          </p:nvGrpSpPr>
          <p:grpSpPr bwMode="auto">
            <a:xfrm>
              <a:off x="2818" y="1939"/>
              <a:ext cx="2426" cy="1514"/>
              <a:chOff x="1928" y="1480"/>
              <a:chExt cx="3492" cy="2413"/>
            </a:xfrm>
          </p:grpSpPr>
          <p:sp>
            <p:nvSpPr>
              <p:cNvPr id="11" name="AutoShape 10"/>
              <p:cNvSpPr>
                <a:spLocks noChangeArrowheads="1"/>
              </p:cNvSpPr>
              <p:nvPr/>
            </p:nvSpPr>
            <p:spPr bwMode="auto">
              <a:xfrm>
                <a:off x="2235" y="2122"/>
                <a:ext cx="2880" cy="521"/>
              </a:xfrm>
              <a:custGeom>
                <a:avLst/>
                <a:gdLst>
                  <a:gd name="T0" fmla="*/ 370 w 21600"/>
                  <a:gd name="T1" fmla="*/ 6 h 21600"/>
                  <a:gd name="T2" fmla="*/ 192 w 21600"/>
                  <a:gd name="T3" fmla="*/ 13 h 21600"/>
                  <a:gd name="T4" fmla="*/ 15 w 21600"/>
                  <a:gd name="T5" fmla="*/ 6 h 21600"/>
                  <a:gd name="T6" fmla="*/ 192 w 21600"/>
                  <a:gd name="T7" fmla="*/ 0 h 21600"/>
                  <a:gd name="T8" fmla="*/ 0 60000 65536"/>
                  <a:gd name="T9" fmla="*/ 0 60000 65536"/>
                  <a:gd name="T10" fmla="*/ 0 60000 65536"/>
                  <a:gd name="T11" fmla="*/ 0 60000 65536"/>
                  <a:gd name="T12" fmla="*/ 2624 w 21600"/>
                  <a:gd name="T13" fmla="*/ 2612 h 21600"/>
                  <a:gd name="T14" fmla="*/ 18976 w 21600"/>
                  <a:gd name="T15" fmla="*/ 18988 h 21600"/>
                </a:gdLst>
                <a:ahLst/>
                <a:cxnLst>
                  <a:cxn ang="T8">
                    <a:pos x="T0" y="T1"/>
                  </a:cxn>
                  <a:cxn ang="T9">
                    <a:pos x="T2" y="T3"/>
                  </a:cxn>
                  <a:cxn ang="T10">
                    <a:pos x="T4" y="T5"/>
                  </a:cxn>
                  <a:cxn ang="T11">
                    <a:pos x="T6" y="T7"/>
                  </a:cxn>
                </a:cxnLst>
                <a:rect l="T12" t="T13" r="T14" b="T15"/>
                <a:pathLst>
                  <a:path w="21600" h="21600">
                    <a:moveTo>
                      <a:pt x="0" y="0"/>
                    </a:moveTo>
                    <a:lnTo>
                      <a:pt x="1643" y="21600"/>
                    </a:lnTo>
                    <a:lnTo>
                      <a:pt x="19957" y="21600"/>
                    </a:lnTo>
                    <a:lnTo>
                      <a:pt x="21600" y="0"/>
                    </a:lnTo>
                    <a:lnTo>
                      <a:pt x="0" y="0"/>
                    </a:lnTo>
                    <a:close/>
                  </a:path>
                </a:pathLst>
              </a:custGeom>
              <a:solidFill>
                <a:schemeClr val="accent6">
                  <a:lumMod val="60000"/>
                  <a:lumOff val="40000"/>
                  <a:alpha val="72940"/>
                </a:schemeClr>
              </a:solidFill>
              <a:ln w="9525">
                <a:solidFill>
                  <a:srgbClr val="000000"/>
                </a:solidFill>
                <a:miter lim="800000"/>
                <a:headEnd/>
                <a:tailEnd/>
              </a:ln>
            </p:spPr>
            <p:txBody>
              <a:bodyPr anchor="ctr"/>
              <a:lstStyle/>
              <a:p>
                <a:pPr>
                  <a:defRPr/>
                </a:pPr>
                <a:endParaRPr lang="en-US" dirty="0"/>
              </a:p>
            </p:txBody>
          </p:sp>
          <p:sp>
            <p:nvSpPr>
              <p:cNvPr id="12" name="Text Box 11"/>
              <p:cNvSpPr txBox="1">
                <a:spLocks noChangeArrowheads="1"/>
              </p:cNvSpPr>
              <p:nvPr/>
            </p:nvSpPr>
            <p:spPr bwMode="auto">
              <a:xfrm>
                <a:off x="2232" y="2168"/>
                <a:ext cx="2882" cy="484"/>
              </a:xfrm>
              <a:prstGeom prst="rect">
                <a:avLst/>
              </a:prstGeom>
              <a:noFill/>
              <a:ln>
                <a:noFill/>
              </a:ln>
              <a:extLst>
                <a:ext uri="{909E8E84-426E-40DD-AFC4-6F175D3DCCD1}">
                  <a14:hiddenFill xmlns:a14="http://schemas.microsoft.com/office/drawing/2010/main">
                    <a:solidFill>
                      <a:srgbClr val="BBE0E3"/>
                    </a:solidFill>
                  </a14:hiddenFill>
                </a:ext>
                <a:ext uri="{91240B29-F687-4F45-9708-019B960494DF}">
                  <a14:hiddenLine xmlns:a14="http://schemas.microsoft.com/office/drawing/2010/main" w="9525">
                    <a:solidFill>
                      <a:srgbClr val="000000"/>
                    </a:solidFill>
                    <a:miter lim="800000"/>
                    <a:headEnd/>
                    <a:tailEnd/>
                  </a14:hiddenLine>
                </a:ext>
              </a:extLst>
            </p:spPr>
            <p:txBody>
              <a:bodyPr lIns="83210" tIns="41605" rIns="83210" bIns="41605"/>
              <a:lstStyle>
                <a:lvl1pPr eaLnBrk="0" hangingPunct="0">
                  <a:defRPr>
                    <a:solidFill>
                      <a:schemeClr val="tx1"/>
                    </a:solidFill>
                    <a:latin typeface="Trebuchet MS" pitchFamily="34" charset="0"/>
                    <a:cs typeface="Times New Roman" pitchFamily="18" charset="0"/>
                  </a:defRPr>
                </a:lvl1pPr>
                <a:lvl2pPr marL="742950" indent="-285750" eaLnBrk="0" hangingPunct="0">
                  <a:defRPr>
                    <a:solidFill>
                      <a:schemeClr val="tx1"/>
                    </a:solidFill>
                    <a:latin typeface="Trebuchet MS" pitchFamily="34" charset="0"/>
                    <a:cs typeface="Times New Roman" pitchFamily="18" charset="0"/>
                  </a:defRPr>
                </a:lvl2pPr>
                <a:lvl3pPr marL="1143000" indent="-228600" eaLnBrk="0" hangingPunct="0">
                  <a:defRPr>
                    <a:solidFill>
                      <a:schemeClr val="tx1"/>
                    </a:solidFill>
                    <a:latin typeface="Trebuchet MS" pitchFamily="34" charset="0"/>
                    <a:cs typeface="Times New Roman" pitchFamily="18" charset="0"/>
                  </a:defRPr>
                </a:lvl3pPr>
                <a:lvl4pPr marL="1600200" indent="-228600" eaLnBrk="0" hangingPunct="0">
                  <a:defRPr>
                    <a:solidFill>
                      <a:schemeClr val="tx1"/>
                    </a:solidFill>
                    <a:latin typeface="Trebuchet MS" pitchFamily="34" charset="0"/>
                    <a:cs typeface="Times New Roman" pitchFamily="18" charset="0"/>
                  </a:defRPr>
                </a:lvl4pPr>
                <a:lvl5pPr marL="2057400" indent="-228600" eaLnBrk="0" hangingPunct="0">
                  <a:defRPr>
                    <a:solidFill>
                      <a:schemeClr val="tx1"/>
                    </a:solidFill>
                    <a:latin typeface="Trebuchet MS" pitchFamily="34" charset="0"/>
                    <a:cs typeface="Times New Roman" pitchFamily="18" charset="0"/>
                  </a:defRPr>
                </a:lvl5pPr>
                <a:lvl6pPr marL="2514600" indent="-228600" eaLnBrk="0" fontAlgn="base" hangingPunct="0">
                  <a:spcBef>
                    <a:spcPct val="0"/>
                  </a:spcBef>
                  <a:spcAft>
                    <a:spcPct val="0"/>
                  </a:spcAft>
                  <a:defRPr>
                    <a:solidFill>
                      <a:schemeClr val="tx1"/>
                    </a:solidFill>
                    <a:latin typeface="Trebuchet MS" pitchFamily="34" charset="0"/>
                    <a:cs typeface="Times New Roman" pitchFamily="18" charset="0"/>
                  </a:defRPr>
                </a:lvl6pPr>
                <a:lvl7pPr marL="2971800" indent="-228600" eaLnBrk="0" fontAlgn="base" hangingPunct="0">
                  <a:spcBef>
                    <a:spcPct val="0"/>
                  </a:spcBef>
                  <a:spcAft>
                    <a:spcPct val="0"/>
                  </a:spcAft>
                  <a:defRPr>
                    <a:solidFill>
                      <a:schemeClr val="tx1"/>
                    </a:solidFill>
                    <a:latin typeface="Trebuchet MS" pitchFamily="34" charset="0"/>
                    <a:cs typeface="Times New Roman" pitchFamily="18" charset="0"/>
                  </a:defRPr>
                </a:lvl7pPr>
                <a:lvl8pPr marL="3429000" indent="-228600" eaLnBrk="0" fontAlgn="base" hangingPunct="0">
                  <a:spcBef>
                    <a:spcPct val="0"/>
                  </a:spcBef>
                  <a:spcAft>
                    <a:spcPct val="0"/>
                  </a:spcAft>
                  <a:defRPr>
                    <a:solidFill>
                      <a:schemeClr val="tx1"/>
                    </a:solidFill>
                    <a:latin typeface="Trebuchet MS" pitchFamily="34" charset="0"/>
                    <a:cs typeface="Times New Roman" pitchFamily="18" charset="0"/>
                  </a:defRPr>
                </a:lvl8pPr>
                <a:lvl9pPr marL="3886200" indent="-228600" eaLnBrk="0" fontAlgn="base" hangingPunct="0">
                  <a:spcBef>
                    <a:spcPct val="0"/>
                  </a:spcBef>
                  <a:spcAft>
                    <a:spcPct val="0"/>
                  </a:spcAft>
                  <a:defRPr>
                    <a:solidFill>
                      <a:schemeClr val="tx1"/>
                    </a:solidFill>
                    <a:latin typeface="Trebuchet MS" pitchFamily="34" charset="0"/>
                    <a:cs typeface="Times New Roman" pitchFamily="18" charset="0"/>
                  </a:defRPr>
                </a:lvl9pPr>
              </a:lstStyle>
              <a:p>
                <a:pPr algn="ctr">
                  <a:defRPr/>
                </a:pPr>
                <a:r>
                  <a:rPr lang="en-US" sz="1600" b="1" u="sng" dirty="0">
                    <a:solidFill>
                      <a:srgbClr val="000000"/>
                    </a:solidFill>
                    <a:latin typeface="+mn-lt"/>
                    <a:ea typeface="ＭＳ Ｐゴシック" pitchFamily="34" charset="-128"/>
                  </a:rPr>
                  <a:t>Vehicle trips</a:t>
                </a:r>
                <a:r>
                  <a:rPr lang="en-US" sz="1600" b="1" dirty="0">
                    <a:solidFill>
                      <a:srgbClr val="000000"/>
                    </a:solidFill>
                    <a:latin typeface="+mn-lt"/>
                    <a:ea typeface="ＭＳ Ｐゴシック" pitchFamily="34" charset="-128"/>
                  </a:rPr>
                  <a:t> reduced by </a:t>
                </a:r>
              </a:p>
              <a:p>
                <a:pPr algn="ctr">
                  <a:defRPr/>
                </a:pPr>
                <a:r>
                  <a:rPr lang="en-US" sz="1600" b="1" dirty="0">
                    <a:solidFill>
                      <a:srgbClr val="000000"/>
                    </a:solidFill>
                    <a:latin typeface="+mn-lt"/>
                    <a:ea typeface="ＭＳ Ｐゴシック" pitchFamily="34" charset="-128"/>
                  </a:rPr>
                  <a:t>mode changes</a:t>
                </a:r>
              </a:p>
            </p:txBody>
          </p:sp>
          <p:sp>
            <p:nvSpPr>
              <p:cNvPr id="12307" name="AutoShape 12"/>
              <p:cNvSpPr>
                <a:spLocks noChangeArrowheads="1"/>
              </p:cNvSpPr>
              <p:nvPr/>
            </p:nvSpPr>
            <p:spPr bwMode="auto">
              <a:xfrm>
                <a:off x="2487" y="2742"/>
                <a:ext cx="2375" cy="521"/>
              </a:xfrm>
              <a:custGeom>
                <a:avLst/>
                <a:gdLst>
                  <a:gd name="T0" fmla="*/ 27 w 21600"/>
                  <a:gd name="T1" fmla="*/ 0 h 21600"/>
                  <a:gd name="T2" fmla="*/ 14 w 21600"/>
                  <a:gd name="T3" fmla="*/ 0 h 21600"/>
                  <a:gd name="T4" fmla="*/ 1 w 21600"/>
                  <a:gd name="T5" fmla="*/ 0 h 21600"/>
                  <a:gd name="T6" fmla="*/ 14 w 21600"/>
                  <a:gd name="T7" fmla="*/ 0 h 21600"/>
                  <a:gd name="T8" fmla="*/ 0 60000 65536"/>
                  <a:gd name="T9" fmla="*/ 0 60000 65536"/>
                  <a:gd name="T10" fmla="*/ 0 60000 65536"/>
                  <a:gd name="T11" fmla="*/ 0 60000 65536"/>
                  <a:gd name="T12" fmla="*/ 2792 w 21600"/>
                  <a:gd name="T13" fmla="*/ 2778 h 21600"/>
                  <a:gd name="T14" fmla="*/ 18808 w 21600"/>
                  <a:gd name="T15" fmla="*/ 18822 h 21600"/>
                </a:gdLst>
                <a:ahLst/>
                <a:cxnLst>
                  <a:cxn ang="T8">
                    <a:pos x="T0" y="T1"/>
                  </a:cxn>
                  <a:cxn ang="T9">
                    <a:pos x="T2" y="T3"/>
                  </a:cxn>
                  <a:cxn ang="T10">
                    <a:pos x="T4" y="T5"/>
                  </a:cxn>
                  <a:cxn ang="T11">
                    <a:pos x="T6" y="T7"/>
                  </a:cxn>
                </a:cxnLst>
                <a:rect l="T12" t="T13" r="T14" b="T15"/>
                <a:pathLst>
                  <a:path w="21600" h="21600">
                    <a:moveTo>
                      <a:pt x="0" y="0"/>
                    </a:moveTo>
                    <a:lnTo>
                      <a:pt x="1989" y="21600"/>
                    </a:lnTo>
                    <a:lnTo>
                      <a:pt x="19611" y="21600"/>
                    </a:lnTo>
                    <a:lnTo>
                      <a:pt x="21600" y="0"/>
                    </a:lnTo>
                    <a:lnTo>
                      <a:pt x="0" y="0"/>
                    </a:lnTo>
                    <a:close/>
                  </a:path>
                </a:pathLst>
              </a:custGeom>
              <a:solidFill>
                <a:srgbClr val="FF9900">
                  <a:alpha val="70195"/>
                </a:srgbClr>
              </a:solidFill>
              <a:ln w="9525">
                <a:solidFill>
                  <a:srgbClr val="000000"/>
                </a:solidFill>
                <a:miter lim="800000"/>
                <a:headEnd/>
                <a:tailEnd/>
              </a:ln>
            </p:spPr>
            <p:txBody>
              <a:bodyPr anchor="ctr"/>
              <a:lstStyle/>
              <a:p>
                <a:endParaRPr lang="en-US" dirty="0"/>
              </a:p>
            </p:txBody>
          </p:sp>
          <p:sp>
            <p:nvSpPr>
              <p:cNvPr id="14" name="Text Box 13"/>
              <p:cNvSpPr txBox="1">
                <a:spLocks noChangeArrowheads="1"/>
              </p:cNvSpPr>
              <p:nvPr/>
            </p:nvSpPr>
            <p:spPr bwMode="auto">
              <a:xfrm>
                <a:off x="2564" y="2776"/>
                <a:ext cx="2222" cy="484"/>
              </a:xfrm>
              <a:prstGeom prst="rect">
                <a:avLst/>
              </a:prstGeom>
              <a:noFill/>
              <a:ln>
                <a:noFill/>
              </a:ln>
              <a:extLst>
                <a:ext uri="{909E8E84-426E-40DD-AFC4-6F175D3DCCD1}">
                  <a14:hiddenFill xmlns:a14="http://schemas.microsoft.com/office/drawing/2010/main">
                    <a:solidFill>
                      <a:srgbClr val="BBE0E3"/>
                    </a:solidFill>
                  </a14:hiddenFill>
                </a:ext>
                <a:ext uri="{91240B29-F687-4F45-9708-019B960494DF}">
                  <a14:hiddenLine xmlns:a14="http://schemas.microsoft.com/office/drawing/2010/main" w="9525">
                    <a:solidFill>
                      <a:srgbClr val="000000"/>
                    </a:solidFill>
                    <a:miter lim="800000"/>
                    <a:headEnd/>
                    <a:tailEnd/>
                  </a14:hiddenLine>
                </a:ext>
              </a:extLst>
            </p:spPr>
            <p:txBody>
              <a:bodyPr lIns="83210" tIns="41605" rIns="83210" bIns="41605"/>
              <a:lstStyle>
                <a:lvl1pPr eaLnBrk="0" hangingPunct="0">
                  <a:defRPr>
                    <a:solidFill>
                      <a:schemeClr val="tx1"/>
                    </a:solidFill>
                    <a:latin typeface="Trebuchet MS" pitchFamily="34" charset="0"/>
                    <a:cs typeface="Times New Roman" pitchFamily="18" charset="0"/>
                  </a:defRPr>
                </a:lvl1pPr>
                <a:lvl2pPr marL="742950" indent="-285750" eaLnBrk="0" hangingPunct="0">
                  <a:defRPr>
                    <a:solidFill>
                      <a:schemeClr val="tx1"/>
                    </a:solidFill>
                    <a:latin typeface="Trebuchet MS" pitchFamily="34" charset="0"/>
                    <a:cs typeface="Times New Roman" pitchFamily="18" charset="0"/>
                  </a:defRPr>
                </a:lvl2pPr>
                <a:lvl3pPr marL="1143000" indent="-228600" eaLnBrk="0" hangingPunct="0">
                  <a:defRPr>
                    <a:solidFill>
                      <a:schemeClr val="tx1"/>
                    </a:solidFill>
                    <a:latin typeface="Trebuchet MS" pitchFamily="34" charset="0"/>
                    <a:cs typeface="Times New Roman" pitchFamily="18" charset="0"/>
                  </a:defRPr>
                </a:lvl3pPr>
                <a:lvl4pPr marL="1600200" indent="-228600" eaLnBrk="0" hangingPunct="0">
                  <a:defRPr>
                    <a:solidFill>
                      <a:schemeClr val="tx1"/>
                    </a:solidFill>
                    <a:latin typeface="Trebuchet MS" pitchFamily="34" charset="0"/>
                    <a:cs typeface="Times New Roman" pitchFamily="18" charset="0"/>
                  </a:defRPr>
                </a:lvl4pPr>
                <a:lvl5pPr marL="2057400" indent="-228600" eaLnBrk="0" hangingPunct="0">
                  <a:defRPr>
                    <a:solidFill>
                      <a:schemeClr val="tx1"/>
                    </a:solidFill>
                    <a:latin typeface="Trebuchet MS" pitchFamily="34" charset="0"/>
                    <a:cs typeface="Times New Roman" pitchFamily="18" charset="0"/>
                  </a:defRPr>
                </a:lvl5pPr>
                <a:lvl6pPr marL="2514600" indent="-228600" eaLnBrk="0" fontAlgn="base" hangingPunct="0">
                  <a:spcBef>
                    <a:spcPct val="0"/>
                  </a:spcBef>
                  <a:spcAft>
                    <a:spcPct val="0"/>
                  </a:spcAft>
                  <a:defRPr>
                    <a:solidFill>
                      <a:schemeClr val="tx1"/>
                    </a:solidFill>
                    <a:latin typeface="Trebuchet MS" pitchFamily="34" charset="0"/>
                    <a:cs typeface="Times New Roman" pitchFamily="18" charset="0"/>
                  </a:defRPr>
                </a:lvl6pPr>
                <a:lvl7pPr marL="2971800" indent="-228600" eaLnBrk="0" fontAlgn="base" hangingPunct="0">
                  <a:spcBef>
                    <a:spcPct val="0"/>
                  </a:spcBef>
                  <a:spcAft>
                    <a:spcPct val="0"/>
                  </a:spcAft>
                  <a:defRPr>
                    <a:solidFill>
                      <a:schemeClr val="tx1"/>
                    </a:solidFill>
                    <a:latin typeface="Trebuchet MS" pitchFamily="34" charset="0"/>
                    <a:cs typeface="Times New Roman" pitchFamily="18" charset="0"/>
                  </a:defRPr>
                </a:lvl7pPr>
                <a:lvl8pPr marL="3429000" indent="-228600" eaLnBrk="0" fontAlgn="base" hangingPunct="0">
                  <a:spcBef>
                    <a:spcPct val="0"/>
                  </a:spcBef>
                  <a:spcAft>
                    <a:spcPct val="0"/>
                  </a:spcAft>
                  <a:defRPr>
                    <a:solidFill>
                      <a:schemeClr val="tx1"/>
                    </a:solidFill>
                    <a:latin typeface="Trebuchet MS" pitchFamily="34" charset="0"/>
                    <a:cs typeface="Times New Roman" pitchFamily="18" charset="0"/>
                  </a:defRPr>
                </a:lvl8pPr>
                <a:lvl9pPr marL="3886200" indent="-228600" eaLnBrk="0" fontAlgn="base" hangingPunct="0">
                  <a:spcBef>
                    <a:spcPct val="0"/>
                  </a:spcBef>
                  <a:spcAft>
                    <a:spcPct val="0"/>
                  </a:spcAft>
                  <a:defRPr>
                    <a:solidFill>
                      <a:schemeClr val="tx1"/>
                    </a:solidFill>
                    <a:latin typeface="Trebuchet MS" pitchFamily="34" charset="0"/>
                    <a:cs typeface="Times New Roman" pitchFamily="18" charset="0"/>
                  </a:defRPr>
                </a:lvl9pPr>
              </a:lstStyle>
              <a:p>
                <a:pPr algn="ctr">
                  <a:defRPr/>
                </a:pPr>
                <a:r>
                  <a:rPr lang="en-US" sz="1600" b="1" u="sng" dirty="0">
                    <a:solidFill>
                      <a:srgbClr val="000000"/>
                    </a:solidFill>
                    <a:latin typeface="+mn-lt"/>
                    <a:ea typeface="ＭＳ Ｐゴシック" pitchFamily="34" charset="-128"/>
                  </a:rPr>
                  <a:t>VMT</a:t>
                </a:r>
                <a:r>
                  <a:rPr lang="en-US" sz="1600" b="1" dirty="0">
                    <a:solidFill>
                      <a:srgbClr val="000000"/>
                    </a:solidFill>
                    <a:latin typeface="+mn-lt"/>
                    <a:ea typeface="ＭＳ Ｐゴシック" pitchFamily="34" charset="-128"/>
                  </a:rPr>
                  <a:t> reduced by</a:t>
                </a:r>
              </a:p>
              <a:p>
                <a:pPr algn="ctr">
                  <a:defRPr/>
                </a:pPr>
                <a:r>
                  <a:rPr lang="en-US" sz="1600" b="1" dirty="0">
                    <a:solidFill>
                      <a:srgbClr val="000000"/>
                    </a:solidFill>
                    <a:latin typeface="+mn-lt"/>
                    <a:ea typeface="ＭＳ Ｐゴシック" pitchFamily="34" charset="-128"/>
                  </a:rPr>
                  <a:t>mode changes</a:t>
                </a:r>
              </a:p>
            </p:txBody>
          </p:sp>
          <p:sp>
            <p:nvSpPr>
              <p:cNvPr id="15" name="AutoShape 14"/>
              <p:cNvSpPr>
                <a:spLocks noChangeArrowheads="1"/>
              </p:cNvSpPr>
              <p:nvPr/>
            </p:nvSpPr>
            <p:spPr bwMode="auto">
              <a:xfrm>
                <a:off x="2727" y="3362"/>
                <a:ext cx="1895" cy="521"/>
              </a:xfrm>
              <a:custGeom>
                <a:avLst/>
                <a:gdLst>
                  <a:gd name="T0" fmla="*/ 158 w 21600"/>
                  <a:gd name="T1" fmla="*/ 6 h 21600"/>
                  <a:gd name="T2" fmla="*/ 83 w 21600"/>
                  <a:gd name="T3" fmla="*/ 13 h 21600"/>
                  <a:gd name="T4" fmla="*/ 8 w 21600"/>
                  <a:gd name="T5" fmla="*/ 6 h 21600"/>
                  <a:gd name="T6" fmla="*/ 83 w 21600"/>
                  <a:gd name="T7" fmla="*/ 0 h 21600"/>
                  <a:gd name="T8" fmla="*/ 0 60000 65536"/>
                  <a:gd name="T9" fmla="*/ 0 60000 65536"/>
                  <a:gd name="T10" fmla="*/ 0 60000 65536"/>
                  <a:gd name="T11" fmla="*/ 0 60000 65536"/>
                  <a:gd name="T12" fmla="*/ 2872 w 21600"/>
                  <a:gd name="T13" fmla="*/ 2861 h 21600"/>
                  <a:gd name="T14" fmla="*/ 18728 w 21600"/>
                  <a:gd name="T15" fmla="*/ 18739 h 21600"/>
                </a:gdLst>
                <a:ahLst/>
                <a:cxnLst>
                  <a:cxn ang="T8">
                    <a:pos x="T0" y="T1"/>
                  </a:cxn>
                  <a:cxn ang="T9">
                    <a:pos x="T2" y="T3"/>
                  </a:cxn>
                  <a:cxn ang="T10">
                    <a:pos x="T4" y="T5"/>
                  </a:cxn>
                  <a:cxn ang="T11">
                    <a:pos x="T6" y="T7"/>
                  </a:cxn>
                </a:cxnLst>
                <a:rect l="T12" t="T13" r="T14" b="T15"/>
                <a:pathLst>
                  <a:path w="21600" h="21600">
                    <a:moveTo>
                      <a:pt x="0" y="0"/>
                    </a:moveTo>
                    <a:lnTo>
                      <a:pt x="2154" y="21600"/>
                    </a:lnTo>
                    <a:lnTo>
                      <a:pt x="19446" y="21600"/>
                    </a:lnTo>
                    <a:lnTo>
                      <a:pt x="21600" y="0"/>
                    </a:lnTo>
                    <a:lnTo>
                      <a:pt x="0" y="0"/>
                    </a:lnTo>
                    <a:close/>
                  </a:path>
                </a:pathLst>
              </a:custGeom>
              <a:solidFill>
                <a:schemeClr val="accent6">
                  <a:lumMod val="60000"/>
                  <a:lumOff val="40000"/>
                  <a:alpha val="45882"/>
                </a:schemeClr>
              </a:solidFill>
              <a:ln w="9525">
                <a:solidFill>
                  <a:srgbClr val="000000"/>
                </a:solidFill>
                <a:miter lim="800000"/>
                <a:headEnd/>
                <a:tailEnd/>
              </a:ln>
            </p:spPr>
            <p:txBody>
              <a:bodyPr anchor="ctr"/>
              <a:lstStyle/>
              <a:p>
                <a:pPr>
                  <a:defRPr/>
                </a:pPr>
                <a:endParaRPr lang="en-US" dirty="0"/>
              </a:p>
            </p:txBody>
          </p:sp>
          <p:sp>
            <p:nvSpPr>
              <p:cNvPr id="16" name="Text Box 15"/>
              <p:cNvSpPr txBox="1">
                <a:spLocks noChangeArrowheads="1"/>
              </p:cNvSpPr>
              <p:nvPr/>
            </p:nvSpPr>
            <p:spPr bwMode="auto">
              <a:xfrm>
                <a:off x="2785" y="3408"/>
                <a:ext cx="1779" cy="484"/>
              </a:xfrm>
              <a:prstGeom prst="rect">
                <a:avLst/>
              </a:prstGeom>
              <a:noFill/>
              <a:ln>
                <a:noFill/>
              </a:ln>
              <a:extLst>
                <a:ext uri="{909E8E84-426E-40DD-AFC4-6F175D3DCCD1}">
                  <a14:hiddenFill xmlns:a14="http://schemas.microsoft.com/office/drawing/2010/main">
                    <a:solidFill>
                      <a:srgbClr val="BBE0E3"/>
                    </a:solidFill>
                  </a14:hiddenFill>
                </a:ext>
                <a:ext uri="{91240B29-F687-4F45-9708-019B960494DF}">
                  <a14:hiddenLine xmlns:a14="http://schemas.microsoft.com/office/drawing/2010/main" w="9525">
                    <a:solidFill>
                      <a:srgbClr val="000000"/>
                    </a:solidFill>
                    <a:miter lim="800000"/>
                    <a:headEnd/>
                    <a:tailEnd/>
                  </a14:hiddenLine>
                </a:ext>
              </a:extLst>
            </p:spPr>
            <p:txBody>
              <a:bodyPr lIns="83210" tIns="41605" rIns="83210" bIns="41605"/>
              <a:lstStyle>
                <a:lvl1pPr eaLnBrk="0" hangingPunct="0">
                  <a:defRPr>
                    <a:solidFill>
                      <a:schemeClr val="tx1"/>
                    </a:solidFill>
                    <a:latin typeface="Trebuchet MS" pitchFamily="34" charset="0"/>
                    <a:cs typeface="Times New Roman" pitchFamily="18" charset="0"/>
                  </a:defRPr>
                </a:lvl1pPr>
                <a:lvl2pPr marL="742950" indent="-285750" eaLnBrk="0" hangingPunct="0">
                  <a:defRPr>
                    <a:solidFill>
                      <a:schemeClr val="tx1"/>
                    </a:solidFill>
                    <a:latin typeface="Trebuchet MS" pitchFamily="34" charset="0"/>
                    <a:cs typeface="Times New Roman" pitchFamily="18" charset="0"/>
                  </a:defRPr>
                </a:lvl2pPr>
                <a:lvl3pPr marL="1143000" indent="-228600" eaLnBrk="0" hangingPunct="0">
                  <a:defRPr>
                    <a:solidFill>
                      <a:schemeClr val="tx1"/>
                    </a:solidFill>
                    <a:latin typeface="Trebuchet MS" pitchFamily="34" charset="0"/>
                    <a:cs typeface="Times New Roman" pitchFamily="18" charset="0"/>
                  </a:defRPr>
                </a:lvl3pPr>
                <a:lvl4pPr marL="1600200" indent="-228600" eaLnBrk="0" hangingPunct="0">
                  <a:defRPr>
                    <a:solidFill>
                      <a:schemeClr val="tx1"/>
                    </a:solidFill>
                    <a:latin typeface="Trebuchet MS" pitchFamily="34" charset="0"/>
                    <a:cs typeface="Times New Roman" pitchFamily="18" charset="0"/>
                  </a:defRPr>
                </a:lvl4pPr>
                <a:lvl5pPr marL="2057400" indent="-228600" eaLnBrk="0" hangingPunct="0">
                  <a:defRPr>
                    <a:solidFill>
                      <a:schemeClr val="tx1"/>
                    </a:solidFill>
                    <a:latin typeface="Trebuchet MS" pitchFamily="34" charset="0"/>
                    <a:cs typeface="Times New Roman" pitchFamily="18" charset="0"/>
                  </a:defRPr>
                </a:lvl5pPr>
                <a:lvl6pPr marL="2514600" indent="-228600" eaLnBrk="0" fontAlgn="base" hangingPunct="0">
                  <a:spcBef>
                    <a:spcPct val="0"/>
                  </a:spcBef>
                  <a:spcAft>
                    <a:spcPct val="0"/>
                  </a:spcAft>
                  <a:defRPr>
                    <a:solidFill>
                      <a:schemeClr val="tx1"/>
                    </a:solidFill>
                    <a:latin typeface="Trebuchet MS" pitchFamily="34" charset="0"/>
                    <a:cs typeface="Times New Roman" pitchFamily="18" charset="0"/>
                  </a:defRPr>
                </a:lvl6pPr>
                <a:lvl7pPr marL="2971800" indent="-228600" eaLnBrk="0" fontAlgn="base" hangingPunct="0">
                  <a:spcBef>
                    <a:spcPct val="0"/>
                  </a:spcBef>
                  <a:spcAft>
                    <a:spcPct val="0"/>
                  </a:spcAft>
                  <a:defRPr>
                    <a:solidFill>
                      <a:schemeClr val="tx1"/>
                    </a:solidFill>
                    <a:latin typeface="Trebuchet MS" pitchFamily="34" charset="0"/>
                    <a:cs typeface="Times New Roman" pitchFamily="18" charset="0"/>
                  </a:defRPr>
                </a:lvl7pPr>
                <a:lvl8pPr marL="3429000" indent="-228600" eaLnBrk="0" fontAlgn="base" hangingPunct="0">
                  <a:spcBef>
                    <a:spcPct val="0"/>
                  </a:spcBef>
                  <a:spcAft>
                    <a:spcPct val="0"/>
                  </a:spcAft>
                  <a:defRPr>
                    <a:solidFill>
                      <a:schemeClr val="tx1"/>
                    </a:solidFill>
                    <a:latin typeface="Trebuchet MS" pitchFamily="34" charset="0"/>
                    <a:cs typeface="Times New Roman" pitchFamily="18" charset="0"/>
                  </a:defRPr>
                </a:lvl8pPr>
                <a:lvl9pPr marL="3886200" indent="-228600" eaLnBrk="0" fontAlgn="base" hangingPunct="0">
                  <a:spcBef>
                    <a:spcPct val="0"/>
                  </a:spcBef>
                  <a:spcAft>
                    <a:spcPct val="0"/>
                  </a:spcAft>
                  <a:defRPr>
                    <a:solidFill>
                      <a:schemeClr val="tx1"/>
                    </a:solidFill>
                    <a:latin typeface="Trebuchet MS" pitchFamily="34" charset="0"/>
                    <a:cs typeface="Times New Roman" pitchFamily="18" charset="0"/>
                  </a:defRPr>
                </a:lvl9pPr>
              </a:lstStyle>
              <a:p>
                <a:pPr algn="ctr">
                  <a:defRPr/>
                </a:pPr>
                <a:r>
                  <a:rPr lang="en-US" sz="1600" b="1" u="sng" dirty="0">
                    <a:solidFill>
                      <a:srgbClr val="000000"/>
                    </a:solidFill>
                    <a:latin typeface="+mn-lt"/>
                    <a:ea typeface="ＭＳ Ｐゴシック" pitchFamily="34" charset="-128"/>
                  </a:rPr>
                  <a:t>Emissions</a:t>
                </a:r>
                <a:r>
                  <a:rPr lang="en-US" sz="1600" b="1" dirty="0">
                    <a:solidFill>
                      <a:srgbClr val="000000"/>
                    </a:solidFill>
                    <a:latin typeface="+mn-lt"/>
                    <a:ea typeface="ＭＳ Ｐゴシック" pitchFamily="34" charset="-128"/>
                  </a:rPr>
                  <a:t> </a:t>
                </a:r>
              </a:p>
              <a:p>
                <a:pPr algn="ctr">
                  <a:defRPr/>
                </a:pPr>
                <a:r>
                  <a:rPr lang="en-US" sz="1600" b="1" dirty="0">
                    <a:solidFill>
                      <a:srgbClr val="000000"/>
                    </a:solidFill>
                    <a:latin typeface="+mn-lt"/>
                    <a:ea typeface="ＭＳ Ｐゴシック" pitchFamily="34" charset="-128"/>
                  </a:rPr>
                  <a:t>reduced </a:t>
                </a:r>
              </a:p>
            </p:txBody>
          </p:sp>
          <p:sp>
            <p:nvSpPr>
              <p:cNvPr id="12311" name="AutoShape 16"/>
              <p:cNvSpPr>
                <a:spLocks noChangeArrowheads="1"/>
              </p:cNvSpPr>
              <p:nvPr/>
            </p:nvSpPr>
            <p:spPr bwMode="auto">
              <a:xfrm>
                <a:off x="1985" y="1480"/>
                <a:ext cx="3379" cy="543"/>
              </a:xfrm>
              <a:custGeom>
                <a:avLst/>
                <a:gdLst>
                  <a:gd name="T0" fmla="*/ 80 w 21600"/>
                  <a:gd name="T1" fmla="*/ 0 h 21600"/>
                  <a:gd name="T2" fmla="*/ 41 w 21600"/>
                  <a:gd name="T3" fmla="*/ 0 h 21600"/>
                  <a:gd name="T4" fmla="*/ 3 w 21600"/>
                  <a:gd name="T5" fmla="*/ 0 h 21600"/>
                  <a:gd name="T6" fmla="*/ 41 w 21600"/>
                  <a:gd name="T7" fmla="*/ 0 h 21600"/>
                  <a:gd name="T8" fmla="*/ 0 60000 65536"/>
                  <a:gd name="T9" fmla="*/ 0 60000 65536"/>
                  <a:gd name="T10" fmla="*/ 0 60000 65536"/>
                  <a:gd name="T11" fmla="*/ 0 60000 65536"/>
                  <a:gd name="T12" fmla="*/ 2493 w 21600"/>
                  <a:gd name="T13" fmla="*/ 2506 h 21600"/>
                  <a:gd name="T14" fmla="*/ 19107 w 21600"/>
                  <a:gd name="T15" fmla="*/ 19094 h 21600"/>
                </a:gdLst>
                <a:ahLst/>
                <a:cxnLst>
                  <a:cxn ang="T8">
                    <a:pos x="T0" y="T1"/>
                  </a:cxn>
                  <a:cxn ang="T9">
                    <a:pos x="T2" y="T3"/>
                  </a:cxn>
                  <a:cxn ang="T10">
                    <a:pos x="T4" y="T5"/>
                  </a:cxn>
                  <a:cxn ang="T11">
                    <a:pos x="T6" y="T7"/>
                  </a:cxn>
                </a:cxnLst>
                <a:rect l="T12" t="T13" r="T14" b="T15"/>
                <a:pathLst>
                  <a:path w="21600" h="21600">
                    <a:moveTo>
                      <a:pt x="0" y="0"/>
                    </a:moveTo>
                    <a:lnTo>
                      <a:pt x="1383" y="21600"/>
                    </a:lnTo>
                    <a:lnTo>
                      <a:pt x="20217" y="21600"/>
                    </a:lnTo>
                    <a:lnTo>
                      <a:pt x="21600" y="0"/>
                    </a:lnTo>
                    <a:lnTo>
                      <a:pt x="0" y="0"/>
                    </a:lnTo>
                    <a:close/>
                  </a:path>
                </a:pathLst>
              </a:custGeom>
              <a:solidFill>
                <a:srgbClr val="FF9900">
                  <a:alpha val="90979"/>
                </a:srgbClr>
              </a:solidFill>
              <a:ln w="9525">
                <a:solidFill>
                  <a:srgbClr val="000000"/>
                </a:solidFill>
                <a:miter lim="800000"/>
                <a:headEnd/>
                <a:tailEnd/>
              </a:ln>
            </p:spPr>
            <p:txBody>
              <a:bodyPr anchor="ctr"/>
              <a:lstStyle/>
              <a:p>
                <a:endParaRPr lang="en-US" dirty="0"/>
              </a:p>
            </p:txBody>
          </p:sp>
          <p:sp>
            <p:nvSpPr>
              <p:cNvPr id="18" name="Text Box 17"/>
              <p:cNvSpPr txBox="1">
                <a:spLocks noChangeArrowheads="1"/>
              </p:cNvSpPr>
              <p:nvPr/>
            </p:nvSpPr>
            <p:spPr bwMode="auto">
              <a:xfrm>
                <a:off x="1928" y="1525"/>
                <a:ext cx="3492" cy="517"/>
              </a:xfrm>
              <a:prstGeom prst="rect">
                <a:avLst/>
              </a:prstGeom>
              <a:noFill/>
              <a:ln>
                <a:noFill/>
              </a:ln>
              <a:extLst>
                <a:ext uri="{909E8E84-426E-40DD-AFC4-6F175D3DCCD1}">
                  <a14:hiddenFill xmlns:a14="http://schemas.microsoft.com/office/drawing/2010/main">
                    <a:solidFill>
                      <a:srgbClr val="BBE0E3"/>
                    </a:solidFill>
                  </a14:hiddenFill>
                </a:ext>
                <a:ext uri="{91240B29-F687-4F45-9708-019B960494DF}">
                  <a14:hiddenLine xmlns:a14="http://schemas.microsoft.com/office/drawing/2010/main" w="9525">
                    <a:solidFill>
                      <a:srgbClr val="000000"/>
                    </a:solidFill>
                    <a:miter lim="800000"/>
                    <a:headEnd/>
                    <a:tailEnd/>
                  </a14:hiddenLine>
                </a:ext>
              </a:extLst>
            </p:spPr>
            <p:txBody>
              <a:bodyPr lIns="83210" tIns="41605" rIns="83210" bIns="41605"/>
              <a:lstStyle>
                <a:lvl1pPr eaLnBrk="0" hangingPunct="0">
                  <a:defRPr>
                    <a:solidFill>
                      <a:schemeClr val="tx1"/>
                    </a:solidFill>
                    <a:latin typeface="Trebuchet MS" pitchFamily="34" charset="0"/>
                    <a:cs typeface="Times New Roman" pitchFamily="18" charset="0"/>
                  </a:defRPr>
                </a:lvl1pPr>
                <a:lvl2pPr marL="742950" indent="-285750" eaLnBrk="0" hangingPunct="0">
                  <a:defRPr>
                    <a:solidFill>
                      <a:schemeClr val="tx1"/>
                    </a:solidFill>
                    <a:latin typeface="Trebuchet MS" pitchFamily="34" charset="0"/>
                    <a:cs typeface="Times New Roman" pitchFamily="18" charset="0"/>
                  </a:defRPr>
                </a:lvl2pPr>
                <a:lvl3pPr marL="1143000" indent="-228600" eaLnBrk="0" hangingPunct="0">
                  <a:defRPr>
                    <a:solidFill>
                      <a:schemeClr val="tx1"/>
                    </a:solidFill>
                    <a:latin typeface="Trebuchet MS" pitchFamily="34" charset="0"/>
                    <a:cs typeface="Times New Roman" pitchFamily="18" charset="0"/>
                  </a:defRPr>
                </a:lvl3pPr>
                <a:lvl4pPr marL="1600200" indent="-228600" eaLnBrk="0" hangingPunct="0">
                  <a:defRPr>
                    <a:solidFill>
                      <a:schemeClr val="tx1"/>
                    </a:solidFill>
                    <a:latin typeface="Trebuchet MS" pitchFamily="34" charset="0"/>
                    <a:cs typeface="Times New Roman" pitchFamily="18" charset="0"/>
                  </a:defRPr>
                </a:lvl4pPr>
                <a:lvl5pPr marL="2057400" indent="-228600" eaLnBrk="0" hangingPunct="0">
                  <a:defRPr>
                    <a:solidFill>
                      <a:schemeClr val="tx1"/>
                    </a:solidFill>
                    <a:latin typeface="Trebuchet MS" pitchFamily="34" charset="0"/>
                    <a:cs typeface="Times New Roman" pitchFamily="18" charset="0"/>
                  </a:defRPr>
                </a:lvl5pPr>
                <a:lvl6pPr marL="2514600" indent="-228600" eaLnBrk="0" fontAlgn="base" hangingPunct="0">
                  <a:spcBef>
                    <a:spcPct val="0"/>
                  </a:spcBef>
                  <a:spcAft>
                    <a:spcPct val="0"/>
                  </a:spcAft>
                  <a:defRPr>
                    <a:solidFill>
                      <a:schemeClr val="tx1"/>
                    </a:solidFill>
                    <a:latin typeface="Trebuchet MS" pitchFamily="34" charset="0"/>
                    <a:cs typeface="Times New Roman" pitchFamily="18" charset="0"/>
                  </a:defRPr>
                </a:lvl6pPr>
                <a:lvl7pPr marL="2971800" indent="-228600" eaLnBrk="0" fontAlgn="base" hangingPunct="0">
                  <a:spcBef>
                    <a:spcPct val="0"/>
                  </a:spcBef>
                  <a:spcAft>
                    <a:spcPct val="0"/>
                  </a:spcAft>
                  <a:defRPr>
                    <a:solidFill>
                      <a:schemeClr val="tx1"/>
                    </a:solidFill>
                    <a:latin typeface="Trebuchet MS" pitchFamily="34" charset="0"/>
                    <a:cs typeface="Times New Roman" pitchFamily="18" charset="0"/>
                  </a:defRPr>
                </a:lvl7pPr>
                <a:lvl8pPr marL="3429000" indent="-228600" eaLnBrk="0" fontAlgn="base" hangingPunct="0">
                  <a:spcBef>
                    <a:spcPct val="0"/>
                  </a:spcBef>
                  <a:spcAft>
                    <a:spcPct val="0"/>
                  </a:spcAft>
                  <a:defRPr>
                    <a:solidFill>
                      <a:schemeClr val="tx1"/>
                    </a:solidFill>
                    <a:latin typeface="Trebuchet MS" pitchFamily="34" charset="0"/>
                    <a:cs typeface="Times New Roman" pitchFamily="18" charset="0"/>
                  </a:defRPr>
                </a:lvl8pPr>
                <a:lvl9pPr marL="3886200" indent="-228600" eaLnBrk="0" fontAlgn="base" hangingPunct="0">
                  <a:spcBef>
                    <a:spcPct val="0"/>
                  </a:spcBef>
                  <a:spcAft>
                    <a:spcPct val="0"/>
                  </a:spcAft>
                  <a:defRPr>
                    <a:solidFill>
                      <a:schemeClr val="tx1"/>
                    </a:solidFill>
                    <a:latin typeface="Trebuchet MS" pitchFamily="34" charset="0"/>
                    <a:cs typeface="Times New Roman" pitchFamily="18" charset="0"/>
                  </a:defRPr>
                </a:lvl9pPr>
              </a:lstStyle>
              <a:p>
                <a:pPr algn="ctr">
                  <a:defRPr/>
                </a:pPr>
                <a:r>
                  <a:rPr lang="en-US" sz="1600" b="1" dirty="0">
                    <a:solidFill>
                      <a:srgbClr val="000000"/>
                    </a:solidFill>
                    <a:latin typeface="+mn-lt"/>
                    <a:ea typeface="ＭＳ Ｐゴシック" pitchFamily="34" charset="-128"/>
                  </a:rPr>
                  <a:t>“</a:t>
                </a:r>
                <a:r>
                  <a:rPr lang="en-US" sz="1600" b="1" u="sng" dirty="0">
                    <a:solidFill>
                      <a:srgbClr val="000000"/>
                    </a:solidFill>
                    <a:latin typeface="+mn-lt"/>
                    <a:ea typeface="ＭＳ Ｐゴシック" pitchFamily="34" charset="-128"/>
                  </a:rPr>
                  <a:t>Placements</a:t>
                </a:r>
                <a:r>
                  <a:rPr lang="en-US" sz="1600" b="1" dirty="0">
                    <a:solidFill>
                      <a:srgbClr val="000000"/>
                    </a:solidFill>
                    <a:latin typeface="+mn-lt"/>
                    <a:ea typeface="ＭＳ Ｐゴシック" pitchFamily="34" charset="-128"/>
                  </a:rPr>
                  <a:t>”</a:t>
                </a:r>
              </a:p>
              <a:p>
                <a:pPr algn="ctr">
                  <a:defRPr/>
                </a:pPr>
                <a:r>
                  <a:rPr lang="en-US" sz="1600" b="1" dirty="0">
                    <a:solidFill>
                      <a:srgbClr val="000000"/>
                    </a:solidFill>
                    <a:latin typeface="+mn-lt"/>
                    <a:ea typeface="ＭＳ Ｐゴシック" pitchFamily="34" charset="-128"/>
                  </a:rPr>
                  <a:t>Users with mode change</a:t>
                </a:r>
              </a:p>
            </p:txBody>
          </p:sp>
        </p:grpSp>
        <p:grpSp>
          <p:nvGrpSpPr>
            <p:cNvPr id="12302" name="Group 18"/>
            <p:cNvGrpSpPr>
              <a:grpSpLocks noChangeAspect="1"/>
            </p:cNvGrpSpPr>
            <p:nvPr/>
          </p:nvGrpSpPr>
          <p:grpSpPr bwMode="auto">
            <a:xfrm>
              <a:off x="1162" y="1941"/>
              <a:ext cx="2072" cy="1850"/>
              <a:chOff x="5636" y="8101"/>
              <a:chExt cx="3307" cy="3075"/>
            </a:xfrm>
          </p:grpSpPr>
          <p:sp>
            <p:nvSpPr>
              <p:cNvPr id="12303" name="AutoShape 19"/>
              <p:cNvSpPr>
                <a:spLocks noChangeAspect="1" noChangeArrowheads="1" noTextEdit="1"/>
              </p:cNvSpPr>
              <p:nvPr/>
            </p:nvSpPr>
            <p:spPr bwMode="auto">
              <a:xfrm>
                <a:off x="5636" y="8155"/>
                <a:ext cx="3307" cy="30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
            <p:nvSpPr>
              <p:cNvPr id="10" name="Text Box 20"/>
              <p:cNvSpPr txBox="1">
                <a:spLocks noChangeArrowheads="1"/>
              </p:cNvSpPr>
              <p:nvPr/>
            </p:nvSpPr>
            <p:spPr bwMode="auto">
              <a:xfrm>
                <a:off x="5637" y="8100"/>
                <a:ext cx="3133" cy="2395"/>
              </a:xfrm>
              <a:prstGeom prst="rect">
                <a:avLst/>
              </a:prstGeom>
              <a:noFill/>
              <a:ln>
                <a:noFill/>
              </a:ln>
              <a:extLst>
                <a:ext uri="{909E8E84-426E-40DD-AFC4-6F175D3DCCD1}">
                  <a14:hiddenFill xmlns:a14="http://schemas.microsoft.com/office/drawing/2010/main">
                    <a:solidFill>
                      <a:srgbClr val="BBE0E3"/>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rebuchet MS" pitchFamily="34" charset="0"/>
                    <a:cs typeface="Times New Roman" pitchFamily="18" charset="0"/>
                  </a:defRPr>
                </a:lvl1pPr>
                <a:lvl2pPr marL="742950" indent="-285750" eaLnBrk="0" hangingPunct="0">
                  <a:defRPr>
                    <a:solidFill>
                      <a:schemeClr val="tx1"/>
                    </a:solidFill>
                    <a:latin typeface="Trebuchet MS" pitchFamily="34" charset="0"/>
                    <a:cs typeface="Times New Roman" pitchFamily="18" charset="0"/>
                  </a:defRPr>
                </a:lvl2pPr>
                <a:lvl3pPr marL="1143000" indent="-228600" eaLnBrk="0" hangingPunct="0">
                  <a:defRPr>
                    <a:solidFill>
                      <a:schemeClr val="tx1"/>
                    </a:solidFill>
                    <a:latin typeface="Trebuchet MS" pitchFamily="34" charset="0"/>
                    <a:cs typeface="Times New Roman" pitchFamily="18" charset="0"/>
                  </a:defRPr>
                </a:lvl3pPr>
                <a:lvl4pPr marL="1600200" indent="-228600" eaLnBrk="0" hangingPunct="0">
                  <a:defRPr>
                    <a:solidFill>
                      <a:schemeClr val="tx1"/>
                    </a:solidFill>
                    <a:latin typeface="Trebuchet MS" pitchFamily="34" charset="0"/>
                    <a:cs typeface="Times New Roman" pitchFamily="18" charset="0"/>
                  </a:defRPr>
                </a:lvl4pPr>
                <a:lvl5pPr marL="2057400" indent="-228600" eaLnBrk="0" hangingPunct="0">
                  <a:defRPr>
                    <a:solidFill>
                      <a:schemeClr val="tx1"/>
                    </a:solidFill>
                    <a:latin typeface="Trebuchet MS" pitchFamily="34" charset="0"/>
                    <a:cs typeface="Times New Roman" pitchFamily="18" charset="0"/>
                  </a:defRPr>
                </a:lvl5pPr>
                <a:lvl6pPr marL="2514600" indent="-228600" eaLnBrk="0" fontAlgn="base" hangingPunct="0">
                  <a:spcBef>
                    <a:spcPct val="0"/>
                  </a:spcBef>
                  <a:spcAft>
                    <a:spcPct val="0"/>
                  </a:spcAft>
                  <a:defRPr>
                    <a:solidFill>
                      <a:schemeClr val="tx1"/>
                    </a:solidFill>
                    <a:latin typeface="Trebuchet MS" pitchFamily="34" charset="0"/>
                    <a:cs typeface="Times New Roman" pitchFamily="18" charset="0"/>
                  </a:defRPr>
                </a:lvl6pPr>
                <a:lvl7pPr marL="2971800" indent="-228600" eaLnBrk="0" fontAlgn="base" hangingPunct="0">
                  <a:spcBef>
                    <a:spcPct val="0"/>
                  </a:spcBef>
                  <a:spcAft>
                    <a:spcPct val="0"/>
                  </a:spcAft>
                  <a:defRPr>
                    <a:solidFill>
                      <a:schemeClr val="tx1"/>
                    </a:solidFill>
                    <a:latin typeface="Trebuchet MS" pitchFamily="34" charset="0"/>
                    <a:cs typeface="Times New Roman" pitchFamily="18" charset="0"/>
                  </a:defRPr>
                </a:lvl7pPr>
                <a:lvl8pPr marL="3429000" indent="-228600" eaLnBrk="0" fontAlgn="base" hangingPunct="0">
                  <a:spcBef>
                    <a:spcPct val="0"/>
                  </a:spcBef>
                  <a:spcAft>
                    <a:spcPct val="0"/>
                  </a:spcAft>
                  <a:defRPr>
                    <a:solidFill>
                      <a:schemeClr val="tx1"/>
                    </a:solidFill>
                    <a:latin typeface="Trebuchet MS" pitchFamily="34" charset="0"/>
                    <a:cs typeface="Times New Roman" pitchFamily="18" charset="0"/>
                  </a:defRPr>
                </a:lvl8pPr>
                <a:lvl9pPr marL="3886200" indent="-228600" eaLnBrk="0" fontAlgn="base" hangingPunct="0">
                  <a:spcBef>
                    <a:spcPct val="0"/>
                  </a:spcBef>
                  <a:spcAft>
                    <a:spcPct val="0"/>
                  </a:spcAft>
                  <a:defRPr>
                    <a:solidFill>
                      <a:schemeClr val="tx1"/>
                    </a:solidFill>
                    <a:latin typeface="Trebuchet MS" pitchFamily="34" charset="0"/>
                    <a:cs typeface="Times New Roman" pitchFamily="18" charset="0"/>
                  </a:defRPr>
                </a:lvl9pPr>
              </a:lstStyle>
              <a:p>
                <a:pPr algn="ctr">
                  <a:spcAft>
                    <a:spcPts val="600"/>
                  </a:spcAft>
                  <a:defRPr/>
                </a:pPr>
                <a:r>
                  <a:rPr lang="en-US" sz="1400" b="1" dirty="0">
                    <a:solidFill>
                      <a:srgbClr val="000000"/>
                    </a:solidFill>
                    <a:latin typeface="+mn-lt"/>
                    <a:ea typeface="ＭＳ Ｐゴシック" pitchFamily="34" charset="-128"/>
                  </a:rPr>
                  <a:t>X  </a:t>
                </a:r>
              </a:p>
              <a:p>
                <a:pPr algn="ctr">
                  <a:spcAft>
                    <a:spcPts val="1200"/>
                  </a:spcAft>
                  <a:defRPr/>
                </a:pPr>
                <a:r>
                  <a:rPr lang="en-US" sz="1400" b="1" dirty="0">
                    <a:solidFill>
                      <a:srgbClr val="000000"/>
                    </a:solidFill>
                    <a:latin typeface="+mn-lt"/>
                    <a:ea typeface="ＭＳ Ｐゴシック" pitchFamily="34" charset="-128"/>
                  </a:rPr>
                  <a:t>Placement rate =</a:t>
                </a:r>
              </a:p>
              <a:p>
                <a:pPr algn="ctr">
                  <a:spcAft>
                    <a:spcPts val="800"/>
                  </a:spcAft>
                  <a:defRPr/>
                </a:pPr>
                <a:r>
                  <a:rPr lang="en-US" sz="1400" b="1" dirty="0">
                    <a:solidFill>
                      <a:srgbClr val="000000"/>
                    </a:solidFill>
                    <a:latin typeface="+mn-lt"/>
                    <a:ea typeface="ＭＳ Ｐゴシック" pitchFamily="34" charset="-128"/>
                  </a:rPr>
                  <a:t>X  </a:t>
                </a:r>
              </a:p>
              <a:p>
                <a:pPr algn="ctr">
                  <a:spcAft>
                    <a:spcPts val="1200"/>
                  </a:spcAft>
                  <a:defRPr/>
                </a:pPr>
                <a:r>
                  <a:rPr lang="en-US" sz="1400" b="1" dirty="0">
                    <a:solidFill>
                      <a:srgbClr val="000000"/>
                    </a:solidFill>
                    <a:latin typeface="+mn-lt"/>
                    <a:ea typeface="ＭＳ Ｐゴシック" pitchFamily="34" charset="-128"/>
                  </a:rPr>
                  <a:t>“Vehicle trip reduction” factor = </a:t>
                </a:r>
              </a:p>
              <a:p>
                <a:pPr algn="ctr">
                  <a:spcAft>
                    <a:spcPts val="800"/>
                  </a:spcAft>
                  <a:defRPr/>
                </a:pPr>
                <a:r>
                  <a:rPr lang="en-US" sz="1400" b="1" dirty="0">
                    <a:solidFill>
                      <a:srgbClr val="000000"/>
                    </a:solidFill>
                    <a:latin typeface="+mn-lt"/>
                    <a:ea typeface="ＭＳ Ｐゴシック" pitchFamily="34" charset="-128"/>
                  </a:rPr>
                  <a:t>X </a:t>
                </a:r>
              </a:p>
              <a:p>
                <a:pPr algn="ctr">
                  <a:spcAft>
                    <a:spcPts val="1200"/>
                  </a:spcAft>
                  <a:defRPr/>
                </a:pPr>
                <a:r>
                  <a:rPr lang="en-US" sz="1400" b="1" dirty="0">
                    <a:solidFill>
                      <a:srgbClr val="000000"/>
                    </a:solidFill>
                    <a:latin typeface="+mn-lt"/>
                    <a:ea typeface="ＭＳ Ｐゴシック" pitchFamily="34" charset="-128"/>
                  </a:rPr>
                  <a:t> travel distance =</a:t>
                </a:r>
              </a:p>
              <a:p>
                <a:pPr algn="ctr">
                  <a:spcAft>
                    <a:spcPts val="800"/>
                  </a:spcAft>
                  <a:defRPr/>
                </a:pPr>
                <a:r>
                  <a:rPr lang="en-US" sz="1400" b="1" dirty="0">
                    <a:solidFill>
                      <a:srgbClr val="000000"/>
                    </a:solidFill>
                    <a:latin typeface="+mn-lt"/>
                    <a:ea typeface="ＭＳ Ｐゴシック" pitchFamily="34" charset="-128"/>
                  </a:rPr>
                  <a:t>X  </a:t>
                </a:r>
              </a:p>
              <a:p>
                <a:pPr algn="ctr">
                  <a:defRPr/>
                </a:pPr>
                <a:r>
                  <a:rPr lang="en-US" sz="1400" b="1" dirty="0">
                    <a:solidFill>
                      <a:srgbClr val="000000"/>
                    </a:solidFill>
                    <a:latin typeface="+mn-lt"/>
                    <a:ea typeface="ＭＳ Ｐゴシック" pitchFamily="34" charset="-128"/>
                  </a:rPr>
                  <a:t>Emission factors =</a:t>
                </a:r>
              </a:p>
            </p:txBody>
          </p:sp>
        </p:grpSp>
      </p:grpSp>
      <p:sp>
        <p:nvSpPr>
          <p:cNvPr id="12293" name="TextBox 2"/>
          <p:cNvSpPr txBox="1">
            <a:spLocks noChangeArrowheads="1"/>
          </p:cNvSpPr>
          <p:nvPr/>
        </p:nvSpPr>
        <p:spPr bwMode="auto">
          <a:xfrm>
            <a:off x="7089957" y="2413778"/>
            <a:ext cx="16002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itchFamily="18" charset="0"/>
                <a:cs typeface="Arial" charset="0"/>
              </a:defRPr>
            </a:lvl1pPr>
            <a:lvl2pPr marL="742950" indent="-285750">
              <a:defRPr sz="2400">
                <a:solidFill>
                  <a:schemeClr val="tx1"/>
                </a:solidFill>
                <a:latin typeface="Times New Roman" pitchFamily="18" charset="0"/>
                <a:cs typeface="Arial" charset="0"/>
              </a:defRPr>
            </a:lvl2pPr>
            <a:lvl3pPr marL="1143000" indent="-228600">
              <a:defRPr sz="2400">
                <a:solidFill>
                  <a:schemeClr val="tx1"/>
                </a:solidFill>
                <a:latin typeface="Times New Roman" pitchFamily="18" charset="0"/>
                <a:cs typeface="Arial" charset="0"/>
              </a:defRPr>
            </a:lvl3pPr>
            <a:lvl4pPr marL="1600200" indent="-228600">
              <a:defRPr sz="2400">
                <a:solidFill>
                  <a:schemeClr val="tx1"/>
                </a:solidFill>
                <a:latin typeface="Times New Roman" pitchFamily="18" charset="0"/>
                <a:cs typeface="Arial" charset="0"/>
              </a:defRPr>
            </a:lvl4pPr>
            <a:lvl5pPr marL="2057400" indent="-228600">
              <a:defRPr sz="24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4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4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4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400">
                <a:solidFill>
                  <a:schemeClr val="tx1"/>
                </a:solidFill>
                <a:latin typeface="Times New Roman" pitchFamily="18" charset="0"/>
                <a:cs typeface="Arial" charset="0"/>
              </a:defRPr>
            </a:lvl9pPr>
          </a:lstStyle>
          <a:p>
            <a:pPr eaLnBrk="1" hangingPunct="1"/>
            <a:r>
              <a:rPr lang="en-US" altLang="en-US" sz="1800" dirty="0">
                <a:latin typeface="Trebuchet MS" pitchFamily="34" charset="0"/>
                <a:cs typeface="Times New Roman" pitchFamily="18" charset="0"/>
              </a:rPr>
              <a:t>COG tracking</a:t>
            </a:r>
          </a:p>
        </p:txBody>
      </p:sp>
      <p:cxnSp>
        <p:nvCxnSpPr>
          <p:cNvPr id="20" name="Straight Arrow Connector 19"/>
          <p:cNvCxnSpPr>
            <a:stCxn id="12293" idx="1"/>
          </p:cNvCxnSpPr>
          <p:nvPr/>
        </p:nvCxnSpPr>
        <p:spPr>
          <a:xfrm flipH="1" flipV="1">
            <a:off x="6159682" y="2597928"/>
            <a:ext cx="930275" cy="0"/>
          </a:xfrm>
          <a:prstGeom prst="straightConnector1">
            <a:avLst/>
          </a:prstGeom>
          <a:ln w="19050">
            <a:solidFill>
              <a:schemeClr val="tx1">
                <a:lumMod val="75000"/>
                <a:lumOff val="25000"/>
              </a:schemeClr>
            </a:solidFill>
            <a:tailEnd type="arrow"/>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1" name="Left Brace 20"/>
          <p:cNvSpPr/>
          <p:nvPr/>
        </p:nvSpPr>
        <p:spPr>
          <a:xfrm>
            <a:off x="1738494" y="3148790"/>
            <a:ext cx="625475" cy="1981200"/>
          </a:xfrm>
          <a:prstGeom prst="leftBrace">
            <a:avLst/>
          </a:prstGeom>
          <a:ln w="19050">
            <a:solidFill>
              <a:schemeClr val="tx1">
                <a:lumMod val="75000"/>
                <a:lumOff val="25000"/>
              </a:schemeClr>
            </a:solidFill>
            <a:headEnd type="none" w="med" len="med"/>
            <a:tailEnd type="none" w="med" len="med"/>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US" dirty="0"/>
          </a:p>
        </p:txBody>
      </p:sp>
      <p:sp>
        <p:nvSpPr>
          <p:cNvPr id="22" name="TextBox 21"/>
          <p:cNvSpPr txBox="1"/>
          <p:nvPr/>
        </p:nvSpPr>
        <p:spPr>
          <a:xfrm>
            <a:off x="458969" y="3572653"/>
            <a:ext cx="1279525" cy="1076325"/>
          </a:xfrm>
          <a:prstGeom prst="rect">
            <a:avLst/>
          </a:prstGeom>
          <a:solidFill>
            <a:schemeClr val="bg1"/>
          </a:solidFill>
          <a:ln>
            <a:solidFill>
              <a:schemeClr val="tx1">
                <a:lumMod val="75000"/>
                <a:lumOff val="25000"/>
              </a:schemeClr>
            </a:solidFill>
          </a:ln>
        </p:spPr>
        <p:txBody>
          <a:bodyPr>
            <a:spAutoFit/>
          </a:bodyPr>
          <a:lstStyle/>
          <a:p>
            <a:pPr algn="ctr" fontAlgn="auto">
              <a:spcBef>
                <a:spcPts val="0"/>
              </a:spcBef>
              <a:spcAft>
                <a:spcPts val="0"/>
              </a:spcAft>
              <a:defRPr/>
            </a:pPr>
            <a:r>
              <a:rPr lang="en-US" sz="1600" b="1" dirty="0">
                <a:latin typeface="+mn-lt"/>
                <a:cs typeface="+mn-cs"/>
              </a:rPr>
              <a:t>Factors derived from users surveys</a:t>
            </a:r>
          </a:p>
        </p:txBody>
      </p:sp>
      <p:sp>
        <p:nvSpPr>
          <p:cNvPr id="23" name="TextBox 22"/>
          <p:cNvSpPr txBox="1"/>
          <p:nvPr/>
        </p:nvSpPr>
        <p:spPr>
          <a:xfrm>
            <a:off x="687569" y="5342715"/>
            <a:ext cx="1363663" cy="307975"/>
          </a:xfrm>
          <a:prstGeom prst="rect">
            <a:avLst/>
          </a:prstGeom>
          <a:solidFill>
            <a:schemeClr val="bg1"/>
          </a:solidFill>
          <a:ln>
            <a:solidFill>
              <a:schemeClr val="tx1">
                <a:lumMod val="75000"/>
                <a:lumOff val="25000"/>
              </a:schemeClr>
            </a:solidFill>
          </a:ln>
        </p:spPr>
        <p:txBody>
          <a:bodyPr>
            <a:spAutoFit/>
          </a:bodyPr>
          <a:lstStyle/>
          <a:p>
            <a:pPr algn="ctr" fontAlgn="auto">
              <a:spcBef>
                <a:spcPts val="0"/>
              </a:spcBef>
              <a:spcAft>
                <a:spcPts val="0"/>
              </a:spcAft>
              <a:defRPr/>
            </a:pPr>
            <a:r>
              <a:rPr lang="en-US" sz="1400" b="1" dirty="0">
                <a:latin typeface="+mn-lt"/>
                <a:cs typeface="+mn-cs"/>
              </a:rPr>
              <a:t>COG factors</a:t>
            </a:r>
          </a:p>
        </p:txBody>
      </p:sp>
      <p:cxnSp>
        <p:nvCxnSpPr>
          <p:cNvPr id="24" name="Straight Arrow Connector 23"/>
          <p:cNvCxnSpPr/>
          <p:nvPr/>
        </p:nvCxnSpPr>
        <p:spPr>
          <a:xfrm>
            <a:off x="2059169" y="5496703"/>
            <a:ext cx="441325" cy="0"/>
          </a:xfrm>
          <a:prstGeom prst="straightConnector1">
            <a:avLst/>
          </a:prstGeom>
          <a:ln w="19050">
            <a:solidFill>
              <a:schemeClr val="tx1">
                <a:lumMod val="85000"/>
                <a:lumOff val="15000"/>
              </a:schemeClr>
            </a:solidFill>
            <a:tailEnd type="arrow"/>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pic>
        <p:nvPicPr>
          <p:cNvPr id="25" name="Picture 34" descr="MPj04394320000[1]"/>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7010400" y="182563"/>
            <a:ext cx="1809750" cy="136048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Tree>
    <p:extLst>
      <p:ext uri="{BB962C8B-B14F-4D97-AF65-F5344CB8AC3E}">
        <p14:creationId xmlns:p14="http://schemas.microsoft.com/office/powerpoint/2010/main" val="298532448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6770" name="Rectangle 2"/>
          <p:cNvSpPr>
            <a:spLocks noChangeArrowheads="1"/>
          </p:cNvSpPr>
          <p:nvPr/>
        </p:nvSpPr>
        <p:spPr bwMode="auto">
          <a:xfrm>
            <a:off x="993775" y="228600"/>
            <a:ext cx="7921625" cy="685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lstStyle>
            <a:lvl1pPr>
              <a:defRPr sz="2400">
                <a:solidFill>
                  <a:schemeClr val="tx1"/>
                </a:solidFill>
                <a:latin typeface="Times New Roman" pitchFamily="18" charset="0"/>
              </a:defRPr>
            </a:lvl1pPr>
            <a:lvl2pPr>
              <a:defRPr sz="2400">
                <a:solidFill>
                  <a:schemeClr val="tx1"/>
                </a:solidFill>
                <a:latin typeface="Times New Roman" pitchFamily="18" charset="0"/>
              </a:defRPr>
            </a:lvl2pPr>
            <a:lvl3pPr>
              <a:defRPr sz="2400">
                <a:solidFill>
                  <a:schemeClr val="tx1"/>
                </a:solidFill>
                <a:latin typeface="Times New Roman" pitchFamily="18" charset="0"/>
              </a:defRPr>
            </a:lvl3pPr>
            <a:lvl4pPr>
              <a:defRPr sz="2400">
                <a:solidFill>
                  <a:schemeClr val="tx1"/>
                </a:solidFill>
                <a:latin typeface="Times New Roman" pitchFamily="18" charset="0"/>
              </a:defRPr>
            </a:lvl4pPr>
            <a:lvl5pPr>
              <a:defRPr sz="2400">
                <a:solidFill>
                  <a:schemeClr val="tx1"/>
                </a:solidFill>
                <a:latin typeface="Times New Roman" pitchFamily="18" charset="0"/>
              </a:defRPr>
            </a:lvl5pPr>
            <a:lvl6pPr marL="457200" fontAlgn="base">
              <a:spcBef>
                <a:spcPct val="0"/>
              </a:spcBef>
              <a:spcAft>
                <a:spcPct val="0"/>
              </a:spcAft>
              <a:defRPr sz="2400">
                <a:solidFill>
                  <a:schemeClr val="tx1"/>
                </a:solidFill>
                <a:latin typeface="Times New Roman" pitchFamily="18" charset="0"/>
              </a:defRPr>
            </a:lvl6pPr>
            <a:lvl7pPr marL="914400" fontAlgn="base">
              <a:spcBef>
                <a:spcPct val="0"/>
              </a:spcBef>
              <a:spcAft>
                <a:spcPct val="0"/>
              </a:spcAft>
              <a:defRPr sz="2400">
                <a:solidFill>
                  <a:schemeClr val="tx1"/>
                </a:solidFill>
                <a:latin typeface="Times New Roman" pitchFamily="18" charset="0"/>
              </a:defRPr>
            </a:lvl7pPr>
            <a:lvl8pPr marL="1371600" fontAlgn="base">
              <a:spcBef>
                <a:spcPct val="0"/>
              </a:spcBef>
              <a:spcAft>
                <a:spcPct val="0"/>
              </a:spcAft>
              <a:defRPr sz="2400">
                <a:solidFill>
                  <a:schemeClr val="tx1"/>
                </a:solidFill>
                <a:latin typeface="Times New Roman" pitchFamily="18" charset="0"/>
              </a:defRPr>
            </a:lvl8pPr>
            <a:lvl9pPr marL="1828800" fontAlgn="base">
              <a:spcBef>
                <a:spcPct val="0"/>
              </a:spcBef>
              <a:spcAft>
                <a:spcPct val="0"/>
              </a:spcAft>
              <a:defRPr sz="2400">
                <a:solidFill>
                  <a:schemeClr val="tx1"/>
                </a:solidFill>
                <a:latin typeface="Times New Roman" pitchFamily="18" charset="0"/>
              </a:defRPr>
            </a:lvl9pPr>
          </a:lstStyle>
          <a:p>
            <a:r>
              <a:rPr lang="en-US" altLang="en-US" sz="2800" dirty="0">
                <a:latin typeface="Arial" charset="0"/>
              </a:rPr>
              <a:t>Impacts for All </a:t>
            </a:r>
            <a:r>
              <a:rPr lang="en-US" altLang="en-US" sz="2800" dirty="0" smtClean="0">
                <a:latin typeface="Arial" charset="0"/>
              </a:rPr>
              <a:t>TERMs + COC </a:t>
            </a:r>
            <a:r>
              <a:rPr lang="en-US" altLang="en-US" sz="2000" dirty="0" smtClean="0">
                <a:latin typeface="Arial" charset="0"/>
              </a:rPr>
              <a:t>(Jul 2011 – Jun 2014)</a:t>
            </a:r>
            <a:endParaRPr lang="en-US" altLang="en-US" sz="2000" dirty="0">
              <a:latin typeface="Arial" charset="0"/>
            </a:endParaRPr>
          </a:p>
        </p:txBody>
      </p:sp>
      <p:sp>
        <p:nvSpPr>
          <p:cNvPr id="416772" name="Rectangle 4"/>
          <p:cNvSpPr>
            <a:spLocks noChangeArrowheads="1"/>
          </p:cNvSpPr>
          <p:nvPr/>
        </p:nvSpPr>
        <p:spPr bwMode="auto">
          <a:xfrm>
            <a:off x="993775" y="1355725"/>
            <a:ext cx="7972425" cy="49600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lstStyle>
            <a:lvl1pPr>
              <a:tabLst>
                <a:tab pos="3771900" algn="r"/>
                <a:tab pos="5486400" algn="r"/>
                <a:tab pos="7199313" algn="r"/>
              </a:tabLst>
              <a:defRPr sz="2400">
                <a:solidFill>
                  <a:schemeClr val="tx1"/>
                </a:solidFill>
                <a:latin typeface="Times New Roman" pitchFamily="18" charset="0"/>
              </a:defRPr>
            </a:lvl1pPr>
            <a:lvl2pPr marL="571500" indent="-381000">
              <a:tabLst>
                <a:tab pos="3771900" algn="r"/>
                <a:tab pos="5486400" algn="r"/>
                <a:tab pos="7199313" algn="r"/>
              </a:tabLst>
              <a:defRPr sz="2400">
                <a:solidFill>
                  <a:schemeClr val="tx1"/>
                </a:solidFill>
                <a:latin typeface="Times New Roman" pitchFamily="18" charset="0"/>
              </a:defRPr>
            </a:lvl2pPr>
            <a:lvl3pPr marL="1143000" indent="-381000">
              <a:tabLst>
                <a:tab pos="3771900" algn="r"/>
                <a:tab pos="5486400" algn="r"/>
                <a:tab pos="7199313" algn="r"/>
              </a:tabLst>
              <a:defRPr sz="2400">
                <a:solidFill>
                  <a:schemeClr val="tx1"/>
                </a:solidFill>
                <a:latin typeface="Times New Roman" pitchFamily="18" charset="0"/>
              </a:defRPr>
            </a:lvl3pPr>
            <a:lvl4pPr marL="1695450" indent="-228600">
              <a:tabLst>
                <a:tab pos="3771900" algn="r"/>
                <a:tab pos="5486400" algn="r"/>
                <a:tab pos="7199313" algn="r"/>
              </a:tabLst>
              <a:defRPr sz="2400">
                <a:solidFill>
                  <a:schemeClr val="tx1"/>
                </a:solidFill>
                <a:latin typeface="Times New Roman" pitchFamily="18" charset="0"/>
              </a:defRPr>
            </a:lvl4pPr>
            <a:lvl5pPr marL="2114550" indent="-228600">
              <a:tabLst>
                <a:tab pos="3771900" algn="r"/>
                <a:tab pos="5486400" algn="r"/>
                <a:tab pos="7199313" algn="r"/>
              </a:tabLst>
              <a:defRPr sz="2400">
                <a:solidFill>
                  <a:schemeClr val="tx1"/>
                </a:solidFill>
                <a:latin typeface="Times New Roman" pitchFamily="18" charset="0"/>
              </a:defRPr>
            </a:lvl5pPr>
            <a:lvl6pPr marL="2571750" indent="-228600" fontAlgn="base">
              <a:spcBef>
                <a:spcPct val="0"/>
              </a:spcBef>
              <a:spcAft>
                <a:spcPct val="0"/>
              </a:spcAft>
              <a:tabLst>
                <a:tab pos="3771900" algn="r"/>
                <a:tab pos="5486400" algn="r"/>
                <a:tab pos="7199313" algn="r"/>
              </a:tabLst>
              <a:defRPr sz="2400">
                <a:solidFill>
                  <a:schemeClr val="tx1"/>
                </a:solidFill>
                <a:latin typeface="Times New Roman" pitchFamily="18" charset="0"/>
              </a:defRPr>
            </a:lvl6pPr>
            <a:lvl7pPr marL="3028950" indent="-228600" fontAlgn="base">
              <a:spcBef>
                <a:spcPct val="0"/>
              </a:spcBef>
              <a:spcAft>
                <a:spcPct val="0"/>
              </a:spcAft>
              <a:tabLst>
                <a:tab pos="3771900" algn="r"/>
                <a:tab pos="5486400" algn="r"/>
                <a:tab pos="7199313" algn="r"/>
              </a:tabLst>
              <a:defRPr sz="2400">
                <a:solidFill>
                  <a:schemeClr val="tx1"/>
                </a:solidFill>
                <a:latin typeface="Times New Roman" pitchFamily="18" charset="0"/>
              </a:defRPr>
            </a:lvl7pPr>
            <a:lvl8pPr marL="3486150" indent="-228600" fontAlgn="base">
              <a:spcBef>
                <a:spcPct val="0"/>
              </a:spcBef>
              <a:spcAft>
                <a:spcPct val="0"/>
              </a:spcAft>
              <a:tabLst>
                <a:tab pos="3771900" algn="r"/>
                <a:tab pos="5486400" algn="r"/>
                <a:tab pos="7199313" algn="r"/>
              </a:tabLst>
              <a:defRPr sz="2400">
                <a:solidFill>
                  <a:schemeClr val="tx1"/>
                </a:solidFill>
                <a:latin typeface="Times New Roman" pitchFamily="18" charset="0"/>
              </a:defRPr>
            </a:lvl8pPr>
            <a:lvl9pPr marL="3943350" indent="-228600" fontAlgn="base">
              <a:spcBef>
                <a:spcPct val="0"/>
              </a:spcBef>
              <a:spcAft>
                <a:spcPct val="0"/>
              </a:spcAft>
              <a:tabLst>
                <a:tab pos="3771900" algn="r"/>
                <a:tab pos="5486400" algn="r"/>
                <a:tab pos="7199313" algn="r"/>
              </a:tabLst>
              <a:defRPr sz="2400">
                <a:solidFill>
                  <a:schemeClr val="tx1"/>
                </a:solidFill>
                <a:latin typeface="Times New Roman" pitchFamily="18" charset="0"/>
              </a:defRPr>
            </a:lvl9pPr>
          </a:lstStyle>
          <a:p>
            <a:pPr>
              <a:spcAft>
                <a:spcPct val="55000"/>
              </a:spcAft>
            </a:pPr>
            <a:r>
              <a:rPr lang="en-US" altLang="en-US" sz="2000" dirty="0">
                <a:latin typeface="Arial" charset="0"/>
              </a:rPr>
              <a:t>Comparison of </a:t>
            </a:r>
            <a:r>
              <a:rPr lang="en-US" altLang="en-US" sz="2000" u="sng" dirty="0">
                <a:latin typeface="Arial" charset="0"/>
              </a:rPr>
              <a:t>collective </a:t>
            </a:r>
            <a:r>
              <a:rPr lang="en-US" altLang="en-US" sz="2000" u="sng" dirty="0" smtClean="0">
                <a:latin typeface="Arial" charset="0"/>
              </a:rPr>
              <a:t>goals</a:t>
            </a:r>
            <a:r>
              <a:rPr lang="en-US" altLang="en-US" sz="2000" dirty="0" smtClean="0">
                <a:latin typeface="Arial" charset="0"/>
              </a:rPr>
              <a:t> against </a:t>
            </a:r>
            <a:r>
              <a:rPr lang="en-US" altLang="en-US" sz="2000" u="sng" dirty="0">
                <a:latin typeface="Arial" charset="0"/>
              </a:rPr>
              <a:t>collective </a:t>
            </a:r>
            <a:r>
              <a:rPr lang="en-US" altLang="en-US" sz="2000" u="sng" dirty="0" smtClean="0">
                <a:latin typeface="Arial" charset="0"/>
              </a:rPr>
              <a:t>impacts</a:t>
            </a:r>
            <a:r>
              <a:rPr lang="en-US" altLang="en-US" sz="2000" dirty="0" smtClean="0">
                <a:latin typeface="Arial" charset="0"/>
              </a:rPr>
              <a:t>, </a:t>
            </a:r>
            <a:r>
              <a:rPr lang="en-US" altLang="en-US" sz="2000" dirty="0">
                <a:latin typeface="Arial" charset="0"/>
              </a:rPr>
              <a:t>including Commuter Operations Center</a:t>
            </a:r>
          </a:p>
          <a:p>
            <a:pPr>
              <a:spcAft>
                <a:spcPct val="35000"/>
              </a:spcAft>
              <a:tabLst>
                <a:tab pos="3540125" algn="r"/>
                <a:tab pos="5146675" algn="r"/>
                <a:tab pos="6688138" algn="r"/>
                <a:tab pos="7772400" algn="r"/>
              </a:tabLst>
            </a:pPr>
            <a:r>
              <a:rPr lang="en-US" altLang="en-US" sz="2000" dirty="0">
                <a:latin typeface="Arial" charset="0"/>
              </a:rPr>
              <a:t>	</a:t>
            </a:r>
            <a:r>
              <a:rPr lang="en-US" altLang="en-US" sz="2000" b="1" u="sng" dirty="0">
                <a:latin typeface="Arial" charset="0"/>
              </a:rPr>
              <a:t>Goal</a:t>
            </a:r>
            <a:r>
              <a:rPr lang="en-US" altLang="en-US" sz="2000" b="1" dirty="0">
                <a:latin typeface="Arial" charset="0"/>
              </a:rPr>
              <a:t>  	</a:t>
            </a:r>
            <a:r>
              <a:rPr lang="en-US" altLang="en-US" sz="2000" b="1" u="sng" dirty="0">
                <a:latin typeface="Arial" charset="0"/>
              </a:rPr>
              <a:t>Impact</a:t>
            </a:r>
            <a:r>
              <a:rPr lang="en-US" altLang="en-US" sz="2000" b="1" dirty="0">
                <a:latin typeface="Arial" charset="0"/>
              </a:rPr>
              <a:t>	</a:t>
            </a:r>
            <a:r>
              <a:rPr lang="en-US" altLang="en-US" sz="2000" b="1" u="sng" dirty="0">
                <a:latin typeface="Arial" charset="0"/>
              </a:rPr>
              <a:t>Net</a:t>
            </a:r>
            <a:r>
              <a:rPr lang="en-US" altLang="en-US" sz="2000" u="sng" dirty="0">
                <a:latin typeface="Arial" charset="0"/>
              </a:rPr>
              <a:t> </a:t>
            </a:r>
            <a:endParaRPr lang="en-US" altLang="en-US" sz="2000" dirty="0">
              <a:latin typeface="Arial" charset="0"/>
            </a:endParaRPr>
          </a:p>
          <a:p>
            <a:pPr lvl="1">
              <a:spcAft>
                <a:spcPct val="75000"/>
              </a:spcAft>
              <a:tabLst>
                <a:tab pos="3540125" algn="r"/>
                <a:tab pos="5146675" algn="r"/>
                <a:tab pos="6688138" algn="r"/>
                <a:tab pos="7772400" algn="r"/>
              </a:tabLst>
            </a:pPr>
            <a:r>
              <a:rPr lang="en-US" altLang="en-US" sz="2000" b="1" u="sng" dirty="0">
                <a:latin typeface="Arial" charset="0"/>
              </a:rPr>
              <a:t>Trips reduced</a:t>
            </a:r>
            <a:r>
              <a:rPr lang="en-US" altLang="en-US" sz="2000" dirty="0">
                <a:latin typeface="Arial" charset="0"/>
              </a:rPr>
              <a:t>	</a:t>
            </a:r>
            <a:r>
              <a:rPr lang="en-US" altLang="en-US" sz="2000" dirty="0" smtClean="0">
                <a:latin typeface="Arial" charset="0"/>
              </a:rPr>
              <a:t>109,594</a:t>
            </a:r>
            <a:r>
              <a:rPr lang="en-US" altLang="en-US" sz="2000" dirty="0">
                <a:latin typeface="Arial" charset="0"/>
              </a:rPr>
              <a:t>	</a:t>
            </a:r>
            <a:r>
              <a:rPr lang="en-US" altLang="en-US" sz="2000" dirty="0" smtClean="0">
                <a:latin typeface="Arial" charset="0"/>
              </a:rPr>
              <a:t>131,830</a:t>
            </a:r>
            <a:r>
              <a:rPr lang="en-US" altLang="en-US" sz="2000" dirty="0">
                <a:latin typeface="Arial" charset="0"/>
              </a:rPr>
              <a:t>	</a:t>
            </a:r>
            <a:r>
              <a:rPr lang="en-US" altLang="en-US" sz="2000" b="1" u="sng" dirty="0" smtClean="0">
                <a:latin typeface="Arial" charset="0"/>
              </a:rPr>
              <a:t>22,236</a:t>
            </a:r>
            <a:r>
              <a:rPr lang="en-US" altLang="en-US" sz="2000" dirty="0" smtClean="0">
                <a:latin typeface="Arial" charset="0"/>
              </a:rPr>
              <a:t>	+20% </a:t>
            </a:r>
            <a:endParaRPr lang="en-US" altLang="en-US" sz="2000" dirty="0">
              <a:latin typeface="Arial" charset="0"/>
            </a:endParaRPr>
          </a:p>
          <a:p>
            <a:pPr lvl="1">
              <a:spcAft>
                <a:spcPct val="75000"/>
              </a:spcAft>
              <a:tabLst>
                <a:tab pos="3540125" algn="r"/>
                <a:tab pos="5146675" algn="r"/>
                <a:tab pos="6688138" algn="r"/>
                <a:tab pos="7772400" algn="r"/>
              </a:tabLst>
            </a:pPr>
            <a:r>
              <a:rPr lang="en-US" altLang="en-US" sz="2000" b="1" u="sng" dirty="0">
                <a:latin typeface="Arial" charset="0"/>
              </a:rPr>
              <a:t>VMT reduced</a:t>
            </a:r>
            <a:r>
              <a:rPr lang="en-US" altLang="en-US" sz="2000" dirty="0">
                <a:latin typeface="Arial" charset="0"/>
              </a:rPr>
              <a:t>	</a:t>
            </a:r>
            <a:r>
              <a:rPr lang="en-US" altLang="en-US" sz="2000" dirty="0" smtClean="0">
                <a:latin typeface="Arial" charset="0"/>
              </a:rPr>
              <a:t>2,162,400</a:t>
            </a:r>
            <a:r>
              <a:rPr lang="en-US" altLang="en-US" sz="2000" dirty="0">
                <a:latin typeface="Arial" charset="0"/>
              </a:rPr>
              <a:t>	</a:t>
            </a:r>
            <a:r>
              <a:rPr lang="en-US" altLang="en-US" sz="2000" dirty="0" smtClean="0">
                <a:latin typeface="Arial" charset="0"/>
              </a:rPr>
              <a:t>2,473,326</a:t>
            </a:r>
            <a:r>
              <a:rPr lang="en-US" altLang="en-US" sz="2000" dirty="0">
                <a:latin typeface="Arial" charset="0"/>
              </a:rPr>
              <a:t>	</a:t>
            </a:r>
            <a:r>
              <a:rPr lang="en-US" altLang="en-US" sz="2000" b="1" u="sng" dirty="0" smtClean="0">
                <a:latin typeface="Arial" charset="0"/>
              </a:rPr>
              <a:t>310,926</a:t>
            </a:r>
            <a:r>
              <a:rPr lang="en-US" altLang="en-US" sz="2000" dirty="0" smtClean="0">
                <a:latin typeface="Arial" charset="0"/>
              </a:rPr>
              <a:t>	+14%</a:t>
            </a:r>
            <a:endParaRPr lang="en-US" altLang="en-US" sz="2000" dirty="0">
              <a:latin typeface="Arial" charset="0"/>
            </a:endParaRPr>
          </a:p>
          <a:p>
            <a:pPr lvl="1">
              <a:spcAft>
                <a:spcPct val="75000"/>
              </a:spcAft>
              <a:tabLst>
                <a:tab pos="3540125" algn="r"/>
                <a:tab pos="5146675" algn="r"/>
                <a:tab pos="6688138" algn="r"/>
                <a:tab pos="7772400" algn="r"/>
              </a:tabLst>
            </a:pPr>
            <a:r>
              <a:rPr lang="en-US" altLang="en-US" sz="2000" dirty="0">
                <a:latin typeface="Arial" charset="0"/>
              </a:rPr>
              <a:t>NOx reduced	</a:t>
            </a:r>
            <a:r>
              <a:rPr lang="en-US" altLang="en-US" sz="2000" dirty="0" smtClean="0">
                <a:latin typeface="Arial" charset="0"/>
              </a:rPr>
              <a:t>1.098 </a:t>
            </a:r>
            <a:r>
              <a:rPr lang="en-US" altLang="en-US" sz="2000" dirty="0">
                <a:latin typeface="Arial" charset="0"/>
              </a:rPr>
              <a:t>T	</a:t>
            </a:r>
            <a:r>
              <a:rPr lang="en-US" altLang="en-US" sz="2000" dirty="0" smtClean="0">
                <a:latin typeface="Arial" charset="0"/>
              </a:rPr>
              <a:t>1.061 </a:t>
            </a:r>
            <a:r>
              <a:rPr lang="en-US" altLang="en-US" sz="2000" dirty="0">
                <a:latin typeface="Arial" charset="0"/>
              </a:rPr>
              <a:t>T</a:t>
            </a:r>
            <a:r>
              <a:rPr lang="en-US" altLang="en-US" sz="2000" dirty="0">
                <a:solidFill>
                  <a:schemeClr val="folHlink"/>
                </a:solidFill>
                <a:latin typeface="Arial" charset="0"/>
              </a:rPr>
              <a:t>	</a:t>
            </a:r>
            <a:r>
              <a:rPr lang="en-US" altLang="en-US" sz="2000" b="1" dirty="0">
                <a:solidFill>
                  <a:srgbClr val="BE3C32"/>
                </a:solidFill>
                <a:latin typeface="Arial" charset="0"/>
              </a:rPr>
              <a:t>(</a:t>
            </a:r>
            <a:r>
              <a:rPr lang="en-US" altLang="en-US" sz="2000" b="1" dirty="0" smtClean="0">
                <a:solidFill>
                  <a:srgbClr val="BE3C32"/>
                </a:solidFill>
                <a:latin typeface="Arial" charset="0"/>
              </a:rPr>
              <a:t>0.037) T	- 3% </a:t>
            </a:r>
            <a:endParaRPr lang="en-US" altLang="en-US" sz="2000" b="1" dirty="0">
              <a:solidFill>
                <a:srgbClr val="BE3C32"/>
              </a:solidFill>
              <a:latin typeface="Arial" charset="0"/>
            </a:endParaRPr>
          </a:p>
          <a:p>
            <a:pPr lvl="1">
              <a:spcAft>
                <a:spcPct val="120000"/>
              </a:spcAft>
              <a:tabLst>
                <a:tab pos="3540125" algn="r"/>
                <a:tab pos="5146675" algn="r"/>
                <a:tab pos="6688138" algn="r"/>
                <a:tab pos="7772400" algn="r"/>
              </a:tabLst>
            </a:pPr>
            <a:r>
              <a:rPr lang="en-US" altLang="en-US" sz="2000" dirty="0">
                <a:latin typeface="Arial" charset="0"/>
              </a:rPr>
              <a:t>VOC reduced	</a:t>
            </a:r>
            <a:r>
              <a:rPr lang="en-US" altLang="en-US" sz="2000" dirty="0" smtClean="0">
                <a:latin typeface="Arial" charset="0"/>
              </a:rPr>
              <a:t>0.654 </a:t>
            </a:r>
            <a:r>
              <a:rPr lang="en-US" altLang="en-US" sz="2000" dirty="0">
                <a:latin typeface="Arial" charset="0"/>
              </a:rPr>
              <a:t>T	</a:t>
            </a:r>
            <a:r>
              <a:rPr lang="en-US" altLang="en-US" sz="2000" dirty="0" smtClean="0">
                <a:latin typeface="Arial" charset="0"/>
              </a:rPr>
              <a:t>0.533 </a:t>
            </a:r>
            <a:r>
              <a:rPr lang="en-US" altLang="en-US" sz="2000" dirty="0">
                <a:latin typeface="Arial" charset="0"/>
              </a:rPr>
              <a:t>T	</a:t>
            </a:r>
            <a:r>
              <a:rPr lang="en-US" altLang="en-US" sz="2000" b="1" dirty="0">
                <a:solidFill>
                  <a:srgbClr val="BE3C32"/>
                </a:solidFill>
                <a:latin typeface="Arial" charset="0"/>
              </a:rPr>
              <a:t>(</a:t>
            </a:r>
            <a:r>
              <a:rPr lang="en-US" altLang="en-US" sz="2000" b="1" dirty="0" smtClean="0">
                <a:solidFill>
                  <a:srgbClr val="BE3C32"/>
                </a:solidFill>
                <a:latin typeface="Arial" charset="0"/>
              </a:rPr>
              <a:t>0.121) T 	-19%</a:t>
            </a:r>
            <a:endParaRPr lang="en-US" altLang="en-US" sz="2000" b="1" dirty="0">
              <a:solidFill>
                <a:srgbClr val="BE3C32"/>
              </a:solidFill>
              <a:latin typeface="Arial" charset="0"/>
            </a:endParaRPr>
          </a:p>
          <a:p>
            <a:pPr>
              <a:spcAft>
                <a:spcPct val="40000"/>
              </a:spcAft>
            </a:pPr>
            <a:r>
              <a:rPr lang="en-US" altLang="en-US" sz="2000" b="1" dirty="0">
                <a:solidFill>
                  <a:schemeClr val="folHlink"/>
                </a:solidFill>
                <a:latin typeface="Arial" charset="0"/>
              </a:rPr>
              <a:t>  </a:t>
            </a:r>
            <a:r>
              <a:rPr lang="en-US" altLang="en-US" sz="2000" b="1" dirty="0" smtClean="0">
                <a:latin typeface="Arial" charset="0"/>
              </a:rPr>
              <a:t>Met </a:t>
            </a:r>
            <a:r>
              <a:rPr lang="en-US" altLang="en-US" sz="2000" b="1" dirty="0">
                <a:latin typeface="Arial" charset="0"/>
              </a:rPr>
              <a:t>vehicle trip </a:t>
            </a:r>
            <a:r>
              <a:rPr lang="en-US" altLang="en-US" sz="2000" b="1" dirty="0" smtClean="0">
                <a:latin typeface="Arial" charset="0"/>
              </a:rPr>
              <a:t>and VMT goals</a:t>
            </a:r>
            <a:endParaRPr lang="en-US" altLang="en-US" sz="2000" b="1" dirty="0">
              <a:solidFill>
                <a:srgbClr val="CC3300"/>
              </a:solidFill>
              <a:latin typeface="Arial" charset="0"/>
            </a:endParaRPr>
          </a:p>
          <a:p>
            <a:r>
              <a:rPr lang="en-US" altLang="en-US" sz="2000" dirty="0">
                <a:solidFill>
                  <a:srgbClr val="CC3300"/>
                </a:solidFill>
                <a:latin typeface="Arial" charset="0"/>
              </a:rPr>
              <a:t>  </a:t>
            </a:r>
            <a:r>
              <a:rPr lang="en-US" altLang="en-US" sz="2000" dirty="0" smtClean="0">
                <a:solidFill>
                  <a:srgbClr val="CC3300"/>
                </a:solidFill>
                <a:latin typeface="Arial" charset="0"/>
              </a:rPr>
              <a:t>Shortfall </a:t>
            </a:r>
            <a:r>
              <a:rPr lang="en-US" altLang="en-US" sz="2000" dirty="0">
                <a:solidFill>
                  <a:srgbClr val="CC3300"/>
                </a:solidFill>
                <a:latin typeface="Arial" charset="0"/>
              </a:rPr>
              <a:t>in emission goals due to reduced emission factors</a:t>
            </a:r>
          </a:p>
          <a:p>
            <a:r>
              <a:rPr lang="en-US" altLang="en-US" sz="2000" dirty="0">
                <a:solidFill>
                  <a:srgbClr val="CC3300"/>
                </a:solidFill>
                <a:latin typeface="Arial" charset="0"/>
              </a:rPr>
              <a:t>       for </a:t>
            </a:r>
            <a:r>
              <a:rPr lang="en-US" altLang="en-US" sz="2000" dirty="0" smtClean="0">
                <a:solidFill>
                  <a:srgbClr val="CC3300"/>
                </a:solidFill>
                <a:latin typeface="Arial" charset="0"/>
              </a:rPr>
              <a:t>2015 </a:t>
            </a:r>
            <a:r>
              <a:rPr lang="en-US" altLang="en-US" sz="2000" dirty="0">
                <a:solidFill>
                  <a:srgbClr val="CC3300"/>
                </a:solidFill>
                <a:latin typeface="Arial" charset="0"/>
              </a:rPr>
              <a:t>(cleaner cars</a:t>
            </a:r>
            <a:r>
              <a:rPr lang="en-US" altLang="en-US" sz="2000" dirty="0" smtClean="0">
                <a:solidFill>
                  <a:srgbClr val="CC3300"/>
                </a:solidFill>
                <a:latin typeface="Arial" charset="0"/>
              </a:rPr>
              <a:t>) and shift to MOVES emission model</a:t>
            </a:r>
            <a:endParaRPr lang="en-US" altLang="en-US" sz="2000" dirty="0">
              <a:solidFill>
                <a:srgbClr val="CC3300"/>
              </a:solidFill>
              <a:latin typeface="Arial" charset="0"/>
            </a:endParaRPr>
          </a:p>
        </p:txBody>
      </p:sp>
      <p:sp>
        <p:nvSpPr>
          <p:cNvPr id="416786" name="Rectangle 18"/>
          <p:cNvSpPr>
            <a:spLocks noChangeArrowheads="1"/>
          </p:cNvSpPr>
          <p:nvPr/>
        </p:nvSpPr>
        <p:spPr bwMode="auto">
          <a:xfrm>
            <a:off x="8737600" y="6400800"/>
            <a:ext cx="2286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p>
            <a:r>
              <a:rPr lang="en-US" altLang="en-US" sz="1400" dirty="0">
                <a:solidFill>
                  <a:srgbClr val="000000"/>
                </a:solidFill>
              </a:rPr>
              <a:t> </a:t>
            </a:r>
          </a:p>
        </p:txBody>
      </p:sp>
    </p:spTree>
    <p:extLst>
      <p:ext uri="{BB962C8B-B14F-4D97-AF65-F5344CB8AC3E}">
        <p14:creationId xmlns:p14="http://schemas.microsoft.com/office/powerpoint/2010/main" val="212817159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4658" name="Rectangle 2"/>
          <p:cNvSpPr>
            <a:spLocks noChangeArrowheads="1"/>
          </p:cNvSpPr>
          <p:nvPr/>
        </p:nvSpPr>
        <p:spPr bwMode="auto">
          <a:xfrm>
            <a:off x="968375" y="1301749"/>
            <a:ext cx="7697160" cy="50530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lstStyle>
            <a:lvl1pPr marL="342900" indent="-342900">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fontAlgn="base">
              <a:spcBef>
                <a:spcPct val="0"/>
              </a:spcBef>
              <a:spcAft>
                <a:spcPct val="0"/>
              </a:spcAft>
              <a:defRPr sz="2400">
                <a:solidFill>
                  <a:schemeClr val="tx1"/>
                </a:solidFill>
                <a:latin typeface="Times New Roman" pitchFamily="18" charset="0"/>
              </a:defRPr>
            </a:lvl6pPr>
            <a:lvl7pPr marL="2971800" indent="-228600" fontAlgn="base">
              <a:spcBef>
                <a:spcPct val="0"/>
              </a:spcBef>
              <a:spcAft>
                <a:spcPct val="0"/>
              </a:spcAft>
              <a:defRPr sz="2400">
                <a:solidFill>
                  <a:schemeClr val="tx1"/>
                </a:solidFill>
                <a:latin typeface="Times New Roman" pitchFamily="18" charset="0"/>
              </a:defRPr>
            </a:lvl7pPr>
            <a:lvl8pPr marL="3429000" indent="-228600" fontAlgn="base">
              <a:spcBef>
                <a:spcPct val="0"/>
              </a:spcBef>
              <a:spcAft>
                <a:spcPct val="0"/>
              </a:spcAft>
              <a:defRPr sz="2400">
                <a:solidFill>
                  <a:schemeClr val="tx1"/>
                </a:solidFill>
                <a:latin typeface="Times New Roman" pitchFamily="18" charset="0"/>
              </a:defRPr>
            </a:lvl8pPr>
            <a:lvl9pPr marL="3886200" indent="-228600" fontAlgn="base">
              <a:spcBef>
                <a:spcPct val="0"/>
              </a:spcBef>
              <a:spcAft>
                <a:spcPct val="0"/>
              </a:spcAft>
              <a:defRPr sz="2400">
                <a:solidFill>
                  <a:schemeClr val="tx1"/>
                </a:solidFill>
                <a:latin typeface="Times New Roman" pitchFamily="18" charset="0"/>
              </a:defRPr>
            </a:lvl9pPr>
          </a:lstStyle>
          <a:p>
            <a:pPr>
              <a:spcAft>
                <a:spcPts val="0"/>
              </a:spcAft>
              <a:buClr>
                <a:schemeClr val="accent1"/>
              </a:buClr>
              <a:buSzPct val="125000"/>
              <a:buFont typeface="Wingdings" pitchFamily="2" charset="2"/>
              <a:buChar char="§"/>
            </a:pPr>
            <a:r>
              <a:rPr lang="en-US" altLang="en-US" sz="2000" dirty="0" smtClean="0">
                <a:solidFill>
                  <a:schemeClr val="tx2"/>
                </a:solidFill>
                <a:latin typeface="Arial" charset="0"/>
              </a:rPr>
              <a:t>The </a:t>
            </a:r>
            <a:r>
              <a:rPr lang="en-US" altLang="en-US" sz="2000" u="sng" dirty="0" smtClean="0">
                <a:solidFill>
                  <a:schemeClr val="tx2"/>
                </a:solidFill>
                <a:latin typeface="Arial" charset="0"/>
              </a:rPr>
              <a:t>four TERMs</a:t>
            </a:r>
            <a:r>
              <a:rPr lang="en-US" altLang="en-US" sz="2000" dirty="0" smtClean="0">
                <a:solidFill>
                  <a:schemeClr val="tx2"/>
                </a:solidFill>
                <a:latin typeface="Arial" charset="0"/>
              </a:rPr>
              <a:t> met </a:t>
            </a:r>
            <a:r>
              <a:rPr lang="en-US" altLang="en-US" sz="2000" dirty="0">
                <a:solidFill>
                  <a:schemeClr val="tx2"/>
                </a:solidFill>
                <a:latin typeface="Arial" charset="0"/>
              </a:rPr>
              <a:t>the collective </a:t>
            </a:r>
            <a:r>
              <a:rPr lang="en-US" altLang="en-US" sz="2000" dirty="0" smtClean="0">
                <a:solidFill>
                  <a:schemeClr val="tx2"/>
                </a:solidFill>
                <a:latin typeface="Arial" charset="0"/>
              </a:rPr>
              <a:t> </a:t>
            </a:r>
          </a:p>
          <a:p>
            <a:pPr marL="404813" indent="0">
              <a:spcAft>
                <a:spcPts val="0"/>
              </a:spcAft>
              <a:buClr>
                <a:schemeClr val="accent1"/>
              </a:buClr>
              <a:buSzPct val="125000"/>
            </a:pPr>
            <a:r>
              <a:rPr lang="en-US" altLang="en-US" sz="2000" dirty="0" smtClean="0">
                <a:solidFill>
                  <a:schemeClr val="tx2"/>
                </a:solidFill>
                <a:latin typeface="Arial" charset="0"/>
              </a:rPr>
              <a:t>goals for both vehicle trips (+10%) </a:t>
            </a:r>
          </a:p>
          <a:p>
            <a:pPr marL="404813" indent="0">
              <a:spcAft>
                <a:spcPts val="1800"/>
              </a:spcAft>
              <a:buClr>
                <a:schemeClr val="accent1"/>
              </a:buClr>
              <a:buSzPct val="125000"/>
            </a:pPr>
            <a:r>
              <a:rPr lang="en-US" altLang="en-US" sz="2000" dirty="0" smtClean="0">
                <a:solidFill>
                  <a:schemeClr val="tx2"/>
                </a:solidFill>
                <a:latin typeface="Arial" charset="0"/>
              </a:rPr>
              <a:t>and VMT reduced (+6%)  </a:t>
            </a:r>
            <a:endParaRPr lang="en-US" altLang="en-US" sz="2000" dirty="0">
              <a:solidFill>
                <a:schemeClr val="tx2"/>
              </a:solidFill>
              <a:latin typeface="Arial" charset="0"/>
            </a:endParaRPr>
          </a:p>
          <a:p>
            <a:pPr>
              <a:spcAft>
                <a:spcPts val="1800"/>
              </a:spcAft>
              <a:buClr>
                <a:schemeClr val="accent1"/>
              </a:buClr>
              <a:buSzPct val="125000"/>
              <a:buFont typeface="Wingdings" pitchFamily="2" charset="2"/>
              <a:buChar char="§"/>
            </a:pPr>
            <a:r>
              <a:rPr lang="en-US" altLang="en-US" sz="2000" u="sng" dirty="0">
                <a:solidFill>
                  <a:schemeClr val="tx2"/>
                </a:solidFill>
                <a:latin typeface="Arial" charset="0"/>
              </a:rPr>
              <a:t>CC programs </a:t>
            </a:r>
            <a:r>
              <a:rPr lang="en-US" altLang="en-US" sz="2000" u="sng" dirty="0" smtClean="0">
                <a:solidFill>
                  <a:schemeClr val="tx2"/>
                </a:solidFill>
                <a:latin typeface="Arial" charset="0"/>
              </a:rPr>
              <a:t>overall</a:t>
            </a:r>
            <a:r>
              <a:rPr lang="en-US" altLang="en-US" sz="2000" dirty="0" smtClean="0">
                <a:solidFill>
                  <a:schemeClr val="tx2"/>
                </a:solidFill>
                <a:latin typeface="Arial" charset="0"/>
              </a:rPr>
              <a:t> (TERMs </a:t>
            </a:r>
            <a:r>
              <a:rPr lang="en-US" altLang="en-US" sz="2000" dirty="0">
                <a:solidFill>
                  <a:schemeClr val="tx2"/>
                </a:solidFill>
                <a:latin typeface="Arial" charset="0"/>
              </a:rPr>
              <a:t>+ COC) </a:t>
            </a:r>
            <a:endParaRPr lang="en-US" altLang="en-US" sz="2000" dirty="0" smtClean="0">
              <a:solidFill>
                <a:schemeClr val="tx2"/>
              </a:solidFill>
              <a:latin typeface="Arial" charset="0"/>
            </a:endParaRPr>
          </a:p>
          <a:p>
            <a:pPr marL="339725" indent="0">
              <a:spcAft>
                <a:spcPts val="1800"/>
              </a:spcAft>
              <a:buClr>
                <a:schemeClr val="accent1"/>
              </a:buClr>
              <a:buSzPct val="125000"/>
            </a:pPr>
            <a:r>
              <a:rPr lang="en-US" altLang="en-US" sz="2000" dirty="0" smtClean="0">
                <a:solidFill>
                  <a:schemeClr val="tx2"/>
                </a:solidFill>
                <a:latin typeface="Arial" charset="0"/>
              </a:rPr>
              <a:t>exceeded the VT </a:t>
            </a:r>
            <a:r>
              <a:rPr lang="en-US" altLang="en-US" sz="2000" dirty="0">
                <a:solidFill>
                  <a:schemeClr val="tx2"/>
                </a:solidFill>
                <a:latin typeface="Arial" charset="0"/>
              </a:rPr>
              <a:t>reduction </a:t>
            </a:r>
            <a:r>
              <a:rPr lang="en-US" altLang="en-US" sz="2000" dirty="0" smtClean="0">
                <a:solidFill>
                  <a:schemeClr val="tx2"/>
                </a:solidFill>
                <a:latin typeface="Arial" charset="0"/>
              </a:rPr>
              <a:t>goal (+20%) and VMT goal (+14%)</a:t>
            </a:r>
            <a:endParaRPr lang="en-US" altLang="en-US" sz="2000" dirty="0">
              <a:solidFill>
                <a:schemeClr val="tx2"/>
              </a:solidFill>
              <a:latin typeface="Arial" charset="0"/>
            </a:endParaRPr>
          </a:p>
          <a:p>
            <a:pPr>
              <a:spcAft>
                <a:spcPts val="1800"/>
              </a:spcAft>
              <a:buClr>
                <a:schemeClr val="accent1"/>
              </a:buClr>
              <a:buSzPct val="125000"/>
              <a:buFont typeface="Wingdings" pitchFamily="2" charset="2"/>
              <a:buChar char="§"/>
            </a:pPr>
            <a:r>
              <a:rPr lang="en-US" altLang="en-US" sz="2000" dirty="0" smtClean="0">
                <a:solidFill>
                  <a:schemeClr val="tx2"/>
                </a:solidFill>
                <a:latin typeface="Arial" charset="0"/>
              </a:rPr>
              <a:t>TERMs </a:t>
            </a:r>
            <a:r>
              <a:rPr lang="en-US" altLang="en-US" sz="2000" dirty="0">
                <a:solidFill>
                  <a:schemeClr val="tx2"/>
                </a:solidFill>
                <a:latin typeface="Arial" charset="0"/>
              </a:rPr>
              <a:t>did not meet emissions goals, but this was due to a </a:t>
            </a:r>
            <a:r>
              <a:rPr lang="en-US" altLang="en-US" sz="2000" dirty="0" smtClean="0">
                <a:solidFill>
                  <a:schemeClr val="tx2"/>
                </a:solidFill>
                <a:latin typeface="Arial" charset="0"/>
              </a:rPr>
              <a:t>change in the emission model (MOVES) and reductions </a:t>
            </a:r>
            <a:r>
              <a:rPr lang="en-US" altLang="en-US" sz="2000" dirty="0">
                <a:solidFill>
                  <a:schemeClr val="tx2"/>
                </a:solidFill>
                <a:latin typeface="Arial" charset="0"/>
              </a:rPr>
              <a:t>in the </a:t>
            </a:r>
            <a:r>
              <a:rPr lang="en-US" altLang="en-US" sz="2000" dirty="0" smtClean="0">
                <a:solidFill>
                  <a:schemeClr val="tx2"/>
                </a:solidFill>
                <a:latin typeface="Arial" charset="0"/>
              </a:rPr>
              <a:t>2014 </a:t>
            </a:r>
            <a:r>
              <a:rPr lang="en-US" altLang="en-US" sz="2000" dirty="0">
                <a:solidFill>
                  <a:schemeClr val="tx2"/>
                </a:solidFill>
                <a:latin typeface="Arial" charset="0"/>
              </a:rPr>
              <a:t>emission </a:t>
            </a:r>
            <a:r>
              <a:rPr lang="en-US" altLang="en-US" sz="2000" dirty="0" smtClean="0">
                <a:solidFill>
                  <a:schemeClr val="tx2"/>
                </a:solidFill>
                <a:latin typeface="Arial" charset="0"/>
              </a:rPr>
              <a:t>factors, </a:t>
            </a:r>
            <a:r>
              <a:rPr lang="en-US" altLang="en-US" sz="2000" dirty="0">
                <a:solidFill>
                  <a:schemeClr val="tx2"/>
                </a:solidFill>
                <a:latin typeface="Arial" charset="0"/>
              </a:rPr>
              <a:t>compared to the </a:t>
            </a:r>
            <a:r>
              <a:rPr lang="en-US" altLang="en-US" sz="2000" dirty="0" smtClean="0">
                <a:solidFill>
                  <a:schemeClr val="tx2"/>
                </a:solidFill>
                <a:latin typeface="Arial" charset="0"/>
              </a:rPr>
              <a:t>factors </a:t>
            </a:r>
            <a:r>
              <a:rPr lang="en-US" altLang="en-US" sz="2000" dirty="0">
                <a:solidFill>
                  <a:schemeClr val="tx2"/>
                </a:solidFill>
                <a:latin typeface="Arial" charset="0"/>
              </a:rPr>
              <a:t>used when the goals were </a:t>
            </a:r>
            <a:r>
              <a:rPr lang="en-US" altLang="en-US" sz="2000" dirty="0" smtClean="0">
                <a:solidFill>
                  <a:schemeClr val="tx2"/>
                </a:solidFill>
                <a:latin typeface="Arial" charset="0"/>
              </a:rPr>
              <a:t>established in 2005</a:t>
            </a:r>
            <a:endParaRPr lang="en-US" altLang="en-US" sz="2000" dirty="0">
              <a:solidFill>
                <a:schemeClr val="tx2"/>
              </a:solidFill>
              <a:latin typeface="Arial" charset="0"/>
            </a:endParaRPr>
          </a:p>
        </p:txBody>
      </p:sp>
      <p:sp>
        <p:nvSpPr>
          <p:cNvPr id="454659" name="Rectangle 3"/>
          <p:cNvSpPr>
            <a:spLocks noChangeArrowheads="1"/>
          </p:cNvSpPr>
          <p:nvPr/>
        </p:nvSpPr>
        <p:spPr bwMode="auto">
          <a:xfrm>
            <a:off x="968375" y="228600"/>
            <a:ext cx="7947025" cy="685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lstStyle>
            <a:lvl1pPr>
              <a:defRPr sz="2400">
                <a:solidFill>
                  <a:schemeClr val="tx1"/>
                </a:solidFill>
                <a:latin typeface="Times New Roman" pitchFamily="18" charset="0"/>
              </a:defRPr>
            </a:lvl1pPr>
            <a:lvl2pPr>
              <a:defRPr sz="2400">
                <a:solidFill>
                  <a:schemeClr val="tx1"/>
                </a:solidFill>
                <a:latin typeface="Times New Roman" pitchFamily="18" charset="0"/>
              </a:defRPr>
            </a:lvl2pPr>
            <a:lvl3pPr>
              <a:defRPr sz="2400">
                <a:solidFill>
                  <a:schemeClr val="tx1"/>
                </a:solidFill>
                <a:latin typeface="Times New Roman" pitchFamily="18" charset="0"/>
              </a:defRPr>
            </a:lvl3pPr>
            <a:lvl4pPr>
              <a:defRPr sz="2400">
                <a:solidFill>
                  <a:schemeClr val="tx1"/>
                </a:solidFill>
                <a:latin typeface="Times New Roman" pitchFamily="18" charset="0"/>
              </a:defRPr>
            </a:lvl4pPr>
            <a:lvl5pPr>
              <a:defRPr sz="2400">
                <a:solidFill>
                  <a:schemeClr val="tx1"/>
                </a:solidFill>
                <a:latin typeface="Times New Roman" pitchFamily="18" charset="0"/>
              </a:defRPr>
            </a:lvl5pPr>
            <a:lvl6pPr marL="457200" fontAlgn="base">
              <a:spcBef>
                <a:spcPct val="0"/>
              </a:spcBef>
              <a:spcAft>
                <a:spcPct val="0"/>
              </a:spcAft>
              <a:defRPr sz="2400">
                <a:solidFill>
                  <a:schemeClr val="tx1"/>
                </a:solidFill>
                <a:latin typeface="Times New Roman" pitchFamily="18" charset="0"/>
              </a:defRPr>
            </a:lvl6pPr>
            <a:lvl7pPr marL="914400" fontAlgn="base">
              <a:spcBef>
                <a:spcPct val="0"/>
              </a:spcBef>
              <a:spcAft>
                <a:spcPct val="0"/>
              </a:spcAft>
              <a:defRPr sz="2400">
                <a:solidFill>
                  <a:schemeClr val="tx1"/>
                </a:solidFill>
                <a:latin typeface="Times New Roman" pitchFamily="18" charset="0"/>
              </a:defRPr>
            </a:lvl7pPr>
            <a:lvl8pPr marL="1371600" fontAlgn="base">
              <a:spcBef>
                <a:spcPct val="0"/>
              </a:spcBef>
              <a:spcAft>
                <a:spcPct val="0"/>
              </a:spcAft>
              <a:defRPr sz="2400">
                <a:solidFill>
                  <a:schemeClr val="tx1"/>
                </a:solidFill>
                <a:latin typeface="Times New Roman" pitchFamily="18" charset="0"/>
              </a:defRPr>
            </a:lvl8pPr>
            <a:lvl9pPr marL="1828800" fontAlgn="base">
              <a:spcBef>
                <a:spcPct val="0"/>
              </a:spcBef>
              <a:spcAft>
                <a:spcPct val="0"/>
              </a:spcAft>
              <a:defRPr sz="2400">
                <a:solidFill>
                  <a:schemeClr val="tx1"/>
                </a:solidFill>
                <a:latin typeface="Times New Roman" pitchFamily="18" charset="0"/>
              </a:defRPr>
            </a:lvl9pPr>
          </a:lstStyle>
          <a:p>
            <a:r>
              <a:rPr lang="en-US" altLang="en-US" sz="2800" dirty="0">
                <a:latin typeface="Arial" charset="0"/>
              </a:rPr>
              <a:t>TERM Analysis Observations </a:t>
            </a:r>
          </a:p>
        </p:txBody>
      </p:sp>
      <p:sp>
        <p:nvSpPr>
          <p:cNvPr id="454661" name="Rectangle 5"/>
          <p:cNvSpPr>
            <a:spLocks noChangeArrowheads="1"/>
          </p:cNvSpPr>
          <p:nvPr/>
        </p:nvSpPr>
        <p:spPr bwMode="auto">
          <a:xfrm>
            <a:off x="8861425" y="6354763"/>
            <a:ext cx="212725" cy="203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pic>
        <p:nvPicPr>
          <p:cNvPr id="5" name="Picture 4" descr="ad1"/>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5879798" y="299116"/>
            <a:ext cx="1477577" cy="2081926"/>
          </a:xfrm>
          <a:prstGeom prst="rect">
            <a:avLst/>
          </a:prstGeom>
          <a:noFill/>
          <a:ln w="28575">
            <a:solidFill>
              <a:srgbClr val="333399"/>
            </a:solidFill>
            <a:miter lim="800000"/>
            <a:headEnd/>
            <a:tailEnd/>
          </a:ln>
          <a:extLst>
            <a:ext uri="{909E8E84-426E-40DD-AFC4-6F175D3DCCD1}">
              <a14:hiddenFill xmlns:a14="http://schemas.microsoft.com/office/drawing/2010/main">
                <a:solidFill>
                  <a:srgbClr val="FFFFFF"/>
                </a:solidFill>
              </a14:hiddenFill>
            </a:ext>
          </a:extLst>
        </p:spPr>
      </p:pic>
      <p:pic>
        <p:nvPicPr>
          <p:cNvPr id="6" name="Picture 4" descr="clouds-in-blue-sky"/>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7482938" y="302060"/>
            <a:ext cx="1432462" cy="2079630"/>
          </a:xfrm>
          <a:prstGeom prst="rect">
            <a:avLst/>
          </a:prstGeom>
          <a:noFill/>
          <a:ln w="28575">
            <a:solidFill>
              <a:schemeClr val="accent1"/>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5640276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Object 13"/>
          <p:cNvGraphicFramePr>
            <a:graphicFrameLocks/>
          </p:cNvGraphicFramePr>
          <p:nvPr>
            <p:extLst>
              <p:ext uri="{D42A27DB-BD31-4B8C-83A1-F6EECF244321}">
                <p14:modId xmlns:p14="http://schemas.microsoft.com/office/powerpoint/2010/main" val="2043564638"/>
              </p:ext>
            </p:extLst>
          </p:nvPr>
        </p:nvGraphicFramePr>
        <p:xfrm>
          <a:off x="1219877" y="1469317"/>
          <a:ext cx="6857323" cy="4169483"/>
        </p:xfrm>
        <a:graphic>
          <a:graphicData uri="http://schemas.openxmlformats.org/drawingml/2006/chart">
            <c:chart xmlns:c="http://schemas.openxmlformats.org/drawingml/2006/chart" xmlns:r="http://schemas.openxmlformats.org/officeDocument/2006/relationships" r:id="rId3"/>
          </a:graphicData>
        </a:graphic>
      </p:graphicFrame>
      <p:sp>
        <p:nvSpPr>
          <p:cNvPr id="8" name="Rectangle 33"/>
          <p:cNvSpPr>
            <a:spLocks noChangeArrowheads="1"/>
          </p:cNvSpPr>
          <p:nvPr/>
        </p:nvSpPr>
        <p:spPr bwMode="auto">
          <a:xfrm>
            <a:off x="1212112" y="1467071"/>
            <a:ext cx="3157870" cy="4325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lstStyle>
            <a:lvl1pPr marL="342900" indent="-342900">
              <a:tabLst>
                <a:tab pos="2346325" algn="l"/>
                <a:tab pos="5719763" algn="r"/>
                <a:tab pos="7140575" algn="r"/>
              </a:tabLst>
              <a:defRPr sz="2400">
                <a:solidFill>
                  <a:schemeClr val="tx1"/>
                </a:solidFill>
                <a:latin typeface="Times New Roman" pitchFamily="18" charset="0"/>
              </a:defRPr>
            </a:lvl1pPr>
            <a:lvl2pPr marL="742950" indent="-285750">
              <a:tabLst>
                <a:tab pos="2346325" algn="l"/>
                <a:tab pos="5719763" algn="r"/>
                <a:tab pos="7140575" algn="r"/>
              </a:tabLst>
              <a:defRPr sz="2400">
                <a:solidFill>
                  <a:schemeClr val="tx1"/>
                </a:solidFill>
                <a:latin typeface="Times New Roman" pitchFamily="18" charset="0"/>
              </a:defRPr>
            </a:lvl2pPr>
            <a:lvl3pPr marL="1371600" indent="-323850">
              <a:tabLst>
                <a:tab pos="2346325" algn="l"/>
                <a:tab pos="5719763" algn="r"/>
                <a:tab pos="7140575" algn="r"/>
              </a:tabLst>
              <a:defRPr sz="2400">
                <a:solidFill>
                  <a:schemeClr val="tx1"/>
                </a:solidFill>
                <a:latin typeface="Times New Roman" pitchFamily="18" charset="0"/>
              </a:defRPr>
            </a:lvl3pPr>
            <a:lvl4pPr marL="1714500" indent="-228600">
              <a:tabLst>
                <a:tab pos="2346325" algn="l"/>
                <a:tab pos="5719763" algn="r"/>
                <a:tab pos="7140575" algn="r"/>
              </a:tabLst>
              <a:defRPr sz="2400">
                <a:solidFill>
                  <a:schemeClr val="tx1"/>
                </a:solidFill>
                <a:latin typeface="Times New Roman" pitchFamily="18" charset="0"/>
              </a:defRPr>
            </a:lvl4pPr>
            <a:lvl5pPr marL="2114550" indent="-228600">
              <a:tabLst>
                <a:tab pos="2346325" algn="l"/>
                <a:tab pos="5719763" algn="r"/>
                <a:tab pos="7140575" algn="r"/>
              </a:tabLst>
              <a:defRPr sz="2400">
                <a:solidFill>
                  <a:schemeClr val="tx1"/>
                </a:solidFill>
                <a:latin typeface="Times New Roman" pitchFamily="18" charset="0"/>
              </a:defRPr>
            </a:lvl5pPr>
            <a:lvl6pPr marL="2571750" indent="-228600" fontAlgn="base">
              <a:spcBef>
                <a:spcPct val="0"/>
              </a:spcBef>
              <a:spcAft>
                <a:spcPct val="0"/>
              </a:spcAft>
              <a:tabLst>
                <a:tab pos="2346325" algn="l"/>
                <a:tab pos="5719763" algn="r"/>
                <a:tab pos="7140575" algn="r"/>
              </a:tabLst>
              <a:defRPr sz="2400">
                <a:solidFill>
                  <a:schemeClr val="tx1"/>
                </a:solidFill>
                <a:latin typeface="Times New Roman" pitchFamily="18" charset="0"/>
              </a:defRPr>
            </a:lvl6pPr>
            <a:lvl7pPr marL="3028950" indent="-228600" fontAlgn="base">
              <a:spcBef>
                <a:spcPct val="0"/>
              </a:spcBef>
              <a:spcAft>
                <a:spcPct val="0"/>
              </a:spcAft>
              <a:tabLst>
                <a:tab pos="2346325" algn="l"/>
                <a:tab pos="5719763" algn="r"/>
                <a:tab pos="7140575" algn="r"/>
              </a:tabLst>
              <a:defRPr sz="2400">
                <a:solidFill>
                  <a:schemeClr val="tx1"/>
                </a:solidFill>
                <a:latin typeface="Times New Roman" pitchFamily="18" charset="0"/>
              </a:defRPr>
            </a:lvl7pPr>
            <a:lvl8pPr marL="3486150" indent="-228600" fontAlgn="base">
              <a:spcBef>
                <a:spcPct val="0"/>
              </a:spcBef>
              <a:spcAft>
                <a:spcPct val="0"/>
              </a:spcAft>
              <a:tabLst>
                <a:tab pos="2346325" algn="l"/>
                <a:tab pos="5719763" algn="r"/>
                <a:tab pos="7140575" algn="r"/>
              </a:tabLst>
              <a:defRPr sz="2400">
                <a:solidFill>
                  <a:schemeClr val="tx1"/>
                </a:solidFill>
                <a:latin typeface="Times New Roman" pitchFamily="18" charset="0"/>
              </a:defRPr>
            </a:lvl8pPr>
            <a:lvl9pPr marL="3943350" indent="-228600" fontAlgn="base">
              <a:spcBef>
                <a:spcPct val="0"/>
              </a:spcBef>
              <a:spcAft>
                <a:spcPct val="0"/>
              </a:spcAft>
              <a:tabLst>
                <a:tab pos="2346325" algn="l"/>
                <a:tab pos="5719763" algn="r"/>
                <a:tab pos="7140575" algn="r"/>
              </a:tabLst>
              <a:defRPr sz="2400">
                <a:solidFill>
                  <a:schemeClr val="tx1"/>
                </a:solidFill>
                <a:latin typeface="Times New Roman" pitchFamily="18" charset="0"/>
              </a:defRPr>
            </a:lvl9pPr>
          </a:lstStyle>
          <a:p>
            <a:pPr marL="0" indent="0">
              <a:spcAft>
                <a:spcPct val="65000"/>
              </a:spcAft>
              <a:buClr>
                <a:schemeClr val="accent1"/>
              </a:buClr>
              <a:buSzPct val="125000"/>
            </a:pPr>
            <a:r>
              <a:rPr lang="en-US" altLang="en-US" sz="1800" dirty="0" smtClean="0">
                <a:latin typeface="Arial" charset="0"/>
              </a:rPr>
              <a:t>Daily Vehicle Trips Reduced</a:t>
            </a:r>
            <a:endParaRPr lang="en-US" altLang="en-US" sz="1800" dirty="0">
              <a:latin typeface="Arial" charset="0"/>
            </a:endParaRPr>
          </a:p>
        </p:txBody>
      </p:sp>
      <p:sp>
        <p:nvSpPr>
          <p:cNvPr id="10" name="Rectangle 9"/>
          <p:cNvSpPr>
            <a:spLocks noChangeArrowheads="1"/>
          </p:cNvSpPr>
          <p:nvPr/>
        </p:nvSpPr>
        <p:spPr bwMode="auto">
          <a:xfrm>
            <a:off x="956930" y="1"/>
            <a:ext cx="7958470" cy="10687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lstStyle/>
          <a:p>
            <a:r>
              <a:rPr lang="en-US" b="1" dirty="0">
                <a:latin typeface="Arial" charset="0"/>
              </a:rPr>
              <a:t>Commuter Connections</a:t>
            </a:r>
          </a:p>
          <a:p>
            <a:r>
              <a:rPr lang="en-US" b="1" dirty="0" smtClean="0">
                <a:latin typeface="Arial" charset="0"/>
              </a:rPr>
              <a:t>Vehicle Trip Reduction – 1999 to 2014</a:t>
            </a:r>
          </a:p>
        </p:txBody>
      </p:sp>
    </p:spTree>
    <p:extLst>
      <p:ext uri="{BB962C8B-B14F-4D97-AF65-F5344CB8AC3E}">
        <p14:creationId xmlns:p14="http://schemas.microsoft.com/office/powerpoint/2010/main" val="269183707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Object 13"/>
          <p:cNvGraphicFramePr>
            <a:graphicFrameLocks/>
          </p:cNvGraphicFramePr>
          <p:nvPr>
            <p:extLst>
              <p:ext uri="{D42A27DB-BD31-4B8C-83A1-F6EECF244321}">
                <p14:modId xmlns:p14="http://schemas.microsoft.com/office/powerpoint/2010/main" val="4192564864"/>
              </p:ext>
            </p:extLst>
          </p:nvPr>
        </p:nvGraphicFramePr>
        <p:xfrm>
          <a:off x="1219877" y="1469317"/>
          <a:ext cx="7254272" cy="4741477"/>
        </p:xfrm>
        <a:graphic>
          <a:graphicData uri="http://schemas.openxmlformats.org/drawingml/2006/chart">
            <c:chart xmlns:c="http://schemas.openxmlformats.org/drawingml/2006/chart" xmlns:r="http://schemas.openxmlformats.org/officeDocument/2006/relationships" r:id="rId3"/>
          </a:graphicData>
        </a:graphic>
      </p:graphicFrame>
      <p:sp>
        <p:nvSpPr>
          <p:cNvPr id="8" name="Rectangle 33"/>
          <p:cNvSpPr>
            <a:spLocks noChangeArrowheads="1"/>
          </p:cNvSpPr>
          <p:nvPr/>
        </p:nvSpPr>
        <p:spPr bwMode="auto">
          <a:xfrm>
            <a:off x="1212112" y="1467071"/>
            <a:ext cx="3157870" cy="4325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lstStyle>
            <a:lvl1pPr marL="342900" indent="-342900">
              <a:tabLst>
                <a:tab pos="2346325" algn="l"/>
                <a:tab pos="5719763" algn="r"/>
                <a:tab pos="7140575" algn="r"/>
              </a:tabLst>
              <a:defRPr sz="2400">
                <a:solidFill>
                  <a:schemeClr val="tx1"/>
                </a:solidFill>
                <a:latin typeface="Times New Roman" pitchFamily="18" charset="0"/>
              </a:defRPr>
            </a:lvl1pPr>
            <a:lvl2pPr marL="742950" indent="-285750">
              <a:tabLst>
                <a:tab pos="2346325" algn="l"/>
                <a:tab pos="5719763" algn="r"/>
                <a:tab pos="7140575" algn="r"/>
              </a:tabLst>
              <a:defRPr sz="2400">
                <a:solidFill>
                  <a:schemeClr val="tx1"/>
                </a:solidFill>
                <a:latin typeface="Times New Roman" pitchFamily="18" charset="0"/>
              </a:defRPr>
            </a:lvl2pPr>
            <a:lvl3pPr marL="1371600" indent="-323850">
              <a:tabLst>
                <a:tab pos="2346325" algn="l"/>
                <a:tab pos="5719763" algn="r"/>
                <a:tab pos="7140575" algn="r"/>
              </a:tabLst>
              <a:defRPr sz="2400">
                <a:solidFill>
                  <a:schemeClr val="tx1"/>
                </a:solidFill>
                <a:latin typeface="Times New Roman" pitchFamily="18" charset="0"/>
              </a:defRPr>
            </a:lvl3pPr>
            <a:lvl4pPr marL="1714500" indent="-228600">
              <a:tabLst>
                <a:tab pos="2346325" algn="l"/>
                <a:tab pos="5719763" algn="r"/>
                <a:tab pos="7140575" algn="r"/>
              </a:tabLst>
              <a:defRPr sz="2400">
                <a:solidFill>
                  <a:schemeClr val="tx1"/>
                </a:solidFill>
                <a:latin typeface="Times New Roman" pitchFamily="18" charset="0"/>
              </a:defRPr>
            </a:lvl4pPr>
            <a:lvl5pPr marL="2114550" indent="-228600">
              <a:tabLst>
                <a:tab pos="2346325" algn="l"/>
                <a:tab pos="5719763" algn="r"/>
                <a:tab pos="7140575" algn="r"/>
              </a:tabLst>
              <a:defRPr sz="2400">
                <a:solidFill>
                  <a:schemeClr val="tx1"/>
                </a:solidFill>
                <a:latin typeface="Times New Roman" pitchFamily="18" charset="0"/>
              </a:defRPr>
            </a:lvl5pPr>
            <a:lvl6pPr marL="2571750" indent="-228600" fontAlgn="base">
              <a:spcBef>
                <a:spcPct val="0"/>
              </a:spcBef>
              <a:spcAft>
                <a:spcPct val="0"/>
              </a:spcAft>
              <a:tabLst>
                <a:tab pos="2346325" algn="l"/>
                <a:tab pos="5719763" algn="r"/>
                <a:tab pos="7140575" algn="r"/>
              </a:tabLst>
              <a:defRPr sz="2400">
                <a:solidFill>
                  <a:schemeClr val="tx1"/>
                </a:solidFill>
                <a:latin typeface="Times New Roman" pitchFamily="18" charset="0"/>
              </a:defRPr>
            </a:lvl6pPr>
            <a:lvl7pPr marL="3028950" indent="-228600" fontAlgn="base">
              <a:spcBef>
                <a:spcPct val="0"/>
              </a:spcBef>
              <a:spcAft>
                <a:spcPct val="0"/>
              </a:spcAft>
              <a:tabLst>
                <a:tab pos="2346325" algn="l"/>
                <a:tab pos="5719763" algn="r"/>
                <a:tab pos="7140575" algn="r"/>
              </a:tabLst>
              <a:defRPr sz="2400">
                <a:solidFill>
                  <a:schemeClr val="tx1"/>
                </a:solidFill>
                <a:latin typeface="Times New Roman" pitchFamily="18" charset="0"/>
              </a:defRPr>
            </a:lvl7pPr>
            <a:lvl8pPr marL="3486150" indent="-228600" fontAlgn="base">
              <a:spcBef>
                <a:spcPct val="0"/>
              </a:spcBef>
              <a:spcAft>
                <a:spcPct val="0"/>
              </a:spcAft>
              <a:tabLst>
                <a:tab pos="2346325" algn="l"/>
                <a:tab pos="5719763" algn="r"/>
                <a:tab pos="7140575" algn="r"/>
              </a:tabLst>
              <a:defRPr sz="2400">
                <a:solidFill>
                  <a:schemeClr val="tx1"/>
                </a:solidFill>
                <a:latin typeface="Times New Roman" pitchFamily="18" charset="0"/>
              </a:defRPr>
            </a:lvl8pPr>
            <a:lvl9pPr marL="3943350" indent="-228600" fontAlgn="base">
              <a:spcBef>
                <a:spcPct val="0"/>
              </a:spcBef>
              <a:spcAft>
                <a:spcPct val="0"/>
              </a:spcAft>
              <a:tabLst>
                <a:tab pos="2346325" algn="l"/>
                <a:tab pos="5719763" algn="r"/>
                <a:tab pos="7140575" algn="r"/>
              </a:tabLst>
              <a:defRPr sz="2400">
                <a:solidFill>
                  <a:schemeClr val="tx1"/>
                </a:solidFill>
                <a:latin typeface="Times New Roman" pitchFamily="18" charset="0"/>
              </a:defRPr>
            </a:lvl9pPr>
          </a:lstStyle>
          <a:p>
            <a:pPr marL="0" indent="0">
              <a:spcAft>
                <a:spcPct val="65000"/>
              </a:spcAft>
              <a:buClr>
                <a:schemeClr val="accent1"/>
              </a:buClr>
              <a:buSzPct val="125000"/>
            </a:pPr>
            <a:r>
              <a:rPr lang="en-US" altLang="en-US" sz="1800" dirty="0" smtClean="0">
                <a:latin typeface="Arial" charset="0"/>
              </a:rPr>
              <a:t>Daily VMT Reduced</a:t>
            </a:r>
            <a:endParaRPr lang="en-US" altLang="en-US" sz="1800" dirty="0">
              <a:latin typeface="Arial" charset="0"/>
            </a:endParaRPr>
          </a:p>
        </p:txBody>
      </p:sp>
      <p:sp>
        <p:nvSpPr>
          <p:cNvPr id="10" name="Rectangle 9"/>
          <p:cNvSpPr>
            <a:spLocks noChangeArrowheads="1"/>
          </p:cNvSpPr>
          <p:nvPr/>
        </p:nvSpPr>
        <p:spPr bwMode="auto">
          <a:xfrm>
            <a:off x="956930" y="1"/>
            <a:ext cx="7958470" cy="10687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lstStyle/>
          <a:p>
            <a:r>
              <a:rPr lang="en-US" dirty="0" smtClean="0">
                <a:latin typeface="Arial" charset="0"/>
              </a:rPr>
              <a:t>Commuter Connections</a:t>
            </a:r>
          </a:p>
          <a:p>
            <a:r>
              <a:rPr lang="en-US" dirty="0" smtClean="0">
                <a:latin typeface="Arial" charset="0"/>
              </a:rPr>
              <a:t>VMT Reduction – 1999 to 2014</a:t>
            </a:r>
          </a:p>
        </p:txBody>
      </p:sp>
    </p:spTree>
    <p:extLst>
      <p:ext uri="{BB962C8B-B14F-4D97-AF65-F5344CB8AC3E}">
        <p14:creationId xmlns:p14="http://schemas.microsoft.com/office/powerpoint/2010/main" val="179737742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Object 13"/>
          <p:cNvGraphicFramePr>
            <a:graphicFrameLocks/>
          </p:cNvGraphicFramePr>
          <p:nvPr>
            <p:extLst>
              <p:ext uri="{D42A27DB-BD31-4B8C-83A1-F6EECF244321}">
                <p14:modId xmlns:p14="http://schemas.microsoft.com/office/powerpoint/2010/main" val="2015916563"/>
              </p:ext>
            </p:extLst>
          </p:nvPr>
        </p:nvGraphicFramePr>
        <p:xfrm>
          <a:off x="1219877" y="1469317"/>
          <a:ext cx="7254272" cy="4741477"/>
        </p:xfrm>
        <a:graphic>
          <a:graphicData uri="http://schemas.openxmlformats.org/drawingml/2006/chart">
            <c:chart xmlns:c="http://schemas.openxmlformats.org/drawingml/2006/chart" xmlns:r="http://schemas.openxmlformats.org/officeDocument/2006/relationships" r:id="rId3"/>
          </a:graphicData>
        </a:graphic>
      </p:graphicFrame>
      <p:sp>
        <p:nvSpPr>
          <p:cNvPr id="8" name="Rectangle 33"/>
          <p:cNvSpPr>
            <a:spLocks noChangeArrowheads="1"/>
          </p:cNvSpPr>
          <p:nvPr/>
        </p:nvSpPr>
        <p:spPr bwMode="auto">
          <a:xfrm>
            <a:off x="1212112" y="1467071"/>
            <a:ext cx="3157870" cy="4325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lstStyle>
            <a:lvl1pPr marL="342900" indent="-342900">
              <a:tabLst>
                <a:tab pos="2346325" algn="l"/>
                <a:tab pos="5719763" algn="r"/>
                <a:tab pos="7140575" algn="r"/>
              </a:tabLst>
              <a:defRPr sz="2400">
                <a:solidFill>
                  <a:schemeClr val="tx1"/>
                </a:solidFill>
                <a:latin typeface="Times New Roman" pitchFamily="18" charset="0"/>
              </a:defRPr>
            </a:lvl1pPr>
            <a:lvl2pPr marL="742950" indent="-285750">
              <a:tabLst>
                <a:tab pos="2346325" algn="l"/>
                <a:tab pos="5719763" algn="r"/>
                <a:tab pos="7140575" algn="r"/>
              </a:tabLst>
              <a:defRPr sz="2400">
                <a:solidFill>
                  <a:schemeClr val="tx1"/>
                </a:solidFill>
                <a:latin typeface="Times New Roman" pitchFamily="18" charset="0"/>
              </a:defRPr>
            </a:lvl2pPr>
            <a:lvl3pPr marL="1371600" indent="-323850">
              <a:tabLst>
                <a:tab pos="2346325" algn="l"/>
                <a:tab pos="5719763" algn="r"/>
                <a:tab pos="7140575" algn="r"/>
              </a:tabLst>
              <a:defRPr sz="2400">
                <a:solidFill>
                  <a:schemeClr val="tx1"/>
                </a:solidFill>
                <a:latin typeface="Times New Roman" pitchFamily="18" charset="0"/>
              </a:defRPr>
            </a:lvl3pPr>
            <a:lvl4pPr marL="1714500" indent="-228600">
              <a:tabLst>
                <a:tab pos="2346325" algn="l"/>
                <a:tab pos="5719763" algn="r"/>
                <a:tab pos="7140575" algn="r"/>
              </a:tabLst>
              <a:defRPr sz="2400">
                <a:solidFill>
                  <a:schemeClr val="tx1"/>
                </a:solidFill>
                <a:latin typeface="Times New Roman" pitchFamily="18" charset="0"/>
              </a:defRPr>
            </a:lvl4pPr>
            <a:lvl5pPr marL="2114550" indent="-228600">
              <a:tabLst>
                <a:tab pos="2346325" algn="l"/>
                <a:tab pos="5719763" algn="r"/>
                <a:tab pos="7140575" algn="r"/>
              </a:tabLst>
              <a:defRPr sz="2400">
                <a:solidFill>
                  <a:schemeClr val="tx1"/>
                </a:solidFill>
                <a:latin typeface="Times New Roman" pitchFamily="18" charset="0"/>
              </a:defRPr>
            </a:lvl5pPr>
            <a:lvl6pPr marL="2571750" indent="-228600" fontAlgn="base">
              <a:spcBef>
                <a:spcPct val="0"/>
              </a:spcBef>
              <a:spcAft>
                <a:spcPct val="0"/>
              </a:spcAft>
              <a:tabLst>
                <a:tab pos="2346325" algn="l"/>
                <a:tab pos="5719763" algn="r"/>
                <a:tab pos="7140575" algn="r"/>
              </a:tabLst>
              <a:defRPr sz="2400">
                <a:solidFill>
                  <a:schemeClr val="tx1"/>
                </a:solidFill>
                <a:latin typeface="Times New Roman" pitchFamily="18" charset="0"/>
              </a:defRPr>
            </a:lvl6pPr>
            <a:lvl7pPr marL="3028950" indent="-228600" fontAlgn="base">
              <a:spcBef>
                <a:spcPct val="0"/>
              </a:spcBef>
              <a:spcAft>
                <a:spcPct val="0"/>
              </a:spcAft>
              <a:tabLst>
                <a:tab pos="2346325" algn="l"/>
                <a:tab pos="5719763" algn="r"/>
                <a:tab pos="7140575" algn="r"/>
              </a:tabLst>
              <a:defRPr sz="2400">
                <a:solidFill>
                  <a:schemeClr val="tx1"/>
                </a:solidFill>
                <a:latin typeface="Times New Roman" pitchFamily="18" charset="0"/>
              </a:defRPr>
            </a:lvl7pPr>
            <a:lvl8pPr marL="3486150" indent="-228600" fontAlgn="base">
              <a:spcBef>
                <a:spcPct val="0"/>
              </a:spcBef>
              <a:spcAft>
                <a:spcPct val="0"/>
              </a:spcAft>
              <a:tabLst>
                <a:tab pos="2346325" algn="l"/>
                <a:tab pos="5719763" algn="r"/>
                <a:tab pos="7140575" algn="r"/>
              </a:tabLst>
              <a:defRPr sz="2400">
                <a:solidFill>
                  <a:schemeClr val="tx1"/>
                </a:solidFill>
                <a:latin typeface="Times New Roman" pitchFamily="18" charset="0"/>
              </a:defRPr>
            </a:lvl8pPr>
            <a:lvl9pPr marL="3943350" indent="-228600" fontAlgn="base">
              <a:spcBef>
                <a:spcPct val="0"/>
              </a:spcBef>
              <a:spcAft>
                <a:spcPct val="0"/>
              </a:spcAft>
              <a:tabLst>
                <a:tab pos="2346325" algn="l"/>
                <a:tab pos="5719763" algn="r"/>
                <a:tab pos="7140575" algn="r"/>
              </a:tabLst>
              <a:defRPr sz="2400">
                <a:solidFill>
                  <a:schemeClr val="tx1"/>
                </a:solidFill>
                <a:latin typeface="Times New Roman" pitchFamily="18" charset="0"/>
              </a:defRPr>
            </a:lvl9pPr>
          </a:lstStyle>
          <a:p>
            <a:pPr marL="0" indent="0">
              <a:spcAft>
                <a:spcPct val="65000"/>
              </a:spcAft>
              <a:buClr>
                <a:schemeClr val="accent1"/>
              </a:buClr>
              <a:buSzPct val="125000"/>
            </a:pPr>
            <a:r>
              <a:rPr lang="en-US" altLang="en-US" sz="1800" dirty="0" smtClean="0">
                <a:latin typeface="Arial" charset="0"/>
              </a:rPr>
              <a:t>Daily tons NOx Reduced</a:t>
            </a:r>
            <a:endParaRPr lang="en-US" altLang="en-US" sz="1800" dirty="0">
              <a:latin typeface="Arial" charset="0"/>
            </a:endParaRPr>
          </a:p>
        </p:txBody>
      </p:sp>
      <p:sp>
        <p:nvSpPr>
          <p:cNvPr id="10" name="Rectangle 9"/>
          <p:cNvSpPr>
            <a:spLocks noChangeArrowheads="1"/>
          </p:cNvSpPr>
          <p:nvPr/>
        </p:nvSpPr>
        <p:spPr bwMode="auto">
          <a:xfrm>
            <a:off x="956930" y="1"/>
            <a:ext cx="7958470" cy="10687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lstStyle/>
          <a:p>
            <a:r>
              <a:rPr lang="en-US" b="1" dirty="0" smtClean="0">
                <a:latin typeface="Arial" charset="0"/>
              </a:rPr>
              <a:t>Commuter Connections </a:t>
            </a:r>
          </a:p>
          <a:p>
            <a:r>
              <a:rPr lang="en-US" b="1" dirty="0" smtClean="0">
                <a:latin typeface="Arial" charset="0"/>
              </a:rPr>
              <a:t>NOx Reduced (daily tons) – 1999 to 2014</a:t>
            </a:r>
          </a:p>
        </p:txBody>
      </p:sp>
    </p:spTree>
    <p:extLst>
      <p:ext uri="{BB962C8B-B14F-4D97-AF65-F5344CB8AC3E}">
        <p14:creationId xmlns:p14="http://schemas.microsoft.com/office/powerpoint/2010/main" val="310276160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Object 13"/>
          <p:cNvGraphicFramePr>
            <a:graphicFrameLocks/>
          </p:cNvGraphicFramePr>
          <p:nvPr>
            <p:extLst>
              <p:ext uri="{D42A27DB-BD31-4B8C-83A1-F6EECF244321}">
                <p14:modId xmlns:p14="http://schemas.microsoft.com/office/powerpoint/2010/main" val="4270102626"/>
              </p:ext>
            </p:extLst>
          </p:nvPr>
        </p:nvGraphicFramePr>
        <p:xfrm>
          <a:off x="1219877" y="1469317"/>
          <a:ext cx="7254272" cy="4741477"/>
        </p:xfrm>
        <a:graphic>
          <a:graphicData uri="http://schemas.openxmlformats.org/drawingml/2006/chart">
            <c:chart xmlns:c="http://schemas.openxmlformats.org/drawingml/2006/chart" xmlns:r="http://schemas.openxmlformats.org/officeDocument/2006/relationships" r:id="rId3"/>
          </a:graphicData>
        </a:graphic>
      </p:graphicFrame>
      <p:sp>
        <p:nvSpPr>
          <p:cNvPr id="8" name="Rectangle 33"/>
          <p:cNvSpPr>
            <a:spLocks noChangeArrowheads="1"/>
          </p:cNvSpPr>
          <p:nvPr/>
        </p:nvSpPr>
        <p:spPr bwMode="auto">
          <a:xfrm>
            <a:off x="1212112" y="1467071"/>
            <a:ext cx="3157870" cy="4325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lstStyle>
            <a:lvl1pPr marL="342900" indent="-342900">
              <a:tabLst>
                <a:tab pos="2346325" algn="l"/>
                <a:tab pos="5719763" algn="r"/>
                <a:tab pos="7140575" algn="r"/>
              </a:tabLst>
              <a:defRPr sz="2400">
                <a:solidFill>
                  <a:schemeClr val="tx1"/>
                </a:solidFill>
                <a:latin typeface="Times New Roman" pitchFamily="18" charset="0"/>
              </a:defRPr>
            </a:lvl1pPr>
            <a:lvl2pPr marL="742950" indent="-285750">
              <a:tabLst>
                <a:tab pos="2346325" algn="l"/>
                <a:tab pos="5719763" algn="r"/>
                <a:tab pos="7140575" algn="r"/>
              </a:tabLst>
              <a:defRPr sz="2400">
                <a:solidFill>
                  <a:schemeClr val="tx1"/>
                </a:solidFill>
                <a:latin typeface="Times New Roman" pitchFamily="18" charset="0"/>
              </a:defRPr>
            </a:lvl2pPr>
            <a:lvl3pPr marL="1371600" indent="-323850">
              <a:tabLst>
                <a:tab pos="2346325" algn="l"/>
                <a:tab pos="5719763" algn="r"/>
                <a:tab pos="7140575" algn="r"/>
              </a:tabLst>
              <a:defRPr sz="2400">
                <a:solidFill>
                  <a:schemeClr val="tx1"/>
                </a:solidFill>
                <a:latin typeface="Times New Roman" pitchFamily="18" charset="0"/>
              </a:defRPr>
            </a:lvl3pPr>
            <a:lvl4pPr marL="1714500" indent="-228600">
              <a:tabLst>
                <a:tab pos="2346325" algn="l"/>
                <a:tab pos="5719763" algn="r"/>
                <a:tab pos="7140575" algn="r"/>
              </a:tabLst>
              <a:defRPr sz="2400">
                <a:solidFill>
                  <a:schemeClr val="tx1"/>
                </a:solidFill>
                <a:latin typeface="Times New Roman" pitchFamily="18" charset="0"/>
              </a:defRPr>
            </a:lvl4pPr>
            <a:lvl5pPr marL="2114550" indent="-228600">
              <a:tabLst>
                <a:tab pos="2346325" algn="l"/>
                <a:tab pos="5719763" algn="r"/>
                <a:tab pos="7140575" algn="r"/>
              </a:tabLst>
              <a:defRPr sz="2400">
                <a:solidFill>
                  <a:schemeClr val="tx1"/>
                </a:solidFill>
                <a:latin typeface="Times New Roman" pitchFamily="18" charset="0"/>
              </a:defRPr>
            </a:lvl5pPr>
            <a:lvl6pPr marL="2571750" indent="-228600" fontAlgn="base">
              <a:spcBef>
                <a:spcPct val="0"/>
              </a:spcBef>
              <a:spcAft>
                <a:spcPct val="0"/>
              </a:spcAft>
              <a:tabLst>
                <a:tab pos="2346325" algn="l"/>
                <a:tab pos="5719763" algn="r"/>
                <a:tab pos="7140575" algn="r"/>
              </a:tabLst>
              <a:defRPr sz="2400">
                <a:solidFill>
                  <a:schemeClr val="tx1"/>
                </a:solidFill>
                <a:latin typeface="Times New Roman" pitchFamily="18" charset="0"/>
              </a:defRPr>
            </a:lvl6pPr>
            <a:lvl7pPr marL="3028950" indent="-228600" fontAlgn="base">
              <a:spcBef>
                <a:spcPct val="0"/>
              </a:spcBef>
              <a:spcAft>
                <a:spcPct val="0"/>
              </a:spcAft>
              <a:tabLst>
                <a:tab pos="2346325" algn="l"/>
                <a:tab pos="5719763" algn="r"/>
                <a:tab pos="7140575" algn="r"/>
              </a:tabLst>
              <a:defRPr sz="2400">
                <a:solidFill>
                  <a:schemeClr val="tx1"/>
                </a:solidFill>
                <a:latin typeface="Times New Roman" pitchFamily="18" charset="0"/>
              </a:defRPr>
            </a:lvl7pPr>
            <a:lvl8pPr marL="3486150" indent="-228600" fontAlgn="base">
              <a:spcBef>
                <a:spcPct val="0"/>
              </a:spcBef>
              <a:spcAft>
                <a:spcPct val="0"/>
              </a:spcAft>
              <a:tabLst>
                <a:tab pos="2346325" algn="l"/>
                <a:tab pos="5719763" algn="r"/>
                <a:tab pos="7140575" algn="r"/>
              </a:tabLst>
              <a:defRPr sz="2400">
                <a:solidFill>
                  <a:schemeClr val="tx1"/>
                </a:solidFill>
                <a:latin typeface="Times New Roman" pitchFamily="18" charset="0"/>
              </a:defRPr>
            </a:lvl8pPr>
            <a:lvl9pPr marL="3943350" indent="-228600" fontAlgn="base">
              <a:spcBef>
                <a:spcPct val="0"/>
              </a:spcBef>
              <a:spcAft>
                <a:spcPct val="0"/>
              </a:spcAft>
              <a:tabLst>
                <a:tab pos="2346325" algn="l"/>
                <a:tab pos="5719763" algn="r"/>
                <a:tab pos="7140575" algn="r"/>
              </a:tabLst>
              <a:defRPr sz="2400">
                <a:solidFill>
                  <a:schemeClr val="tx1"/>
                </a:solidFill>
                <a:latin typeface="Times New Roman" pitchFamily="18" charset="0"/>
              </a:defRPr>
            </a:lvl9pPr>
          </a:lstStyle>
          <a:p>
            <a:pPr marL="0" indent="0">
              <a:spcAft>
                <a:spcPct val="65000"/>
              </a:spcAft>
              <a:buClr>
                <a:schemeClr val="accent1"/>
              </a:buClr>
              <a:buSzPct val="125000"/>
            </a:pPr>
            <a:r>
              <a:rPr lang="en-US" altLang="en-US" sz="1800" dirty="0" smtClean="0">
                <a:latin typeface="Arial" charset="0"/>
              </a:rPr>
              <a:t>Daily tons VOC Reduced</a:t>
            </a:r>
            <a:endParaRPr lang="en-US" altLang="en-US" sz="1800" dirty="0">
              <a:latin typeface="Arial" charset="0"/>
            </a:endParaRPr>
          </a:p>
        </p:txBody>
      </p:sp>
      <p:sp>
        <p:nvSpPr>
          <p:cNvPr id="10" name="Rectangle 9"/>
          <p:cNvSpPr>
            <a:spLocks noChangeArrowheads="1"/>
          </p:cNvSpPr>
          <p:nvPr/>
        </p:nvSpPr>
        <p:spPr bwMode="auto">
          <a:xfrm>
            <a:off x="956930" y="1"/>
            <a:ext cx="7958470" cy="10687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lstStyle/>
          <a:p>
            <a:r>
              <a:rPr lang="en-US" sz="2600" dirty="0" smtClean="0">
                <a:latin typeface="Arial" charset="0"/>
              </a:rPr>
              <a:t>Commuter Connections VOC Reduced (daily tons) – 1999 through 2014</a:t>
            </a:r>
          </a:p>
        </p:txBody>
      </p:sp>
    </p:spTree>
    <p:extLst>
      <p:ext uri="{BB962C8B-B14F-4D97-AF65-F5344CB8AC3E}">
        <p14:creationId xmlns:p14="http://schemas.microsoft.com/office/powerpoint/2010/main" val="387348150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Object 13"/>
          <p:cNvGraphicFramePr>
            <a:graphicFrameLocks/>
          </p:cNvGraphicFramePr>
          <p:nvPr>
            <p:extLst>
              <p:ext uri="{D42A27DB-BD31-4B8C-83A1-F6EECF244321}">
                <p14:modId xmlns:p14="http://schemas.microsoft.com/office/powerpoint/2010/main" val="2100595635"/>
              </p:ext>
            </p:extLst>
          </p:nvPr>
        </p:nvGraphicFramePr>
        <p:xfrm>
          <a:off x="1219877" y="1469317"/>
          <a:ext cx="7254272" cy="4741477"/>
        </p:xfrm>
        <a:graphic>
          <a:graphicData uri="http://schemas.openxmlformats.org/drawingml/2006/chart">
            <c:chart xmlns:c="http://schemas.openxmlformats.org/drawingml/2006/chart" xmlns:r="http://schemas.openxmlformats.org/officeDocument/2006/relationships" r:id="rId3"/>
          </a:graphicData>
        </a:graphic>
      </p:graphicFrame>
      <p:sp>
        <p:nvSpPr>
          <p:cNvPr id="8" name="Rectangle 33"/>
          <p:cNvSpPr>
            <a:spLocks noChangeArrowheads="1"/>
          </p:cNvSpPr>
          <p:nvPr/>
        </p:nvSpPr>
        <p:spPr bwMode="auto">
          <a:xfrm>
            <a:off x="1212111" y="1467071"/>
            <a:ext cx="3312387" cy="4325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lstStyle>
            <a:lvl1pPr marL="342900" indent="-342900">
              <a:tabLst>
                <a:tab pos="2346325" algn="l"/>
                <a:tab pos="5719763" algn="r"/>
                <a:tab pos="7140575" algn="r"/>
              </a:tabLst>
              <a:defRPr sz="2400">
                <a:solidFill>
                  <a:schemeClr val="tx1"/>
                </a:solidFill>
                <a:latin typeface="Times New Roman" pitchFamily="18" charset="0"/>
              </a:defRPr>
            </a:lvl1pPr>
            <a:lvl2pPr marL="742950" indent="-285750">
              <a:tabLst>
                <a:tab pos="2346325" algn="l"/>
                <a:tab pos="5719763" algn="r"/>
                <a:tab pos="7140575" algn="r"/>
              </a:tabLst>
              <a:defRPr sz="2400">
                <a:solidFill>
                  <a:schemeClr val="tx1"/>
                </a:solidFill>
                <a:latin typeface="Times New Roman" pitchFamily="18" charset="0"/>
              </a:defRPr>
            </a:lvl2pPr>
            <a:lvl3pPr marL="1371600" indent="-323850">
              <a:tabLst>
                <a:tab pos="2346325" algn="l"/>
                <a:tab pos="5719763" algn="r"/>
                <a:tab pos="7140575" algn="r"/>
              </a:tabLst>
              <a:defRPr sz="2400">
                <a:solidFill>
                  <a:schemeClr val="tx1"/>
                </a:solidFill>
                <a:latin typeface="Times New Roman" pitchFamily="18" charset="0"/>
              </a:defRPr>
            </a:lvl3pPr>
            <a:lvl4pPr marL="1714500" indent="-228600">
              <a:tabLst>
                <a:tab pos="2346325" algn="l"/>
                <a:tab pos="5719763" algn="r"/>
                <a:tab pos="7140575" algn="r"/>
              </a:tabLst>
              <a:defRPr sz="2400">
                <a:solidFill>
                  <a:schemeClr val="tx1"/>
                </a:solidFill>
                <a:latin typeface="Times New Roman" pitchFamily="18" charset="0"/>
              </a:defRPr>
            </a:lvl4pPr>
            <a:lvl5pPr marL="2114550" indent="-228600">
              <a:tabLst>
                <a:tab pos="2346325" algn="l"/>
                <a:tab pos="5719763" algn="r"/>
                <a:tab pos="7140575" algn="r"/>
              </a:tabLst>
              <a:defRPr sz="2400">
                <a:solidFill>
                  <a:schemeClr val="tx1"/>
                </a:solidFill>
                <a:latin typeface="Times New Roman" pitchFamily="18" charset="0"/>
              </a:defRPr>
            </a:lvl5pPr>
            <a:lvl6pPr marL="2571750" indent="-228600" fontAlgn="base">
              <a:spcBef>
                <a:spcPct val="0"/>
              </a:spcBef>
              <a:spcAft>
                <a:spcPct val="0"/>
              </a:spcAft>
              <a:tabLst>
                <a:tab pos="2346325" algn="l"/>
                <a:tab pos="5719763" algn="r"/>
                <a:tab pos="7140575" algn="r"/>
              </a:tabLst>
              <a:defRPr sz="2400">
                <a:solidFill>
                  <a:schemeClr val="tx1"/>
                </a:solidFill>
                <a:latin typeface="Times New Roman" pitchFamily="18" charset="0"/>
              </a:defRPr>
            </a:lvl6pPr>
            <a:lvl7pPr marL="3028950" indent="-228600" fontAlgn="base">
              <a:spcBef>
                <a:spcPct val="0"/>
              </a:spcBef>
              <a:spcAft>
                <a:spcPct val="0"/>
              </a:spcAft>
              <a:tabLst>
                <a:tab pos="2346325" algn="l"/>
                <a:tab pos="5719763" algn="r"/>
                <a:tab pos="7140575" algn="r"/>
              </a:tabLst>
              <a:defRPr sz="2400">
                <a:solidFill>
                  <a:schemeClr val="tx1"/>
                </a:solidFill>
                <a:latin typeface="Times New Roman" pitchFamily="18" charset="0"/>
              </a:defRPr>
            </a:lvl7pPr>
            <a:lvl8pPr marL="3486150" indent="-228600" fontAlgn="base">
              <a:spcBef>
                <a:spcPct val="0"/>
              </a:spcBef>
              <a:spcAft>
                <a:spcPct val="0"/>
              </a:spcAft>
              <a:tabLst>
                <a:tab pos="2346325" algn="l"/>
                <a:tab pos="5719763" algn="r"/>
                <a:tab pos="7140575" algn="r"/>
              </a:tabLst>
              <a:defRPr sz="2400">
                <a:solidFill>
                  <a:schemeClr val="tx1"/>
                </a:solidFill>
                <a:latin typeface="Times New Roman" pitchFamily="18" charset="0"/>
              </a:defRPr>
            </a:lvl8pPr>
            <a:lvl9pPr marL="3943350" indent="-228600" fontAlgn="base">
              <a:spcBef>
                <a:spcPct val="0"/>
              </a:spcBef>
              <a:spcAft>
                <a:spcPct val="0"/>
              </a:spcAft>
              <a:tabLst>
                <a:tab pos="2346325" algn="l"/>
                <a:tab pos="5719763" algn="r"/>
                <a:tab pos="7140575" algn="r"/>
              </a:tabLst>
              <a:defRPr sz="2400">
                <a:solidFill>
                  <a:schemeClr val="tx1"/>
                </a:solidFill>
                <a:latin typeface="Times New Roman" pitchFamily="18" charset="0"/>
              </a:defRPr>
            </a:lvl9pPr>
          </a:lstStyle>
          <a:p>
            <a:pPr marL="0" indent="0">
              <a:spcAft>
                <a:spcPct val="65000"/>
              </a:spcAft>
              <a:buClr>
                <a:schemeClr val="accent1"/>
              </a:buClr>
              <a:buSzPct val="125000"/>
            </a:pPr>
            <a:r>
              <a:rPr lang="en-US" altLang="en-US" sz="1800" dirty="0" smtClean="0">
                <a:latin typeface="Arial" charset="0"/>
              </a:rPr>
              <a:t>Annual tons PM 2.5 Reduced</a:t>
            </a:r>
            <a:endParaRPr lang="en-US" altLang="en-US" sz="1800" dirty="0">
              <a:latin typeface="Arial" charset="0"/>
            </a:endParaRPr>
          </a:p>
        </p:txBody>
      </p:sp>
      <p:sp>
        <p:nvSpPr>
          <p:cNvPr id="10" name="Rectangle 9"/>
          <p:cNvSpPr>
            <a:spLocks noChangeArrowheads="1"/>
          </p:cNvSpPr>
          <p:nvPr/>
        </p:nvSpPr>
        <p:spPr bwMode="auto">
          <a:xfrm>
            <a:off x="956930" y="1"/>
            <a:ext cx="7958470" cy="10687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lstStyle/>
          <a:p>
            <a:r>
              <a:rPr lang="en-US" dirty="0" smtClean="0">
                <a:latin typeface="Arial" charset="0"/>
              </a:rPr>
              <a:t>PM 2.5 Reduced (annual tons) – 2008 to 2014</a:t>
            </a:r>
          </a:p>
          <a:p>
            <a:r>
              <a:rPr lang="en-US" sz="2000" dirty="0">
                <a:latin typeface="Arial" charset="0"/>
              </a:rPr>
              <a:t>Commuter Connections TERMs + Commuter Operations Center</a:t>
            </a:r>
          </a:p>
        </p:txBody>
      </p:sp>
    </p:spTree>
    <p:extLst>
      <p:ext uri="{BB962C8B-B14F-4D97-AF65-F5344CB8AC3E}">
        <p14:creationId xmlns:p14="http://schemas.microsoft.com/office/powerpoint/2010/main" val="124540762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Object 13"/>
          <p:cNvGraphicFramePr>
            <a:graphicFrameLocks/>
          </p:cNvGraphicFramePr>
          <p:nvPr>
            <p:extLst>
              <p:ext uri="{D42A27DB-BD31-4B8C-83A1-F6EECF244321}">
                <p14:modId xmlns:p14="http://schemas.microsoft.com/office/powerpoint/2010/main" val="3736432513"/>
              </p:ext>
            </p:extLst>
          </p:nvPr>
        </p:nvGraphicFramePr>
        <p:xfrm>
          <a:off x="1219877" y="1469317"/>
          <a:ext cx="7254272" cy="4741477"/>
        </p:xfrm>
        <a:graphic>
          <a:graphicData uri="http://schemas.openxmlformats.org/drawingml/2006/chart">
            <c:chart xmlns:c="http://schemas.openxmlformats.org/drawingml/2006/chart" xmlns:r="http://schemas.openxmlformats.org/officeDocument/2006/relationships" r:id="rId3"/>
          </a:graphicData>
        </a:graphic>
      </p:graphicFrame>
      <p:sp>
        <p:nvSpPr>
          <p:cNvPr id="8" name="Rectangle 33"/>
          <p:cNvSpPr>
            <a:spLocks noChangeArrowheads="1"/>
          </p:cNvSpPr>
          <p:nvPr/>
        </p:nvSpPr>
        <p:spPr bwMode="auto">
          <a:xfrm>
            <a:off x="1212111" y="1467071"/>
            <a:ext cx="4903681" cy="4325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lstStyle>
            <a:lvl1pPr marL="342900" indent="-342900">
              <a:tabLst>
                <a:tab pos="2346325" algn="l"/>
                <a:tab pos="5719763" algn="r"/>
                <a:tab pos="7140575" algn="r"/>
              </a:tabLst>
              <a:defRPr sz="2400">
                <a:solidFill>
                  <a:schemeClr val="tx1"/>
                </a:solidFill>
                <a:latin typeface="Times New Roman" pitchFamily="18" charset="0"/>
              </a:defRPr>
            </a:lvl1pPr>
            <a:lvl2pPr marL="742950" indent="-285750">
              <a:tabLst>
                <a:tab pos="2346325" algn="l"/>
                <a:tab pos="5719763" algn="r"/>
                <a:tab pos="7140575" algn="r"/>
              </a:tabLst>
              <a:defRPr sz="2400">
                <a:solidFill>
                  <a:schemeClr val="tx1"/>
                </a:solidFill>
                <a:latin typeface="Times New Roman" pitchFamily="18" charset="0"/>
              </a:defRPr>
            </a:lvl2pPr>
            <a:lvl3pPr marL="1371600" indent="-323850">
              <a:tabLst>
                <a:tab pos="2346325" algn="l"/>
                <a:tab pos="5719763" algn="r"/>
                <a:tab pos="7140575" algn="r"/>
              </a:tabLst>
              <a:defRPr sz="2400">
                <a:solidFill>
                  <a:schemeClr val="tx1"/>
                </a:solidFill>
                <a:latin typeface="Times New Roman" pitchFamily="18" charset="0"/>
              </a:defRPr>
            </a:lvl3pPr>
            <a:lvl4pPr marL="1714500" indent="-228600">
              <a:tabLst>
                <a:tab pos="2346325" algn="l"/>
                <a:tab pos="5719763" algn="r"/>
                <a:tab pos="7140575" algn="r"/>
              </a:tabLst>
              <a:defRPr sz="2400">
                <a:solidFill>
                  <a:schemeClr val="tx1"/>
                </a:solidFill>
                <a:latin typeface="Times New Roman" pitchFamily="18" charset="0"/>
              </a:defRPr>
            </a:lvl4pPr>
            <a:lvl5pPr marL="2114550" indent="-228600">
              <a:tabLst>
                <a:tab pos="2346325" algn="l"/>
                <a:tab pos="5719763" algn="r"/>
                <a:tab pos="7140575" algn="r"/>
              </a:tabLst>
              <a:defRPr sz="2400">
                <a:solidFill>
                  <a:schemeClr val="tx1"/>
                </a:solidFill>
                <a:latin typeface="Times New Roman" pitchFamily="18" charset="0"/>
              </a:defRPr>
            </a:lvl5pPr>
            <a:lvl6pPr marL="2571750" indent="-228600" fontAlgn="base">
              <a:spcBef>
                <a:spcPct val="0"/>
              </a:spcBef>
              <a:spcAft>
                <a:spcPct val="0"/>
              </a:spcAft>
              <a:tabLst>
                <a:tab pos="2346325" algn="l"/>
                <a:tab pos="5719763" algn="r"/>
                <a:tab pos="7140575" algn="r"/>
              </a:tabLst>
              <a:defRPr sz="2400">
                <a:solidFill>
                  <a:schemeClr val="tx1"/>
                </a:solidFill>
                <a:latin typeface="Times New Roman" pitchFamily="18" charset="0"/>
              </a:defRPr>
            </a:lvl6pPr>
            <a:lvl7pPr marL="3028950" indent="-228600" fontAlgn="base">
              <a:spcBef>
                <a:spcPct val="0"/>
              </a:spcBef>
              <a:spcAft>
                <a:spcPct val="0"/>
              </a:spcAft>
              <a:tabLst>
                <a:tab pos="2346325" algn="l"/>
                <a:tab pos="5719763" algn="r"/>
                <a:tab pos="7140575" algn="r"/>
              </a:tabLst>
              <a:defRPr sz="2400">
                <a:solidFill>
                  <a:schemeClr val="tx1"/>
                </a:solidFill>
                <a:latin typeface="Times New Roman" pitchFamily="18" charset="0"/>
              </a:defRPr>
            </a:lvl7pPr>
            <a:lvl8pPr marL="3486150" indent="-228600" fontAlgn="base">
              <a:spcBef>
                <a:spcPct val="0"/>
              </a:spcBef>
              <a:spcAft>
                <a:spcPct val="0"/>
              </a:spcAft>
              <a:tabLst>
                <a:tab pos="2346325" algn="l"/>
                <a:tab pos="5719763" algn="r"/>
                <a:tab pos="7140575" algn="r"/>
              </a:tabLst>
              <a:defRPr sz="2400">
                <a:solidFill>
                  <a:schemeClr val="tx1"/>
                </a:solidFill>
                <a:latin typeface="Times New Roman" pitchFamily="18" charset="0"/>
              </a:defRPr>
            </a:lvl8pPr>
            <a:lvl9pPr marL="3943350" indent="-228600" fontAlgn="base">
              <a:spcBef>
                <a:spcPct val="0"/>
              </a:spcBef>
              <a:spcAft>
                <a:spcPct val="0"/>
              </a:spcAft>
              <a:tabLst>
                <a:tab pos="2346325" algn="l"/>
                <a:tab pos="5719763" algn="r"/>
                <a:tab pos="7140575" algn="r"/>
              </a:tabLst>
              <a:defRPr sz="2400">
                <a:solidFill>
                  <a:schemeClr val="tx1"/>
                </a:solidFill>
                <a:latin typeface="Times New Roman" pitchFamily="18" charset="0"/>
              </a:defRPr>
            </a:lvl9pPr>
          </a:lstStyle>
          <a:p>
            <a:pPr marL="0" indent="0">
              <a:spcAft>
                <a:spcPct val="65000"/>
              </a:spcAft>
              <a:buClr>
                <a:schemeClr val="accent1"/>
              </a:buClr>
              <a:buSzPct val="125000"/>
            </a:pPr>
            <a:r>
              <a:rPr lang="en-US" altLang="en-US" sz="1800" dirty="0" smtClean="0">
                <a:latin typeface="Arial" charset="0"/>
              </a:rPr>
              <a:t>Annual tons PM 2.5 Precursor NOx Reduced</a:t>
            </a:r>
            <a:endParaRPr lang="en-US" altLang="en-US" sz="1800" dirty="0">
              <a:latin typeface="Arial" charset="0"/>
            </a:endParaRPr>
          </a:p>
        </p:txBody>
      </p:sp>
      <p:sp>
        <p:nvSpPr>
          <p:cNvPr id="10" name="Rectangle 9"/>
          <p:cNvSpPr>
            <a:spLocks noChangeArrowheads="1"/>
          </p:cNvSpPr>
          <p:nvPr/>
        </p:nvSpPr>
        <p:spPr bwMode="auto">
          <a:xfrm>
            <a:off x="956930" y="1"/>
            <a:ext cx="7958470" cy="10687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lstStyle/>
          <a:p>
            <a:r>
              <a:rPr lang="en-US" dirty="0" smtClean="0">
                <a:latin typeface="Arial" charset="0"/>
              </a:rPr>
              <a:t>Precursor NOx Reduced (annual tons) – 2008 to 2014</a:t>
            </a:r>
          </a:p>
          <a:p>
            <a:r>
              <a:rPr lang="en-US" sz="2000" dirty="0">
                <a:latin typeface="Arial" charset="0"/>
              </a:rPr>
              <a:t>Commuter Connections TERMs + Commuter Operations Center</a:t>
            </a:r>
          </a:p>
        </p:txBody>
      </p:sp>
    </p:spTree>
    <p:extLst>
      <p:ext uri="{BB962C8B-B14F-4D97-AF65-F5344CB8AC3E}">
        <p14:creationId xmlns:p14="http://schemas.microsoft.com/office/powerpoint/2010/main" val="396684077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Object 13"/>
          <p:cNvGraphicFramePr>
            <a:graphicFrameLocks/>
          </p:cNvGraphicFramePr>
          <p:nvPr>
            <p:extLst>
              <p:ext uri="{D42A27DB-BD31-4B8C-83A1-F6EECF244321}">
                <p14:modId xmlns:p14="http://schemas.microsoft.com/office/powerpoint/2010/main" val="464648565"/>
              </p:ext>
            </p:extLst>
          </p:nvPr>
        </p:nvGraphicFramePr>
        <p:xfrm>
          <a:off x="1219877" y="1469317"/>
          <a:ext cx="7254272" cy="4741477"/>
        </p:xfrm>
        <a:graphic>
          <a:graphicData uri="http://schemas.openxmlformats.org/drawingml/2006/chart">
            <c:chart xmlns:c="http://schemas.openxmlformats.org/drawingml/2006/chart" xmlns:r="http://schemas.openxmlformats.org/officeDocument/2006/relationships" r:id="rId3"/>
          </a:graphicData>
        </a:graphic>
      </p:graphicFrame>
      <p:sp>
        <p:nvSpPr>
          <p:cNvPr id="8" name="Rectangle 33"/>
          <p:cNvSpPr>
            <a:spLocks noChangeArrowheads="1"/>
          </p:cNvSpPr>
          <p:nvPr/>
        </p:nvSpPr>
        <p:spPr bwMode="auto">
          <a:xfrm>
            <a:off x="1212111" y="1467071"/>
            <a:ext cx="5996211" cy="4325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lstStyle>
            <a:lvl1pPr marL="342900" indent="-342900">
              <a:tabLst>
                <a:tab pos="2346325" algn="l"/>
                <a:tab pos="5719763" algn="r"/>
                <a:tab pos="7140575" algn="r"/>
              </a:tabLst>
              <a:defRPr sz="2400">
                <a:solidFill>
                  <a:schemeClr val="tx1"/>
                </a:solidFill>
                <a:latin typeface="Times New Roman" pitchFamily="18" charset="0"/>
              </a:defRPr>
            </a:lvl1pPr>
            <a:lvl2pPr marL="742950" indent="-285750">
              <a:tabLst>
                <a:tab pos="2346325" algn="l"/>
                <a:tab pos="5719763" algn="r"/>
                <a:tab pos="7140575" algn="r"/>
              </a:tabLst>
              <a:defRPr sz="2400">
                <a:solidFill>
                  <a:schemeClr val="tx1"/>
                </a:solidFill>
                <a:latin typeface="Times New Roman" pitchFamily="18" charset="0"/>
              </a:defRPr>
            </a:lvl2pPr>
            <a:lvl3pPr marL="1371600" indent="-323850">
              <a:tabLst>
                <a:tab pos="2346325" algn="l"/>
                <a:tab pos="5719763" algn="r"/>
                <a:tab pos="7140575" algn="r"/>
              </a:tabLst>
              <a:defRPr sz="2400">
                <a:solidFill>
                  <a:schemeClr val="tx1"/>
                </a:solidFill>
                <a:latin typeface="Times New Roman" pitchFamily="18" charset="0"/>
              </a:defRPr>
            </a:lvl3pPr>
            <a:lvl4pPr marL="1714500" indent="-228600">
              <a:tabLst>
                <a:tab pos="2346325" algn="l"/>
                <a:tab pos="5719763" algn="r"/>
                <a:tab pos="7140575" algn="r"/>
              </a:tabLst>
              <a:defRPr sz="2400">
                <a:solidFill>
                  <a:schemeClr val="tx1"/>
                </a:solidFill>
                <a:latin typeface="Times New Roman" pitchFamily="18" charset="0"/>
              </a:defRPr>
            </a:lvl4pPr>
            <a:lvl5pPr marL="2114550" indent="-228600">
              <a:tabLst>
                <a:tab pos="2346325" algn="l"/>
                <a:tab pos="5719763" algn="r"/>
                <a:tab pos="7140575" algn="r"/>
              </a:tabLst>
              <a:defRPr sz="2400">
                <a:solidFill>
                  <a:schemeClr val="tx1"/>
                </a:solidFill>
                <a:latin typeface="Times New Roman" pitchFamily="18" charset="0"/>
              </a:defRPr>
            </a:lvl5pPr>
            <a:lvl6pPr marL="2571750" indent="-228600" fontAlgn="base">
              <a:spcBef>
                <a:spcPct val="0"/>
              </a:spcBef>
              <a:spcAft>
                <a:spcPct val="0"/>
              </a:spcAft>
              <a:tabLst>
                <a:tab pos="2346325" algn="l"/>
                <a:tab pos="5719763" algn="r"/>
                <a:tab pos="7140575" algn="r"/>
              </a:tabLst>
              <a:defRPr sz="2400">
                <a:solidFill>
                  <a:schemeClr val="tx1"/>
                </a:solidFill>
                <a:latin typeface="Times New Roman" pitchFamily="18" charset="0"/>
              </a:defRPr>
            </a:lvl6pPr>
            <a:lvl7pPr marL="3028950" indent="-228600" fontAlgn="base">
              <a:spcBef>
                <a:spcPct val="0"/>
              </a:spcBef>
              <a:spcAft>
                <a:spcPct val="0"/>
              </a:spcAft>
              <a:tabLst>
                <a:tab pos="2346325" algn="l"/>
                <a:tab pos="5719763" algn="r"/>
                <a:tab pos="7140575" algn="r"/>
              </a:tabLst>
              <a:defRPr sz="2400">
                <a:solidFill>
                  <a:schemeClr val="tx1"/>
                </a:solidFill>
                <a:latin typeface="Times New Roman" pitchFamily="18" charset="0"/>
              </a:defRPr>
            </a:lvl7pPr>
            <a:lvl8pPr marL="3486150" indent="-228600" fontAlgn="base">
              <a:spcBef>
                <a:spcPct val="0"/>
              </a:spcBef>
              <a:spcAft>
                <a:spcPct val="0"/>
              </a:spcAft>
              <a:tabLst>
                <a:tab pos="2346325" algn="l"/>
                <a:tab pos="5719763" algn="r"/>
                <a:tab pos="7140575" algn="r"/>
              </a:tabLst>
              <a:defRPr sz="2400">
                <a:solidFill>
                  <a:schemeClr val="tx1"/>
                </a:solidFill>
                <a:latin typeface="Times New Roman" pitchFamily="18" charset="0"/>
              </a:defRPr>
            </a:lvl8pPr>
            <a:lvl9pPr marL="3943350" indent="-228600" fontAlgn="base">
              <a:spcBef>
                <a:spcPct val="0"/>
              </a:spcBef>
              <a:spcAft>
                <a:spcPct val="0"/>
              </a:spcAft>
              <a:tabLst>
                <a:tab pos="2346325" algn="l"/>
                <a:tab pos="5719763" algn="r"/>
                <a:tab pos="7140575" algn="r"/>
              </a:tabLst>
              <a:defRPr sz="2400">
                <a:solidFill>
                  <a:schemeClr val="tx1"/>
                </a:solidFill>
                <a:latin typeface="Times New Roman" pitchFamily="18" charset="0"/>
              </a:defRPr>
            </a:lvl9pPr>
          </a:lstStyle>
          <a:p>
            <a:pPr marL="0" indent="0">
              <a:spcAft>
                <a:spcPct val="65000"/>
              </a:spcAft>
              <a:buClr>
                <a:schemeClr val="accent1"/>
              </a:buClr>
              <a:buSzPct val="125000"/>
            </a:pPr>
            <a:r>
              <a:rPr lang="en-US" altLang="en-US" sz="1800" dirty="0" smtClean="0">
                <a:latin typeface="Arial" charset="0"/>
              </a:rPr>
              <a:t>Annual tons CO2 – Greenhouse Gases Reduced</a:t>
            </a:r>
            <a:endParaRPr lang="en-US" altLang="en-US" sz="1800" dirty="0">
              <a:latin typeface="Arial" charset="0"/>
            </a:endParaRPr>
          </a:p>
        </p:txBody>
      </p:sp>
      <p:sp>
        <p:nvSpPr>
          <p:cNvPr id="10" name="Rectangle 9"/>
          <p:cNvSpPr>
            <a:spLocks noChangeArrowheads="1"/>
          </p:cNvSpPr>
          <p:nvPr/>
        </p:nvSpPr>
        <p:spPr bwMode="auto">
          <a:xfrm>
            <a:off x="956930" y="1"/>
            <a:ext cx="7958470" cy="10687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lstStyle/>
          <a:p>
            <a:r>
              <a:rPr lang="en-US" dirty="0" smtClean="0">
                <a:latin typeface="Arial" charset="0"/>
              </a:rPr>
              <a:t>CO2 Reduced (annual tons) – 2008 to 2014</a:t>
            </a:r>
          </a:p>
          <a:p>
            <a:r>
              <a:rPr lang="en-US" sz="2000" dirty="0">
                <a:latin typeface="Arial" charset="0"/>
              </a:rPr>
              <a:t>Commuter Connections TERMs + Commuter Operations Center</a:t>
            </a:r>
          </a:p>
        </p:txBody>
      </p:sp>
    </p:spTree>
    <p:extLst>
      <p:ext uri="{BB962C8B-B14F-4D97-AF65-F5344CB8AC3E}">
        <p14:creationId xmlns:p14="http://schemas.microsoft.com/office/powerpoint/2010/main" val="95274902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Next Steps	</a:t>
            </a:r>
            <a:endParaRPr lang="en-US" dirty="0"/>
          </a:p>
        </p:txBody>
      </p:sp>
      <p:sp>
        <p:nvSpPr>
          <p:cNvPr id="5" name="Content Placeholder 4"/>
          <p:cNvSpPr>
            <a:spLocks noGrp="1"/>
          </p:cNvSpPr>
          <p:nvPr>
            <p:ph idx="1"/>
          </p:nvPr>
        </p:nvSpPr>
        <p:spPr/>
        <p:txBody>
          <a:bodyPr/>
          <a:lstStyle/>
          <a:p>
            <a:r>
              <a:rPr lang="en-US" dirty="0" smtClean="0"/>
              <a:t>Report Endorsement</a:t>
            </a:r>
          </a:p>
          <a:p>
            <a:r>
              <a:rPr lang="en-US" dirty="0" smtClean="0"/>
              <a:t>Report Publication and Release</a:t>
            </a:r>
          </a:p>
          <a:p>
            <a:r>
              <a:rPr lang="en-US" dirty="0" smtClean="0"/>
              <a:t>Program Cost Effectiveness Calculation</a:t>
            </a:r>
          </a:p>
          <a:p>
            <a:r>
              <a:rPr lang="en-US" dirty="0" smtClean="0"/>
              <a:t>Integrate results into regional air quality conformity determination and Congestion Management Process</a:t>
            </a:r>
            <a:endParaRPr lang="en-US" dirty="0"/>
          </a:p>
        </p:txBody>
      </p:sp>
    </p:spTree>
    <p:extLst>
      <p:ext uri="{BB962C8B-B14F-4D97-AF65-F5344CB8AC3E}">
        <p14:creationId xmlns:p14="http://schemas.microsoft.com/office/powerpoint/2010/main" val="19379849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1" y="2895600"/>
            <a:ext cx="7086600" cy="2045732"/>
          </a:xfrm>
        </p:spPr>
        <p:txBody>
          <a:bodyPr>
            <a:normAutofit/>
          </a:bodyPr>
          <a:lstStyle/>
          <a:p>
            <a:pPr lvl="0">
              <a:spcBef>
                <a:spcPts val="0"/>
              </a:spcBef>
            </a:pPr>
            <a:r>
              <a:rPr lang="en-US" sz="2200" dirty="0" smtClean="0">
                <a:solidFill>
                  <a:prstClr val="white"/>
                </a:solidFill>
              </a:rPr>
              <a:t>Questions?</a:t>
            </a:r>
            <a:r>
              <a:rPr lang="en-US" sz="2000" dirty="0">
                <a:solidFill>
                  <a:prstClr val="white"/>
                </a:solidFill>
              </a:rPr>
              <a:t/>
            </a:r>
            <a:br>
              <a:rPr lang="en-US" sz="2000" dirty="0">
                <a:solidFill>
                  <a:prstClr val="white"/>
                </a:solidFill>
              </a:rPr>
            </a:br>
            <a:endParaRPr lang="en-US" dirty="0"/>
          </a:p>
        </p:txBody>
      </p:sp>
      <p:sp>
        <p:nvSpPr>
          <p:cNvPr id="3" name="Text Placeholder 2"/>
          <p:cNvSpPr>
            <a:spLocks noGrp="1"/>
          </p:cNvSpPr>
          <p:nvPr>
            <p:ph type="body" sz="quarter" idx="14"/>
          </p:nvPr>
        </p:nvSpPr>
        <p:spPr>
          <a:xfrm>
            <a:off x="2057400" y="685800"/>
            <a:ext cx="7086600" cy="381000"/>
          </a:xfrm>
        </p:spPr>
        <p:txBody>
          <a:bodyPr/>
          <a:lstStyle/>
          <a:p>
            <a:endParaRPr lang="en-US" dirty="0">
              <a:solidFill>
                <a:prstClr val="white">
                  <a:lumMod val="65000"/>
                </a:prstClr>
              </a:solidFill>
            </a:endParaRPr>
          </a:p>
          <a:p>
            <a:endParaRPr lang="en-US" dirty="0"/>
          </a:p>
        </p:txBody>
      </p:sp>
      <p:sp>
        <p:nvSpPr>
          <p:cNvPr id="4" name="TextBox 3"/>
          <p:cNvSpPr txBox="1"/>
          <p:nvPr/>
        </p:nvSpPr>
        <p:spPr>
          <a:xfrm>
            <a:off x="1828800" y="3429000"/>
            <a:ext cx="5274528" cy="1512332"/>
          </a:xfrm>
          <a:prstGeom prst="rect">
            <a:avLst/>
          </a:prstGeom>
          <a:noFill/>
        </p:spPr>
        <p:txBody>
          <a:bodyPr wrap="square" rtlCol="0">
            <a:normAutofit/>
          </a:bodyPr>
          <a:lstStyle/>
          <a:p>
            <a:pPr algn="r"/>
            <a:r>
              <a:rPr lang="en-US" dirty="0" smtClean="0">
                <a:solidFill>
                  <a:prstClr val="white"/>
                </a:solidFill>
              </a:rPr>
              <a:t>Nicholas Ramfos</a:t>
            </a:r>
          </a:p>
          <a:p>
            <a:pPr algn="r"/>
            <a:r>
              <a:rPr lang="en-US" dirty="0" smtClean="0">
                <a:solidFill>
                  <a:prstClr val="white"/>
                </a:solidFill>
              </a:rPr>
              <a:t>Director, Alternative Commute Programs</a:t>
            </a:r>
          </a:p>
          <a:p>
            <a:pPr algn="r"/>
            <a:r>
              <a:rPr lang="en-US" dirty="0" smtClean="0">
                <a:solidFill>
                  <a:prstClr val="white"/>
                </a:solidFill>
              </a:rPr>
              <a:t>Metropolitan Washington Council of Governments</a:t>
            </a:r>
          </a:p>
          <a:p>
            <a:pPr algn="r"/>
            <a:r>
              <a:rPr lang="en-US" dirty="0" smtClean="0">
                <a:solidFill>
                  <a:prstClr val="white"/>
                </a:solidFill>
              </a:rPr>
              <a:t>202.962.3313</a:t>
            </a:r>
          </a:p>
          <a:p>
            <a:pPr algn="r"/>
            <a:r>
              <a:rPr lang="en-US" dirty="0" smtClean="0">
                <a:solidFill>
                  <a:prstClr val="white"/>
                </a:solidFill>
              </a:rPr>
              <a:t>nramfos@mwcog.org</a:t>
            </a:r>
            <a:endParaRPr lang="en-US" dirty="0">
              <a:solidFill>
                <a:prstClr val="white"/>
              </a:solidFill>
            </a:endParaRPr>
          </a:p>
        </p:txBody>
      </p:sp>
      <p:pic>
        <p:nvPicPr>
          <p:cNvPr id="5" name="Picture 4"/>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5791200" y="457200"/>
            <a:ext cx="2761569" cy="5334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500">
        <p14:vortex/>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30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theme/theme1.xml><?xml version="1.0" encoding="utf-8"?>
<a:theme xmlns:a="http://schemas.openxmlformats.org/drawingml/2006/main" name="Introducing PowerPoint 2010">
  <a:themeElements>
    <a:clrScheme name="Fresh">
      <a:dk1>
        <a:srgbClr val="262626"/>
      </a:dk1>
      <a:lt1>
        <a:sysClr val="window" lastClr="FFFFFF"/>
      </a:lt1>
      <a:dk2>
        <a:srgbClr val="595959"/>
      </a:dk2>
      <a:lt2>
        <a:srgbClr val="EEECE1"/>
      </a:lt2>
      <a:accent1>
        <a:srgbClr val="F4891E"/>
      </a:accent1>
      <a:accent2>
        <a:srgbClr val="7BCF27"/>
      </a:accent2>
      <a:accent3>
        <a:srgbClr val="9BBB59"/>
      </a:accent3>
      <a:accent4>
        <a:srgbClr val="00B0F0"/>
      </a:accent4>
      <a:accent5>
        <a:srgbClr val="4BACC6"/>
      </a:accent5>
      <a:accent6>
        <a:srgbClr val="F79646"/>
      </a:accent6>
      <a:hlink>
        <a:srgbClr val="00B0F0"/>
      </a:hlink>
      <a:folHlink>
        <a:srgbClr val="F4891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IntroducingPowerPoint2010</Template>
  <TotalTime>0</TotalTime>
  <Words>1415</Words>
  <Application>Microsoft Office PowerPoint</Application>
  <PresentationFormat>On-screen Show (4:3)</PresentationFormat>
  <Paragraphs>171</Paragraphs>
  <Slides>20</Slides>
  <Notes>20</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Introducing PowerPoint 2010</vt:lpstr>
      <vt:lpstr>TBP Technical Committee December 5, 2014</vt:lpstr>
      <vt:lpstr>By 2040, It is Predicted that There Will be 4 million more trips each day in the region  -- a 24% increase over today </vt:lpstr>
      <vt:lpstr>Daily Travel – Trips By Mode</vt:lpstr>
      <vt:lpstr>Daily Travel – Commute Trips By Mode</vt:lpstr>
      <vt:lpstr>PowerPoint Presentation</vt:lpstr>
      <vt:lpstr>PowerPoint Presentation</vt:lpstr>
      <vt:lpstr>PowerPoint Presentation</vt:lpstr>
      <vt:lpstr>Performance Continuum</vt:lpstr>
      <vt:lpstr>Impact Calculation Approach</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Next Steps </vt:lpstr>
      <vt:lpstr>Questions?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2013-07-28T02:23:03Z</dcterms:created>
  <dcterms:modified xsi:type="dcterms:W3CDTF">2014-12-04T22:01:41Z</dcterms:modified>
</cp:coreProperties>
</file>