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10"/>
  </p:notesMasterIdLst>
  <p:handoutMasterIdLst>
    <p:handoutMasterId r:id="rId11"/>
  </p:handoutMasterIdLst>
  <p:sldIdLst>
    <p:sldId id="280" r:id="rId2"/>
    <p:sldId id="267" r:id="rId3"/>
    <p:sldId id="283" r:id="rId4"/>
    <p:sldId id="290" r:id="rId5"/>
    <p:sldId id="291" r:id="rId6"/>
    <p:sldId id="268" r:id="rId7"/>
    <p:sldId id="289" r:id="rId8"/>
    <p:sldId id="288" r:id="rId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frameSlides="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7CD"/>
    <a:srgbClr val="2F6B97"/>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3" autoAdjust="0"/>
    <p:restoredTop sz="98507" autoAdjust="0"/>
  </p:normalViewPr>
  <p:slideViewPr>
    <p:cSldViewPr snapToGrid="0" snapToObjects="1">
      <p:cViewPr varScale="1">
        <p:scale>
          <a:sx n="89" d="100"/>
          <a:sy n="89" d="100"/>
        </p:scale>
        <p:origin x="1104" y="8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D8623175-169F-3846-BA4D-E652445F38E3}" type="datetimeFigureOut">
              <a:rPr lang="en-US" smtClean="0"/>
              <a:t>3/18/2018</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F66097F-446C-1B4D-939C-DE6109EA7CAE}" type="slidenum">
              <a:rPr lang="en-US" smtClean="0"/>
              <a:t>‹#›</a:t>
            </a:fld>
            <a:endParaRPr lang="en-US"/>
          </a:p>
        </p:txBody>
      </p:sp>
    </p:spTree>
    <p:extLst>
      <p:ext uri="{BB962C8B-B14F-4D97-AF65-F5344CB8AC3E}">
        <p14:creationId xmlns:p14="http://schemas.microsoft.com/office/powerpoint/2010/main" val="272892819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E8B3D8F-114B-A443-AC93-AB6267D4A736}" type="datetimeFigureOut">
              <a:rPr lang="en-US" smtClean="0"/>
              <a:t>3/18/2018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436F691-95C7-1B40-B9ED-37CC98F20D13}" type="slidenum">
              <a:rPr lang="en-US" smtClean="0"/>
              <a:t>‹#›</a:t>
            </a:fld>
            <a:endParaRPr lang="en-US"/>
          </a:p>
        </p:txBody>
      </p:sp>
    </p:spTree>
    <p:extLst>
      <p:ext uri="{BB962C8B-B14F-4D97-AF65-F5344CB8AC3E}">
        <p14:creationId xmlns:p14="http://schemas.microsoft.com/office/powerpoint/2010/main" val="1695280751"/>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G Title Slide">
    <p:spTree>
      <p:nvGrpSpPr>
        <p:cNvPr id="1" name=""/>
        <p:cNvGrpSpPr/>
        <p:nvPr/>
      </p:nvGrpSpPr>
      <p:grpSpPr>
        <a:xfrm>
          <a:off x="0" y="0"/>
          <a:ext cx="0" cy="0"/>
          <a:chOff x="0" y="0"/>
          <a:chExt cx="0" cy="0"/>
        </a:xfrm>
      </p:grpSpPr>
      <p:sp>
        <p:nvSpPr>
          <p:cNvPr id="7" name="Rectangle 6"/>
          <p:cNvSpPr/>
          <p:nvPr userDrawn="1"/>
        </p:nvSpPr>
        <p:spPr>
          <a:xfrm>
            <a:off x="0" y="1"/>
            <a:ext cx="2072639" cy="6857999"/>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lstStyle/>
          <a:p>
            <a:pPr algn="ctr"/>
            <a:endParaRPr lang="en-US" dirty="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477514" y="6280480"/>
            <a:ext cx="2282870" cy="423518"/>
          </a:xfrm>
          <a:prstGeom prst="rect">
            <a:avLst/>
          </a:prstGeom>
        </p:spPr>
      </p:pic>
    </p:spTree>
    <p:extLst>
      <p:ext uri="{BB962C8B-B14F-4D97-AF65-F5344CB8AC3E}">
        <p14:creationId xmlns:p14="http://schemas.microsoft.com/office/powerpoint/2010/main" val="5063707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G - Header and Content">
    <p:spTree>
      <p:nvGrpSpPr>
        <p:cNvPr id="1" name=""/>
        <p:cNvGrpSpPr/>
        <p:nvPr/>
      </p:nvGrpSpPr>
      <p:grpSpPr>
        <a:xfrm>
          <a:off x="0" y="0"/>
          <a:ext cx="0" cy="0"/>
          <a:chOff x="0" y="0"/>
          <a:chExt cx="0" cy="0"/>
        </a:xfrm>
      </p:grpSpPr>
      <p:sp>
        <p:nvSpPr>
          <p:cNvPr id="7" name="Rectangle 6"/>
          <p:cNvSpPr/>
          <p:nvPr userDrawn="1"/>
        </p:nvSpPr>
        <p:spPr>
          <a:xfrm>
            <a:off x="0" y="0"/>
            <a:ext cx="457200" cy="6866818"/>
          </a:xfrm>
          <a:prstGeom prst="rect">
            <a:avLst/>
          </a:prstGeom>
          <a:solidFill>
            <a:srgbClr val="0084C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77240" y="6280480"/>
            <a:ext cx="2282870" cy="423518"/>
          </a:xfrm>
          <a:prstGeom prst="rect">
            <a:avLst/>
          </a:prstGeom>
        </p:spPr>
      </p:pic>
      <p:cxnSp>
        <p:nvCxnSpPr>
          <p:cNvPr id="10" name="Straight Connector 9"/>
          <p:cNvCxnSpPr/>
          <p:nvPr userDrawn="1"/>
        </p:nvCxnSpPr>
        <p:spPr>
          <a:xfrm>
            <a:off x="8461552" y="6353741"/>
            <a:ext cx="0" cy="276999"/>
          </a:xfrm>
          <a:prstGeom prst="line">
            <a:avLst/>
          </a:prstGeom>
          <a:ln w="12700">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9" name="Slide Number Placeholder 5"/>
          <p:cNvSpPr>
            <a:spLocks noGrp="1"/>
          </p:cNvSpPr>
          <p:nvPr>
            <p:ph type="sldNum" sz="quarter" idx="12"/>
          </p:nvPr>
        </p:nvSpPr>
        <p:spPr>
          <a:xfrm>
            <a:off x="8659367" y="6419088"/>
            <a:ext cx="258017" cy="155448"/>
          </a:xfrm>
          <a:prstGeom prst="rect">
            <a:avLst/>
          </a:prstGeom>
        </p:spPr>
        <p:txBody>
          <a:bodyPr lIns="0" tIns="0" rIns="0" bIns="0" anchor="ctr" anchorCtr="0">
            <a:normAutofit/>
          </a:bodyPr>
          <a:lstStyle>
            <a:lvl1pPr>
              <a:defRPr sz="1000">
                <a:solidFill>
                  <a:schemeClr val="tx1">
                    <a:lumMod val="50000"/>
                    <a:lumOff val="50000"/>
                  </a:schemeClr>
                </a:solidFill>
                <a:latin typeface="+mj-lt"/>
              </a:defRPr>
            </a:lvl1pPr>
          </a:lstStyle>
          <a:p>
            <a:fld id="{7CB1CFCA-EE77-9F4A-8FAE-3286F1D37F0D}" type="slidenum">
              <a:rPr lang="en-US" smtClean="0"/>
              <a:pPr/>
              <a:t>‹#›</a:t>
            </a:fld>
            <a:endParaRPr lang="en-US" dirty="0"/>
          </a:p>
        </p:txBody>
      </p:sp>
      <p:sp>
        <p:nvSpPr>
          <p:cNvPr id="2" name="Rectangle 1">
            <a:extLst>
              <a:ext uri="{FF2B5EF4-FFF2-40B4-BE49-F238E27FC236}">
                <a16:creationId xmlns:a16="http://schemas.microsoft.com/office/drawing/2014/main" id="{9EE4132C-2A8B-4147-98A6-ABF5762C0740}"/>
              </a:ext>
            </a:extLst>
          </p:cNvPr>
          <p:cNvSpPr/>
          <p:nvPr userDrawn="1"/>
        </p:nvSpPr>
        <p:spPr>
          <a:xfrm>
            <a:off x="3889552" y="6353741"/>
            <a:ext cx="4572000" cy="369332"/>
          </a:xfrm>
          <a:prstGeom prst="rect">
            <a:avLst/>
          </a:prstGeom>
        </p:spPr>
        <p:txBody>
          <a:bodyPr>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7F7F7F"/>
                </a:solidFill>
                <a:effectLst/>
                <a:uLnTx/>
                <a:uFillTx/>
                <a:latin typeface="Franklin Gothic Medium"/>
                <a:ea typeface="+mn-ea"/>
                <a:cs typeface="Franklin Gothic Medium"/>
              </a:rPr>
              <a:t>Agenda Item V: Parameters</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7F7F7F"/>
                </a:solidFill>
                <a:effectLst/>
                <a:uLnTx/>
                <a:uFillTx/>
                <a:latin typeface="Franklin Gothic Medium"/>
                <a:ea typeface="+mn-ea"/>
                <a:cs typeface="Franklin Gothic Medium"/>
              </a:rPr>
              <a:t>March 19, 2018</a:t>
            </a:r>
          </a:p>
        </p:txBody>
      </p:sp>
    </p:spTree>
    <p:extLst>
      <p:ext uri="{BB962C8B-B14F-4D97-AF65-F5344CB8AC3E}">
        <p14:creationId xmlns:p14="http://schemas.microsoft.com/office/powerpoint/2010/main" val="2666801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COG Photo - Full Page 1">
    <p:spTree>
      <p:nvGrpSpPr>
        <p:cNvPr id="1" name=""/>
        <p:cNvGrpSpPr/>
        <p:nvPr/>
      </p:nvGrpSpPr>
      <p:grpSpPr>
        <a:xfrm>
          <a:off x="0" y="0"/>
          <a:ext cx="0" cy="0"/>
          <a:chOff x="0" y="0"/>
          <a:chExt cx="0" cy="0"/>
        </a:xfrm>
      </p:grpSpPr>
      <p:cxnSp>
        <p:nvCxnSpPr>
          <p:cNvPr id="7" name="Straight Connector 6"/>
          <p:cNvCxnSpPr/>
          <p:nvPr userDrawn="1"/>
        </p:nvCxnSpPr>
        <p:spPr>
          <a:xfrm>
            <a:off x="8461552" y="6353741"/>
            <a:ext cx="0" cy="276999"/>
          </a:xfrm>
          <a:prstGeom prst="line">
            <a:avLst/>
          </a:prstGeom>
          <a:ln w="12700">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77240" y="6280480"/>
            <a:ext cx="2282870" cy="423518"/>
          </a:xfrm>
          <a:prstGeom prst="rect">
            <a:avLst/>
          </a:prstGeom>
        </p:spPr>
      </p:pic>
      <p:sp>
        <p:nvSpPr>
          <p:cNvPr id="8" name="Slide Number Placeholder 5"/>
          <p:cNvSpPr>
            <a:spLocks noGrp="1"/>
          </p:cNvSpPr>
          <p:nvPr>
            <p:ph type="sldNum" sz="quarter" idx="12"/>
          </p:nvPr>
        </p:nvSpPr>
        <p:spPr>
          <a:xfrm>
            <a:off x="8659367" y="6419088"/>
            <a:ext cx="258017" cy="155448"/>
          </a:xfrm>
          <a:prstGeom prst="rect">
            <a:avLst/>
          </a:prstGeom>
        </p:spPr>
        <p:txBody>
          <a:bodyPr lIns="0" tIns="0" rIns="0" bIns="0" anchor="ctr" anchorCtr="0">
            <a:normAutofit/>
          </a:bodyPr>
          <a:lstStyle>
            <a:lvl1pPr>
              <a:defRPr sz="1000">
                <a:solidFill>
                  <a:schemeClr val="tx1">
                    <a:lumMod val="50000"/>
                    <a:lumOff val="50000"/>
                  </a:schemeClr>
                </a:solidFill>
                <a:latin typeface="+mj-lt"/>
              </a:defRPr>
            </a:lvl1pPr>
          </a:lstStyle>
          <a:p>
            <a:fld id="{7CB1CFCA-EE77-9F4A-8FAE-3286F1D37F0D}" type="slidenum">
              <a:rPr lang="en-US" smtClean="0"/>
              <a:pPr/>
              <a:t>‹#›</a:t>
            </a:fld>
            <a:endParaRPr lang="en-US" dirty="0"/>
          </a:p>
        </p:txBody>
      </p:sp>
    </p:spTree>
    <p:extLst>
      <p:ext uri="{BB962C8B-B14F-4D97-AF65-F5344CB8AC3E}">
        <p14:creationId xmlns:p14="http://schemas.microsoft.com/office/powerpoint/2010/main" val="17947078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G Photo - Full Page 2">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0" y="-2"/>
            <a:ext cx="9144000" cy="6126480"/>
          </a:xfrm>
          <a:prstGeom prst="rect">
            <a:avLst/>
          </a:prstGeom>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77240" y="6280480"/>
            <a:ext cx="2282870" cy="423518"/>
          </a:xfrm>
          <a:prstGeom prst="rect">
            <a:avLst/>
          </a:prstGeom>
        </p:spPr>
      </p:pic>
      <p:cxnSp>
        <p:nvCxnSpPr>
          <p:cNvPr id="10" name="Straight Connector 9"/>
          <p:cNvCxnSpPr/>
          <p:nvPr userDrawn="1"/>
        </p:nvCxnSpPr>
        <p:spPr>
          <a:xfrm>
            <a:off x="8461552" y="6353741"/>
            <a:ext cx="0" cy="276999"/>
          </a:xfrm>
          <a:prstGeom prst="line">
            <a:avLst/>
          </a:prstGeom>
          <a:ln w="12700">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12"/>
          </p:nvPr>
        </p:nvSpPr>
        <p:spPr>
          <a:xfrm>
            <a:off x="8659367" y="6419088"/>
            <a:ext cx="258017" cy="155448"/>
          </a:xfrm>
          <a:prstGeom prst="rect">
            <a:avLst/>
          </a:prstGeom>
        </p:spPr>
        <p:txBody>
          <a:bodyPr lIns="0" tIns="0" rIns="0" bIns="0" anchor="ctr" anchorCtr="0">
            <a:normAutofit/>
          </a:bodyPr>
          <a:lstStyle>
            <a:lvl1pPr>
              <a:defRPr sz="1000">
                <a:solidFill>
                  <a:schemeClr val="tx1">
                    <a:lumMod val="50000"/>
                    <a:lumOff val="50000"/>
                  </a:schemeClr>
                </a:solidFill>
                <a:latin typeface="+mj-lt"/>
              </a:defRPr>
            </a:lvl1pPr>
          </a:lstStyle>
          <a:p>
            <a:fld id="{7CB1CFCA-EE77-9F4A-8FAE-3286F1D37F0D}" type="slidenum">
              <a:rPr lang="en-US" smtClean="0"/>
              <a:pPr/>
              <a:t>‹#›</a:t>
            </a:fld>
            <a:endParaRPr lang="en-US" dirty="0"/>
          </a:p>
        </p:txBody>
      </p:sp>
    </p:spTree>
    <p:extLst>
      <p:ext uri="{BB962C8B-B14F-4D97-AF65-F5344CB8AC3E}">
        <p14:creationId xmlns:p14="http://schemas.microsoft.com/office/powerpoint/2010/main" val="17473030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G - Last Pag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77240" y="6280480"/>
            <a:ext cx="2282870" cy="423518"/>
          </a:xfrm>
          <a:prstGeom prst="rect">
            <a:avLst/>
          </a:prstGeom>
        </p:spPr>
      </p:pic>
      <p:sp>
        <p:nvSpPr>
          <p:cNvPr id="8" name="Rectangle 7"/>
          <p:cNvSpPr/>
          <p:nvPr userDrawn="1"/>
        </p:nvSpPr>
        <p:spPr>
          <a:xfrm>
            <a:off x="0" y="0"/>
            <a:ext cx="457200" cy="6866818"/>
          </a:xfrm>
          <a:prstGeom prst="rect">
            <a:avLst/>
          </a:prstGeom>
          <a:solidFill>
            <a:srgbClr val="0084C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738668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TPB - Last Page">
    <p:spTree>
      <p:nvGrpSpPr>
        <p:cNvPr id="1" name=""/>
        <p:cNvGrpSpPr/>
        <p:nvPr/>
      </p:nvGrpSpPr>
      <p:grpSpPr>
        <a:xfrm>
          <a:off x="0" y="0"/>
          <a:ext cx="0" cy="0"/>
          <a:chOff x="0" y="0"/>
          <a:chExt cx="0" cy="0"/>
        </a:xfrm>
      </p:grpSpPr>
      <p:sp>
        <p:nvSpPr>
          <p:cNvPr id="8" name="Rectangle 7"/>
          <p:cNvSpPr/>
          <p:nvPr userDrawn="1"/>
        </p:nvSpPr>
        <p:spPr>
          <a:xfrm>
            <a:off x="0" y="0"/>
            <a:ext cx="457200" cy="6866818"/>
          </a:xfrm>
          <a:prstGeom prst="rect">
            <a:avLst/>
          </a:prstGeom>
          <a:solidFill>
            <a:srgbClr val="00355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77240" y="6252462"/>
            <a:ext cx="2282870" cy="479555"/>
          </a:xfrm>
          <a:prstGeom prst="rect">
            <a:avLst/>
          </a:prstGeom>
        </p:spPr>
      </p:pic>
    </p:spTree>
    <p:extLst>
      <p:ext uri="{BB962C8B-B14F-4D97-AF65-F5344CB8AC3E}">
        <p14:creationId xmlns:p14="http://schemas.microsoft.com/office/powerpoint/2010/main" val="256166111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277495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5" r:id="rId3"/>
    <p:sldLayoutId id="2147483657" r:id="rId4"/>
    <p:sldLayoutId id="2147483651" r:id="rId5"/>
    <p:sldLayoutId id="2147483659" r:id="rId6"/>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686098392"/>
              </p:ext>
            </p:extLst>
          </p:nvPr>
        </p:nvGraphicFramePr>
        <p:xfrm>
          <a:off x="2491153" y="1481172"/>
          <a:ext cx="6652847" cy="2839657"/>
        </p:xfrm>
        <a:graphic>
          <a:graphicData uri="http://schemas.openxmlformats.org/drawingml/2006/table">
            <a:tbl>
              <a:tblPr firstRow="1">
                <a:tableStyleId>{5C22544A-7EE6-4342-B048-85BDC9FD1C3A}</a:tableStyleId>
              </a:tblPr>
              <a:tblGrid>
                <a:gridCol w="6652847">
                  <a:extLst>
                    <a:ext uri="{9D8B030D-6E8A-4147-A177-3AD203B41FA5}">
                      <a16:colId xmlns:a16="http://schemas.microsoft.com/office/drawing/2014/main" val="20000"/>
                    </a:ext>
                  </a:extLst>
                </a:gridCol>
              </a:tblGrid>
              <a:tr h="326136">
                <a:tc>
                  <a:txBody>
                    <a:bodyPr/>
                    <a:lstStyle/>
                    <a:p>
                      <a:pPr algn="l">
                        <a:lnSpc>
                          <a:spcPct val="70000"/>
                        </a:lnSpc>
                      </a:pPr>
                      <a:r>
                        <a:rPr lang="en-US" sz="3600" b="0" i="0" cap="all" spc="-90" dirty="0">
                          <a:solidFill>
                            <a:srgbClr val="2F6B97"/>
                          </a:solidFill>
                          <a:latin typeface="+mn-lt"/>
                          <a:ea typeface="Ebrima" panose="02000000000000000000" pitchFamily="2" charset="0"/>
                          <a:cs typeface="Franklin Gothic Book"/>
                        </a:rPr>
                        <a:t>Parameters Used to Identify Drought Stages</a:t>
                      </a:r>
                    </a:p>
                  </a:txBody>
                  <a:tcPr marL="0" marR="457200" marT="0" marB="13716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r h="505668">
                <a:tc>
                  <a:txBody>
                    <a:bodyPr/>
                    <a:lstStyle/>
                    <a:p>
                      <a:pPr algn="l">
                        <a:lnSpc>
                          <a:spcPts val="2760"/>
                        </a:lnSpc>
                      </a:pPr>
                      <a:r>
                        <a:rPr lang="en-US" sz="2800" dirty="0">
                          <a:solidFill>
                            <a:srgbClr val="2F6B97"/>
                          </a:solidFill>
                          <a:latin typeface="Franklin Gothic Medium"/>
                          <a:ea typeface="Ebrima" panose="02000000000000000000" pitchFamily="2" charset="0"/>
                          <a:cs typeface="Franklin Gothic Medium"/>
                        </a:rPr>
                        <a:t>Presentation Subtitle</a:t>
                      </a:r>
                    </a:p>
                  </a:txBody>
                  <a:tcPr marL="0" marR="457200" marT="137160" marB="137160">
                    <a:lnL w="12700" cmpd="sng">
                      <a:noFill/>
                    </a:lnL>
                    <a:lnR w="12700" cmpd="sng">
                      <a:noFill/>
                    </a:lnR>
                    <a:lnT w="38100" cap="flat" cmpd="sng" algn="ctr">
                      <a:solidFill>
                        <a:schemeClr val="tx2"/>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639461">
                <a:tc>
                  <a:txBody>
                    <a:bodyPr/>
                    <a:lstStyle/>
                    <a:p>
                      <a:pPr algn="l">
                        <a:spcBef>
                          <a:spcPts val="0"/>
                        </a:spcBef>
                      </a:pPr>
                      <a:r>
                        <a:rPr lang="en-US" sz="1400" dirty="0">
                          <a:solidFill>
                            <a:schemeClr val="tx1">
                              <a:lumMod val="50000"/>
                              <a:lumOff val="50000"/>
                            </a:schemeClr>
                          </a:solidFill>
                          <a:latin typeface="Franklin Gothic Medium"/>
                          <a:ea typeface="Ebrima" panose="02000000000000000000" pitchFamily="2" charset="0"/>
                          <a:cs typeface="Franklin Gothic Medium"/>
                        </a:rPr>
                        <a:t>Lisa Ragain</a:t>
                      </a:r>
                    </a:p>
                    <a:p>
                      <a:pPr algn="l">
                        <a:spcBef>
                          <a:spcPts val="0"/>
                        </a:spcBef>
                      </a:pPr>
                      <a:r>
                        <a:rPr lang="en-US" sz="1400" dirty="0">
                          <a:solidFill>
                            <a:schemeClr val="tx1">
                              <a:lumMod val="50000"/>
                              <a:lumOff val="50000"/>
                            </a:schemeClr>
                          </a:solidFill>
                          <a:latin typeface="Franklin Gothic Medium"/>
                          <a:ea typeface="Ebrima" panose="02000000000000000000" pitchFamily="2" charset="0"/>
                          <a:cs typeface="Franklin Gothic Medium"/>
                        </a:rPr>
                        <a:t>Principal Water Resources Planner</a:t>
                      </a:r>
                    </a:p>
                    <a:p>
                      <a:pPr algn="l">
                        <a:spcBef>
                          <a:spcPts val="0"/>
                        </a:spcBef>
                      </a:pPr>
                      <a:endParaRPr lang="en-US" sz="1400" dirty="0">
                        <a:solidFill>
                          <a:schemeClr val="tx1">
                            <a:lumMod val="50000"/>
                            <a:lumOff val="50000"/>
                          </a:schemeClr>
                        </a:solidFill>
                        <a:latin typeface="Franklin Gothic Medium"/>
                        <a:ea typeface="Ebrima" panose="02000000000000000000" pitchFamily="2" charset="0"/>
                        <a:cs typeface="Franklin Gothic Medium"/>
                      </a:endParaRPr>
                    </a:p>
                    <a:p>
                      <a:pPr algn="l">
                        <a:spcBef>
                          <a:spcPts val="0"/>
                        </a:spcBef>
                      </a:pPr>
                      <a:r>
                        <a:rPr lang="en-US" sz="1400" dirty="0">
                          <a:solidFill>
                            <a:schemeClr val="tx1">
                              <a:lumMod val="50000"/>
                              <a:lumOff val="50000"/>
                            </a:schemeClr>
                          </a:solidFill>
                          <a:latin typeface="Franklin Gothic Medium"/>
                          <a:ea typeface="Ebrima" panose="02000000000000000000" pitchFamily="2" charset="0"/>
                          <a:cs typeface="Franklin Gothic Medium"/>
                        </a:rPr>
                        <a:t>Regional Drought Workshop</a:t>
                      </a:r>
                    </a:p>
                    <a:p>
                      <a:pPr algn="l">
                        <a:spcBef>
                          <a:spcPts val="0"/>
                        </a:spcBef>
                      </a:pPr>
                      <a:r>
                        <a:rPr lang="en-US" sz="1400" dirty="0">
                          <a:solidFill>
                            <a:schemeClr val="tx1">
                              <a:lumMod val="50000"/>
                              <a:lumOff val="50000"/>
                            </a:schemeClr>
                          </a:solidFill>
                          <a:latin typeface="Franklin Gothic Medium"/>
                          <a:ea typeface="Ebrima" panose="02000000000000000000" pitchFamily="2" charset="0"/>
                          <a:cs typeface="Franklin Gothic Medium"/>
                        </a:rPr>
                        <a:t>March 19, 2018</a:t>
                      </a:r>
                    </a:p>
                  </a:txBody>
                  <a:tcPr marL="0" marR="457200" marT="228600" marB="0">
                    <a:lnL w="12700" cmpd="sng">
                      <a:noFill/>
                    </a:lnL>
                    <a:lnR w="12700" cmpd="sng">
                      <a:noFill/>
                    </a:lnR>
                    <a:lnT w="381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
        <p:nvSpPr>
          <p:cNvPr id="3" name="TextBox 2"/>
          <p:cNvSpPr txBox="1"/>
          <p:nvPr/>
        </p:nvSpPr>
        <p:spPr>
          <a:xfrm>
            <a:off x="299719" y="6384951"/>
            <a:ext cx="1473200" cy="214576"/>
          </a:xfrm>
          <a:prstGeom prst="rect">
            <a:avLst/>
          </a:prstGeom>
          <a:noFill/>
        </p:spPr>
        <p:txBody>
          <a:bodyPr wrap="square" lIns="0" tIns="0" rIns="0" bIns="0" rtlCol="0">
            <a:noAutofit/>
          </a:bodyPr>
          <a:lstStyle/>
          <a:p>
            <a:pPr algn="ctr"/>
            <a:r>
              <a:rPr lang="en-US" sz="1400" dirty="0">
                <a:solidFill>
                  <a:schemeClr val="bg1"/>
                </a:solidFill>
                <a:latin typeface="Franklin Gothic Medium"/>
                <a:cs typeface="Franklin Gothic Medium"/>
              </a:rPr>
              <a:t>Agenda Item IV</a:t>
            </a:r>
          </a:p>
        </p:txBody>
      </p:sp>
    </p:spTree>
    <p:extLst>
      <p:ext uri="{BB962C8B-B14F-4D97-AF65-F5344CB8AC3E}">
        <p14:creationId xmlns:p14="http://schemas.microsoft.com/office/powerpoint/2010/main" val="7943374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lstStyle/>
          <a:p>
            <a:fld id="{7CB1CFCA-EE77-9F4A-8FAE-3286F1D37F0D}" type="slidenum">
              <a:rPr lang="en-US" smtClean="0"/>
              <a:pPr/>
              <a:t>2</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627297815"/>
              </p:ext>
            </p:extLst>
          </p:nvPr>
        </p:nvGraphicFramePr>
        <p:xfrm>
          <a:off x="775405" y="465181"/>
          <a:ext cx="8368596" cy="647700"/>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Defining Drought</a:t>
                      </a: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8" name="TextBox 7"/>
          <p:cNvSpPr txBox="1"/>
          <p:nvPr/>
        </p:nvSpPr>
        <p:spPr>
          <a:xfrm>
            <a:off x="1323191" y="1914971"/>
            <a:ext cx="7336178" cy="2523768"/>
          </a:xfrm>
          <a:prstGeom prst="rect">
            <a:avLst/>
          </a:prstGeom>
          <a:noFill/>
        </p:spPr>
        <p:txBody>
          <a:bodyPr wrap="square" rtlCol="0">
            <a:spAutoFit/>
          </a:bodyPr>
          <a:lstStyle/>
          <a:p>
            <a:pPr marL="256032" indent="-256032">
              <a:spcBef>
                <a:spcPts val="1200"/>
              </a:spcBef>
              <a:spcAft>
                <a:spcPts val="0"/>
              </a:spcAft>
              <a:buClrTx/>
              <a:buFont typeface="Arial"/>
              <a:buChar char="•"/>
            </a:pPr>
            <a:r>
              <a:rPr lang="en-US" sz="2000" dirty="0"/>
              <a:t>Lack of precipitation</a:t>
            </a:r>
          </a:p>
          <a:p>
            <a:pPr marL="256032" indent="-256032">
              <a:spcBef>
                <a:spcPts val="1200"/>
              </a:spcBef>
              <a:spcAft>
                <a:spcPts val="0"/>
              </a:spcAft>
              <a:buClrTx/>
              <a:buFont typeface="Arial"/>
              <a:buChar char="•"/>
            </a:pPr>
            <a:r>
              <a:rPr lang="en-US" sz="2000" dirty="0"/>
              <a:t>Vegetative</a:t>
            </a:r>
          </a:p>
          <a:p>
            <a:pPr marL="256032" indent="-256032">
              <a:spcBef>
                <a:spcPts val="1200"/>
              </a:spcBef>
              <a:spcAft>
                <a:spcPts val="0"/>
              </a:spcAft>
              <a:buClrTx/>
              <a:buFont typeface="Arial"/>
              <a:buChar char="•"/>
            </a:pPr>
            <a:r>
              <a:rPr lang="en-US" sz="2000" dirty="0"/>
              <a:t>Low Flow</a:t>
            </a:r>
          </a:p>
          <a:p>
            <a:pPr marL="256032" indent="-256032">
              <a:spcBef>
                <a:spcPts val="1200"/>
              </a:spcBef>
              <a:spcAft>
                <a:spcPts val="0"/>
              </a:spcAft>
              <a:buClrTx/>
              <a:buFont typeface="Arial"/>
              <a:buChar char="•"/>
            </a:pPr>
            <a:r>
              <a:rPr lang="en-US" sz="2000" dirty="0"/>
              <a:t>Groundwater</a:t>
            </a:r>
          </a:p>
          <a:p>
            <a:pPr marL="256032" indent="-256032">
              <a:spcBef>
                <a:spcPts val="1200"/>
              </a:spcBef>
              <a:spcAft>
                <a:spcPts val="0"/>
              </a:spcAft>
              <a:buClrTx/>
              <a:buFont typeface="Arial"/>
              <a:buChar char="•"/>
            </a:pPr>
            <a:r>
              <a:rPr lang="en-US" sz="2000" dirty="0"/>
              <a:t>Fire Conditions</a:t>
            </a:r>
          </a:p>
          <a:p>
            <a:endParaRPr lang="en-US" dirty="0"/>
          </a:p>
        </p:txBody>
      </p:sp>
    </p:spTree>
    <p:extLst>
      <p:ext uri="{BB962C8B-B14F-4D97-AF65-F5344CB8AC3E}">
        <p14:creationId xmlns:p14="http://schemas.microsoft.com/office/powerpoint/2010/main" val="37709973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CB72576-B8E0-4AB2-A710-EF96CA131904}"/>
              </a:ext>
            </a:extLst>
          </p:cNvPr>
          <p:cNvSpPr>
            <a:spLocks noGrp="1"/>
          </p:cNvSpPr>
          <p:nvPr>
            <p:ph type="sldNum" sz="quarter" idx="12"/>
          </p:nvPr>
        </p:nvSpPr>
        <p:spPr/>
        <p:txBody>
          <a:bodyPr/>
          <a:lstStyle/>
          <a:p>
            <a:fld id="{7CB1CFCA-EE77-9F4A-8FAE-3286F1D37F0D}" type="slidenum">
              <a:rPr lang="en-US" smtClean="0"/>
              <a:pPr/>
              <a:t>3</a:t>
            </a:fld>
            <a:endParaRPr lang="en-US" dirty="0"/>
          </a:p>
        </p:txBody>
      </p:sp>
      <p:graphicFrame>
        <p:nvGraphicFramePr>
          <p:cNvPr id="3" name="Table 2">
            <a:extLst>
              <a:ext uri="{FF2B5EF4-FFF2-40B4-BE49-F238E27FC236}">
                <a16:creationId xmlns:a16="http://schemas.microsoft.com/office/drawing/2014/main" id="{A1E10556-FC3D-4D1A-9A13-93A20AF6520E}"/>
              </a:ext>
            </a:extLst>
          </p:cNvPr>
          <p:cNvGraphicFramePr>
            <a:graphicFrameLocks noGrp="1"/>
          </p:cNvGraphicFramePr>
          <p:nvPr>
            <p:extLst>
              <p:ext uri="{D42A27DB-BD31-4B8C-83A1-F6EECF244321}">
                <p14:modId xmlns:p14="http://schemas.microsoft.com/office/powerpoint/2010/main" val="2358618663"/>
              </p:ext>
            </p:extLst>
          </p:nvPr>
        </p:nvGraphicFramePr>
        <p:xfrm>
          <a:off x="775405" y="465181"/>
          <a:ext cx="8368596" cy="647700"/>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Regional Definitions</a:t>
                      </a: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graphicFrame>
        <p:nvGraphicFramePr>
          <p:cNvPr id="4" name="Table 3">
            <a:extLst>
              <a:ext uri="{FF2B5EF4-FFF2-40B4-BE49-F238E27FC236}">
                <a16:creationId xmlns:a16="http://schemas.microsoft.com/office/drawing/2014/main" id="{A053CC72-40BA-4379-B3F3-2F70768DD0B4}"/>
              </a:ext>
            </a:extLst>
          </p:cNvPr>
          <p:cNvGraphicFramePr>
            <a:graphicFrameLocks noGrp="1"/>
          </p:cNvGraphicFramePr>
          <p:nvPr>
            <p:extLst>
              <p:ext uri="{D42A27DB-BD31-4B8C-83A1-F6EECF244321}">
                <p14:modId xmlns:p14="http://schemas.microsoft.com/office/powerpoint/2010/main" val="737404181"/>
              </p:ext>
            </p:extLst>
          </p:nvPr>
        </p:nvGraphicFramePr>
        <p:xfrm>
          <a:off x="580912" y="1656679"/>
          <a:ext cx="8336472" cy="3969570"/>
        </p:xfrm>
        <a:graphic>
          <a:graphicData uri="http://schemas.openxmlformats.org/drawingml/2006/table">
            <a:tbl>
              <a:tblPr firstRow="1" bandRow="1">
                <a:effectLst/>
                <a:tableStyleId>{327F97BB-C833-4FB7-BDE5-3F7075034690}</a:tableStyleId>
              </a:tblPr>
              <a:tblGrid>
                <a:gridCol w="1506072">
                  <a:extLst>
                    <a:ext uri="{9D8B030D-6E8A-4147-A177-3AD203B41FA5}">
                      <a16:colId xmlns:a16="http://schemas.microsoft.com/office/drawing/2014/main" val="1646378473"/>
                    </a:ext>
                  </a:extLst>
                </a:gridCol>
                <a:gridCol w="1538343">
                  <a:extLst>
                    <a:ext uri="{9D8B030D-6E8A-4147-A177-3AD203B41FA5}">
                      <a16:colId xmlns:a16="http://schemas.microsoft.com/office/drawing/2014/main" val="644494513"/>
                    </a:ext>
                  </a:extLst>
                </a:gridCol>
                <a:gridCol w="5292057">
                  <a:extLst>
                    <a:ext uri="{9D8B030D-6E8A-4147-A177-3AD203B41FA5}">
                      <a16:colId xmlns:a16="http://schemas.microsoft.com/office/drawing/2014/main" val="2241627597"/>
                    </a:ext>
                  </a:extLst>
                </a:gridCol>
              </a:tblGrid>
              <a:tr h="487023">
                <a:tc>
                  <a:txBody>
                    <a:bodyPr/>
                    <a:lstStyle/>
                    <a:p>
                      <a:r>
                        <a:rPr lang="en-US" dirty="0">
                          <a:solidFill>
                            <a:schemeClr val="tx1"/>
                          </a:solidFill>
                        </a:rPr>
                        <a:t>Agency</a:t>
                      </a:r>
                      <a:endParaRPr lang="en-US" dirty="0">
                        <a:solidFill>
                          <a:schemeClr val="tx1"/>
                        </a:solidFill>
                        <a:latin typeface="+mj-lt"/>
                      </a:endParaRPr>
                    </a:p>
                  </a:txBody>
                  <a:tcPr/>
                </a:tc>
                <a:tc>
                  <a:txBody>
                    <a:bodyPr/>
                    <a:lstStyle/>
                    <a:p>
                      <a:r>
                        <a:rPr lang="en-US" dirty="0">
                          <a:solidFill>
                            <a:schemeClr val="tx1"/>
                          </a:solidFill>
                        </a:rPr>
                        <a:t>Source</a:t>
                      </a:r>
                      <a:endParaRPr lang="en-US" dirty="0">
                        <a:solidFill>
                          <a:schemeClr val="tx1"/>
                        </a:solidFill>
                        <a:latin typeface="+mj-lt"/>
                      </a:endParaRPr>
                    </a:p>
                  </a:txBody>
                  <a:tcPr/>
                </a:tc>
                <a:tc>
                  <a:txBody>
                    <a:bodyPr/>
                    <a:lstStyle/>
                    <a:p>
                      <a:r>
                        <a:rPr lang="en-US" dirty="0">
                          <a:solidFill>
                            <a:schemeClr val="tx1"/>
                          </a:solidFill>
                        </a:rPr>
                        <a:t>Definition</a:t>
                      </a:r>
                      <a:endParaRPr lang="en-US" dirty="0">
                        <a:solidFill>
                          <a:schemeClr val="tx1"/>
                        </a:solidFill>
                        <a:latin typeface="+mj-lt"/>
                      </a:endParaRPr>
                    </a:p>
                  </a:txBody>
                  <a:tcPr/>
                </a:tc>
                <a:extLst>
                  <a:ext uri="{0D108BD9-81ED-4DB2-BD59-A6C34878D82A}">
                    <a16:rowId xmlns:a16="http://schemas.microsoft.com/office/drawing/2014/main" val="3642748331"/>
                  </a:ext>
                </a:extLst>
              </a:tr>
              <a:tr h="1921405">
                <a:tc>
                  <a:txBody>
                    <a:bodyPr/>
                    <a:lstStyle/>
                    <a:p>
                      <a:r>
                        <a:rPr lang="en-US" dirty="0">
                          <a:solidFill>
                            <a:schemeClr val="tx1"/>
                          </a:solidFill>
                        </a:rPr>
                        <a:t>MDE</a:t>
                      </a:r>
                    </a:p>
                  </a:txBody>
                  <a:tcPr anchor="ctr"/>
                </a:tc>
                <a:tc>
                  <a:txBody>
                    <a:bodyPr/>
                    <a:lstStyle/>
                    <a:p>
                      <a:r>
                        <a:rPr lang="en-US" sz="1400" dirty="0">
                          <a:solidFill>
                            <a:schemeClr val="tx1"/>
                          </a:solidFill>
                        </a:rPr>
                        <a:t>US Army Corps of Engineers</a:t>
                      </a:r>
                    </a:p>
                  </a:txBody>
                  <a:tcPr anchor="ctr"/>
                </a:tc>
                <a:tc>
                  <a:txBody>
                    <a:bodyPr/>
                    <a:lstStyle/>
                    <a:p>
                      <a:r>
                        <a:rPr lang="en-US" sz="1800" kern="1200" dirty="0">
                          <a:solidFill>
                            <a:schemeClr val="tx1"/>
                          </a:solidFill>
                          <a:effectLst/>
                        </a:rPr>
                        <a:t>Droughts are periods of time when natural or managed water systems do not provide enough water to meet established human and environmental uses because of natural shortfalls in precipitation or stream flow.</a:t>
                      </a:r>
                      <a:endParaRPr lang="en-US" dirty="0">
                        <a:solidFill>
                          <a:schemeClr val="tx1"/>
                        </a:solidFill>
                      </a:endParaRPr>
                    </a:p>
                  </a:txBody>
                  <a:tcPr anchor="ctr"/>
                </a:tc>
                <a:extLst>
                  <a:ext uri="{0D108BD9-81ED-4DB2-BD59-A6C34878D82A}">
                    <a16:rowId xmlns:a16="http://schemas.microsoft.com/office/drawing/2014/main" val="1076856761"/>
                  </a:ext>
                </a:extLst>
              </a:tr>
              <a:tr h="1561142">
                <a:tc>
                  <a:txBody>
                    <a:bodyPr/>
                    <a:lstStyle/>
                    <a:p>
                      <a:r>
                        <a:rPr lang="en-US" dirty="0">
                          <a:solidFill>
                            <a:schemeClr val="tx1"/>
                          </a:solidFill>
                        </a:rPr>
                        <a:t>MWCOG Water Supply and</a:t>
                      </a:r>
                    </a:p>
                    <a:p>
                      <a:r>
                        <a:rPr lang="en-US" dirty="0">
                          <a:solidFill>
                            <a:schemeClr val="tx1"/>
                          </a:solidFill>
                        </a:rPr>
                        <a:t>Drought Plan</a:t>
                      </a:r>
                    </a:p>
                  </a:txBody>
                  <a:tcPr anchor="ctr"/>
                </a:tc>
                <a:tc>
                  <a:txBody>
                    <a:bodyPr/>
                    <a:lstStyle/>
                    <a:p>
                      <a:r>
                        <a:rPr lang="en-US" sz="1400" dirty="0">
                          <a:solidFill>
                            <a:schemeClr val="tx1"/>
                          </a:solidFill>
                        </a:rPr>
                        <a:t>Adapted from the U.S. Geological Survey, adapted </a:t>
                      </a:r>
                    </a:p>
                  </a:txBody>
                  <a:tcPr anchor="ctr"/>
                </a:tc>
                <a:tc>
                  <a:txBody>
                    <a:bodyPr/>
                    <a:lstStyle/>
                    <a:p>
                      <a:r>
                        <a:rPr lang="en-US" dirty="0">
                          <a:solidFill>
                            <a:schemeClr val="tx1"/>
                          </a:solidFill>
                        </a:rPr>
                        <a:t>Drought is a condition of moisture deficit sufficient to have an adverse effect on vegetation,</a:t>
                      </a:r>
                    </a:p>
                    <a:p>
                      <a:r>
                        <a:rPr lang="en-US" dirty="0">
                          <a:solidFill>
                            <a:schemeClr val="tx1"/>
                          </a:solidFill>
                        </a:rPr>
                        <a:t>wildlife, and people over a sizeable area.</a:t>
                      </a:r>
                    </a:p>
                  </a:txBody>
                  <a:tcPr anchor="ctr"/>
                </a:tc>
                <a:extLst>
                  <a:ext uri="{0D108BD9-81ED-4DB2-BD59-A6C34878D82A}">
                    <a16:rowId xmlns:a16="http://schemas.microsoft.com/office/drawing/2014/main" val="3787126767"/>
                  </a:ext>
                </a:extLst>
              </a:tr>
            </a:tbl>
          </a:graphicData>
        </a:graphic>
      </p:graphicFrame>
    </p:spTree>
    <p:extLst>
      <p:ext uri="{BB962C8B-B14F-4D97-AF65-F5344CB8AC3E}">
        <p14:creationId xmlns:p14="http://schemas.microsoft.com/office/powerpoint/2010/main" val="21045873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7447F5E-A863-4C19-9461-AAA08F69B734}"/>
              </a:ext>
            </a:extLst>
          </p:cNvPr>
          <p:cNvSpPr>
            <a:spLocks noGrp="1"/>
          </p:cNvSpPr>
          <p:nvPr>
            <p:ph type="sldNum" sz="quarter" idx="12"/>
          </p:nvPr>
        </p:nvSpPr>
        <p:spPr/>
        <p:txBody>
          <a:bodyPr/>
          <a:lstStyle/>
          <a:p>
            <a:fld id="{7CB1CFCA-EE77-9F4A-8FAE-3286F1D37F0D}" type="slidenum">
              <a:rPr lang="en-US" smtClean="0"/>
              <a:pPr/>
              <a:t>4</a:t>
            </a:fld>
            <a:endParaRPr lang="en-US" dirty="0"/>
          </a:p>
        </p:txBody>
      </p:sp>
      <p:pic>
        <p:nvPicPr>
          <p:cNvPr id="4" name="Picture 3">
            <a:extLst>
              <a:ext uri="{FF2B5EF4-FFF2-40B4-BE49-F238E27FC236}">
                <a16:creationId xmlns:a16="http://schemas.microsoft.com/office/drawing/2014/main" id="{796EBA80-B1B3-44D6-AFEB-766D77143748}"/>
              </a:ext>
            </a:extLst>
          </p:cNvPr>
          <p:cNvPicPr>
            <a:picLocks noChangeAspect="1"/>
          </p:cNvPicPr>
          <p:nvPr/>
        </p:nvPicPr>
        <p:blipFill rotWithShape="1">
          <a:blip r:embed="rId2"/>
          <a:srcRect r="4913" b="12863"/>
          <a:stretch/>
        </p:blipFill>
        <p:spPr>
          <a:xfrm>
            <a:off x="261155" y="305567"/>
            <a:ext cx="8721097" cy="5772504"/>
          </a:xfrm>
          <a:prstGeom prst="rect">
            <a:avLst/>
          </a:prstGeom>
        </p:spPr>
      </p:pic>
    </p:spTree>
    <p:extLst>
      <p:ext uri="{BB962C8B-B14F-4D97-AF65-F5344CB8AC3E}">
        <p14:creationId xmlns:p14="http://schemas.microsoft.com/office/powerpoint/2010/main" val="32235491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58627B3-401F-427A-B7E2-1FAB57692EF7}"/>
              </a:ext>
            </a:extLst>
          </p:cNvPr>
          <p:cNvSpPr>
            <a:spLocks noGrp="1"/>
          </p:cNvSpPr>
          <p:nvPr>
            <p:ph type="sldNum" sz="quarter" idx="12"/>
          </p:nvPr>
        </p:nvSpPr>
        <p:spPr/>
        <p:txBody>
          <a:bodyPr/>
          <a:lstStyle/>
          <a:p>
            <a:fld id="{7CB1CFCA-EE77-9F4A-8FAE-3286F1D37F0D}" type="slidenum">
              <a:rPr lang="en-US" smtClean="0"/>
              <a:pPr/>
              <a:t>5</a:t>
            </a:fld>
            <a:endParaRPr lang="en-US" dirty="0"/>
          </a:p>
        </p:txBody>
      </p:sp>
      <p:graphicFrame>
        <p:nvGraphicFramePr>
          <p:cNvPr id="3" name="Table 2">
            <a:extLst>
              <a:ext uri="{FF2B5EF4-FFF2-40B4-BE49-F238E27FC236}">
                <a16:creationId xmlns:a16="http://schemas.microsoft.com/office/drawing/2014/main" id="{27C4E113-7BCD-4B75-B680-7BDDD9587CE7}"/>
              </a:ext>
            </a:extLst>
          </p:cNvPr>
          <p:cNvGraphicFramePr>
            <a:graphicFrameLocks noGrp="1"/>
          </p:cNvGraphicFramePr>
          <p:nvPr>
            <p:extLst>
              <p:ext uri="{D42A27DB-BD31-4B8C-83A1-F6EECF244321}">
                <p14:modId xmlns:p14="http://schemas.microsoft.com/office/powerpoint/2010/main" val="1979271509"/>
              </p:ext>
            </p:extLst>
          </p:nvPr>
        </p:nvGraphicFramePr>
        <p:xfrm>
          <a:off x="419548" y="897544"/>
          <a:ext cx="8369449" cy="5779326"/>
        </p:xfrm>
        <a:graphic>
          <a:graphicData uri="http://schemas.openxmlformats.org/drawingml/2006/table">
            <a:tbl>
              <a:tblPr firstRow="1" firstCol="1" bandRow="1"/>
              <a:tblGrid>
                <a:gridCol w="2254828">
                  <a:extLst>
                    <a:ext uri="{9D8B030D-6E8A-4147-A177-3AD203B41FA5}">
                      <a16:colId xmlns:a16="http://schemas.microsoft.com/office/drawing/2014/main" val="3075618532"/>
                    </a:ext>
                  </a:extLst>
                </a:gridCol>
                <a:gridCol w="1395506">
                  <a:extLst>
                    <a:ext uri="{9D8B030D-6E8A-4147-A177-3AD203B41FA5}">
                      <a16:colId xmlns:a16="http://schemas.microsoft.com/office/drawing/2014/main" val="1357728337"/>
                    </a:ext>
                  </a:extLst>
                </a:gridCol>
                <a:gridCol w="1610336">
                  <a:extLst>
                    <a:ext uri="{9D8B030D-6E8A-4147-A177-3AD203B41FA5}">
                      <a16:colId xmlns:a16="http://schemas.microsoft.com/office/drawing/2014/main" val="1712718292"/>
                    </a:ext>
                  </a:extLst>
                </a:gridCol>
                <a:gridCol w="1516648">
                  <a:extLst>
                    <a:ext uri="{9D8B030D-6E8A-4147-A177-3AD203B41FA5}">
                      <a16:colId xmlns:a16="http://schemas.microsoft.com/office/drawing/2014/main" val="1837240011"/>
                    </a:ext>
                  </a:extLst>
                </a:gridCol>
                <a:gridCol w="1592131">
                  <a:extLst>
                    <a:ext uri="{9D8B030D-6E8A-4147-A177-3AD203B41FA5}">
                      <a16:colId xmlns:a16="http://schemas.microsoft.com/office/drawing/2014/main" val="570282121"/>
                    </a:ext>
                  </a:extLst>
                </a:gridCol>
              </a:tblGrid>
              <a:tr h="559398">
                <a:tc>
                  <a:txBody>
                    <a:bodyPr/>
                    <a:lstStyle/>
                    <a:p>
                      <a:pPr marL="0" marR="0" algn="l">
                        <a:lnSpc>
                          <a:spcPct val="107000"/>
                        </a:lnSpc>
                        <a:spcBef>
                          <a:spcPts val="0"/>
                        </a:spcBef>
                        <a:spcAft>
                          <a:spcPts val="0"/>
                        </a:spcAft>
                      </a:pPr>
                      <a:r>
                        <a:rPr lang="en-US" sz="1800" dirty="0">
                          <a:effectLst/>
                          <a:latin typeface="Franklin Gothic Medium" panose="020B0603020102020204" pitchFamily="34" charset="0"/>
                          <a:ea typeface="Calibri" panose="020F0502020204030204" pitchFamily="34" charset="0"/>
                          <a:cs typeface="Times New Roman" panose="02020603050405020304" pitchFamily="18" charset="0"/>
                        </a:rPr>
                        <a:t>Parameter</a:t>
                      </a:r>
                      <a:endParaRPr lang="en-US" sz="1800" dirty="0">
                        <a:effectLst/>
                        <a:latin typeface="Franklin Gothic Book" panose="020B0503020102020204" pitchFamily="34" charset="0"/>
                        <a:ea typeface="Calibri" panose="020F0502020204030204" pitchFamily="34" charset="0"/>
                        <a:cs typeface="Times New Roman" panose="02020603050405020304" pitchFamily="18" charset="0"/>
                      </a:endParaRPr>
                    </a:p>
                  </a:txBody>
                  <a:tcPr marL="68580" marR="68580" marT="0" marB="0" anchor="ctr">
                    <a:lnL>
                      <a:noFill/>
                    </a:lnL>
                    <a:lnR>
                      <a:noFill/>
                    </a:lnR>
                    <a:lnT>
                      <a:noFill/>
                    </a:lnT>
                    <a:lnB>
                      <a:noFill/>
                    </a:lnB>
                  </a:tcPr>
                </a:tc>
                <a:tc>
                  <a:txBody>
                    <a:bodyPr/>
                    <a:lstStyle/>
                    <a:p>
                      <a:pPr marL="0" marR="0" algn="ctr">
                        <a:lnSpc>
                          <a:spcPct val="107000"/>
                        </a:lnSpc>
                        <a:spcBef>
                          <a:spcPts val="0"/>
                        </a:spcBef>
                        <a:spcAft>
                          <a:spcPts val="0"/>
                        </a:spcAft>
                      </a:pPr>
                      <a:r>
                        <a:rPr lang="en-US" sz="1800">
                          <a:effectLst/>
                          <a:latin typeface="Franklin Gothic Medium" panose="020B0603020102020204" pitchFamily="34" charset="0"/>
                          <a:ea typeface="Calibri" panose="020F0502020204030204" pitchFamily="34" charset="0"/>
                          <a:cs typeface="Times New Roman" panose="02020603050405020304" pitchFamily="18" charset="0"/>
                        </a:rPr>
                        <a:t>Normal</a:t>
                      </a:r>
                      <a:endParaRPr lang="en-US" sz="1800">
                        <a:effectLst/>
                        <a:latin typeface="Franklin Gothic Book" panose="020B0503020102020204" pitchFamily="34" charset="0"/>
                        <a:ea typeface="Calibri" panose="020F0502020204030204" pitchFamily="34" charset="0"/>
                        <a:cs typeface="Times New Roman" panose="02020603050405020304" pitchFamily="18" charset="0"/>
                      </a:endParaRPr>
                    </a:p>
                  </a:txBody>
                  <a:tcPr marL="68580" marR="68580" marT="0" marB="0" anchor="ctr">
                    <a:lnL>
                      <a:noFill/>
                    </a:lnL>
                    <a:lnR>
                      <a:noFill/>
                    </a:lnR>
                    <a:lnT>
                      <a:noFill/>
                    </a:lnT>
                    <a:lnB>
                      <a:noFill/>
                    </a:lnB>
                    <a:solidFill>
                      <a:srgbClr val="A4D76B"/>
                    </a:solidFill>
                  </a:tcPr>
                </a:tc>
                <a:tc>
                  <a:txBody>
                    <a:bodyPr/>
                    <a:lstStyle/>
                    <a:p>
                      <a:pPr marL="0" marR="0" algn="ctr">
                        <a:lnSpc>
                          <a:spcPct val="107000"/>
                        </a:lnSpc>
                        <a:spcBef>
                          <a:spcPts val="0"/>
                        </a:spcBef>
                        <a:spcAft>
                          <a:spcPts val="0"/>
                        </a:spcAft>
                      </a:pPr>
                      <a:r>
                        <a:rPr lang="en-US" sz="1800">
                          <a:effectLst/>
                          <a:latin typeface="Franklin Gothic Medium" panose="020B0603020102020204" pitchFamily="34" charset="0"/>
                          <a:ea typeface="Calibri" panose="020F0502020204030204" pitchFamily="34" charset="0"/>
                          <a:cs typeface="Times New Roman" panose="02020603050405020304" pitchFamily="18" charset="0"/>
                        </a:rPr>
                        <a:t>Watch</a:t>
                      </a:r>
                      <a:endParaRPr lang="en-US" sz="1800">
                        <a:effectLst/>
                        <a:latin typeface="Franklin Gothic Book" panose="020B0503020102020204" pitchFamily="34" charset="0"/>
                        <a:ea typeface="Calibri" panose="020F0502020204030204" pitchFamily="34" charset="0"/>
                        <a:cs typeface="Times New Roman" panose="02020603050405020304" pitchFamily="18" charset="0"/>
                      </a:endParaRPr>
                    </a:p>
                  </a:txBody>
                  <a:tcPr marL="68580" marR="68580" marT="0" marB="0" anchor="ctr">
                    <a:lnL>
                      <a:noFill/>
                    </a:lnL>
                    <a:lnR>
                      <a:noFill/>
                    </a:lnR>
                    <a:lnT>
                      <a:noFill/>
                    </a:lnT>
                    <a:lnB>
                      <a:noFill/>
                    </a:lnB>
                    <a:solidFill>
                      <a:srgbClr val="FFFF66"/>
                    </a:solidFill>
                  </a:tcPr>
                </a:tc>
                <a:tc>
                  <a:txBody>
                    <a:bodyPr/>
                    <a:lstStyle/>
                    <a:p>
                      <a:pPr marL="0" marR="0" algn="ctr">
                        <a:lnSpc>
                          <a:spcPct val="107000"/>
                        </a:lnSpc>
                        <a:spcBef>
                          <a:spcPts val="0"/>
                        </a:spcBef>
                        <a:spcAft>
                          <a:spcPts val="0"/>
                        </a:spcAft>
                      </a:pPr>
                      <a:r>
                        <a:rPr lang="en-US" sz="1800" dirty="0">
                          <a:effectLst/>
                          <a:latin typeface="Franklin Gothic Medium" panose="020B0603020102020204" pitchFamily="34" charset="0"/>
                          <a:ea typeface="Calibri" panose="020F0502020204030204" pitchFamily="34" charset="0"/>
                          <a:cs typeface="Times New Roman" panose="02020603050405020304" pitchFamily="18" charset="0"/>
                        </a:rPr>
                        <a:t>Warning</a:t>
                      </a:r>
                      <a:endParaRPr lang="en-US" sz="1800" dirty="0">
                        <a:effectLst/>
                        <a:latin typeface="Franklin Gothic Book" panose="020B0503020102020204" pitchFamily="34" charset="0"/>
                        <a:ea typeface="Calibri" panose="020F0502020204030204" pitchFamily="34" charset="0"/>
                        <a:cs typeface="Times New Roman" panose="02020603050405020304" pitchFamily="18" charset="0"/>
                      </a:endParaRPr>
                    </a:p>
                  </a:txBody>
                  <a:tcPr marL="68580" marR="68580" marT="0" marB="0" anchor="ctr">
                    <a:lnL>
                      <a:noFill/>
                    </a:lnL>
                    <a:lnR>
                      <a:noFill/>
                    </a:lnR>
                    <a:lnT>
                      <a:noFill/>
                    </a:lnT>
                    <a:lnB>
                      <a:noFill/>
                    </a:lnB>
                    <a:solidFill>
                      <a:srgbClr val="F2B800"/>
                    </a:solidFill>
                  </a:tcPr>
                </a:tc>
                <a:tc>
                  <a:txBody>
                    <a:bodyPr/>
                    <a:lstStyle/>
                    <a:p>
                      <a:pPr marL="0" marR="0" algn="ctr">
                        <a:lnSpc>
                          <a:spcPct val="107000"/>
                        </a:lnSpc>
                        <a:spcBef>
                          <a:spcPts val="0"/>
                        </a:spcBef>
                        <a:spcAft>
                          <a:spcPts val="0"/>
                        </a:spcAft>
                      </a:pPr>
                      <a:r>
                        <a:rPr lang="en-US" sz="1800" dirty="0">
                          <a:solidFill>
                            <a:schemeClr val="bg1"/>
                          </a:solidFill>
                          <a:effectLst/>
                          <a:latin typeface="Franklin Gothic Medium" panose="020B0603020102020204" pitchFamily="34" charset="0"/>
                          <a:ea typeface="Calibri" panose="020F0502020204030204" pitchFamily="34" charset="0"/>
                          <a:cs typeface="Times New Roman" panose="02020603050405020304" pitchFamily="18" charset="0"/>
                        </a:rPr>
                        <a:t>Emergency</a:t>
                      </a:r>
                      <a:endParaRPr lang="en-US" sz="1800" dirty="0">
                        <a:solidFill>
                          <a:schemeClr val="bg1"/>
                        </a:solidFill>
                        <a:effectLst/>
                        <a:latin typeface="Franklin Gothic Book" panose="020B0503020102020204" pitchFamily="34" charset="0"/>
                        <a:ea typeface="Calibri" panose="020F0502020204030204" pitchFamily="34" charset="0"/>
                        <a:cs typeface="Times New Roman" panose="02020603050405020304" pitchFamily="18" charset="0"/>
                      </a:endParaRPr>
                    </a:p>
                  </a:txBody>
                  <a:tcPr marL="68580" marR="68580" marT="0" marB="0" anchor="ctr">
                    <a:lnL>
                      <a:noFill/>
                    </a:lnL>
                    <a:lnR>
                      <a:noFill/>
                    </a:lnR>
                    <a:lnT>
                      <a:noFill/>
                    </a:lnT>
                    <a:lnB>
                      <a:noFill/>
                    </a:lnB>
                    <a:solidFill>
                      <a:srgbClr val="C00000"/>
                    </a:solidFill>
                  </a:tcPr>
                </a:tc>
                <a:extLst>
                  <a:ext uri="{0D108BD9-81ED-4DB2-BD59-A6C34878D82A}">
                    <a16:rowId xmlns:a16="http://schemas.microsoft.com/office/drawing/2014/main" val="3713528899"/>
                  </a:ext>
                </a:extLst>
              </a:tr>
              <a:tr h="812468">
                <a:tc>
                  <a:txBody>
                    <a:bodyPr/>
                    <a:lstStyle/>
                    <a:p>
                      <a:pPr marL="0" marR="0">
                        <a:lnSpc>
                          <a:spcPct val="107000"/>
                        </a:lnSpc>
                        <a:spcBef>
                          <a:spcPts val="0"/>
                        </a:spcBef>
                        <a:spcAft>
                          <a:spcPts val="0"/>
                        </a:spcAft>
                      </a:pPr>
                      <a:r>
                        <a:rPr lang="en-US" sz="1600" dirty="0">
                          <a:effectLst/>
                          <a:latin typeface="Franklin Gothic Medium" panose="020B0603020102020204" pitchFamily="34" charset="0"/>
                          <a:ea typeface="Calibri" panose="020F0502020204030204" pitchFamily="34" charset="0"/>
                          <a:cs typeface="Times New Roman" panose="02020603050405020304" pitchFamily="18" charset="0"/>
                        </a:rPr>
                        <a:t>Groundwater</a:t>
                      </a:r>
                      <a:endParaRPr lang="en-US" sz="1600" dirty="0">
                        <a:effectLst/>
                        <a:latin typeface="Franklin Gothic Book" panose="020B050302010202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600" dirty="0">
                          <a:effectLst/>
                          <a:latin typeface="Franklin Gothic Book" panose="020B0503020102020204" pitchFamily="34" charset="0"/>
                          <a:ea typeface="Calibri" panose="020F0502020204030204" pitchFamily="34" charset="0"/>
                          <a:cs typeface="Times New Roman" panose="02020603050405020304" pitchFamily="18" charset="0"/>
                        </a:rPr>
                        <a:t>Percentiles of Historic Levels</a:t>
                      </a:r>
                    </a:p>
                  </a:txBody>
                  <a:tcPr marL="68580" marR="68580" marT="0" marB="0">
                    <a:lnL>
                      <a:noFill/>
                    </a:lnL>
                    <a:lnR>
                      <a:noFill/>
                    </a:lnR>
                    <a:lnT>
                      <a:noFill/>
                    </a:lnT>
                    <a:lnB>
                      <a:noFill/>
                    </a:lnB>
                  </a:tcPr>
                </a:tc>
                <a:tc>
                  <a:txBody>
                    <a:bodyPr/>
                    <a:lstStyle/>
                    <a:p>
                      <a:pPr marL="0" marR="0">
                        <a:lnSpc>
                          <a:spcPct val="107000"/>
                        </a:lnSpc>
                        <a:spcBef>
                          <a:spcPts val="0"/>
                        </a:spcBef>
                        <a:spcAft>
                          <a:spcPts val="0"/>
                        </a:spcAft>
                      </a:pPr>
                      <a:r>
                        <a:rPr lang="en-US" sz="1600" dirty="0">
                          <a:effectLst/>
                          <a:latin typeface="Franklin Gothic Book" panose="020B0503020102020204" pitchFamily="34" charset="0"/>
                          <a:ea typeface="Calibri" panose="020F0502020204030204" pitchFamily="34" charset="0"/>
                          <a:cs typeface="Times New Roman" panose="02020603050405020304" pitchFamily="18" charset="0"/>
                        </a:rPr>
                        <a:t>&gt; 25</a:t>
                      </a:r>
                      <a:r>
                        <a:rPr lang="en-US" sz="1600" baseline="30000" dirty="0">
                          <a:effectLst/>
                          <a:latin typeface="Franklin Gothic Book" panose="020B0503020102020204" pitchFamily="34" charset="0"/>
                          <a:ea typeface="Calibri" panose="020F0502020204030204" pitchFamily="34" charset="0"/>
                          <a:cs typeface="Times New Roman" panose="02020603050405020304" pitchFamily="18" charset="0"/>
                        </a:rPr>
                        <a:t>th</a:t>
                      </a:r>
                      <a:r>
                        <a:rPr lang="en-US" sz="1600" dirty="0">
                          <a:effectLst/>
                          <a:latin typeface="Franklin Gothic Book" panose="020B0503020102020204" pitchFamily="34" charset="0"/>
                          <a:ea typeface="Calibri" panose="020F0502020204030204" pitchFamily="34" charset="0"/>
                          <a:cs typeface="Times New Roman" panose="02020603050405020304" pitchFamily="18" charset="0"/>
                        </a:rPr>
                        <a:t> percentile</a:t>
                      </a:r>
                    </a:p>
                  </a:txBody>
                  <a:tcPr marL="68580" marR="68580" marT="0" marB="0" anchor="ctr">
                    <a:lnL>
                      <a:noFill/>
                    </a:lnL>
                    <a:lnR>
                      <a:noFill/>
                    </a:lnR>
                    <a:lnT>
                      <a:noFill/>
                    </a:lnT>
                    <a:lnB>
                      <a:noFill/>
                    </a:lnB>
                  </a:tcPr>
                </a:tc>
                <a:tc>
                  <a:txBody>
                    <a:bodyPr/>
                    <a:lstStyle/>
                    <a:p>
                      <a:pPr marL="0" marR="0">
                        <a:lnSpc>
                          <a:spcPct val="107000"/>
                        </a:lnSpc>
                        <a:spcBef>
                          <a:spcPts val="0"/>
                        </a:spcBef>
                        <a:spcAft>
                          <a:spcPts val="0"/>
                        </a:spcAft>
                      </a:pPr>
                      <a:r>
                        <a:rPr lang="en-US" sz="1600">
                          <a:effectLst/>
                          <a:latin typeface="Franklin Gothic Book" panose="020B0503020102020204" pitchFamily="34" charset="0"/>
                          <a:ea typeface="Calibri" panose="020F0502020204030204" pitchFamily="34" charset="0"/>
                          <a:cs typeface="Times New Roman" panose="02020603050405020304" pitchFamily="18" charset="0"/>
                        </a:rPr>
                        <a:t>10</a:t>
                      </a:r>
                      <a:r>
                        <a:rPr lang="en-US" sz="1600" baseline="30000">
                          <a:effectLst/>
                          <a:latin typeface="Franklin Gothic Book" panose="020B0503020102020204" pitchFamily="34" charset="0"/>
                          <a:ea typeface="Calibri" panose="020F0502020204030204" pitchFamily="34" charset="0"/>
                          <a:cs typeface="Times New Roman" panose="02020603050405020304" pitchFamily="18" charset="0"/>
                        </a:rPr>
                        <a:t>th</a:t>
                      </a:r>
                      <a:r>
                        <a:rPr lang="en-US" sz="1600">
                          <a:effectLst/>
                          <a:latin typeface="Franklin Gothic Book" panose="020B0503020102020204" pitchFamily="34" charset="0"/>
                          <a:ea typeface="Calibri" panose="020F0502020204030204" pitchFamily="34" charset="0"/>
                          <a:cs typeface="Times New Roman" panose="02020603050405020304" pitchFamily="18" charset="0"/>
                        </a:rPr>
                        <a:t>-25th percentile</a:t>
                      </a:r>
                    </a:p>
                  </a:txBody>
                  <a:tcPr marL="68580" marR="68580" marT="0" marB="0" anchor="ctr">
                    <a:lnL>
                      <a:noFill/>
                    </a:lnL>
                    <a:lnR>
                      <a:noFill/>
                    </a:lnR>
                    <a:lnT>
                      <a:noFill/>
                    </a:lnT>
                    <a:lnB>
                      <a:noFill/>
                    </a:lnB>
                  </a:tcPr>
                </a:tc>
                <a:tc>
                  <a:txBody>
                    <a:bodyPr/>
                    <a:lstStyle/>
                    <a:p>
                      <a:pPr marL="0" marR="0">
                        <a:lnSpc>
                          <a:spcPct val="107000"/>
                        </a:lnSpc>
                        <a:spcBef>
                          <a:spcPts val="0"/>
                        </a:spcBef>
                        <a:spcAft>
                          <a:spcPts val="0"/>
                        </a:spcAft>
                      </a:pPr>
                      <a:r>
                        <a:rPr lang="en-US" sz="1600">
                          <a:effectLst/>
                          <a:latin typeface="Franklin Gothic Book" panose="020B0503020102020204" pitchFamily="34" charset="0"/>
                          <a:ea typeface="Calibri" panose="020F0502020204030204" pitchFamily="34" charset="0"/>
                          <a:cs typeface="Times New Roman" panose="02020603050405020304" pitchFamily="18" charset="0"/>
                        </a:rPr>
                        <a:t>5</a:t>
                      </a:r>
                      <a:r>
                        <a:rPr lang="en-US" sz="1600" baseline="30000">
                          <a:effectLst/>
                          <a:latin typeface="Franklin Gothic Book" panose="020B0503020102020204" pitchFamily="34" charset="0"/>
                          <a:ea typeface="Calibri" panose="020F0502020204030204" pitchFamily="34" charset="0"/>
                          <a:cs typeface="Times New Roman" panose="02020603050405020304" pitchFamily="18" charset="0"/>
                        </a:rPr>
                        <a:t>th</a:t>
                      </a:r>
                      <a:r>
                        <a:rPr lang="en-US" sz="1600">
                          <a:effectLst/>
                          <a:latin typeface="Franklin Gothic Book" panose="020B0503020102020204" pitchFamily="34" charset="0"/>
                          <a:ea typeface="Calibri" panose="020F0502020204030204" pitchFamily="34" charset="0"/>
                          <a:cs typeface="Times New Roman" panose="02020603050405020304" pitchFamily="18" charset="0"/>
                        </a:rPr>
                        <a:t> – 10</a:t>
                      </a:r>
                      <a:r>
                        <a:rPr lang="en-US" sz="1600" baseline="30000">
                          <a:effectLst/>
                          <a:latin typeface="Franklin Gothic Book" panose="020B0503020102020204" pitchFamily="34" charset="0"/>
                          <a:ea typeface="Calibri" panose="020F0502020204030204" pitchFamily="34" charset="0"/>
                          <a:cs typeface="Times New Roman" panose="02020603050405020304" pitchFamily="18" charset="0"/>
                        </a:rPr>
                        <a:t>th</a:t>
                      </a:r>
                      <a:r>
                        <a:rPr lang="en-US" sz="1600">
                          <a:effectLst/>
                          <a:latin typeface="Franklin Gothic Book" panose="020B0503020102020204" pitchFamily="34" charset="0"/>
                          <a:ea typeface="Calibri" panose="020F0502020204030204" pitchFamily="34" charset="0"/>
                          <a:cs typeface="Times New Roman" panose="02020603050405020304" pitchFamily="18" charset="0"/>
                        </a:rPr>
                        <a:t> percentile</a:t>
                      </a:r>
                    </a:p>
                  </a:txBody>
                  <a:tcPr marL="68580" marR="68580" marT="0" marB="0" anchor="ctr">
                    <a:lnL>
                      <a:noFill/>
                    </a:lnL>
                    <a:lnR>
                      <a:noFill/>
                    </a:lnR>
                    <a:lnT>
                      <a:noFill/>
                    </a:lnT>
                    <a:lnB>
                      <a:noFill/>
                    </a:lnB>
                  </a:tcPr>
                </a:tc>
                <a:tc>
                  <a:txBody>
                    <a:bodyPr/>
                    <a:lstStyle/>
                    <a:p>
                      <a:pPr marL="0" marR="0">
                        <a:lnSpc>
                          <a:spcPct val="107000"/>
                        </a:lnSpc>
                        <a:spcBef>
                          <a:spcPts val="0"/>
                        </a:spcBef>
                        <a:spcAft>
                          <a:spcPts val="0"/>
                        </a:spcAft>
                      </a:pPr>
                      <a:r>
                        <a:rPr lang="en-US" sz="1600">
                          <a:effectLst/>
                          <a:latin typeface="Franklin Gothic Book" panose="020B0503020102020204" pitchFamily="34" charset="0"/>
                          <a:ea typeface="Calibri" panose="020F0502020204030204" pitchFamily="34" charset="0"/>
                          <a:cs typeface="Times New Roman" panose="02020603050405020304" pitchFamily="18" charset="0"/>
                        </a:rPr>
                        <a:t>&lt; 5</a:t>
                      </a:r>
                      <a:r>
                        <a:rPr lang="en-US" sz="1600" baseline="30000">
                          <a:effectLst/>
                          <a:latin typeface="Franklin Gothic Book" panose="020B0503020102020204" pitchFamily="34" charset="0"/>
                          <a:ea typeface="Calibri" panose="020F0502020204030204" pitchFamily="34" charset="0"/>
                          <a:cs typeface="Times New Roman" panose="02020603050405020304" pitchFamily="18" charset="0"/>
                        </a:rPr>
                        <a:t>th</a:t>
                      </a:r>
                      <a:r>
                        <a:rPr lang="en-US" sz="1600">
                          <a:effectLst/>
                          <a:latin typeface="Franklin Gothic Book" panose="020B0503020102020204" pitchFamily="34" charset="0"/>
                          <a:ea typeface="Calibri" panose="020F0502020204030204" pitchFamily="34" charset="0"/>
                          <a:cs typeface="Times New Roman" panose="02020603050405020304" pitchFamily="18" charset="0"/>
                        </a:rPr>
                        <a:t> percentile</a:t>
                      </a:r>
                    </a:p>
                  </a:txBody>
                  <a:tcPr marL="68580" marR="68580" marT="0" marB="0" anchor="ctr">
                    <a:lnL>
                      <a:noFill/>
                    </a:lnL>
                    <a:lnR>
                      <a:noFill/>
                    </a:lnR>
                    <a:lnT>
                      <a:noFill/>
                    </a:lnT>
                    <a:lnB>
                      <a:noFill/>
                    </a:lnB>
                  </a:tcPr>
                </a:tc>
                <a:extLst>
                  <a:ext uri="{0D108BD9-81ED-4DB2-BD59-A6C34878D82A}">
                    <a16:rowId xmlns:a16="http://schemas.microsoft.com/office/drawing/2014/main" val="1092335472"/>
                  </a:ext>
                </a:extLst>
              </a:tr>
              <a:tr h="1408886">
                <a:tc>
                  <a:txBody>
                    <a:bodyPr/>
                    <a:lstStyle/>
                    <a:p>
                      <a:pPr marL="0" marR="0">
                        <a:lnSpc>
                          <a:spcPct val="107000"/>
                        </a:lnSpc>
                        <a:spcBef>
                          <a:spcPts val="0"/>
                        </a:spcBef>
                        <a:spcAft>
                          <a:spcPts val="0"/>
                        </a:spcAft>
                      </a:pPr>
                      <a:r>
                        <a:rPr lang="en-US" sz="1600" dirty="0">
                          <a:effectLst/>
                          <a:latin typeface="Franklin Gothic Medium" panose="020B0603020102020204" pitchFamily="34" charset="0"/>
                          <a:ea typeface="Calibri" panose="020F0502020204030204" pitchFamily="34" charset="0"/>
                          <a:cs typeface="Times New Roman" panose="02020603050405020304" pitchFamily="18" charset="0"/>
                        </a:rPr>
                        <a:t>Streamflow</a:t>
                      </a:r>
                      <a:endParaRPr lang="en-US" sz="1600" dirty="0">
                        <a:effectLst/>
                        <a:latin typeface="Franklin Gothic Book" panose="020B050302010202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600" dirty="0">
                          <a:effectLst/>
                          <a:latin typeface="Franklin Gothic Book" panose="020B0503020102020204" pitchFamily="34" charset="0"/>
                          <a:ea typeface="Calibri" panose="020F0502020204030204" pitchFamily="34" charset="0"/>
                          <a:cs typeface="Times New Roman" panose="02020603050405020304" pitchFamily="18" charset="0"/>
                        </a:rPr>
                        <a:t>Rolling 7-day Average</a:t>
                      </a:r>
                    </a:p>
                    <a:p>
                      <a:pPr marL="0" marR="0">
                        <a:lnSpc>
                          <a:spcPct val="107000"/>
                        </a:lnSpc>
                        <a:spcBef>
                          <a:spcPts val="0"/>
                        </a:spcBef>
                        <a:spcAft>
                          <a:spcPts val="0"/>
                        </a:spcAft>
                      </a:pPr>
                      <a:r>
                        <a:rPr lang="en-US" sz="1600" dirty="0">
                          <a:effectLst/>
                          <a:latin typeface="Franklin Gothic Book" panose="020B0503020102020204" pitchFamily="34" charset="0"/>
                          <a:ea typeface="Calibri" panose="020F0502020204030204" pitchFamily="34" charset="0"/>
                          <a:cs typeface="Times New Roman" panose="02020603050405020304" pitchFamily="18" charset="0"/>
                        </a:rPr>
                        <a:t>Return Flow compared with Historic Flow Frequency</a:t>
                      </a:r>
                      <a:r>
                        <a:rPr lang="en-US" sz="1100" dirty="0">
                          <a:effectLst/>
                          <a:latin typeface="Franklin Gothic Book" panose="020B0503020102020204" pitchFamily="34" charset="0"/>
                          <a:ea typeface="Calibri" panose="020F0502020204030204" pitchFamily="34" charset="0"/>
                          <a:cs typeface="Times New Roman" panose="02020603050405020304" pitchFamily="18" charset="0"/>
                        </a:rPr>
                        <a:t>*</a:t>
                      </a:r>
                    </a:p>
                  </a:txBody>
                  <a:tcPr marL="68580" marR="68580" marT="0" marB="0">
                    <a:lnL>
                      <a:noFill/>
                    </a:lnL>
                    <a:lnR>
                      <a:noFill/>
                    </a:lnR>
                    <a:lnT>
                      <a:noFill/>
                    </a:lnT>
                    <a:lnB>
                      <a:noFill/>
                    </a:lnB>
                  </a:tcPr>
                </a:tc>
                <a:tc>
                  <a:txBody>
                    <a:bodyPr/>
                    <a:lstStyle/>
                    <a:p>
                      <a:pPr marL="0" marR="0">
                        <a:lnSpc>
                          <a:spcPct val="107000"/>
                        </a:lnSpc>
                        <a:spcBef>
                          <a:spcPts val="0"/>
                        </a:spcBef>
                        <a:spcAft>
                          <a:spcPts val="0"/>
                        </a:spcAft>
                      </a:pPr>
                      <a:r>
                        <a:rPr lang="en-US" sz="1600" dirty="0">
                          <a:effectLst/>
                          <a:latin typeface="Franklin Gothic Book" panose="020B0503020102020204" pitchFamily="34" charset="0"/>
                          <a:ea typeface="Calibri" panose="020F0502020204030204" pitchFamily="34" charset="0"/>
                          <a:cs typeface="Times New Roman" panose="02020603050405020304" pitchFamily="18" charset="0"/>
                        </a:rPr>
                        <a:t>&gt; 25th percentile</a:t>
                      </a:r>
                    </a:p>
                  </a:txBody>
                  <a:tcPr marL="68580" marR="68580" marT="0" marB="0" anchor="ctr">
                    <a:lnL>
                      <a:noFill/>
                    </a:lnL>
                    <a:lnR>
                      <a:noFill/>
                    </a:lnR>
                    <a:lnT>
                      <a:noFill/>
                    </a:lnT>
                    <a:lnB>
                      <a:noFill/>
                    </a:lnB>
                  </a:tcPr>
                </a:tc>
                <a:tc>
                  <a:txBody>
                    <a:bodyPr/>
                    <a:lstStyle/>
                    <a:p>
                      <a:pPr marL="0" marR="0">
                        <a:lnSpc>
                          <a:spcPct val="107000"/>
                        </a:lnSpc>
                        <a:spcBef>
                          <a:spcPts val="0"/>
                        </a:spcBef>
                        <a:spcAft>
                          <a:spcPts val="0"/>
                        </a:spcAft>
                      </a:pPr>
                      <a:r>
                        <a:rPr lang="en-US" sz="1600" dirty="0">
                          <a:effectLst/>
                          <a:latin typeface="Franklin Gothic Book" panose="020B0503020102020204" pitchFamily="34" charset="0"/>
                          <a:ea typeface="Calibri" panose="020F0502020204030204" pitchFamily="34" charset="0"/>
                          <a:cs typeface="Times New Roman" panose="02020603050405020304" pitchFamily="18" charset="0"/>
                        </a:rPr>
                        <a:t>10th-25th percentile</a:t>
                      </a:r>
                    </a:p>
                  </a:txBody>
                  <a:tcPr marL="68580" marR="68580" marT="0" marB="0" anchor="ctr">
                    <a:lnL>
                      <a:noFill/>
                    </a:lnL>
                    <a:lnR>
                      <a:noFill/>
                    </a:lnR>
                    <a:lnT>
                      <a:noFill/>
                    </a:lnT>
                    <a:lnB>
                      <a:noFill/>
                    </a:lnB>
                  </a:tcPr>
                </a:tc>
                <a:tc>
                  <a:txBody>
                    <a:bodyPr/>
                    <a:lstStyle/>
                    <a:p>
                      <a:pPr marL="0" marR="0">
                        <a:lnSpc>
                          <a:spcPct val="107000"/>
                        </a:lnSpc>
                        <a:spcBef>
                          <a:spcPts val="0"/>
                        </a:spcBef>
                        <a:spcAft>
                          <a:spcPts val="0"/>
                        </a:spcAft>
                      </a:pPr>
                      <a:r>
                        <a:rPr lang="en-US" sz="1600" dirty="0">
                          <a:effectLst/>
                          <a:latin typeface="Franklin Gothic Book" panose="020B0503020102020204" pitchFamily="34" charset="0"/>
                          <a:ea typeface="Calibri" panose="020F0502020204030204" pitchFamily="34" charset="0"/>
                          <a:cs typeface="Times New Roman" panose="02020603050405020304" pitchFamily="18" charset="0"/>
                        </a:rPr>
                        <a:t>5th – 10th percentile</a:t>
                      </a:r>
                    </a:p>
                  </a:txBody>
                  <a:tcPr marL="68580" marR="68580" marT="0" marB="0" anchor="ctr">
                    <a:lnL>
                      <a:noFill/>
                    </a:lnL>
                    <a:lnR>
                      <a:noFill/>
                    </a:lnR>
                    <a:lnT>
                      <a:noFill/>
                    </a:lnT>
                    <a:lnB>
                      <a:noFill/>
                    </a:lnB>
                  </a:tcPr>
                </a:tc>
                <a:tc>
                  <a:txBody>
                    <a:bodyPr/>
                    <a:lstStyle/>
                    <a:p>
                      <a:pPr marL="0" marR="0">
                        <a:lnSpc>
                          <a:spcPct val="107000"/>
                        </a:lnSpc>
                        <a:spcBef>
                          <a:spcPts val="0"/>
                        </a:spcBef>
                        <a:spcAft>
                          <a:spcPts val="0"/>
                        </a:spcAft>
                      </a:pPr>
                      <a:r>
                        <a:rPr lang="en-US" sz="1600">
                          <a:effectLst/>
                          <a:latin typeface="Franklin Gothic Book" panose="020B0503020102020204" pitchFamily="34" charset="0"/>
                          <a:ea typeface="Calibri" panose="020F0502020204030204" pitchFamily="34" charset="0"/>
                          <a:cs typeface="Times New Roman" panose="02020603050405020304" pitchFamily="18" charset="0"/>
                        </a:rPr>
                        <a:t>&lt; 5th percentile</a:t>
                      </a:r>
                    </a:p>
                  </a:txBody>
                  <a:tcPr marL="68580" marR="68580" marT="0" marB="0" anchor="ctr">
                    <a:lnL>
                      <a:noFill/>
                    </a:lnL>
                    <a:lnR>
                      <a:noFill/>
                    </a:lnR>
                    <a:lnT>
                      <a:noFill/>
                    </a:lnT>
                    <a:lnB>
                      <a:noFill/>
                    </a:lnB>
                  </a:tcPr>
                </a:tc>
                <a:extLst>
                  <a:ext uri="{0D108BD9-81ED-4DB2-BD59-A6C34878D82A}">
                    <a16:rowId xmlns:a16="http://schemas.microsoft.com/office/drawing/2014/main" val="4239831530"/>
                  </a:ext>
                </a:extLst>
              </a:tr>
              <a:tr h="969008">
                <a:tc>
                  <a:txBody>
                    <a:bodyPr/>
                    <a:lstStyle/>
                    <a:p>
                      <a:pPr marL="0" marR="0">
                        <a:lnSpc>
                          <a:spcPct val="107000"/>
                        </a:lnSpc>
                        <a:spcBef>
                          <a:spcPts val="0"/>
                        </a:spcBef>
                        <a:spcAft>
                          <a:spcPts val="0"/>
                        </a:spcAft>
                      </a:pPr>
                      <a:r>
                        <a:rPr lang="en-US" sz="1600" dirty="0">
                          <a:effectLst/>
                          <a:latin typeface="Franklin Gothic Medium" panose="020B0603020102020204" pitchFamily="34" charset="0"/>
                          <a:ea typeface="Calibri" panose="020F0502020204030204" pitchFamily="34" charset="0"/>
                          <a:cs typeface="Times New Roman" panose="02020603050405020304" pitchFamily="18" charset="0"/>
                        </a:rPr>
                        <a:t>Reservoir Storage</a:t>
                      </a:r>
                      <a:endParaRPr lang="en-US" sz="1600" dirty="0">
                        <a:effectLst/>
                        <a:latin typeface="Franklin Gothic Book" panose="020B050302010202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600" dirty="0">
                          <a:effectLst/>
                          <a:latin typeface="Franklin Gothic Book" panose="020B0503020102020204" pitchFamily="34" charset="0"/>
                          <a:ea typeface="Calibri" panose="020F0502020204030204" pitchFamily="34" charset="0"/>
                          <a:cs typeface="Times New Roman" panose="02020603050405020304" pitchFamily="18" charset="0"/>
                        </a:rPr>
                        <a:t>Estimated days of available usable storage</a:t>
                      </a:r>
                    </a:p>
                  </a:txBody>
                  <a:tcPr marL="68580" marR="68580" marT="0" marB="0">
                    <a:lnL>
                      <a:noFill/>
                    </a:lnL>
                    <a:lnR>
                      <a:noFill/>
                    </a:lnR>
                    <a:lnT>
                      <a:noFill/>
                    </a:lnT>
                    <a:lnB>
                      <a:noFill/>
                    </a:lnB>
                  </a:tcPr>
                </a:tc>
                <a:tc>
                  <a:txBody>
                    <a:bodyPr/>
                    <a:lstStyle/>
                    <a:p>
                      <a:pPr marL="0" marR="0">
                        <a:lnSpc>
                          <a:spcPct val="107000"/>
                        </a:lnSpc>
                        <a:spcBef>
                          <a:spcPts val="0"/>
                        </a:spcBef>
                        <a:spcAft>
                          <a:spcPts val="0"/>
                        </a:spcAft>
                      </a:pPr>
                      <a:r>
                        <a:rPr lang="en-US" sz="1600" dirty="0">
                          <a:effectLst/>
                          <a:latin typeface="Franklin Gothic Book" panose="020B0503020102020204" pitchFamily="34" charset="0"/>
                          <a:ea typeface="Calibri" panose="020F0502020204030204" pitchFamily="34" charset="0"/>
                          <a:cs typeface="Times New Roman" panose="02020603050405020304" pitchFamily="18" charset="0"/>
                        </a:rPr>
                        <a:t>&gt; 120 days</a:t>
                      </a:r>
                    </a:p>
                  </a:txBody>
                  <a:tcPr marL="68580" marR="68580" marT="0" marB="0" anchor="ctr">
                    <a:lnL>
                      <a:noFill/>
                    </a:lnL>
                    <a:lnR>
                      <a:noFill/>
                    </a:lnR>
                    <a:lnT>
                      <a:noFill/>
                    </a:lnT>
                    <a:lnB>
                      <a:noFill/>
                    </a:lnB>
                  </a:tcPr>
                </a:tc>
                <a:tc>
                  <a:txBody>
                    <a:bodyPr/>
                    <a:lstStyle/>
                    <a:p>
                      <a:pPr marL="0" marR="0">
                        <a:lnSpc>
                          <a:spcPct val="107000"/>
                        </a:lnSpc>
                        <a:spcBef>
                          <a:spcPts val="0"/>
                        </a:spcBef>
                        <a:spcAft>
                          <a:spcPts val="0"/>
                        </a:spcAft>
                      </a:pPr>
                      <a:r>
                        <a:rPr lang="en-US" sz="1600" dirty="0">
                          <a:effectLst/>
                          <a:latin typeface="Franklin Gothic Book" panose="020B0503020102020204" pitchFamily="34" charset="0"/>
                          <a:ea typeface="Calibri" panose="020F0502020204030204" pitchFamily="34" charset="0"/>
                          <a:cs typeface="Times New Roman" panose="02020603050405020304" pitchFamily="18" charset="0"/>
                        </a:rPr>
                        <a:t>90 – 120 days</a:t>
                      </a:r>
                    </a:p>
                  </a:txBody>
                  <a:tcPr marL="68580" marR="68580" marT="0" marB="0" anchor="ctr">
                    <a:lnL>
                      <a:noFill/>
                    </a:lnL>
                    <a:lnR>
                      <a:noFill/>
                    </a:lnR>
                    <a:lnT>
                      <a:noFill/>
                    </a:lnT>
                    <a:lnB>
                      <a:noFill/>
                    </a:lnB>
                  </a:tcPr>
                </a:tc>
                <a:tc>
                  <a:txBody>
                    <a:bodyPr/>
                    <a:lstStyle/>
                    <a:p>
                      <a:pPr marL="0" marR="0">
                        <a:lnSpc>
                          <a:spcPct val="107000"/>
                        </a:lnSpc>
                        <a:spcBef>
                          <a:spcPts val="0"/>
                        </a:spcBef>
                        <a:spcAft>
                          <a:spcPts val="0"/>
                        </a:spcAft>
                      </a:pPr>
                      <a:r>
                        <a:rPr lang="en-US" sz="1600">
                          <a:effectLst/>
                          <a:latin typeface="Franklin Gothic Book" panose="020B0503020102020204" pitchFamily="34" charset="0"/>
                          <a:ea typeface="Calibri" panose="020F0502020204030204" pitchFamily="34" charset="0"/>
                          <a:cs typeface="Times New Roman" panose="02020603050405020304" pitchFamily="18" charset="0"/>
                        </a:rPr>
                        <a:t>60 – 90 days</a:t>
                      </a:r>
                    </a:p>
                  </a:txBody>
                  <a:tcPr marL="68580" marR="68580" marT="0" marB="0" anchor="ctr">
                    <a:lnL>
                      <a:noFill/>
                    </a:lnL>
                    <a:lnR>
                      <a:noFill/>
                    </a:lnR>
                    <a:lnT>
                      <a:noFill/>
                    </a:lnT>
                    <a:lnB>
                      <a:noFill/>
                    </a:lnB>
                  </a:tcPr>
                </a:tc>
                <a:tc>
                  <a:txBody>
                    <a:bodyPr/>
                    <a:lstStyle/>
                    <a:p>
                      <a:pPr marL="0" marR="0">
                        <a:lnSpc>
                          <a:spcPct val="107000"/>
                        </a:lnSpc>
                        <a:spcBef>
                          <a:spcPts val="0"/>
                        </a:spcBef>
                        <a:spcAft>
                          <a:spcPts val="0"/>
                        </a:spcAft>
                      </a:pPr>
                      <a:r>
                        <a:rPr lang="en-US" sz="1600">
                          <a:effectLst/>
                          <a:latin typeface="Franklin Gothic Book" panose="020B0503020102020204" pitchFamily="34" charset="0"/>
                          <a:ea typeface="Calibri" panose="020F0502020204030204" pitchFamily="34" charset="0"/>
                          <a:cs typeface="Times New Roman" panose="02020603050405020304" pitchFamily="18" charset="0"/>
                        </a:rPr>
                        <a:t>&lt; 60 days</a:t>
                      </a:r>
                    </a:p>
                  </a:txBody>
                  <a:tcPr marL="68580" marR="68580" marT="0" marB="0" anchor="ctr">
                    <a:lnL>
                      <a:noFill/>
                    </a:lnL>
                    <a:lnR>
                      <a:noFill/>
                    </a:lnR>
                    <a:lnT>
                      <a:noFill/>
                    </a:lnT>
                    <a:lnB>
                      <a:noFill/>
                    </a:lnB>
                  </a:tcPr>
                </a:tc>
                <a:extLst>
                  <a:ext uri="{0D108BD9-81ED-4DB2-BD59-A6C34878D82A}">
                    <a16:rowId xmlns:a16="http://schemas.microsoft.com/office/drawing/2014/main" val="379557406"/>
                  </a:ext>
                </a:extLst>
              </a:tr>
              <a:tr h="1355463">
                <a:tc>
                  <a:txBody>
                    <a:bodyPr/>
                    <a:lstStyle/>
                    <a:p>
                      <a:pPr marL="0" marR="0">
                        <a:lnSpc>
                          <a:spcPct val="107000"/>
                        </a:lnSpc>
                        <a:spcBef>
                          <a:spcPts val="0"/>
                        </a:spcBef>
                        <a:spcAft>
                          <a:spcPts val="0"/>
                        </a:spcAft>
                      </a:pPr>
                      <a:r>
                        <a:rPr lang="en-US" sz="1600" dirty="0">
                          <a:effectLst/>
                          <a:latin typeface="Franklin Gothic Medium" panose="020B0603020102020204" pitchFamily="34" charset="0"/>
                          <a:ea typeface="Calibri" panose="020F0502020204030204" pitchFamily="34" charset="0"/>
                          <a:cs typeface="Times New Roman" panose="02020603050405020304" pitchFamily="18" charset="0"/>
                        </a:rPr>
                        <a:t>Precipitation</a:t>
                      </a:r>
                      <a:endParaRPr lang="en-US" sz="1600" dirty="0">
                        <a:effectLst/>
                        <a:latin typeface="Franklin Gothic Book" panose="020B050302010202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600" dirty="0">
                          <a:effectLst/>
                          <a:latin typeface="Franklin Gothic Book" panose="020B0503020102020204" pitchFamily="34" charset="0"/>
                          <a:ea typeface="Calibri" panose="020F0502020204030204" pitchFamily="34" charset="0"/>
                          <a:cs typeface="Times New Roman" panose="02020603050405020304" pitchFamily="18" charset="0"/>
                        </a:rPr>
                        <a:t>Water year begins 10/1</a:t>
                      </a:r>
                    </a:p>
                  </a:txBody>
                  <a:tcPr marL="68580" marR="68580" marT="0" marB="0">
                    <a:lnL>
                      <a:noFill/>
                    </a:lnL>
                    <a:lnR>
                      <a:noFill/>
                    </a:lnR>
                    <a:lnT>
                      <a:noFill/>
                    </a:lnT>
                    <a:lnB>
                      <a:noFill/>
                    </a:lnB>
                  </a:tcPr>
                </a:tc>
                <a:tc gridSpan="4">
                  <a:txBody>
                    <a:bodyPr/>
                    <a:lstStyle/>
                    <a:p>
                      <a:pPr marL="0" marR="0">
                        <a:lnSpc>
                          <a:spcPct val="107000"/>
                        </a:lnSpc>
                        <a:spcBef>
                          <a:spcPts val="0"/>
                        </a:spcBef>
                        <a:spcAft>
                          <a:spcPts val="0"/>
                        </a:spcAft>
                      </a:pPr>
                      <a:r>
                        <a:rPr lang="en-US" sz="1600" dirty="0">
                          <a:effectLst/>
                          <a:latin typeface="Franklin Gothic Book" panose="020B0503020102020204" pitchFamily="34" charset="0"/>
                          <a:ea typeface="Calibri" panose="020F0502020204030204" pitchFamily="34" charset="0"/>
                          <a:cs typeface="Times New Roman" panose="02020603050405020304" pitchFamily="18" charset="0"/>
                        </a:rPr>
                        <a:t>Water year end precipitation deficits below normal range are carried forward until normal conditions return.</a:t>
                      </a:r>
                    </a:p>
                    <a:p>
                      <a:pPr marL="0" marR="0">
                        <a:lnSpc>
                          <a:spcPct val="107000"/>
                        </a:lnSpc>
                        <a:spcBef>
                          <a:spcPts val="0"/>
                        </a:spcBef>
                        <a:spcAft>
                          <a:spcPts val="0"/>
                        </a:spcAft>
                      </a:pPr>
                      <a:r>
                        <a:rPr lang="en-US" sz="1600" dirty="0">
                          <a:effectLst/>
                          <a:latin typeface="Franklin Gothic Book" panose="020B0503020102020204" pitchFamily="34" charset="0"/>
                          <a:ea typeface="Calibri" panose="020F0502020204030204" pitchFamily="34" charset="0"/>
                          <a:cs typeface="Times New Roman" panose="02020603050405020304" pitchFamily="18" charset="0"/>
                        </a:rPr>
                        <a:t>Precipitation deficit significance changes in the water year, Drought stages trigger at different percentages of normal based on evaluation date.</a:t>
                      </a:r>
                    </a:p>
                  </a:txBody>
                  <a:tcPr marL="68580" marR="68580" marT="0" marB="0">
                    <a:lnL>
                      <a:noFill/>
                    </a:lnL>
                    <a:lnR>
                      <a:noFill/>
                    </a:lnR>
                    <a:lnT>
                      <a:noFill/>
                    </a:lnT>
                    <a:lnB>
                      <a:noFill/>
                    </a:lnB>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4244385413"/>
                  </a:ext>
                </a:extLst>
              </a:tr>
              <a:tr h="420219">
                <a:tc gridSpan="5">
                  <a:txBody>
                    <a:bodyPr/>
                    <a:lstStyle/>
                    <a:p>
                      <a:pPr marL="0" marR="0">
                        <a:lnSpc>
                          <a:spcPct val="107000"/>
                        </a:lnSpc>
                        <a:spcBef>
                          <a:spcPts val="0"/>
                        </a:spcBef>
                        <a:spcAft>
                          <a:spcPts val="0"/>
                        </a:spcAft>
                      </a:pPr>
                      <a:r>
                        <a:rPr lang="en-US" sz="1200" dirty="0">
                          <a:effectLst/>
                          <a:latin typeface="Franklin Gothic Book" panose="020B0503020102020204" pitchFamily="34" charset="0"/>
                          <a:ea typeface="Calibri" panose="020F0502020204030204" pitchFamily="34" charset="0"/>
                          <a:cs typeface="Times New Roman" panose="02020603050405020304" pitchFamily="18" charset="0"/>
                        </a:rPr>
                        <a:t>VA Two indicators exceed the threshold for stage determination, the DMTF will evaluate all other drought information and provide a recommendation to the Virginia Drought Coordinator</a:t>
                      </a:r>
                    </a:p>
                  </a:txBody>
                  <a:tcPr marL="68580" marR="68580" marT="0" marB="0">
                    <a:lnL>
                      <a:noFill/>
                    </a:lnL>
                    <a:lnR>
                      <a:noFill/>
                    </a:lnR>
                    <a:lnT>
                      <a:noFill/>
                    </a:lnT>
                    <a:lnB>
                      <a:noFill/>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05142289"/>
                  </a:ext>
                </a:extLst>
              </a:tr>
              <a:tr h="253884">
                <a:tc gridSpan="5">
                  <a:txBody>
                    <a:bodyPr/>
                    <a:lstStyle/>
                    <a:p>
                      <a:pPr marL="0" marR="0">
                        <a:lnSpc>
                          <a:spcPct val="107000"/>
                        </a:lnSpc>
                        <a:spcBef>
                          <a:spcPts val="0"/>
                        </a:spcBef>
                        <a:spcAft>
                          <a:spcPts val="0"/>
                        </a:spcAft>
                      </a:pPr>
                      <a:r>
                        <a:rPr lang="en-US" sz="800" dirty="0">
                          <a:effectLst/>
                          <a:latin typeface="Franklin Gothic Book" panose="020B0503020102020204" pitchFamily="34" charset="0"/>
                          <a:ea typeface="Calibri" panose="020F0502020204030204" pitchFamily="34" charset="0"/>
                          <a:cs typeface="Times New Roman" panose="02020603050405020304" pitchFamily="18" charset="0"/>
                        </a:rPr>
                        <a:t>*</a:t>
                      </a:r>
                      <a:r>
                        <a:rPr lang="en-US" sz="1000" dirty="0">
                          <a:effectLst/>
                          <a:latin typeface="Franklin Gothic Book" panose="020B0503020102020204" pitchFamily="34" charset="0"/>
                          <a:ea typeface="Calibri" panose="020F0502020204030204" pitchFamily="34" charset="0"/>
                          <a:cs typeface="Times New Roman" panose="02020603050405020304" pitchFamily="18" charset="0"/>
                        </a:rPr>
                        <a:t>Min, 10 yr. data set</a:t>
                      </a:r>
                    </a:p>
                  </a:txBody>
                  <a:tcPr marL="68580" marR="68580" marT="0" marB="0">
                    <a:lnL>
                      <a:noFill/>
                    </a:lnL>
                    <a:lnR>
                      <a:noFill/>
                    </a:lnR>
                    <a:lnT>
                      <a:noFill/>
                    </a:lnT>
                    <a:lnB>
                      <a:noFill/>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36486940"/>
                  </a:ext>
                </a:extLst>
              </a:tr>
            </a:tbl>
          </a:graphicData>
        </a:graphic>
      </p:graphicFrame>
      <p:sp>
        <p:nvSpPr>
          <p:cNvPr id="4" name="Rectangle 1">
            <a:extLst>
              <a:ext uri="{FF2B5EF4-FFF2-40B4-BE49-F238E27FC236}">
                <a16:creationId xmlns:a16="http://schemas.microsoft.com/office/drawing/2014/main" id="{4F67E02B-20C8-49B4-9FF3-825D786CAEF4}"/>
              </a:ext>
            </a:extLst>
          </p:cNvPr>
          <p:cNvSpPr>
            <a:spLocks noChangeArrowheads="1"/>
          </p:cNvSpPr>
          <p:nvPr/>
        </p:nvSpPr>
        <p:spPr bwMode="auto">
          <a:xfrm>
            <a:off x="419548" y="267466"/>
            <a:ext cx="425417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effectLst/>
                <a:latin typeface="Franklin Gothic Medium" panose="020B0603020102020204" pitchFamily="34" charset="0"/>
                <a:ea typeface="Calibri" panose="020F0502020204030204" pitchFamily="34" charset="0"/>
                <a:cs typeface="Times New Roman" panose="02020603050405020304" pitchFamily="18" charset="0"/>
              </a:rPr>
              <a:t>MD &amp; VA Triggers by Stage</a:t>
            </a:r>
            <a:endParaRPr kumimoji="0" lang="en-US" altLang="en-US" sz="2800" b="0" i="0" u="none" strike="noStrike" cap="none" normalizeH="0" baseline="0" dirty="0">
              <a:ln>
                <a:noFill/>
              </a:ln>
              <a:effectLst/>
              <a:latin typeface="Arial" panose="020B0604020202020204" pitchFamily="34" charset="0"/>
            </a:endParaRPr>
          </a:p>
        </p:txBody>
      </p:sp>
    </p:spTree>
    <p:extLst>
      <p:ext uri="{BB962C8B-B14F-4D97-AF65-F5344CB8AC3E}">
        <p14:creationId xmlns:p14="http://schemas.microsoft.com/office/powerpoint/2010/main" val="38221513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6</a:t>
            </a:fld>
            <a:endParaRPr lang="en-US" dirty="0"/>
          </a:p>
        </p:txBody>
      </p:sp>
      <p:graphicFrame>
        <p:nvGraphicFramePr>
          <p:cNvPr id="9" name="Table 8"/>
          <p:cNvGraphicFramePr>
            <a:graphicFrameLocks noGrp="1"/>
          </p:cNvGraphicFramePr>
          <p:nvPr>
            <p:extLst>
              <p:ext uri="{D42A27DB-BD31-4B8C-83A1-F6EECF244321}">
                <p14:modId xmlns:p14="http://schemas.microsoft.com/office/powerpoint/2010/main" val="418462155"/>
              </p:ext>
            </p:extLst>
          </p:nvPr>
        </p:nvGraphicFramePr>
        <p:xfrm>
          <a:off x="775405" y="465181"/>
          <a:ext cx="8141979" cy="647700"/>
        </p:xfrm>
        <a:graphic>
          <a:graphicData uri="http://schemas.openxmlformats.org/drawingml/2006/table">
            <a:tbl>
              <a:tblPr firstRow="1">
                <a:tableStyleId>{5C22544A-7EE6-4342-B048-85BDC9FD1C3A}</a:tableStyleId>
              </a:tblPr>
              <a:tblGrid>
                <a:gridCol w="8141979">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Regional Drought Declaration</a:t>
                      </a: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graphicFrame>
        <p:nvGraphicFramePr>
          <p:cNvPr id="3" name="Table 2">
            <a:extLst>
              <a:ext uri="{FF2B5EF4-FFF2-40B4-BE49-F238E27FC236}">
                <a16:creationId xmlns:a16="http://schemas.microsoft.com/office/drawing/2014/main" id="{D2C9804C-24C5-4E84-8D4A-4890A993F188}"/>
              </a:ext>
            </a:extLst>
          </p:cNvPr>
          <p:cNvGraphicFramePr>
            <a:graphicFrameLocks noGrp="1"/>
          </p:cNvGraphicFramePr>
          <p:nvPr>
            <p:extLst>
              <p:ext uri="{D42A27DB-BD31-4B8C-83A1-F6EECF244321}">
                <p14:modId xmlns:p14="http://schemas.microsoft.com/office/powerpoint/2010/main" val="2232452417"/>
              </p:ext>
            </p:extLst>
          </p:nvPr>
        </p:nvGraphicFramePr>
        <p:xfrm>
          <a:off x="978946" y="1699708"/>
          <a:ext cx="7186107" cy="3644749"/>
        </p:xfrm>
        <a:graphic>
          <a:graphicData uri="http://schemas.openxmlformats.org/drawingml/2006/table">
            <a:tbl>
              <a:tblPr firstRow="1" bandRow="1">
                <a:tableStyleId>{7DF18680-E054-41AD-8BC1-D1AEF772440D}</a:tableStyleId>
              </a:tblPr>
              <a:tblGrid>
                <a:gridCol w="2947595">
                  <a:extLst>
                    <a:ext uri="{9D8B030D-6E8A-4147-A177-3AD203B41FA5}">
                      <a16:colId xmlns:a16="http://schemas.microsoft.com/office/drawing/2014/main" val="2346221031"/>
                    </a:ext>
                  </a:extLst>
                </a:gridCol>
                <a:gridCol w="1843143">
                  <a:extLst>
                    <a:ext uri="{9D8B030D-6E8A-4147-A177-3AD203B41FA5}">
                      <a16:colId xmlns:a16="http://schemas.microsoft.com/office/drawing/2014/main" val="1670172769"/>
                    </a:ext>
                  </a:extLst>
                </a:gridCol>
                <a:gridCol w="2395369">
                  <a:extLst>
                    <a:ext uri="{9D8B030D-6E8A-4147-A177-3AD203B41FA5}">
                      <a16:colId xmlns:a16="http://schemas.microsoft.com/office/drawing/2014/main" val="1414543110"/>
                    </a:ext>
                  </a:extLst>
                </a:gridCol>
              </a:tblGrid>
              <a:tr h="433333">
                <a:tc>
                  <a:txBody>
                    <a:bodyPr/>
                    <a:lstStyle/>
                    <a:p>
                      <a:r>
                        <a:rPr lang="en-US" dirty="0">
                          <a:solidFill>
                            <a:srgbClr val="0087CD"/>
                          </a:solidFill>
                        </a:rPr>
                        <a:t>Maryland</a:t>
                      </a:r>
                    </a:p>
                  </a:txBody>
                  <a:tcPr/>
                </a:tc>
                <a:tc>
                  <a:txBody>
                    <a:bodyPr/>
                    <a:lstStyle/>
                    <a:p>
                      <a:r>
                        <a:rPr lang="en-US" dirty="0">
                          <a:solidFill>
                            <a:srgbClr val="0087CD"/>
                          </a:solidFill>
                        </a:rPr>
                        <a:t>Virginia</a:t>
                      </a:r>
                    </a:p>
                  </a:txBody>
                  <a:tcPr/>
                </a:tc>
                <a:tc>
                  <a:txBody>
                    <a:bodyPr/>
                    <a:lstStyle/>
                    <a:p>
                      <a:r>
                        <a:rPr lang="en-US" dirty="0">
                          <a:solidFill>
                            <a:srgbClr val="0087CD"/>
                          </a:solidFill>
                        </a:rPr>
                        <a:t>District of Columbia</a:t>
                      </a:r>
                    </a:p>
                  </a:txBody>
                  <a:tcPr/>
                </a:tc>
                <a:extLst>
                  <a:ext uri="{0D108BD9-81ED-4DB2-BD59-A6C34878D82A}">
                    <a16:rowId xmlns:a16="http://schemas.microsoft.com/office/drawing/2014/main" val="766999295"/>
                  </a:ext>
                </a:extLst>
              </a:tr>
              <a:tr h="433333">
                <a:tc>
                  <a:txBody>
                    <a:bodyPr/>
                    <a:lstStyle/>
                    <a:p>
                      <a:r>
                        <a:rPr lang="en-US" dirty="0">
                          <a:solidFill>
                            <a:schemeClr val="tx1"/>
                          </a:solidFill>
                        </a:rPr>
                        <a:t>MDE</a:t>
                      </a:r>
                    </a:p>
                  </a:txBody>
                  <a:tcPr/>
                </a:tc>
                <a:tc>
                  <a:txBody>
                    <a:bodyPr/>
                    <a:lstStyle/>
                    <a:p>
                      <a:r>
                        <a:rPr lang="en-US" dirty="0">
                          <a:solidFill>
                            <a:schemeClr val="tx1"/>
                          </a:solidFill>
                        </a:rPr>
                        <a:t>VDEQ</a:t>
                      </a:r>
                    </a:p>
                  </a:txBody>
                  <a:tcPr/>
                </a:tc>
                <a:tc>
                  <a:txBody>
                    <a:bodyPr/>
                    <a:lstStyle/>
                    <a:p>
                      <a:r>
                        <a:rPr lang="en-US" dirty="0">
                          <a:solidFill>
                            <a:schemeClr val="tx1"/>
                          </a:solidFill>
                        </a:rPr>
                        <a:t>No Declaration</a:t>
                      </a:r>
                    </a:p>
                  </a:txBody>
                  <a:tcPr/>
                </a:tc>
                <a:extLst>
                  <a:ext uri="{0D108BD9-81ED-4DB2-BD59-A6C34878D82A}">
                    <a16:rowId xmlns:a16="http://schemas.microsoft.com/office/drawing/2014/main" val="3837259575"/>
                  </a:ext>
                </a:extLst>
              </a:tr>
              <a:tr h="747945">
                <a:tc>
                  <a:txBody>
                    <a:bodyPr/>
                    <a:lstStyle/>
                    <a:p>
                      <a:r>
                        <a:rPr lang="en-US" dirty="0">
                          <a:solidFill>
                            <a:schemeClr val="tx1"/>
                          </a:solidFill>
                        </a:rPr>
                        <a:t>By Region</a:t>
                      </a:r>
                    </a:p>
                  </a:txBody>
                  <a:tcPr/>
                </a:tc>
                <a:tc>
                  <a:txBody>
                    <a:bodyPr/>
                    <a:lstStyle/>
                    <a:p>
                      <a:r>
                        <a:rPr lang="en-US" dirty="0">
                          <a:solidFill>
                            <a:schemeClr val="tx1"/>
                          </a:solidFill>
                        </a:rPr>
                        <a:t>Northern Virginia Region</a:t>
                      </a:r>
                    </a:p>
                  </a:txBody>
                  <a:tcPr/>
                </a:tc>
                <a:tc>
                  <a:txBody>
                    <a:bodyPr/>
                    <a:lstStyle/>
                    <a:p>
                      <a:endParaRPr lang="en-US" dirty="0">
                        <a:solidFill>
                          <a:schemeClr val="tx1"/>
                        </a:solidFill>
                      </a:endParaRPr>
                    </a:p>
                  </a:txBody>
                  <a:tcPr/>
                </a:tc>
                <a:extLst>
                  <a:ext uri="{0D108BD9-81ED-4DB2-BD59-A6C34878D82A}">
                    <a16:rowId xmlns:a16="http://schemas.microsoft.com/office/drawing/2014/main" val="3390638344"/>
                  </a:ext>
                </a:extLst>
              </a:tr>
              <a:tr h="2030138">
                <a:tc>
                  <a:txBody>
                    <a:bodyPr/>
                    <a:lstStyle/>
                    <a:p>
                      <a:r>
                        <a:rPr lang="en-US" dirty="0">
                          <a:solidFill>
                            <a:schemeClr val="tx1"/>
                          </a:solidFill>
                        </a:rPr>
                        <a:t>WSSC Service Area</a:t>
                      </a:r>
                    </a:p>
                    <a:p>
                      <a:r>
                        <a:rPr lang="en-US" dirty="0">
                          <a:solidFill>
                            <a:schemeClr val="tx1"/>
                          </a:solidFill>
                        </a:rPr>
                        <a:t>Central Region Frederick Co, City of Frederick, Rockville</a:t>
                      </a:r>
                    </a:p>
                    <a:p>
                      <a:pPr>
                        <a:spcBef>
                          <a:spcPts val="600"/>
                        </a:spcBef>
                      </a:pPr>
                      <a:r>
                        <a:rPr lang="en-US" dirty="0">
                          <a:solidFill>
                            <a:schemeClr val="tx1"/>
                          </a:solidFill>
                        </a:rPr>
                        <a:t>Southern Region Charles County </a:t>
                      </a:r>
                    </a:p>
                  </a:txBody>
                  <a:tcPr/>
                </a:tc>
                <a:tc>
                  <a:txBody>
                    <a:bodyPr/>
                    <a:lstStyle/>
                    <a:p>
                      <a:endParaRPr lang="en-US" dirty="0">
                        <a:solidFill>
                          <a:schemeClr val="tx1"/>
                        </a:solidFill>
                      </a:endParaRPr>
                    </a:p>
                  </a:txBody>
                  <a:tcPr/>
                </a:tc>
                <a:tc>
                  <a:txBody>
                    <a:bodyPr/>
                    <a:lstStyle/>
                    <a:p>
                      <a:endParaRPr lang="en-US" dirty="0">
                        <a:solidFill>
                          <a:schemeClr val="tx1"/>
                        </a:solidFill>
                      </a:endParaRPr>
                    </a:p>
                  </a:txBody>
                  <a:tcPr/>
                </a:tc>
                <a:extLst>
                  <a:ext uri="{0D108BD9-81ED-4DB2-BD59-A6C34878D82A}">
                    <a16:rowId xmlns:a16="http://schemas.microsoft.com/office/drawing/2014/main" val="1362710552"/>
                  </a:ext>
                </a:extLst>
              </a:tr>
            </a:tbl>
          </a:graphicData>
        </a:graphic>
      </p:graphicFrame>
    </p:spTree>
    <p:extLst>
      <p:ext uri="{BB962C8B-B14F-4D97-AF65-F5344CB8AC3E}">
        <p14:creationId xmlns:p14="http://schemas.microsoft.com/office/powerpoint/2010/main" val="38148055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7</a:t>
            </a:fld>
            <a:endParaRPr lang="en-US" dirty="0"/>
          </a:p>
        </p:txBody>
      </p:sp>
      <p:graphicFrame>
        <p:nvGraphicFramePr>
          <p:cNvPr id="8" name="Table 7"/>
          <p:cNvGraphicFramePr>
            <a:graphicFrameLocks noGrp="1"/>
          </p:cNvGraphicFramePr>
          <p:nvPr>
            <p:extLst>
              <p:ext uri="{D42A27DB-BD31-4B8C-83A1-F6EECF244321}">
                <p14:modId xmlns:p14="http://schemas.microsoft.com/office/powerpoint/2010/main" val="3357194365"/>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Discussion</a:t>
                      </a: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7" name="TextBox 6"/>
          <p:cNvSpPr txBox="1"/>
          <p:nvPr/>
        </p:nvSpPr>
        <p:spPr>
          <a:xfrm>
            <a:off x="775405" y="1240895"/>
            <a:ext cx="7882127" cy="4585871"/>
          </a:xfrm>
          <a:prstGeom prst="rect">
            <a:avLst/>
          </a:prstGeom>
          <a:noFill/>
        </p:spPr>
        <p:txBody>
          <a:bodyPr wrap="square" rtlCol="0">
            <a:spAutoFit/>
          </a:bodyPr>
          <a:lstStyle/>
          <a:p>
            <a:pPr marL="256032" indent="-256032">
              <a:spcBef>
                <a:spcPts val="600"/>
              </a:spcBef>
              <a:spcAft>
                <a:spcPts val="0"/>
              </a:spcAft>
              <a:buClrTx/>
              <a:buFont typeface="Arial"/>
              <a:buChar char="•"/>
            </a:pPr>
            <a:r>
              <a:rPr lang="en-US" sz="2800" dirty="0">
                <a:solidFill>
                  <a:schemeClr val="dk1"/>
                </a:solidFill>
              </a:rPr>
              <a:t>Do the state and </a:t>
            </a:r>
            <a:r>
              <a:rPr lang="en-US" sz="2800" i="1" dirty="0">
                <a:solidFill>
                  <a:schemeClr val="dk1"/>
                </a:solidFill>
              </a:rPr>
              <a:t>Drought Monitor</a:t>
            </a:r>
            <a:r>
              <a:rPr lang="en-US" sz="2800" dirty="0">
                <a:solidFill>
                  <a:schemeClr val="dk1"/>
                </a:solidFill>
              </a:rPr>
              <a:t> indicators align?</a:t>
            </a:r>
          </a:p>
          <a:p>
            <a:pPr marL="256032" indent="-256032">
              <a:spcBef>
                <a:spcPts val="600"/>
              </a:spcBef>
              <a:spcAft>
                <a:spcPts val="0"/>
              </a:spcAft>
              <a:buClrTx/>
              <a:buFont typeface="Arial"/>
              <a:buChar char="•"/>
            </a:pPr>
            <a:r>
              <a:rPr lang="en-US" sz="2800" dirty="0">
                <a:solidFill>
                  <a:schemeClr val="dk1"/>
                </a:solidFill>
              </a:rPr>
              <a:t>Are indicators missing that would better inform the severity of drought?</a:t>
            </a:r>
          </a:p>
          <a:p>
            <a:pPr marL="256032" indent="-256032">
              <a:spcBef>
                <a:spcPts val="600"/>
              </a:spcBef>
              <a:spcAft>
                <a:spcPts val="0"/>
              </a:spcAft>
              <a:buClrTx/>
              <a:buFont typeface="Arial"/>
              <a:buChar char="•"/>
            </a:pPr>
            <a:r>
              <a:rPr lang="en-US" sz="2800" dirty="0">
                <a:solidFill>
                  <a:schemeClr val="dk1"/>
                </a:solidFill>
              </a:rPr>
              <a:t>How should specific types of drought be handled at the regional level?</a:t>
            </a:r>
            <a:r>
              <a:rPr lang="en-US" sz="2400" dirty="0">
                <a:solidFill>
                  <a:schemeClr val="dk1"/>
                </a:solidFill>
              </a:rPr>
              <a:t> </a:t>
            </a:r>
          </a:p>
          <a:p>
            <a:pPr lvl="1">
              <a:spcBef>
                <a:spcPts val="600"/>
              </a:spcBef>
            </a:pPr>
            <a:r>
              <a:rPr lang="en-US" sz="2400" dirty="0">
                <a:solidFill>
                  <a:schemeClr val="dk1"/>
                </a:solidFill>
              </a:rPr>
              <a:t>Examples include private wells, vegetative, soil dryness, specific locations or withdrawal types.</a:t>
            </a:r>
          </a:p>
          <a:p>
            <a:pPr marL="256032" indent="-256032">
              <a:spcBef>
                <a:spcPts val="600"/>
              </a:spcBef>
              <a:spcAft>
                <a:spcPts val="0"/>
              </a:spcAft>
              <a:buClrTx/>
              <a:buFont typeface="Arial"/>
              <a:buChar char="•"/>
            </a:pPr>
            <a:r>
              <a:rPr lang="en-US" sz="2800" dirty="0">
                <a:solidFill>
                  <a:schemeClr val="dk1"/>
                </a:solidFill>
              </a:rPr>
              <a:t>Do regional jurisdictions align with state drought region boundaries?</a:t>
            </a:r>
          </a:p>
        </p:txBody>
      </p:sp>
    </p:spTree>
    <p:extLst>
      <p:ext uri="{BB962C8B-B14F-4D97-AF65-F5344CB8AC3E}">
        <p14:creationId xmlns:p14="http://schemas.microsoft.com/office/powerpoint/2010/main" val="13360645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8</a:t>
            </a:fld>
            <a:endParaRPr lang="en-US" dirty="0"/>
          </a:p>
        </p:txBody>
      </p:sp>
      <p:sp>
        <p:nvSpPr>
          <p:cNvPr id="6" name="TextBox 5"/>
          <p:cNvSpPr txBox="1"/>
          <p:nvPr/>
        </p:nvSpPr>
        <p:spPr>
          <a:xfrm>
            <a:off x="777240" y="1044594"/>
            <a:ext cx="7882127" cy="5206554"/>
          </a:xfrm>
          <a:prstGeom prst="rect">
            <a:avLst/>
          </a:prstGeom>
          <a:noFill/>
        </p:spPr>
        <p:txBody>
          <a:bodyPr wrap="square" rtlCol="0">
            <a:spAutoFit/>
          </a:bodyPr>
          <a:lstStyle/>
          <a:p>
            <a:pPr>
              <a:spcAft>
                <a:spcPts val="600"/>
              </a:spcAft>
            </a:pPr>
            <a:r>
              <a:rPr lang="en-US" sz="2000" b="1" dirty="0"/>
              <a:t>Parameters</a:t>
            </a:r>
            <a:r>
              <a:rPr lang="en-US" sz="2000" dirty="0"/>
              <a:t> Monthly temperature and precipitation data with soil water-holding capacity. Requires serially complete temperature and precipitation records.</a:t>
            </a:r>
          </a:p>
          <a:p>
            <a:pPr>
              <a:spcAft>
                <a:spcPts val="600"/>
              </a:spcAft>
            </a:pPr>
            <a:r>
              <a:rPr lang="en-US" sz="2000" b="1" dirty="0"/>
              <a:t>Strengths</a:t>
            </a:r>
            <a:r>
              <a:rPr lang="en-US" sz="2000" dirty="0"/>
              <a:t> </a:t>
            </a:r>
          </a:p>
          <a:p>
            <a:pPr marL="342900" indent="-342900">
              <a:spcAft>
                <a:spcPts val="400"/>
              </a:spcAft>
              <a:buFont typeface="Arial" panose="020B0604020202020204" pitchFamily="34" charset="0"/>
              <a:buChar char="•"/>
            </a:pPr>
            <a:r>
              <a:rPr lang="en-US" dirty="0"/>
              <a:t>Widely used, the code and output are widely available.</a:t>
            </a:r>
          </a:p>
          <a:p>
            <a:pPr marL="342900" indent="-342900">
              <a:spcAft>
                <a:spcPts val="400"/>
              </a:spcAft>
              <a:buFont typeface="Arial" panose="020B0604020202020204" pitchFamily="34" charset="0"/>
              <a:buChar char="•"/>
            </a:pPr>
            <a:r>
              <a:rPr lang="en-US" dirty="0"/>
              <a:t>Scientific literature contains numerous papers related to PSDI. </a:t>
            </a:r>
          </a:p>
          <a:p>
            <a:pPr marL="342900" indent="-342900">
              <a:spcAft>
                <a:spcPts val="400"/>
              </a:spcAft>
              <a:buFont typeface="Arial" panose="020B0604020202020204" pitchFamily="34" charset="0"/>
              <a:buChar char="•"/>
            </a:pPr>
            <a:r>
              <a:rPr lang="en-US" dirty="0"/>
              <a:t>Soil data and total water balance methodology makes it robust for identifying drought.</a:t>
            </a:r>
          </a:p>
          <a:p>
            <a:pPr>
              <a:spcAft>
                <a:spcPts val="600"/>
              </a:spcAft>
            </a:pPr>
            <a:r>
              <a:rPr lang="en-US" sz="2000" b="1" dirty="0"/>
              <a:t>Weaknesses</a:t>
            </a:r>
            <a:r>
              <a:rPr lang="en-US" sz="2000" dirty="0"/>
              <a:t> </a:t>
            </a:r>
          </a:p>
          <a:p>
            <a:pPr marL="342900" indent="-342900">
              <a:spcAft>
                <a:spcPts val="400"/>
              </a:spcAft>
              <a:buFont typeface="Arial" panose="020B0604020202020204" pitchFamily="34" charset="0"/>
              <a:buChar char="•"/>
            </a:pPr>
            <a:r>
              <a:rPr lang="en-US" dirty="0"/>
              <a:t>The need for serially complete data may cause problems.</a:t>
            </a:r>
          </a:p>
          <a:p>
            <a:pPr marL="342900" indent="-342900">
              <a:spcAft>
                <a:spcPts val="400"/>
              </a:spcAft>
              <a:buFont typeface="Arial" panose="020B0604020202020204" pitchFamily="34" charset="0"/>
              <a:buChar char="•"/>
            </a:pPr>
            <a:r>
              <a:rPr lang="en-US" dirty="0"/>
              <a:t>Nine month scale leads to a lag in identifying drought conditions based upon simplification of the soil moisture component.</a:t>
            </a:r>
          </a:p>
          <a:p>
            <a:pPr marL="342900" indent="-342900">
              <a:spcAft>
                <a:spcPts val="400"/>
              </a:spcAft>
              <a:buFont typeface="Arial" panose="020B0604020202020204" pitchFamily="34" charset="0"/>
              <a:buChar char="•"/>
            </a:pPr>
            <a:r>
              <a:rPr lang="en-US" dirty="0"/>
              <a:t>Lag may be up to several months, a drawback when trying to identify a rapidly emerging drought situation. </a:t>
            </a:r>
          </a:p>
          <a:p>
            <a:pPr marL="342900" indent="-342900">
              <a:spcAft>
                <a:spcPts val="400"/>
              </a:spcAft>
              <a:buFont typeface="Arial" panose="020B0604020202020204" pitchFamily="34" charset="0"/>
              <a:buChar char="•"/>
            </a:pPr>
            <a:r>
              <a:rPr lang="en-US" dirty="0"/>
              <a:t>PDSI does not handle frozen precipitation or frozen soils well.</a:t>
            </a:r>
          </a:p>
          <a:p>
            <a:pPr algn="ctr">
              <a:spcAft>
                <a:spcPts val="0"/>
              </a:spcAft>
              <a:buClrTx/>
            </a:pPr>
            <a:r>
              <a:rPr lang="en-US" sz="1400" i="1" dirty="0"/>
              <a:t>Source: National Drought Mitigation Center</a:t>
            </a:r>
          </a:p>
        </p:txBody>
      </p:sp>
      <p:graphicFrame>
        <p:nvGraphicFramePr>
          <p:cNvPr id="8" name="Table 7"/>
          <p:cNvGraphicFramePr>
            <a:graphicFrameLocks noGrp="1"/>
          </p:cNvGraphicFramePr>
          <p:nvPr>
            <p:extLst>
              <p:ext uri="{D42A27DB-BD31-4B8C-83A1-F6EECF244321}">
                <p14:modId xmlns:p14="http://schemas.microsoft.com/office/powerpoint/2010/main" val="1219561019"/>
              </p:ext>
            </p:extLst>
          </p:nvPr>
        </p:nvGraphicFramePr>
        <p:xfrm>
          <a:off x="698542" y="272250"/>
          <a:ext cx="8218842" cy="647700"/>
        </p:xfrm>
        <a:graphic>
          <a:graphicData uri="http://schemas.openxmlformats.org/drawingml/2006/table">
            <a:tbl>
              <a:tblPr firstRow="1">
                <a:tableStyleId>{5C22544A-7EE6-4342-B048-85BDC9FD1C3A}</a:tableStyleId>
              </a:tblPr>
              <a:tblGrid>
                <a:gridCol w="8218842">
                  <a:extLst>
                    <a:ext uri="{9D8B030D-6E8A-4147-A177-3AD203B41FA5}">
                      <a16:colId xmlns:a16="http://schemas.microsoft.com/office/drawing/2014/main" val="20000"/>
                    </a:ext>
                  </a:extLst>
                </a:gridCol>
              </a:tblGrid>
              <a:tr h="546986">
                <a:tc>
                  <a:txBody>
                    <a:bodyPr/>
                    <a:lstStyle/>
                    <a:p>
                      <a:pPr algn="l">
                        <a:lnSpc>
                          <a:spcPts val="3260"/>
                        </a:lnSpc>
                      </a:pPr>
                      <a:r>
                        <a:rPr lang="en-US" sz="2800" b="0" dirty="0">
                          <a:solidFill>
                            <a:srgbClr val="2F6B97"/>
                          </a:solidFill>
                          <a:latin typeface="Franklin Gothic Medium"/>
                          <a:cs typeface="Franklin Gothic Medium"/>
                        </a:rPr>
                        <a:t>Palmer Drought Severity Index (PDSI)</a:t>
                      </a: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1445152624"/>
      </p:ext>
    </p:extLst>
  </p:cSld>
  <p:clrMapOvr>
    <a:masterClrMapping/>
  </p:clrMapOvr>
</p:sld>
</file>

<file path=ppt/theme/theme1.xml><?xml version="1.0" encoding="utf-8"?>
<a:theme xmlns:a="http://schemas.openxmlformats.org/drawingml/2006/main" name="Office Theme">
  <a:themeElements>
    <a:clrScheme name="Custom 26">
      <a:dk1>
        <a:srgbClr val="000000"/>
      </a:dk1>
      <a:lt1>
        <a:sysClr val="window" lastClr="FFFFFF"/>
      </a:lt1>
      <a:dk2>
        <a:srgbClr val="0087CD"/>
      </a:dk2>
      <a:lt2>
        <a:srgbClr val="B0D235"/>
      </a:lt2>
      <a:accent1>
        <a:srgbClr val="2F6B97"/>
      </a:accent1>
      <a:accent2>
        <a:srgbClr val="F15B5B"/>
      </a:accent2>
      <a:accent3>
        <a:srgbClr val="FAA434"/>
      </a:accent3>
      <a:accent4>
        <a:srgbClr val="546670"/>
      </a:accent4>
      <a:accent5>
        <a:srgbClr val="FFFFFF"/>
      </a:accent5>
      <a:accent6>
        <a:srgbClr val="FFFFFF"/>
      </a:accent6>
      <a:hlink>
        <a:srgbClr val="000000"/>
      </a:hlink>
      <a:folHlink>
        <a:srgbClr val="000000"/>
      </a:folHlink>
    </a:clrScheme>
    <a:fontScheme name="Franklin Gothic">
      <a:majorFont>
        <a:latin typeface="Franklin Gothic Medium" panose="020B0603020102020204"/>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panose="020B0503020102020204"/>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COG  A - Blue" id="{349CBC06-E0E8-4BA7-8901-2E54DD466E81}" vid="{9ECF4E32-DF6C-4603-B206-933FF80BCAF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COG  A - Blue</Template>
  <TotalTime>453</TotalTime>
  <Words>383</Words>
  <Application>Microsoft Office PowerPoint</Application>
  <PresentationFormat>On-screen Show (4:3)</PresentationFormat>
  <Paragraphs>94</Paragraphs>
  <Slides>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vt:i4>
      </vt:variant>
    </vt:vector>
  </HeadingPairs>
  <TitlesOfParts>
    <vt:vector size="15" baseType="lpstr">
      <vt:lpstr>Arial</vt:lpstr>
      <vt:lpstr>Calibri</vt:lpstr>
      <vt:lpstr>Ebrima</vt:lpstr>
      <vt:lpstr>Franklin Gothic Book</vt:lpstr>
      <vt:lpstr>Franklin Gothic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Lloyd Greenberg Design LLC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Lisa Ragain</dc:creator>
  <cp:lastModifiedBy>Lisa Ragain</cp:lastModifiedBy>
  <cp:revision>24</cp:revision>
  <cp:lastPrinted>2015-11-17T20:47:00Z</cp:lastPrinted>
  <dcterms:created xsi:type="dcterms:W3CDTF">2018-03-18T19:19:23Z</dcterms:created>
  <dcterms:modified xsi:type="dcterms:W3CDTF">2018-03-19T03:24:41Z</dcterms:modified>
</cp:coreProperties>
</file>