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0.xml" ContentType="application/vnd.openxmlformats-officedocument.presentationml.notesSlide+xml"/>
  <Override PartName="/ppt/charts/chart4.xml" ContentType="application/vnd.openxmlformats-officedocument.drawingml.chart+xml"/>
  <Override PartName="/ppt/notesSlides/notesSlide21.xml" ContentType="application/vnd.openxmlformats-officedocument.presentationml.notesSlide+xml"/>
  <Override PartName="/ppt/charts/chart5.xml" ContentType="application/vnd.openxmlformats-officedocument.drawingml.chart+xml"/>
  <Override PartName="/ppt/notesSlides/notesSlide22.xml" ContentType="application/vnd.openxmlformats-officedocument.presentationml.notesSlide+xml"/>
  <Override PartName="/ppt/charts/chart6.xml" ContentType="application/vnd.openxmlformats-officedocument.drawingml.chart+xml"/>
  <Override PartName="/ppt/notesSlides/notesSlide23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9.xml" ContentType="application/vnd.openxmlformats-officedocument.drawingml.chart+xml"/>
  <Override PartName="/ppt/notesSlides/notesSlide26.xml" ContentType="application/vnd.openxmlformats-officedocument.presentationml.notesSlide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charts/chart12.xml" ContentType="application/vnd.openxmlformats-officedocument.drawingml.chart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charts/chart13.xml" ContentType="application/vnd.openxmlformats-officedocument.drawingml.chart+xml"/>
  <Override PartName="/ppt/notesSlides/notesSlide31.xml" ContentType="application/vnd.openxmlformats-officedocument.presentationml.notesSlide+xml"/>
  <Override PartName="/ppt/charts/chart14.xml" ContentType="application/vnd.openxmlformats-officedocument.drawingml.chart+xml"/>
  <Override PartName="/ppt/theme/themeOverride1.xml" ContentType="application/vnd.openxmlformats-officedocument.themeOverr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81" r:id="rId1"/>
    <p:sldMasterId id="2147483677" r:id="rId2"/>
    <p:sldMasterId id="2147483703" r:id="rId3"/>
  </p:sldMasterIdLst>
  <p:notesMasterIdLst>
    <p:notesMasterId r:id="rId38"/>
  </p:notesMasterIdLst>
  <p:handoutMasterIdLst>
    <p:handoutMasterId r:id="rId39"/>
  </p:handoutMasterIdLst>
  <p:sldIdLst>
    <p:sldId id="426" r:id="rId4"/>
    <p:sldId id="468" r:id="rId5"/>
    <p:sldId id="519" r:id="rId6"/>
    <p:sldId id="492" r:id="rId7"/>
    <p:sldId id="493" r:id="rId8"/>
    <p:sldId id="529" r:id="rId9"/>
    <p:sldId id="527" r:id="rId10"/>
    <p:sldId id="451" r:id="rId11"/>
    <p:sldId id="348" r:id="rId12"/>
    <p:sldId id="489" r:id="rId13"/>
    <p:sldId id="494" r:id="rId14"/>
    <p:sldId id="496" r:id="rId15"/>
    <p:sldId id="497" r:id="rId16"/>
    <p:sldId id="500" r:id="rId17"/>
    <p:sldId id="502" r:id="rId18"/>
    <p:sldId id="504" r:id="rId19"/>
    <p:sldId id="522" r:id="rId20"/>
    <p:sldId id="505" r:id="rId21"/>
    <p:sldId id="506" r:id="rId22"/>
    <p:sldId id="507" r:id="rId23"/>
    <p:sldId id="508" r:id="rId24"/>
    <p:sldId id="509" r:id="rId25"/>
    <p:sldId id="510" r:id="rId26"/>
    <p:sldId id="511" r:id="rId27"/>
    <p:sldId id="512" r:id="rId28"/>
    <p:sldId id="513" r:id="rId29"/>
    <p:sldId id="514" r:id="rId30"/>
    <p:sldId id="515" r:id="rId31"/>
    <p:sldId id="523" r:id="rId32"/>
    <p:sldId id="525" r:id="rId33"/>
    <p:sldId id="526" r:id="rId34"/>
    <p:sldId id="524" r:id="rId35"/>
    <p:sldId id="516" r:id="rId36"/>
    <p:sldId id="517" r:id="rId37"/>
  </p:sldIdLst>
  <p:sldSz cx="9144000" cy="6858000" type="screen4x3"/>
  <p:notesSz cx="68580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ennifer BagnellStuart" initials="JB" lastIdx="5" clrIdx="0"/>
  <p:cmAuthor id="7" name="Shinn, Beth" initials="SB" lastIdx="11" clrIdx="7"/>
  <p:cmAuthor id="1" name="Jill Khadduri" initials="JDK" lastIdx="3" clrIdx="1"/>
  <p:cmAuthor id="2" name="Jill" initials="JDK" lastIdx="21" clrIdx="2"/>
  <p:cmAuthor id="3" name="Ruby Jennings" initials="RJ" lastIdx="7" clrIdx="3"/>
  <p:cmAuthor id="4" name="Charmayne Walker" initials="CW" lastIdx="5" clrIdx="4"/>
  <p:cmAuthor id="5" name="Michelle Wood" initials="MW" lastIdx="15" clrIdx="5"/>
  <p:cmAuthor id="6" name="Stephen" initials="S" lastIdx="4" clrIdx="6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6969"/>
    <a:srgbClr val="8FE2FF"/>
    <a:srgbClr val="AC95D5"/>
    <a:srgbClr val="D5D7C3"/>
    <a:srgbClr val="DFD1A7"/>
    <a:srgbClr val="C3C6A8"/>
    <a:srgbClr val="808456"/>
    <a:srgbClr val="B7C9D3"/>
    <a:srgbClr val="D0D3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10" autoAdjust="0"/>
    <p:restoredTop sz="82857" autoAdjust="0"/>
  </p:normalViewPr>
  <p:slideViewPr>
    <p:cSldViewPr snapToGrid="0" snapToObjects="1">
      <p:cViewPr>
        <p:scale>
          <a:sx n="60" d="100"/>
          <a:sy n="60" d="100"/>
        </p:scale>
        <p:origin x="-1027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napToObjects="1">
      <p:cViewPr>
        <p:scale>
          <a:sx n="125" d="100"/>
          <a:sy n="125" d="100"/>
        </p:scale>
        <p:origin x="-470" y="-58"/>
      </p:cViewPr>
      <p:guideLst>
        <p:guide orient="horz" pos="2928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commentAuthors" Target="commentAuthor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betfile01.corp.abtassoc.com\dc2-vol3\Common\HCR\Homefam%20TO3\13%20Final%20Reports%20&amp;%20Memos\July%20HUD%20Briefing\Presentation\Exhibit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betfile01.corp.abtassoc.com\dc2-vol3\Common\HCR\Homefam%20TO3\13%20Final%20Reports%20&amp;%20Memos\July%20HUD%20Briefing\Presentation\Exhibit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betfile01.corp.abtassoc.com\dc2-vol3\Common\HCR\Homefam%20TO3\13%20Final%20Reports%20&amp;%20Memos\July%20HUD%20Briefing\Presentation\Exhibit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betfile01.corp.abtassoc.com\dc2-vol3\Common\HCR\Homefam%20TO3\13%20Final%20Reports%20&amp;%20Memos\July%20HUD%20Briefing\Presentation\Exhibit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betfile01.corp.abtassoc.com\dc2-vol3\Common\HCR\Homefam%20TO3\13%20Final%20Reports%20&amp;%20Memos\July%20HUD%20Briefing\Presentation\Exhibits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betfile01.corp.abtassoc.com\dc2-vol3\Common\HCR\Homefam%20TO3\13%20Final%20Reports%20&amp;%20Memos\July%20HUD%20Briefing\Presentation\Exhibits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\\betfile01.corp.abtassoc.com\dc2-vol3\Common\HCR\Homefam%20TO3\13%20Final%20Reports%20&amp;%20Memos\July%20HUD%20Briefing\Presentation\Exhibits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\\betfile01.corp.abtassoc.com\dc2-vol3\Common\HCR\Homefam%20TO3\13%20Final%20Reports%20&amp;%20Memos\July%20HUD%20Briefing\Presentation\Exhibits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\\betfile01.corp.abtassoc.com\dc2-vol3\Common\HCR\Homefam%20TO3\13%20Final%20Reports%20&amp;%20Memos\July%20HUD%20Briefing\Presentation\Exhibits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\\betfile01.corp.abtassoc.com\dc2-vol3\Common\HCR\Homefam%20TO3\13%20Final%20Reports%20&amp;%20Memos\July%20HUD%20Briefing\Presentation\Exhibits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\\betfile01.corp.abtassoc.com\dc2-vol3\Common\HCR\Homefam%20TO3\13%20Final%20Reports%20&amp;%20Memos\July%20HUD%20Briefing\Presentation\Exhibits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\\betfile01.corp.abtassoc.com\dc2-vol3\Common\HCR\Homefam%20TO3\13%20Final%20Reports%20&amp;%20Memos\July%20HUD%20Briefing\Presentation\Exhibits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\\betfile01.corp.abtassoc.com\dc2-vol3\Common\HCR\Homefam%20TO3\13%20Final%20Reports%20&amp;%20Memos\July%20HUD%20Briefing\Presentation\Exhibits.xlsx" TargetMode="Externa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2950813302942396"/>
          <c:y val="4.4999039419228538E-2"/>
          <c:w val="0.72575502486531285"/>
          <c:h val="0.751582075501030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New_Takeup!$P$10</c:f>
              <c:strCache>
                <c:ptCount val="1"/>
                <c:pt idx="0">
                  <c:v>XXX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</c:dPt>
          <c:dLbls>
            <c:dLbl>
              <c:idx val="2"/>
              <c:layout>
                <c:manualLayout>
                  <c:x val="1.64473684210526E-3"/>
                  <c:y val="0.2337724664006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54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New_Takeup!$Q$9:$S$9</c:f>
              <c:strCache>
                <c:ptCount val="3"/>
                <c:pt idx="0">
                  <c:v>Permanent Subsidy
SUB vs. UC</c:v>
                </c:pt>
                <c:pt idx="1">
                  <c:v>Rapid 
Re-housing
CBRR vs. UC</c:v>
                </c:pt>
                <c:pt idx="2">
                  <c:v>Transitional Housing
PBTH vs. UC</c:v>
                </c:pt>
              </c:strCache>
            </c:strRef>
          </c:cat>
          <c:val>
            <c:numRef>
              <c:f>New_Takeup!$Q$10:$S$10</c:f>
              <c:numCache>
                <c:formatCode>General</c:formatCode>
                <c:ptCount val="3"/>
                <c:pt idx="0">
                  <c:v>84</c:v>
                </c:pt>
                <c:pt idx="1">
                  <c:v>60</c:v>
                </c:pt>
                <c:pt idx="2">
                  <c:v>54</c:v>
                </c:pt>
              </c:numCache>
            </c:numRef>
          </c:val>
        </c:ser>
        <c:ser>
          <c:idx val="1"/>
          <c:order val="1"/>
          <c:tx>
            <c:strRef>
              <c:f>New_Takeup!$P$11</c:f>
              <c:strCache>
                <c:ptCount val="1"/>
                <c:pt idx="0">
                  <c:v>UC</c:v>
                </c:pt>
              </c:strCache>
            </c:strRef>
          </c:tx>
          <c:spPr>
            <a:solidFill>
              <a:schemeClr val="accent4"/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9.768697382553130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New_Takeup!$Q$9:$S$9</c:f>
              <c:strCache>
                <c:ptCount val="3"/>
                <c:pt idx="0">
                  <c:v>Permanent Subsidy
SUB vs. UC</c:v>
                </c:pt>
                <c:pt idx="1">
                  <c:v>Rapid 
Re-housing
CBRR vs. UC</c:v>
                </c:pt>
                <c:pt idx="2">
                  <c:v>Transitional Housing
PBTH vs. UC</c:v>
                </c:pt>
              </c:strCache>
            </c:strRef>
          </c:cat>
          <c:val>
            <c:numRef>
              <c:f>New_Takeup!$Q$11:$S$11</c:f>
              <c:numCache>
                <c:formatCode>General</c:formatCode>
                <c:ptCount val="3"/>
                <c:pt idx="0">
                  <c:v>12</c:v>
                </c:pt>
                <c:pt idx="1">
                  <c:v>20</c:v>
                </c:pt>
                <c:pt idx="2">
                  <c:v>29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41590272"/>
        <c:axId val="241591808"/>
      </c:barChart>
      <c:catAx>
        <c:axId val="24159027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lnSpc>
                <a:spcPct val="80000"/>
              </a:lnSpc>
              <a:defRPr/>
            </a:pPr>
            <a:endParaRPr lang="en-US"/>
          </a:p>
        </c:txPr>
        <c:crossAx val="241591808"/>
        <c:crosses val="autoZero"/>
        <c:auto val="1"/>
        <c:lblAlgn val="ctr"/>
        <c:lblOffset val="100"/>
        <c:noMultiLvlLbl val="0"/>
      </c:catAx>
      <c:valAx>
        <c:axId val="24159180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b="0" baseline="0" dirty="0" smtClean="0"/>
                  <a:t>% Using Intervention</a:t>
                </a:r>
                <a:endParaRPr lang="en-US" b="0" dirty="0"/>
              </a:p>
            </c:rich>
          </c:tx>
          <c:layout>
            <c:manualLayout>
              <c:xMode val="edge"/>
              <c:yMode val="edge"/>
              <c:x val="1.1513157894736841E-2"/>
              <c:y val="0.12624755376231903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2415902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0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Ex6_4!$Q$13</c:f>
              <c:strCache>
                <c:ptCount val="1"/>
                <c:pt idx="0">
                  <c:v>SUB 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Ex6_4!$R$12:$T$12</c:f>
              <c:strCache>
                <c:ptCount val="3"/>
                <c:pt idx="0">
                  <c:v>Homeless in last 6 months</c:v>
                </c:pt>
                <c:pt idx="1">
                  <c:v>Shelter stay in months 7 to 18</c:v>
                </c:pt>
                <c:pt idx="2">
                  <c:v>Doubled up in last 6 months</c:v>
                </c:pt>
              </c:strCache>
            </c:strRef>
          </c:cat>
          <c:val>
            <c:numRef>
              <c:f>Ex6_4!$R$13:$T$13</c:f>
              <c:numCache>
                <c:formatCode>0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Ex6_4!$Q$14</c:f>
              <c:strCache>
                <c:ptCount val="1"/>
                <c:pt idx="0">
                  <c:v>UC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Ex6_4!$R$12:$T$12</c:f>
              <c:strCache>
                <c:ptCount val="3"/>
                <c:pt idx="0">
                  <c:v>Homeless in last 6 months</c:v>
                </c:pt>
                <c:pt idx="1">
                  <c:v>Shelter stay in months 7 to 18</c:v>
                </c:pt>
                <c:pt idx="2">
                  <c:v>Doubled up in last 6 months</c:v>
                </c:pt>
              </c:strCache>
            </c:strRef>
          </c:cat>
          <c:val>
            <c:numRef>
              <c:f>Ex6_4!$R$14:$T$14</c:f>
              <c:numCache>
                <c:formatCode>0</c:formatCode>
                <c:ptCount val="3"/>
                <c:pt idx="0">
                  <c:v>26.4</c:v>
                </c:pt>
                <c:pt idx="1">
                  <c:v>27.8</c:v>
                </c:pt>
                <c:pt idx="2">
                  <c:v>30.6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42071040"/>
        <c:axId val="242072576"/>
      </c:barChart>
      <c:catAx>
        <c:axId val="242071040"/>
        <c:scaling>
          <c:orientation val="minMax"/>
        </c:scaling>
        <c:delete val="0"/>
        <c:axPos val="b"/>
        <c:majorTickMark val="out"/>
        <c:minorTickMark val="none"/>
        <c:tickLblPos val="nextTo"/>
        <c:crossAx val="242072576"/>
        <c:crosses val="autoZero"/>
        <c:auto val="1"/>
        <c:lblAlgn val="ctr"/>
        <c:lblOffset val="100"/>
        <c:noMultiLvlLbl val="0"/>
      </c:catAx>
      <c:valAx>
        <c:axId val="242072576"/>
        <c:scaling>
          <c:orientation val="minMax"/>
          <c:max val="4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/>
                  <a:t>% of families</a:t>
                </a:r>
              </a:p>
            </c:rich>
          </c:tx>
          <c:overlay val="0"/>
        </c:title>
        <c:numFmt formatCode="0" sourceLinked="1"/>
        <c:majorTickMark val="out"/>
        <c:minorTickMark val="none"/>
        <c:tickLblPos val="nextTo"/>
        <c:crossAx val="24207104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22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Ex6_4!$Q$8</c:f>
              <c:strCache>
                <c:ptCount val="1"/>
                <c:pt idx="0">
                  <c:v>SUB 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Ex6_4!$R$7:$T$7</c:f>
              <c:strCache>
                <c:ptCount val="3"/>
                <c:pt idx="0">
                  <c:v>Homeless in last 6 months</c:v>
                </c:pt>
                <c:pt idx="1">
                  <c:v>Shelter stay in months 7 to 18</c:v>
                </c:pt>
                <c:pt idx="2">
                  <c:v>Doubled up in last 6 months</c:v>
                </c:pt>
              </c:strCache>
            </c:strRef>
          </c:cat>
          <c:val>
            <c:numRef>
              <c:f>Ex6_4!$R$8:$T$8</c:f>
              <c:numCache>
                <c:formatCode>0</c:formatCode>
                <c:ptCount val="3"/>
                <c:pt idx="0">
                  <c:v>10</c:v>
                </c:pt>
                <c:pt idx="1">
                  <c:v>14.8</c:v>
                </c:pt>
                <c:pt idx="2">
                  <c:v>12.2</c:v>
                </c:pt>
              </c:numCache>
            </c:numRef>
          </c:val>
        </c:ser>
        <c:ser>
          <c:idx val="1"/>
          <c:order val="1"/>
          <c:tx>
            <c:strRef>
              <c:f>Ex6_4!$Q$9</c:f>
              <c:strCache>
                <c:ptCount val="1"/>
                <c:pt idx="0">
                  <c:v>UC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Ex6_4!$R$7:$T$7</c:f>
              <c:strCache>
                <c:ptCount val="3"/>
                <c:pt idx="0">
                  <c:v>Homeless in last 6 months</c:v>
                </c:pt>
                <c:pt idx="1">
                  <c:v>Shelter stay in months 7 to 18</c:v>
                </c:pt>
                <c:pt idx="2">
                  <c:v>Doubled up in last 6 months</c:v>
                </c:pt>
              </c:strCache>
            </c:strRef>
          </c:cat>
          <c:val>
            <c:numRef>
              <c:f>Ex6_4!$R$9:$T$9</c:f>
              <c:numCache>
                <c:formatCode>0</c:formatCode>
                <c:ptCount val="3"/>
                <c:pt idx="0">
                  <c:v>26.4</c:v>
                </c:pt>
                <c:pt idx="1">
                  <c:v>27.8</c:v>
                </c:pt>
                <c:pt idx="2">
                  <c:v>30.6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42758400"/>
        <c:axId val="242759936"/>
      </c:barChart>
      <c:catAx>
        <c:axId val="242758400"/>
        <c:scaling>
          <c:orientation val="minMax"/>
        </c:scaling>
        <c:delete val="0"/>
        <c:axPos val="b"/>
        <c:majorTickMark val="out"/>
        <c:minorTickMark val="none"/>
        <c:tickLblPos val="nextTo"/>
        <c:crossAx val="242759936"/>
        <c:crosses val="autoZero"/>
        <c:auto val="1"/>
        <c:lblAlgn val="ctr"/>
        <c:lblOffset val="100"/>
        <c:noMultiLvlLbl val="0"/>
      </c:catAx>
      <c:valAx>
        <c:axId val="24275993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b="1" dirty="0"/>
                  <a:t>% of families</a:t>
                </a:r>
              </a:p>
            </c:rich>
          </c:tx>
          <c:overlay val="0"/>
        </c:title>
        <c:numFmt formatCode="0" sourceLinked="1"/>
        <c:majorTickMark val="out"/>
        <c:minorTickMark val="none"/>
        <c:tickLblPos val="nextTo"/>
        <c:crossAx val="24275840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22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990817965188562"/>
          <c:y val="6.0648059236497874E-2"/>
          <c:w val="0.72298720472440947"/>
          <c:h val="0.626915690416746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Ex6_8!$R$7</c:f>
              <c:strCache>
                <c:ptCount val="1"/>
                <c:pt idx="0">
                  <c:v>SUB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Ex6_8!$S$6:$T$6</c:f>
              <c:strCache>
                <c:ptCount val="2"/>
                <c:pt idx="0">
                  <c:v>Child Separation</c:v>
                </c:pt>
                <c:pt idx="1">
                  <c:v>Spouse/Partner Separation</c:v>
                </c:pt>
              </c:strCache>
            </c:strRef>
          </c:cat>
          <c:val>
            <c:numRef>
              <c:f>Ex6_8!$S$7:$T$7</c:f>
              <c:numCache>
                <c:formatCode>0</c:formatCode>
                <c:ptCount val="2"/>
                <c:pt idx="0">
                  <c:v>9.8000000000000007</c:v>
                </c:pt>
                <c:pt idx="1">
                  <c:v>34.700000000000003</c:v>
                </c:pt>
              </c:numCache>
            </c:numRef>
          </c:val>
        </c:ser>
        <c:ser>
          <c:idx val="1"/>
          <c:order val="1"/>
          <c:tx>
            <c:strRef>
              <c:f>Ex6_8!$R$8</c:f>
              <c:strCache>
                <c:ptCount val="1"/>
                <c:pt idx="0">
                  <c:v>UC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Ex6_8!$S$6:$T$6</c:f>
              <c:strCache>
                <c:ptCount val="2"/>
                <c:pt idx="0">
                  <c:v>Child Separation</c:v>
                </c:pt>
                <c:pt idx="1">
                  <c:v>Spouse/Partner Separation</c:v>
                </c:pt>
              </c:strCache>
            </c:strRef>
          </c:cat>
          <c:val>
            <c:numRef>
              <c:f>Ex6_8!$S$8:$T$8</c:f>
              <c:numCache>
                <c:formatCode>0</c:formatCode>
                <c:ptCount val="2"/>
                <c:pt idx="0">
                  <c:v>16.899999999999999</c:v>
                </c:pt>
                <c:pt idx="1">
                  <c:v>34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42403584"/>
        <c:axId val="242405376"/>
      </c:barChart>
      <c:catAx>
        <c:axId val="242403584"/>
        <c:scaling>
          <c:orientation val="minMax"/>
        </c:scaling>
        <c:delete val="0"/>
        <c:axPos val="b"/>
        <c:majorTickMark val="out"/>
        <c:minorTickMark val="none"/>
        <c:tickLblPos val="nextTo"/>
        <c:crossAx val="242405376"/>
        <c:crosses val="autoZero"/>
        <c:auto val="1"/>
        <c:lblAlgn val="ctr"/>
        <c:lblOffset val="100"/>
        <c:noMultiLvlLbl val="0"/>
      </c:catAx>
      <c:valAx>
        <c:axId val="24240537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/>
                  <a:t>% of families</a:t>
                </a:r>
              </a:p>
            </c:rich>
          </c:tx>
          <c:overlay val="0"/>
        </c:title>
        <c:numFmt formatCode="0" sourceLinked="1"/>
        <c:majorTickMark val="out"/>
        <c:minorTickMark val="none"/>
        <c:tickLblPos val="nextTo"/>
        <c:crossAx val="242403584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22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990817965188562"/>
          <c:y val="6.0648059236497874E-2"/>
          <c:w val="0.72298720472440947"/>
          <c:h val="0.6511707886107732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Ex6_9!$R$7</c:f>
              <c:strCache>
                <c:ptCount val="1"/>
                <c:pt idx="0">
                  <c:v>SUB</c:v>
                </c:pt>
              </c:strCache>
            </c:strRef>
          </c:tx>
          <c:invertIfNegative val="0"/>
          <c:dLbls>
            <c:dLbl>
              <c:idx val="2"/>
              <c:layout>
                <c:manualLayout>
                  <c:x val="1.6447368421052631E-3"/>
                  <c:y val="0.13009268150424286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Ex6_9!$S$6:$U$6</c:f>
              <c:strCache>
                <c:ptCount val="3"/>
                <c:pt idx="0">
                  <c:v>Poor health</c:v>
                </c:pt>
                <c:pt idx="1">
                  <c:v>Alcohol or drugs</c:v>
                </c:pt>
                <c:pt idx="2">
                  <c:v>Violence</c:v>
                </c:pt>
              </c:strCache>
            </c:strRef>
          </c:cat>
          <c:val>
            <c:numRef>
              <c:f>Ex6_9!$S$7:$U$7</c:f>
              <c:numCache>
                <c:formatCode>0</c:formatCode>
                <c:ptCount val="3"/>
                <c:pt idx="0">
                  <c:v>31.472993492058901</c:v>
                </c:pt>
                <c:pt idx="1">
                  <c:v>12.2</c:v>
                </c:pt>
                <c:pt idx="2">
                  <c:v>5.4942489999999999</c:v>
                </c:pt>
              </c:numCache>
            </c:numRef>
          </c:val>
        </c:ser>
        <c:ser>
          <c:idx val="1"/>
          <c:order val="1"/>
          <c:tx>
            <c:strRef>
              <c:f>Ex6_9!$R$8</c:f>
              <c:strCache>
                <c:ptCount val="1"/>
                <c:pt idx="0">
                  <c:v>UC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Ex6_9!$S$6:$U$6</c:f>
              <c:strCache>
                <c:ptCount val="3"/>
                <c:pt idx="0">
                  <c:v>Poor health</c:v>
                </c:pt>
                <c:pt idx="1">
                  <c:v>Alcohol or drugs</c:v>
                </c:pt>
                <c:pt idx="2">
                  <c:v>Violence</c:v>
                </c:pt>
              </c:strCache>
            </c:strRef>
          </c:cat>
          <c:val>
            <c:numRef>
              <c:f>Ex6_9!$S$8:$U$8</c:f>
              <c:numCache>
                <c:formatCode>0</c:formatCode>
                <c:ptCount val="3"/>
                <c:pt idx="0">
                  <c:v>31.3</c:v>
                </c:pt>
                <c:pt idx="1">
                  <c:v>16.7</c:v>
                </c:pt>
                <c:pt idx="2">
                  <c:v>12.2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42468352"/>
        <c:axId val="242469888"/>
      </c:barChart>
      <c:catAx>
        <c:axId val="2424683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lnSpc>
                <a:spcPct val="90000"/>
              </a:lnSpc>
              <a:defRPr/>
            </a:pPr>
            <a:endParaRPr lang="en-US"/>
          </a:p>
        </c:txPr>
        <c:crossAx val="242469888"/>
        <c:crosses val="autoZero"/>
        <c:auto val="1"/>
        <c:lblAlgn val="ctr"/>
        <c:lblOffset val="100"/>
        <c:noMultiLvlLbl val="0"/>
      </c:catAx>
      <c:valAx>
        <c:axId val="24246988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/>
                  <a:t>% of families</a:t>
                </a:r>
              </a:p>
            </c:rich>
          </c:tx>
          <c:overlay val="0"/>
        </c:title>
        <c:numFmt formatCode="0" sourceLinked="1"/>
        <c:majorTickMark val="out"/>
        <c:minorTickMark val="none"/>
        <c:tickLblPos val="nextTo"/>
        <c:crossAx val="242468352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2200"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846094073767094"/>
          <c:y val="0.2555514280559123"/>
          <c:w val="0.80344695399917121"/>
          <c:h val="0.69508096385371665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 dirty="0">
                        <a:solidFill>
                          <a:srgbClr val="FFFFFF"/>
                        </a:solidFill>
                      </a:rPr>
                      <a:t>-</a:t>
                    </a:r>
                    <a:r>
                      <a:rPr lang="en-US" b="1" dirty="0" smtClean="0">
                        <a:solidFill>
                          <a:srgbClr val="FFFFFF"/>
                        </a:solidFill>
                      </a:rPr>
                      <a:t>0.18***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en-US" b="1" dirty="0">
                        <a:solidFill>
                          <a:srgbClr val="FFFFFF"/>
                        </a:solidFill>
                      </a:rPr>
                      <a:t>-</a:t>
                    </a:r>
                    <a:r>
                      <a:rPr lang="en-US" b="1" dirty="0" smtClean="0">
                        <a:solidFill>
                          <a:srgbClr val="FFFFFF"/>
                        </a:solidFill>
                      </a:rPr>
                      <a:t>0.12*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/>
              <c:txPr>
                <a:bodyPr/>
                <a:lstStyle/>
                <a:p>
                  <a:pPr>
                    <a:defRPr b="1">
                      <a:solidFill>
                        <a:schemeClr val="tx1"/>
                      </a:solidFill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Ex6_10!$R$4:$U$4</c:f>
              <c:strCache>
                <c:ptCount val="4"/>
                <c:pt idx="0">
                  <c:v>Schools attended</c:v>
                </c:pt>
                <c:pt idx="1">
                  <c:v>Absences</c:v>
                </c:pt>
                <c:pt idx="2">
                  <c:v>Poor health</c:v>
                </c:pt>
                <c:pt idx="3">
                  <c:v>Behavior problems</c:v>
                </c:pt>
              </c:strCache>
            </c:strRef>
          </c:cat>
          <c:val>
            <c:numRef>
              <c:f>Ex6_10!$R$5:$U$5</c:f>
              <c:numCache>
                <c:formatCode>0.00</c:formatCode>
                <c:ptCount val="4"/>
                <c:pt idx="0">
                  <c:v>-0.18</c:v>
                </c:pt>
                <c:pt idx="1">
                  <c:v>-0.12</c:v>
                </c:pt>
                <c:pt idx="2">
                  <c:v>0.02</c:v>
                </c:pt>
                <c:pt idx="3">
                  <c:v>-0.08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242537984"/>
        <c:axId val="242539520"/>
      </c:barChart>
      <c:catAx>
        <c:axId val="242537984"/>
        <c:scaling>
          <c:orientation val="minMax"/>
        </c:scaling>
        <c:delete val="0"/>
        <c:axPos val="b"/>
        <c:majorTickMark val="out"/>
        <c:minorTickMark val="none"/>
        <c:tickLblPos val="high"/>
        <c:crossAx val="242539520"/>
        <c:crosses val="autoZero"/>
        <c:auto val="1"/>
        <c:lblAlgn val="ctr"/>
        <c:lblOffset val="100"/>
        <c:noMultiLvlLbl val="0"/>
      </c:catAx>
      <c:valAx>
        <c:axId val="242539520"/>
        <c:scaling>
          <c:orientation val="minMax"/>
          <c:max val="0.1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/>
                  <a:t>Effect Size</a:t>
                </a:r>
              </a:p>
            </c:rich>
          </c:tx>
          <c:overlay val="0"/>
        </c:title>
        <c:numFmt formatCode="0.00" sourceLinked="1"/>
        <c:majorTickMark val="out"/>
        <c:minorTickMark val="none"/>
        <c:tickLblPos val="nextTo"/>
        <c:crossAx val="2425379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 baseline="0"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3950365579302588"/>
          <c:y val="6.8514705415888014E-2"/>
          <c:w val="0.7241206828313127"/>
          <c:h val="0.7159808818457846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Ex6_12!$Q$2</c:f>
              <c:strCache>
                <c:ptCount val="1"/>
                <c:pt idx="0">
                  <c:v>SUB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Ex6_12!$R$1:$S$1</c:f>
              <c:strCache>
                <c:ptCount val="2"/>
                <c:pt idx="0">
                  <c:v>Working for pay</c:v>
                </c:pt>
                <c:pt idx="1">
                  <c:v>Food secure</c:v>
                </c:pt>
              </c:strCache>
            </c:strRef>
          </c:cat>
          <c:val>
            <c:numRef>
              <c:f>Ex6_12!$R$2:$S$2</c:f>
              <c:numCache>
                <c:formatCode>0</c:formatCode>
                <c:ptCount val="2"/>
                <c:pt idx="0">
                  <c:v>24</c:v>
                </c:pt>
                <c:pt idx="1">
                  <c:v>74</c:v>
                </c:pt>
              </c:numCache>
            </c:numRef>
          </c:val>
        </c:ser>
        <c:ser>
          <c:idx val="1"/>
          <c:order val="1"/>
          <c:tx>
            <c:strRef>
              <c:f>Ex6_12!$Q$3</c:f>
              <c:strCache>
                <c:ptCount val="1"/>
                <c:pt idx="0">
                  <c:v>UC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Ex6_12!$R$1:$S$1</c:f>
              <c:strCache>
                <c:ptCount val="2"/>
                <c:pt idx="0">
                  <c:v>Working for pay</c:v>
                </c:pt>
                <c:pt idx="1">
                  <c:v>Food secure</c:v>
                </c:pt>
              </c:strCache>
            </c:strRef>
          </c:cat>
          <c:val>
            <c:numRef>
              <c:f>Ex6_12!$R$3:$S$3</c:f>
              <c:numCache>
                <c:formatCode>0</c:formatCode>
                <c:ptCount val="2"/>
                <c:pt idx="0">
                  <c:v>29.7</c:v>
                </c:pt>
                <c:pt idx="1">
                  <c:v>64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47770112"/>
        <c:axId val="247776000"/>
      </c:barChart>
      <c:catAx>
        <c:axId val="24777011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lnSpc>
                <a:spcPct val="85000"/>
              </a:lnSpc>
              <a:defRPr/>
            </a:pPr>
            <a:endParaRPr lang="en-US"/>
          </a:p>
        </c:txPr>
        <c:crossAx val="247776000"/>
        <c:crosses val="autoZero"/>
        <c:auto val="1"/>
        <c:lblAlgn val="ctr"/>
        <c:lblOffset val="100"/>
        <c:noMultiLvlLbl val="0"/>
      </c:catAx>
      <c:valAx>
        <c:axId val="24777600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 smtClean="0"/>
                  <a:t>% of families</a:t>
                </a:r>
                <a:endParaRPr lang="en-US" dirty="0"/>
              </a:p>
            </c:rich>
          </c:tx>
          <c:overlay val="0"/>
        </c:title>
        <c:numFmt formatCode="0" sourceLinked="1"/>
        <c:majorTickMark val="out"/>
        <c:minorTickMark val="none"/>
        <c:tickLblPos val="nextTo"/>
        <c:crossAx val="2477701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Ex6_12!$Q$2</c:f>
              <c:strCache>
                <c:ptCount val="1"/>
                <c:pt idx="0">
                  <c:v>SUB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Ex6_12!$U$1</c:f>
              <c:strCache>
                <c:ptCount val="1"/>
                <c:pt idx="0">
                  <c:v>Annual Income</c:v>
                </c:pt>
              </c:strCache>
            </c:strRef>
          </c:cat>
          <c:val>
            <c:numRef>
              <c:f>Ex6_12!$U$2</c:f>
              <c:numCache>
                <c:formatCode>_("$"* #,##0_);_("$"* \(#,##0\);_("$"* "-"??_);_(@_)</c:formatCode>
                <c:ptCount val="1"/>
                <c:pt idx="0">
                  <c:v>8520</c:v>
                </c:pt>
              </c:numCache>
            </c:numRef>
          </c:val>
        </c:ser>
        <c:ser>
          <c:idx val="1"/>
          <c:order val="1"/>
          <c:tx>
            <c:strRef>
              <c:f>Ex6_12!$Q$3</c:f>
              <c:strCache>
                <c:ptCount val="1"/>
                <c:pt idx="0">
                  <c:v>UC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Ex6_12!$U$1</c:f>
              <c:strCache>
                <c:ptCount val="1"/>
                <c:pt idx="0">
                  <c:v>Annual Income</c:v>
                </c:pt>
              </c:strCache>
            </c:strRef>
          </c:cat>
          <c:val>
            <c:numRef>
              <c:f>Ex6_12!$U$3</c:f>
              <c:numCache>
                <c:formatCode>_("$"* #,##0_);_("$"* \(#,##0\);_("$"* "-"??_);_(@_)</c:formatCode>
                <c:ptCount val="1"/>
                <c:pt idx="0">
                  <c:v>8980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47809920"/>
        <c:axId val="247811456"/>
      </c:barChart>
      <c:catAx>
        <c:axId val="24780992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lnSpc>
                <a:spcPct val="85000"/>
              </a:lnSpc>
              <a:defRPr/>
            </a:pPr>
            <a:endParaRPr lang="en-US"/>
          </a:p>
        </c:txPr>
        <c:crossAx val="247811456"/>
        <c:crosses val="autoZero"/>
        <c:auto val="1"/>
        <c:lblAlgn val="ctr"/>
        <c:lblOffset val="100"/>
        <c:noMultiLvlLbl val="0"/>
      </c:catAx>
      <c:valAx>
        <c:axId val="247811456"/>
        <c:scaling>
          <c:orientation val="minMax"/>
          <c:max val="11000"/>
          <c:min val="800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sz="1600" dirty="0" smtClean="0"/>
                  <a:t>Household annual  income</a:t>
                </a:r>
                <a:endParaRPr lang="en-US" sz="1600" dirty="0"/>
              </a:p>
            </c:rich>
          </c:tx>
          <c:overlay val="0"/>
        </c:title>
        <c:numFmt formatCode="_(&quot;$&quot;* #,##0_);_(&quot;$&quot;* \(#,##0\);_(&quot;$&quot;* &quot;-&quot;??_);_(@_)" sourceLinked="1"/>
        <c:majorTickMark val="out"/>
        <c:minorTickMark val="none"/>
        <c:tickLblPos val="nextTo"/>
        <c:crossAx val="24780992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Ex7_6!$Q$8</c:f>
              <c:strCache>
                <c:ptCount val="1"/>
                <c:pt idx="0">
                  <c:v>CBRR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Ex7_6!$R$7:$T$7</c:f>
              <c:strCache>
                <c:ptCount val="3"/>
                <c:pt idx="0">
                  <c:v>Homeless in last 6 months</c:v>
                </c:pt>
                <c:pt idx="1">
                  <c:v>Shelter stay in months 7 to 18</c:v>
                </c:pt>
                <c:pt idx="2">
                  <c:v>Doubled up in last 6 months</c:v>
                </c:pt>
              </c:strCache>
            </c:strRef>
          </c:cat>
          <c:val>
            <c:numRef>
              <c:f>Ex7_6!$R$8:$T$8</c:f>
              <c:numCache>
                <c:formatCode>0</c:formatCode>
                <c:ptCount val="3"/>
                <c:pt idx="0">
                  <c:v>22.9</c:v>
                </c:pt>
                <c:pt idx="1">
                  <c:v>26.4</c:v>
                </c:pt>
                <c:pt idx="2">
                  <c:v>28.7</c:v>
                </c:pt>
              </c:numCache>
            </c:numRef>
          </c:val>
        </c:ser>
        <c:ser>
          <c:idx val="1"/>
          <c:order val="1"/>
          <c:tx>
            <c:strRef>
              <c:f>Ex7_6!$Q$9</c:f>
              <c:strCache>
                <c:ptCount val="1"/>
                <c:pt idx="0">
                  <c:v>UC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Ex7_6!$R$7:$T$7</c:f>
              <c:strCache>
                <c:ptCount val="3"/>
                <c:pt idx="0">
                  <c:v>Homeless in last 6 months</c:v>
                </c:pt>
                <c:pt idx="1">
                  <c:v>Shelter stay in months 7 to 18</c:v>
                </c:pt>
                <c:pt idx="2">
                  <c:v>Doubled up in last 6 months</c:v>
                </c:pt>
              </c:strCache>
            </c:strRef>
          </c:cat>
          <c:val>
            <c:numRef>
              <c:f>Ex7_6!$R$9:$T$9</c:f>
              <c:numCache>
                <c:formatCode>0</c:formatCode>
                <c:ptCount val="3"/>
                <c:pt idx="0">
                  <c:v>24.3</c:v>
                </c:pt>
                <c:pt idx="1">
                  <c:v>28.4</c:v>
                </c:pt>
                <c:pt idx="2">
                  <c:v>31.7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48142464"/>
        <c:axId val="248160640"/>
      </c:barChart>
      <c:catAx>
        <c:axId val="248142464"/>
        <c:scaling>
          <c:orientation val="minMax"/>
        </c:scaling>
        <c:delete val="0"/>
        <c:axPos val="b"/>
        <c:majorTickMark val="out"/>
        <c:minorTickMark val="none"/>
        <c:tickLblPos val="nextTo"/>
        <c:crossAx val="248160640"/>
        <c:crosses val="autoZero"/>
        <c:auto val="1"/>
        <c:lblAlgn val="ctr"/>
        <c:lblOffset val="100"/>
        <c:noMultiLvlLbl val="0"/>
      </c:catAx>
      <c:valAx>
        <c:axId val="24816064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/>
                  <a:t>% of families</a:t>
                </a:r>
              </a:p>
            </c:rich>
          </c:tx>
          <c:overlay val="0"/>
        </c:title>
        <c:numFmt formatCode="0" sourceLinked="1"/>
        <c:majorTickMark val="out"/>
        <c:minorTickMark val="none"/>
        <c:tickLblPos val="nextTo"/>
        <c:crossAx val="248142464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2200"/>
      </a:pPr>
      <a:endParaRPr lang="en-U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3950365579302588"/>
          <c:y val="6.8514705415888014E-2"/>
          <c:w val="0.7241206828313127"/>
          <c:h val="0.7159808818457846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Ex7_14!$Q$2</c:f>
              <c:strCache>
                <c:ptCount val="1"/>
                <c:pt idx="0">
                  <c:v>CBRR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Ex7_14!$R$1:$S$1</c:f>
              <c:strCache>
                <c:ptCount val="2"/>
                <c:pt idx="0">
                  <c:v>Working for pay</c:v>
                </c:pt>
                <c:pt idx="1">
                  <c:v>Food secure</c:v>
                </c:pt>
              </c:strCache>
            </c:strRef>
          </c:cat>
          <c:val>
            <c:numRef>
              <c:f>Ex7_14!$R$2:$S$2</c:f>
              <c:numCache>
                <c:formatCode>0</c:formatCode>
                <c:ptCount val="2"/>
                <c:pt idx="0">
                  <c:v>34.5</c:v>
                </c:pt>
                <c:pt idx="1">
                  <c:v>71</c:v>
                </c:pt>
              </c:numCache>
            </c:numRef>
          </c:val>
        </c:ser>
        <c:ser>
          <c:idx val="1"/>
          <c:order val="1"/>
          <c:tx>
            <c:strRef>
              <c:f>Ex7_14!$Q$3</c:f>
              <c:strCache>
                <c:ptCount val="1"/>
                <c:pt idx="0">
                  <c:v>UC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Ex7_14!$R$1:$S$1</c:f>
              <c:strCache>
                <c:ptCount val="2"/>
                <c:pt idx="0">
                  <c:v>Working for pay</c:v>
                </c:pt>
                <c:pt idx="1">
                  <c:v>Food secure</c:v>
                </c:pt>
              </c:strCache>
            </c:strRef>
          </c:cat>
          <c:val>
            <c:numRef>
              <c:f>Ex7_14!$R$3:$S$3</c:f>
              <c:numCache>
                <c:formatCode>0</c:formatCode>
                <c:ptCount val="2"/>
                <c:pt idx="0">
                  <c:v>34.6</c:v>
                </c:pt>
                <c:pt idx="1">
                  <c:v>65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47892224"/>
        <c:axId val="247902208"/>
      </c:barChart>
      <c:catAx>
        <c:axId val="24789222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lnSpc>
                <a:spcPct val="85000"/>
              </a:lnSpc>
              <a:defRPr/>
            </a:pPr>
            <a:endParaRPr lang="en-US"/>
          </a:p>
        </c:txPr>
        <c:crossAx val="247902208"/>
        <c:crosses val="autoZero"/>
        <c:auto val="1"/>
        <c:lblAlgn val="ctr"/>
        <c:lblOffset val="100"/>
        <c:noMultiLvlLbl val="0"/>
      </c:catAx>
      <c:valAx>
        <c:axId val="24790220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 smtClean="0"/>
                  <a:t>% of families</a:t>
                </a:r>
                <a:endParaRPr lang="en-US" dirty="0"/>
              </a:p>
            </c:rich>
          </c:tx>
          <c:overlay val="0"/>
        </c:title>
        <c:numFmt formatCode="0" sourceLinked="1"/>
        <c:majorTickMark val="out"/>
        <c:minorTickMark val="none"/>
        <c:tickLblPos val="nextTo"/>
        <c:crossAx val="2478922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Ex7_14!$Q$2</c:f>
              <c:strCache>
                <c:ptCount val="1"/>
                <c:pt idx="0">
                  <c:v>CBRR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Ex7_14!$U$1</c:f>
              <c:strCache>
                <c:ptCount val="1"/>
                <c:pt idx="0">
                  <c:v>Annual Income</c:v>
                </c:pt>
              </c:strCache>
            </c:strRef>
          </c:cat>
          <c:val>
            <c:numRef>
              <c:f>Ex7_14!$U$2</c:f>
              <c:numCache>
                <c:formatCode>_("$"* #,##0_);_("$"* \(#,##0\);_("$"* "-"??_);_(@_)</c:formatCode>
                <c:ptCount val="1"/>
                <c:pt idx="0">
                  <c:v>10201</c:v>
                </c:pt>
              </c:numCache>
            </c:numRef>
          </c:val>
        </c:ser>
        <c:ser>
          <c:idx val="1"/>
          <c:order val="1"/>
          <c:tx>
            <c:strRef>
              <c:f>Ex7_14!$Q$3</c:f>
              <c:strCache>
                <c:ptCount val="1"/>
                <c:pt idx="0">
                  <c:v>UC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Ex7_14!$U$1</c:f>
              <c:strCache>
                <c:ptCount val="1"/>
                <c:pt idx="0">
                  <c:v>Annual Income</c:v>
                </c:pt>
              </c:strCache>
            </c:strRef>
          </c:cat>
          <c:val>
            <c:numRef>
              <c:f>Ex7_14!$U$3</c:f>
              <c:numCache>
                <c:formatCode>_("$"* #,##0_);_("$"* \(#,##0\);_("$"* "-"??_);_(@_)</c:formatCode>
                <c:ptCount val="1"/>
                <c:pt idx="0">
                  <c:v>9073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"/>
        <c:axId val="247915648"/>
        <c:axId val="247917184"/>
      </c:barChart>
      <c:catAx>
        <c:axId val="24791564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lnSpc>
                <a:spcPct val="85000"/>
              </a:lnSpc>
              <a:defRPr/>
            </a:pPr>
            <a:endParaRPr lang="en-US"/>
          </a:p>
        </c:txPr>
        <c:crossAx val="247917184"/>
        <c:crosses val="autoZero"/>
        <c:auto val="1"/>
        <c:lblAlgn val="ctr"/>
        <c:lblOffset val="100"/>
        <c:noMultiLvlLbl val="0"/>
      </c:catAx>
      <c:valAx>
        <c:axId val="247917184"/>
        <c:scaling>
          <c:orientation val="minMax"/>
          <c:max val="11000"/>
          <c:min val="800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sz="1600" dirty="0" smtClean="0"/>
                  <a:t>Household annual</a:t>
                </a:r>
                <a:r>
                  <a:rPr lang="en-US" sz="1600" baseline="0" dirty="0" smtClean="0"/>
                  <a:t> </a:t>
                </a:r>
                <a:r>
                  <a:rPr lang="en-US" sz="1600" dirty="0" smtClean="0"/>
                  <a:t>income</a:t>
                </a:r>
                <a:endParaRPr lang="en-US" sz="1600" dirty="0"/>
              </a:p>
            </c:rich>
          </c:tx>
          <c:overlay val="0"/>
        </c:title>
        <c:numFmt formatCode="_(&quot;$&quot;* #,##0_);_(&quot;$&quot;* \(#,##0\);_(&quot;$&quot;* &quot;-&quot;??_);_(@_)" sourceLinked="1"/>
        <c:majorTickMark val="out"/>
        <c:minorTickMark val="none"/>
        <c:tickLblPos val="nextTo"/>
        <c:crossAx val="24791564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Ex8_8!$Q$8</c:f>
              <c:strCache>
                <c:ptCount val="1"/>
                <c:pt idx="0">
                  <c:v>PBTH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Ex8_8!$R$7:$T$7</c:f>
              <c:strCache>
                <c:ptCount val="3"/>
                <c:pt idx="0">
                  <c:v>Homeless in last 6 months</c:v>
                </c:pt>
                <c:pt idx="1">
                  <c:v>Shelter stay in months 7 to 18</c:v>
                </c:pt>
                <c:pt idx="2">
                  <c:v>Doubled up in last 6 months</c:v>
                </c:pt>
              </c:strCache>
            </c:strRef>
          </c:cat>
          <c:val>
            <c:numRef>
              <c:f>Ex8_8!$R$8:$T$8</c:f>
              <c:numCache>
                <c:formatCode>0</c:formatCode>
                <c:ptCount val="3"/>
                <c:pt idx="0">
                  <c:v>18</c:v>
                </c:pt>
                <c:pt idx="1">
                  <c:v>18.899999999999999</c:v>
                </c:pt>
                <c:pt idx="2">
                  <c:v>32.299999999999997</c:v>
                </c:pt>
              </c:numCache>
            </c:numRef>
          </c:val>
        </c:ser>
        <c:ser>
          <c:idx val="1"/>
          <c:order val="1"/>
          <c:tx>
            <c:strRef>
              <c:f>Ex8_8!$Q$9</c:f>
              <c:strCache>
                <c:ptCount val="1"/>
                <c:pt idx="0">
                  <c:v>UC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Ex8_8!$R$7:$T$7</c:f>
              <c:strCache>
                <c:ptCount val="3"/>
                <c:pt idx="0">
                  <c:v>Homeless in last 6 months</c:v>
                </c:pt>
                <c:pt idx="1">
                  <c:v>Shelter stay in months 7 to 18</c:v>
                </c:pt>
                <c:pt idx="2">
                  <c:v>Doubled up in last 6 months</c:v>
                </c:pt>
              </c:strCache>
            </c:strRef>
          </c:cat>
          <c:val>
            <c:numRef>
              <c:f>Ex8_8!$R$9:$T$9</c:f>
              <c:numCache>
                <c:formatCode>0</c:formatCode>
                <c:ptCount val="3"/>
                <c:pt idx="0">
                  <c:v>25.3</c:v>
                </c:pt>
                <c:pt idx="1">
                  <c:v>27.1</c:v>
                </c:pt>
                <c:pt idx="2">
                  <c:v>32.4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48005760"/>
        <c:axId val="248007296"/>
      </c:barChart>
      <c:catAx>
        <c:axId val="248005760"/>
        <c:scaling>
          <c:orientation val="minMax"/>
        </c:scaling>
        <c:delete val="0"/>
        <c:axPos val="b"/>
        <c:majorTickMark val="out"/>
        <c:minorTickMark val="none"/>
        <c:tickLblPos val="nextTo"/>
        <c:crossAx val="248007296"/>
        <c:crosses val="autoZero"/>
        <c:auto val="1"/>
        <c:lblAlgn val="ctr"/>
        <c:lblOffset val="100"/>
        <c:noMultiLvlLbl val="0"/>
      </c:catAx>
      <c:valAx>
        <c:axId val="24800729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/>
                  <a:t>% of families</a:t>
                </a:r>
              </a:p>
            </c:rich>
          </c:tx>
          <c:overlay val="0"/>
        </c:title>
        <c:numFmt formatCode="0" sourceLinked="1"/>
        <c:majorTickMark val="out"/>
        <c:minorTickMark val="none"/>
        <c:tickLblPos val="nextTo"/>
        <c:crossAx val="24800576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2200"/>
      </a:pPr>
      <a:endParaRPr lang="en-US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'05Exhibit12_2'!$G$3</c:f>
              <c:strCache>
                <c:ptCount val="1"/>
                <c:pt idx="0">
                  <c:v>Total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'05Exhibit12_2'!$F$4:$F$7</c:f>
              <c:strCache>
                <c:ptCount val="4"/>
                <c:pt idx="0">
                  <c:v>Permanent subsidy</c:v>
                </c:pt>
                <c:pt idx="1">
                  <c:v>Rapid 
re-housing</c:v>
                </c:pt>
                <c:pt idx="2">
                  <c:v>Transitional housing</c:v>
                </c:pt>
                <c:pt idx="3">
                  <c:v>Emergency shelter</c:v>
                </c:pt>
              </c:strCache>
            </c:strRef>
          </c:cat>
          <c:val>
            <c:numRef>
              <c:f>'05Exhibit12_2'!$G$4:$G$7</c:f>
              <c:numCache>
                <c:formatCode>_("$"* #,##0_);_("$"* \(#,##0\);_("$"* "-"??_);_(@_)</c:formatCode>
                <c:ptCount val="4"/>
                <c:pt idx="0">
                  <c:v>1161.724778768483</c:v>
                </c:pt>
                <c:pt idx="1">
                  <c:v>878.41165595019811</c:v>
                </c:pt>
                <c:pt idx="2">
                  <c:v>2706.0948072104075</c:v>
                </c:pt>
                <c:pt idx="3">
                  <c:v>4818.5352998535382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axId val="249507840"/>
        <c:axId val="249509376"/>
      </c:barChart>
      <c:catAx>
        <c:axId val="249507840"/>
        <c:scaling>
          <c:orientation val="minMax"/>
        </c:scaling>
        <c:delete val="0"/>
        <c:axPos val="b"/>
        <c:majorTickMark val="out"/>
        <c:minorTickMark val="none"/>
        <c:tickLblPos val="nextTo"/>
        <c:crossAx val="249509376"/>
        <c:crosses val="autoZero"/>
        <c:auto val="1"/>
        <c:lblAlgn val="ctr"/>
        <c:lblOffset val="100"/>
        <c:noMultiLvlLbl val="0"/>
      </c:catAx>
      <c:valAx>
        <c:axId val="249509376"/>
        <c:scaling>
          <c:orientation val="minMax"/>
          <c:max val="500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/>
                  <a:t>Average monthly cost per family</a:t>
                </a:r>
              </a:p>
            </c:rich>
          </c:tx>
          <c:overlay val="0"/>
        </c:title>
        <c:numFmt formatCode="_(&quot;$&quot;* #,##0_);_(&quot;$&quot;* \(#,##0\);_(&quot;$&quot;* &quot;-&quot;??_);_(@_)" sourceLinked="1"/>
        <c:majorTickMark val="out"/>
        <c:minorTickMark val="none"/>
        <c:tickLblPos val="nextTo"/>
        <c:crossAx val="249507840"/>
        <c:crosses val="autoZero"/>
        <c:crossBetween val="between"/>
        <c:majorUnit val="1000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'10Exhibit 12_18'!$Q$88</c:f>
              <c:strCache>
                <c:ptCount val="1"/>
                <c:pt idx="0">
                  <c:v>All others</c:v>
                </c:pt>
              </c:strCache>
            </c:strRef>
          </c:tx>
          <c:invertIfNegative val="0"/>
          <c:cat>
            <c:strRef>
              <c:f>'10Exhibit 12_18'!$M$79:$M$86</c:f>
              <c:strCache>
                <c:ptCount val="8"/>
                <c:pt idx="0">
                  <c:v>SUB</c:v>
                </c:pt>
                <c:pt idx="1">
                  <c:v>UC</c:v>
                </c:pt>
                <c:pt idx="3">
                  <c:v>CBRR</c:v>
                </c:pt>
                <c:pt idx="4">
                  <c:v>UC</c:v>
                </c:pt>
                <c:pt idx="6">
                  <c:v>PBTH</c:v>
                </c:pt>
                <c:pt idx="7">
                  <c:v>UC</c:v>
                </c:pt>
              </c:strCache>
            </c:strRef>
          </c:cat>
          <c:val>
            <c:numRef>
              <c:f>'10Exhibit 12_18'!$Q$89:$Q$96</c:f>
              <c:numCache>
                <c:formatCode>_(* #,##0_);_(* \(#,##0\);_(* "-"??_);_(@_)</c:formatCode>
                <c:ptCount val="8"/>
                <c:pt idx="0">
                  <c:v>1908.873470939928</c:v>
                </c:pt>
                <c:pt idx="1">
                  <c:v>10855.44577233601</c:v>
                </c:pt>
                <c:pt idx="3">
                  <c:v>6709.5870151353201</c:v>
                </c:pt>
                <c:pt idx="4">
                  <c:v>11741.87045126038</c:v>
                </c:pt>
                <c:pt idx="6">
                  <c:v>4084.267263840311</c:v>
                </c:pt>
                <c:pt idx="7">
                  <c:v>11382.241842137253</c:v>
                </c:pt>
              </c:numCache>
            </c:numRef>
          </c:val>
        </c:ser>
        <c:ser>
          <c:idx val="1"/>
          <c:order val="1"/>
          <c:tx>
            <c:strRef>
              <c:f>'10Exhibit 12_18'!$R$88</c:f>
              <c:strCache>
                <c:ptCount val="1"/>
                <c:pt idx="0">
                  <c:v>Emergency 
shelter</c:v>
                </c:pt>
              </c:strCache>
            </c:strRef>
          </c:tx>
          <c:invertIfNegative val="0"/>
          <c:cat>
            <c:strRef>
              <c:f>'10Exhibit 12_18'!$M$79:$M$86</c:f>
              <c:strCache>
                <c:ptCount val="8"/>
                <c:pt idx="0">
                  <c:v>SUB</c:v>
                </c:pt>
                <c:pt idx="1">
                  <c:v>UC</c:v>
                </c:pt>
                <c:pt idx="3">
                  <c:v>CBRR</c:v>
                </c:pt>
                <c:pt idx="4">
                  <c:v>UC</c:v>
                </c:pt>
                <c:pt idx="6">
                  <c:v>PBTH</c:v>
                </c:pt>
                <c:pt idx="7">
                  <c:v>UC</c:v>
                </c:pt>
              </c:strCache>
            </c:strRef>
          </c:cat>
          <c:val>
            <c:numRef>
              <c:f>'10Exhibit 12_18'!$R$89:$R$96</c:f>
              <c:numCache>
                <c:formatCode>_(* #,##0_);_(* \(#,##0\);_(* "-"??_);_(@_)</c:formatCode>
                <c:ptCount val="8"/>
                <c:pt idx="0">
                  <c:v>13159.1743258885</c:v>
                </c:pt>
                <c:pt idx="1">
                  <c:v>19480.352845089499</c:v>
                </c:pt>
                <c:pt idx="3">
                  <c:v>16741.473236636099</c:v>
                </c:pt>
                <c:pt idx="4">
                  <c:v>18887.080036986001</c:v>
                </c:pt>
                <c:pt idx="6">
                  <c:v>12347.2633358072</c:v>
                </c:pt>
                <c:pt idx="7">
                  <c:v>16913.165384308199</c:v>
                </c:pt>
              </c:numCache>
            </c:numRef>
          </c:val>
        </c:ser>
        <c:ser>
          <c:idx val="2"/>
          <c:order val="2"/>
          <c:tx>
            <c:strRef>
              <c:f>'10Exhibit 12_18'!$P$78</c:f>
              <c:strCache>
                <c:ptCount val="1"/>
                <c:pt idx="0">
                  <c:v>Assigned</c:v>
                </c:pt>
              </c:strCache>
            </c:strRef>
          </c:tx>
          <c:invertIfNegative val="0"/>
          <c:cat>
            <c:strRef>
              <c:f>'10Exhibit 12_18'!$M$79:$M$86</c:f>
              <c:strCache>
                <c:ptCount val="8"/>
                <c:pt idx="0">
                  <c:v>SUB</c:v>
                </c:pt>
                <c:pt idx="1">
                  <c:v>UC</c:v>
                </c:pt>
                <c:pt idx="3">
                  <c:v>CBRR</c:v>
                </c:pt>
                <c:pt idx="4">
                  <c:v>UC</c:v>
                </c:pt>
                <c:pt idx="6">
                  <c:v>PBTH</c:v>
                </c:pt>
                <c:pt idx="7">
                  <c:v>UC</c:v>
                </c:pt>
              </c:strCache>
            </c:strRef>
          </c:cat>
          <c:val>
            <c:numRef>
              <c:f>'10Exhibit 12_18'!$P$79:$P$86</c:f>
              <c:numCache>
                <c:formatCode>_("$"* #,##0_);_("$"* \(#,##0\);_("$"* "-"??_);_(@_)</c:formatCode>
                <c:ptCount val="8"/>
                <c:pt idx="0">
                  <c:v>15763.8865228538</c:v>
                </c:pt>
                <c:pt idx="1">
                  <c:v>0</c:v>
                </c:pt>
                <c:pt idx="3">
                  <c:v>4153.9465171874499</c:v>
                </c:pt>
                <c:pt idx="4">
                  <c:v>0</c:v>
                </c:pt>
                <c:pt idx="6">
                  <c:v>14385.3724491007</c:v>
                </c:pt>
                <c:pt idx="7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36333824"/>
        <c:axId val="36340096"/>
      </c:barChart>
      <c:lineChart>
        <c:grouping val="standard"/>
        <c:varyColors val="0"/>
        <c:ser>
          <c:idx val="3"/>
          <c:order val="3"/>
          <c:tx>
            <c:strRef>
              <c:f>'10Exhibit 12_18'!$Q$78</c:f>
              <c:strCache>
                <c:ptCount val="1"/>
                <c:pt idx="0">
                  <c:v>Total</c:v>
                </c:pt>
              </c:strCache>
            </c:strRef>
          </c:tx>
          <c:spPr>
            <a:ln>
              <a:noFill/>
            </a:ln>
          </c:spPr>
          <c:marker>
            <c:symbol val="none"/>
          </c:marker>
          <c:dLbls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'10Exhibit 12_18'!$M$79:$M$86</c:f>
              <c:strCache>
                <c:ptCount val="8"/>
                <c:pt idx="0">
                  <c:v>SUB</c:v>
                </c:pt>
                <c:pt idx="1">
                  <c:v>UC</c:v>
                </c:pt>
                <c:pt idx="3">
                  <c:v>CBRR</c:v>
                </c:pt>
                <c:pt idx="4">
                  <c:v>UC</c:v>
                </c:pt>
                <c:pt idx="6">
                  <c:v>PBTH</c:v>
                </c:pt>
                <c:pt idx="7">
                  <c:v>UC</c:v>
                </c:pt>
              </c:strCache>
            </c:strRef>
          </c:cat>
          <c:val>
            <c:numRef>
              <c:f>'10Exhibit 12_18'!$Q$79:$Q$86</c:f>
              <c:numCache>
                <c:formatCode>_("$"* #,##0_);_("$"* \(#,##0\);_("$"* "-"??_);_(@_)</c:formatCode>
                <c:ptCount val="8"/>
                <c:pt idx="0">
                  <c:v>30831.93431968223</c:v>
                </c:pt>
                <c:pt idx="1">
                  <c:v>30335.798617425509</c:v>
                </c:pt>
                <c:pt idx="3">
                  <c:v>27605.006768958869</c:v>
                </c:pt>
                <c:pt idx="4">
                  <c:v>30628.950488246381</c:v>
                </c:pt>
                <c:pt idx="6">
                  <c:v>30816.903048748209</c:v>
                </c:pt>
                <c:pt idx="7">
                  <c:v>28295.407226445452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6333824"/>
        <c:axId val="36340096"/>
      </c:lineChart>
      <c:catAx>
        <c:axId val="3633382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Assigned intervention</a:t>
                </a:r>
              </a:p>
            </c:rich>
          </c:tx>
          <c:overlay val="0"/>
        </c:title>
        <c:majorTickMark val="out"/>
        <c:minorTickMark val="none"/>
        <c:tickLblPos val="nextTo"/>
        <c:crossAx val="36340096"/>
        <c:crosses val="autoZero"/>
        <c:auto val="1"/>
        <c:lblAlgn val="ctr"/>
        <c:lblOffset val="100"/>
        <c:noMultiLvlLbl val="0"/>
      </c:catAx>
      <c:valAx>
        <c:axId val="3634009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Cost of program use since random assignment</a:t>
                </a:r>
              </a:p>
            </c:rich>
          </c:tx>
          <c:overlay val="0"/>
        </c:title>
        <c:numFmt formatCode="_(* #,##0_);_(* \(#,##0\);_(* &quot;-&quot;??_);_(@_)" sourceLinked="1"/>
        <c:majorTickMark val="out"/>
        <c:minorTickMark val="none"/>
        <c:tickLblPos val="nextTo"/>
        <c:crossAx val="36333824"/>
        <c:crosses val="autoZero"/>
        <c:crossBetween val="between"/>
      </c:valAx>
    </c:plotArea>
    <c:legend>
      <c:legendPos val="r"/>
      <c:legendEntry>
        <c:idx val="3"/>
        <c:delete val="1"/>
      </c:legendEntry>
      <c:overlay val="0"/>
    </c:legend>
    <c:plotVisOnly val="1"/>
    <c:dispBlanksAs val="gap"/>
    <c:showDLblsOverMax val="0"/>
  </c:chart>
  <c:txPr>
    <a:bodyPr/>
    <a:lstStyle/>
    <a:p>
      <a:pPr>
        <a:defRPr sz="1100"/>
      </a:pPr>
      <a:endParaRPr lang="en-US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2421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027" y="0"/>
            <a:ext cx="2972421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1D301A-07A3-4096-919F-B2B0649F7EB0}" type="datetimeFigureOut">
              <a:rPr lang="en-US" smtClean="0"/>
              <a:pPr/>
              <a:t>9/18/2015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675"/>
            <a:ext cx="2972421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027" y="8829675"/>
            <a:ext cx="2972421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1575E1-5B52-4063-A424-64C875B5DF3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612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3172" tIns="46586" rIns="93172" bIns="46586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3172" tIns="46586" rIns="93172" bIns="46586" rtlCol="0"/>
          <a:lstStyle>
            <a:lvl1pPr algn="r">
              <a:defRPr sz="1300"/>
            </a:lvl1pPr>
          </a:lstStyle>
          <a:p>
            <a:fld id="{C3F29CC5-00F7-42D8-B124-DBB9CF6078E9}" type="datetimeFigureOut">
              <a:rPr lang="en-US" smtClean="0"/>
              <a:pPr/>
              <a:t>9/18/2015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8500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2" tIns="46586" rIns="93172" bIns="46586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3172" tIns="46586" rIns="93172" bIns="46586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3172" tIns="46586" rIns="93172" bIns="46586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3172" tIns="46586" rIns="93172" bIns="46586" rtlCol="0" anchor="b"/>
          <a:lstStyle>
            <a:lvl1pPr algn="r">
              <a:defRPr sz="1300"/>
            </a:lvl1pPr>
          </a:lstStyle>
          <a:p>
            <a:fld id="{E6E49B88-C793-41F8-9EA0-1766465DAF7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8902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841" indent="-285708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2833" indent="-228567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599965" indent="-228567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099" indent="-228567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232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364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8498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5630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2E6476B-B826-413D-85C0-D885BA751E7B}" type="slidenum">
              <a:rPr lang="en-US" smtClean="0"/>
              <a:pPr eaLnBrk="1" hangingPunct="1"/>
              <a:t>2</a:t>
            </a:fld>
            <a:endParaRPr lang="en-US" dirty="0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baseline="0" dirty="0" smtClean="0"/>
          </a:p>
          <a:p>
            <a:r>
              <a:rPr lang="en-US" baseline="0" dirty="0" smtClean="0"/>
              <a:t>Family Options Study is sponsored by the US Department of Housing and Urban Development.  Abt Associates in partnership with Vanderbilt University conducted the study under contract to HUD. 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841" indent="-285708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2833" indent="-228567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599965" indent="-228567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099" indent="-228567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232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364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8498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5630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E00C3EF-2A21-4478-847A-B8E957693ED5}" type="slidenum">
              <a:rPr lang="en-US" smtClean="0"/>
              <a:pPr eaLnBrk="1" hangingPunct="1"/>
              <a:t>4</a:t>
            </a:fld>
            <a:endParaRPr lang="en-US" dirty="0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96086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5951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5951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92379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0412">
              <a:defRPr/>
            </a:pP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6453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67150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841" indent="-285708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2833" indent="-228567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599965" indent="-228567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099" indent="-228567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232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364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8498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5630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C3BECE9-DA79-45B4-B48B-9E66302F1309}" type="slidenum">
              <a:rPr lang="en-US" smtClean="0"/>
              <a:pPr eaLnBrk="1" hangingPunct="1"/>
              <a:t>12</a:t>
            </a:fld>
            <a:endParaRPr lang="en-US" dirty="0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8372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583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/>
              <a:buNone/>
            </a:pPr>
            <a:endParaRPr lang="en-US" b="1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28666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286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841" indent="-285708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2833" indent="-228567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599965" indent="-228567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099" indent="-228567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232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364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8498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5630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2E6476B-B826-413D-85C0-D885BA751E7B}" type="slidenum">
              <a:rPr lang="en-US" smtClean="0"/>
              <a:pPr eaLnBrk="1" hangingPunct="1"/>
              <a:t>17</a:t>
            </a:fld>
            <a:endParaRPr lang="en-US" dirty="0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/>
              <a:buChar char="Ø"/>
              <a:tabLst/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6453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1922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1922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1922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Wingdings" panose="05000000000000000000" pitchFamily="2" charset="2"/>
              <a:buChar char="Ø"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43732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Wingdings" panose="05000000000000000000" pitchFamily="2" charset="2"/>
              <a:buChar char="Ø"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34295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/>
              <a:buChar char="Ø"/>
              <a:tabLst/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6453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1922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3495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91428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/>
              <a:buChar char="Ø"/>
              <a:tabLst/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64538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1922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841" indent="-285708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2833" indent="-228567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599965" indent="-228567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099" indent="-228567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232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364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8498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5630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2E6476B-B826-413D-85C0-D885BA751E7B}" type="slidenum">
              <a:rPr lang="en-US" smtClean="0"/>
              <a:pPr eaLnBrk="1" hangingPunct="1"/>
              <a:t>29</a:t>
            </a:fld>
            <a:endParaRPr lang="en-US" dirty="0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0" baseline="0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39169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87363" y="1387475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641824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841" indent="-285708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2833" indent="-228567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599965" indent="-228567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099" indent="-228567" defTabSz="931726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232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364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8498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5630" indent="-228567" defTabSz="9317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2E6476B-B826-413D-85C0-D885BA751E7B}" type="slidenum">
              <a:rPr lang="en-US" smtClean="0"/>
              <a:pPr eaLnBrk="1" hangingPunct="1"/>
              <a:t>32</a:t>
            </a:fld>
            <a:endParaRPr lang="en-US" dirty="0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8500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1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5855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49B88-C793-41F8-9EA0-1766465DAF74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941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spcBef>
                <a:spcPts val="600"/>
              </a:spcBef>
              <a:spcAft>
                <a:spcPts val="0"/>
              </a:spcAft>
              <a:defRPr sz="1800"/>
            </a:lvl1pPr>
            <a:lvl2pPr>
              <a:spcBef>
                <a:spcPts val="600"/>
              </a:spcBef>
              <a:spcAft>
                <a:spcPts val="0"/>
              </a:spcAft>
              <a:defRPr sz="1600"/>
            </a:lvl2pPr>
            <a:lvl3pPr>
              <a:spcBef>
                <a:spcPts val="600"/>
              </a:spcBef>
              <a:spcAft>
                <a:spcPts val="0"/>
              </a:spcAft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spcBef>
                <a:spcPts val="600"/>
              </a:spcBef>
              <a:spcAft>
                <a:spcPts val="0"/>
              </a:spcAft>
              <a:defRPr sz="1800"/>
            </a:lvl1pPr>
            <a:lvl2pPr>
              <a:spcBef>
                <a:spcPts val="600"/>
              </a:spcBef>
              <a:spcAft>
                <a:spcPts val="0"/>
              </a:spcAft>
              <a:defRPr sz="1600"/>
            </a:lvl2pPr>
            <a:lvl3pPr>
              <a:spcBef>
                <a:spcPts val="600"/>
              </a:spcBef>
              <a:spcAft>
                <a:spcPts val="0"/>
              </a:spcAft>
              <a:defRPr sz="14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713232" y="469900"/>
            <a:ext cx="6747715" cy="9223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908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889000" y="2651125"/>
            <a:ext cx="3413125" cy="3270250"/>
          </a:xfrm>
          <a:prstGeom prst="rect">
            <a:avLst/>
          </a:prstGeom>
        </p:spPr>
        <p:txBody>
          <a:bodyPr vert="horz"/>
          <a:lstStyle>
            <a:lvl1pPr marL="0" indent="0" algn="l">
              <a:spcAft>
                <a:spcPts val="0"/>
              </a:spcAft>
              <a:buNone/>
              <a:defRPr sz="3200">
                <a:latin typeface="Arial"/>
                <a:cs typeface="Arial"/>
              </a:defRPr>
            </a:lvl1pPr>
          </a:lstStyle>
          <a:p>
            <a:pPr algn="l">
              <a:spcAft>
                <a:spcPts val="0"/>
              </a:spcAft>
            </a:pPr>
            <a:r>
              <a:rPr lang="en-US" sz="2500" b="1" i="0" dirty="0" smtClean="0">
                <a:solidFill>
                  <a:schemeClr val="bg1"/>
                </a:solidFill>
                <a:latin typeface="Helvetica"/>
                <a:cs typeface="Helvetica"/>
              </a:rPr>
              <a:t>Presentation to the most amazing corporation in </a:t>
            </a:r>
          </a:p>
          <a:p>
            <a:pPr algn="l">
              <a:spcAft>
                <a:spcPts val="0"/>
              </a:spcAft>
            </a:pPr>
            <a:r>
              <a:rPr lang="en-US" sz="2500" b="1" i="0" dirty="0" smtClean="0">
                <a:solidFill>
                  <a:schemeClr val="bg1"/>
                </a:solidFill>
                <a:latin typeface="Helvetica"/>
                <a:cs typeface="Helvetica"/>
              </a:rPr>
              <a:t>the world. </a:t>
            </a:r>
          </a:p>
          <a:p>
            <a:pPr algn="l">
              <a:spcAft>
                <a:spcPts val="0"/>
              </a:spcAft>
            </a:pPr>
            <a:endParaRPr lang="en-US" sz="2500" b="1" i="0" dirty="0" smtClean="0">
              <a:solidFill>
                <a:schemeClr val="bg1"/>
              </a:solidFill>
              <a:latin typeface="Helvetica"/>
              <a:cs typeface="Helvetica"/>
            </a:endParaRPr>
          </a:p>
          <a:p>
            <a:pPr algn="l">
              <a:spcAft>
                <a:spcPts val="0"/>
              </a:spcAft>
            </a:pPr>
            <a:r>
              <a:rPr lang="en-US" sz="2500" b="0" i="0" dirty="0" err="1" smtClean="0">
                <a:solidFill>
                  <a:schemeClr val="bg1"/>
                </a:solidFill>
                <a:latin typeface="Helvetica"/>
                <a:cs typeface="Helvetica"/>
              </a:rPr>
              <a:t>Lorem</a:t>
            </a:r>
            <a:r>
              <a:rPr lang="en-US" sz="2500" b="0" i="0" dirty="0" smtClean="0">
                <a:solidFill>
                  <a:schemeClr val="bg1"/>
                </a:solidFill>
                <a:latin typeface="Helvetica"/>
                <a:cs typeface="Helvetica"/>
              </a:rPr>
              <a:t> </a:t>
            </a:r>
            <a:r>
              <a:rPr lang="en-US" sz="2500" b="0" i="0" dirty="0" err="1" smtClean="0">
                <a:solidFill>
                  <a:schemeClr val="bg1"/>
                </a:solidFill>
                <a:latin typeface="Helvetica"/>
                <a:cs typeface="Helvetica"/>
              </a:rPr>
              <a:t>ipsum</a:t>
            </a:r>
            <a:r>
              <a:rPr lang="en-US" sz="2500" b="0" i="0" dirty="0" smtClean="0">
                <a:solidFill>
                  <a:schemeClr val="bg1"/>
                </a:solidFill>
                <a:latin typeface="Helvetica"/>
                <a:cs typeface="Helvetica"/>
              </a:rPr>
              <a:t> dolor set </a:t>
            </a:r>
            <a:r>
              <a:rPr lang="en-US" sz="2500" b="0" i="0" dirty="0" err="1" smtClean="0">
                <a:solidFill>
                  <a:schemeClr val="bg1"/>
                </a:solidFill>
                <a:latin typeface="Helvetica"/>
                <a:cs typeface="Helvetica"/>
              </a:rPr>
              <a:t>amet</a:t>
            </a:r>
            <a:r>
              <a:rPr lang="en-US" sz="2500" b="0" i="0" dirty="0" smtClean="0">
                <a:solidFill>
                  <a:schemeClr val="bg1"/>
                </a:solidFill>
                <a:latin typeface="Helvetica"/>
                <a:cs typeface="Helvetica"/>
              </a:rPr>
              <a:t> magnum</a:t>
            </a:r>
            <a:r>
              <a:rPr lang="en-US" sz="2500" b="0" i="0" baseline="0" dirty="0" smtClean="0">
                <a:solidFill>
                  <a:schemeClr val="bg1"/>
                </a:solidFill>
                <a:latin typeface="Helvetica"/>
                <a:cs typeface="Helvetica"/>
              </a:rPr>
              <a:t> allure. </a:t>
            </a:r>
            <a:endParaRPr lang="en-US" sz="2500" b="0" i="0" dirty="0" smtClean="0">
              <a:solidFill>
                <a:schemeClr val="bg1"/>
              </a:solidFill>
              <a:latin typeface="Helvetica"/>
              <a:cs typeface="Helvetica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ounded Rectangle 22"/>
          <p:cNvSpPr/>
          <p:nvPr/>
        </p:nvSpPr>
        <p:spPr>
          <a:xfrm>
            <a:off x="6554724" y="6291232"/>
            <a:ext cx="1920239" cy="2413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ounded Rectangle 10"/>
          <p:cNvSpPr/>
          <p:nvPr/>
        </p:nvSpPr>
        <p:spPr>
          <a:xfrm>
            <a:off x="692150" y="469900"/>
            <a:ext cx="6775147" cy="914400"/>
          </a:xfrm>
          <a:prstGeom prst="roundRect">
            <a:avLst>
              <a:gd name="adj" fmla="val 4514"/>
            </a:avLst>
          </a:prstGeom>
          <a:solidFill>
            <a:schemeClr val="accent1"/>
          </a:solidFill>
          <a:ln>
            <a:solidFill>
              <a:srgbClr val="DA291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3232" y="469900"/>
            <a:ext cx="6747715" cy="9223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3900" y="1536700"/>
            <a:ext cx="7721600" cy="46019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First level</a:t>
            </a:r>
          </a:p>
          <a:p>
            <a:pPr lvl="1"/>
            <a:r>
              <a:rPr lang="en-US" dirty="0" smtClean="0"/>
              <a:t>Second level</a:t>
            </a:r>
          </a:p>
          <a:p>
            <a:pPr marL="1143000" lvl="2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</a:pPr>
            <a:r>
              <a:rPr lang="en-US" dirty="0" smtClean="0"/>
              <a:t>Third level</a:t>
            </a:r>
          </a:p>
        </p:txBody>
      </p:sp>
      <p:sp>
        <p:nvSpPr>
          <p:cNvPr id="7" name="Title Placeholder 1"/>
          <p:cNvSpPr txBox="1">
            <a:spLocks/>
          </p:cNvSpPr>
          <p:nvPr/>
        </p:nvSpPr>
        <p:spPr>
          <a:xfrm>
            <a:off x="7471615" y="274638"/>
            <a:ext cx="121518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A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13" name="Title Placeholder 1"/>
          <p:cNvSpPr txBox="1">
            <a:spLocks/>
          </p:cNvSpPr>
          <p:nvPr/>
        </p:nvSpPr>
        <p:spPr>
          <a:xfrm>
            <a:off x="7471615" y="274638"/>
            <a:ext cx="121518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A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pic>
        <p:nvPicPr>
          <p:cNvPr id="15" name="Picture 14" descr="abt_GEO_white.ai"/>
          <p:cNvPicPr>
            <a:picLocks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23480" y="469900"/>
            <a:ext cx="914400" cy="914400"/>
          </a:xfrm>
          <a:prstGeom prst="roundRect">
            <a:avLst>
              <a:gd name="adj" fmla="val 3376"/>
            </a:avLst>
          </a:prstGeom>
          <a:solidFill>
            <a:schemeClr val="accent2"/>
          </a:solidFill>
        </p:spPr>
      </p:pic>
      <p:sp>
        <p:nvSpPr>
          <p:cNvPr id="9" name="Slide Number Placeholder 5"/>
          <p:cNvSpPr txBox="1">
            <a:spLocks/>
          </p:cNvSpPr>
          <p:nvPr/>
        </p:nvSpPr>
        <p:spPr>
          <a:xfrm>
            <a:off x="6174865" y="623408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elvetica"/>
                <a:cs typeface="Helvetica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Abt Associates </a:t>
            </a:r>
            <a:r>
              <a:rPr lang="en-US" sz="1100" b="1" dirty="0" smtClean="0">
                <a:solidFill>
                  <a:srgbClr val="FFFFFF"/>
                </a:solidFill>
                <a:latin typeface="Arial"/>
                <a:cs typeface="Arial"/>
              </a:rPr>
              <a:t>| pg </a:t>
            </a:r>
            <a:fld id="{B24152A7-EAFD-4862-85A2-527423E9945A}" type="slidenum">
              <a:rPr lang="en-US" sz="1100" b="1" smtClean="0">
                <a:solidFill>
                  <a:srgbClr val="FFFFFF"/>
                </a:solidFill>
                <a:latin typeface="Arial"/>
                <a:cs typeface="Arial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1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85803" y="6291232"/>
            <a:ext cx="2880360" cy="241300"/>
          </a:xfrm>
          <a:prstGeom prst="roundRect">
            <a:avLst>
              <a:gd name="adj" fmla="val 0"/>
            </a:avLst>
          </a:prstGeom>
          <a:solidFill>
            <a:srgbClr val="D0D3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ounded Rectangle 20"/>
          <p:cNvSpPr/>
          <p:nvPr/>
        </p:nvSpPr>
        <p:spPr>
          <a:xfrm>
            <a:off x="3619500" y="6291232"/>
            <a:ext cx="932688" cy="241300"/>
          </a:xfrm>
          <a:prstGeom prst="roundRect">
            <a:avLst>
              <a:gd name="adj" fmla="val 0"/>
            </a:avLst>
          </a:prstGeom>
          <a:solidFill>
            <a:srgbClr val="C3C6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ounded Rectangle 21"/>
          <p:cNvSpPr/>
          <p:nvPr/>
        </p:nvSpPr>
        <p:spPr>
          <a:xfrm>
            <a:off x="4589018" y="6291232"/>
            <a:ext cx="1920239" cy="241300"/>
          </a:xfrm>
          <a:prstGeom prst="roundRect">
            <a:avLst>
              <a:gd name="adj" fmla="val 0"/>
            </a:avLst>
          </a:prstGeom>
          <a:solidFill>
            <a:srgbClr val="B7C9D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5" r:id="rId2"/>
    <p:sldLayoutId id="2147483686" r:id="rId3"/>
    <p:sldLayoutId id="2147483708" r:id="rId4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lnSpc>
          <a:spcPct val="100000"/>
        </a:lnSpc>
        <a:spcBef>
          <a:spcPts val="768"/>
        </a:spcBef>
        <a:spcAft>
          <a:spcPts val="800"/>
        </a:spcAft>
        <a:buClr>
          <a:srgbClr val="DA291C"/>
        </a:buClr>
        <a:buFont typeface="Wingdings" charset="2"/>
        <a:buChar char="§"/>
        <a:defRPr sz="2400" kern="1200" baseline="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lnSpc>
          <a:spcPct val="100000"/>
        </a:lnSpc>
        <a:spcBef>
          <a:spcPts val="768"/>
        </a:spcBef>
        <a:spcAft>
          <a:spcPts val="800"/>
        </a:spcAft>
        <a:buFont typeface="Arial"/>
        <a:buChar char="–"/>
        <a:defRPr lang="en-US" sz="2000" kern="1200" dirty="0" smtClean="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lnSpc>
          <a:spcPct val="100000"/>
        </a:lnSpc>
        <a:spcBef>
          <a:spcPts val="768"/>
        </a:spcBef>
        <a:spcAft>
          <a:spcPts val="800"/>
        </a:spcAft>
        <a:buFont typeface="Arial"/>
        <a:buChar char="•"/>
        <a:defRPr sz="18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Helvetica"/>
          <a:ea typeface="+mn-ea"/>
          <a:cs typeface="Helvetica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Helvetica"/>
          <a:ea typeface="+mn-ea"/>
          <a:cs typeface="Helvetic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 txBox="1">
            <a:spLocks/>
          </p:cNvSpPr>
          <p:nvPr/>
        </p:nvSpPr>
        <p:spPr>
          <a:xfrm>
            <a:off x="7471615" y="274638"/>
            <a:ext cx="121518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A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pic>
        <p:nvPicPr>
          <p:cNvPr id="4" name="Picture 3" descr="abt_assoc_lockup.ai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8500" y="627211"/>
            <a:ext cx="1460250" cy="1471727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698500" y="2404645"/>
            <a:ext cx="3848778" cy="3826144"/>
          </a:xfrm>
          <a:prstGeom prst="roundRect">
            <a:avLst>
              <a:gd name="adj" fmla="val 953"/>
            </a:avLst>
          </a:prstGeom>
          <a:solidFill>
            <a:srgbClr val="DA29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4400" b="1" i="0" kern="1200">
          <a:solidFill>
            <a:srgbClr val="FF000A"/>
          </a:solidFill>
          <a:latin typeface="Helvetica"/>
          <a:ea typeface="+mj-ea"/>
          <a:cs typeface="Helvetica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Clr>
          <a:srgbClr val="FF000A"/>
        </a:buClr>
        <a:buFont typeface="Wingdings" charset="2"/>
        <a:buChar char="§"/>
        <a:defRPr sz="3200" kern="1200" baseline="0">
          <a:solidFill>
            <a:schemeClr val="tx1"/>
          </a:solidFill>
          <a:latin typeface="Helvetica"/>
          <a:ea typeface="+mn-ea"/>
          <a:cs typeface="Helvetica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Helvetica"/>
          <a:ea typeface="+mn-ea"/>
          <a:cs typeface="Helvetica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Helvetica"/>
          <a:ea typeface="+mn-ea"/>
          <a:cs typeface="Helvetica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Helvetica"/>
          <a:ea typeface="+mn-ea"/>
          <a:cs typeface="Helvetica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Helvetica"/>
          <a:ea typeface="+mn-ea"/>
          <a:cs typeface="Helvetic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ounded Rectangle 22"/>
          <p:cNvSpPr/>
          <p:nvPr/>
        </p:nvSpPr>
        <p:spPr>
          <a:xfrm>
            <a:off x="6554724" y="6291232"/>
            <a:ext cx="1920239" cy="2413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itle Placeholder 1"/>
          <p:cNvSpPr txBox="1">
            <a:spLocks/>
          </p:cNvSpPr>
          <p:nvPr/>
        </p:nvSpPr>
        <p:spPr>
          <a:xfrm>
            <a:off x="7471615" y="274638"/>
            <a:ext cx="121518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A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13" name="Title Placeholder 1"/>
          <p:cNvSpPr txBox="1">
            <a:spLocks/>
          </p:cNvSpPr>
          <p:nvPr/>
        </p:nvSpPr>
        <p:spPr>
          <a:xfrm>
            <a:off x="7471615" y="274638"/>
            <a:ext cx="121518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A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85803" y="6291232"/>
            <a:ext cx="2880360" cy="241300"/>
          </a:xfrm>
          <a:prstGeom prst="roundRect">
            <a:avLst>
              <a:gd name="adj" fmla="val 0"/>
            </a:avLst>
          </a:prstGeom>
          <a:solidFill>
            <a:srgbClr val="D0D3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ounded Rectangle 20"/>
          <p:cNvSpPr/>
          <p:nvPr/>
        </p:nvSpPr>
        <p:spPr>
          <a:xfrm>
            <a:off x="3619500" y="6291232"/>
            <a:ext cx="932688" cy="241300"/>
          </a:xfrm>
          <a:prstGeom prst="roundRect">
            <a:avLst>
              <a:gd name="adj" fmla="val 0"/>
            </a:avLst>
          </a:prstGeom>
          <a:solidFill>
            <a:srgbClr val="C3C6A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ounded Rectangle 21"/>
          <p:cNvSpPr/>
          <p:nvPr/>
        </p:nvSpPr>
        <p:spPr>
          <a:xfrm>
            <a:off x="4589018" y="6291232"/>
            <a:ext cx="1920239" cy="241300"/>
          </a:xfrm>
          <a:prstGeom prst="roundRect">
            <a:avLst>
              <a:gd name="adj" fmla="val 0"/>
            </a:avLst>
          </a:prstGeom>
          <a:solidFill>
            <a:srgbClr val="B7C9D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 descr="abt_logo.tag_rgb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723" y="4223680"/>
            <a:ext cx="3110527" cy="142114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lnSpc>
          <a:spcPct val="100000"/>
        </a:lnSpc>
        <a:spcBef>
          <a:spcPts val="768"/>
        </a:spcBef>
        <a:spcAft>
          <a:spcPts val="800"/>
        </a:spcAft>
        <a:buClr>
          <a:srgbClr val="DA291C"/>
        </a:buClr>
        <a:buFont typeface="Wingdings" charset="2"/>
        <a:buChar char="§"/>
        <a:defRPr sz="2400" kern="1200" baseline="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lnSpc>
          <a:spcPct val="100000"/>
        </a:lnSpc>
        <a:spcBef>
          <a:spcPts val="768"/>
        </a:spcBef>
        <a:spcAft>
          <a:spcPts val="800"/>
        </a:spcAft>
        <a:buFont typeface="Arial"/>
        <a:buChar char="–"/>
        <a:defRPr lang="en-US" sz="2000" kern="1200" dirty="0" smtClean="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lnSpc>
          <a:spcPct val="100000"/>
        </a:lnSpc>
        <a:spcBef>
          <a:spcPts val="768"/>
        </a:spcBef>
        <a:spcAft>
          <a:spcPts val="800"/>
        </a:spcAft>
        <a:buFont typeface="Arial"/>
        <a:buChar char="•"/>
        <a:defRPr sz="18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Helvetica"/>
          <a:ea typeface="+mn-ea"/>
          <a:cs typeface="Helvetica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Helvetica"/>
          <a:ea typeface="+mn-ea"/>
          <a:cs typeface="Helvetic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mailto:anne.l.fletcher@hud.gov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michelle_wood@abtassoc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889000" y="2651125"/>
            <a:ext cx="3564247" cy="3270250"/>
          </a:xfrm>
        </p:spPr>
        <p:txBody>
          <a:bodyPr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The Family Options Study</a:t>
            </a:r>
          </a:p>
          <a:p>
            <a:pPr algn="ctr"/>
            <a:endParaRPr lang="en-US" sz="2000" b="1" dirty="0">
              <a:solidFill>
                <a:schemeClr val="bg1"/>
              </a:solidFill>
            </a:endParaRPr>
          </a:p>
          <a:p>
            <a:pPr lvl="0" algn="ctr"/>
            <a:r>
              <a:rPr lang="en-US" sz="1800" dirty="0" smtClean="0">
                <a:solidFill>
                  <a:prstClr val="white"/>
                </a:solidFill>
              </a:rPr>
              <a:t>Michelle Wood, Abt Associates</a:t>
            </a:r>
          </a:p>
          <a:p>
            <a:pPr algn="ctr"/>
            <a:endParaRPr lang="en-US" sz="1800" dirty="0" smtClean="0">
              <a:solidFill>
                <a:schemeClr val="bg1"/>
              </a:solidFill>
            </a:endParaRPr>
          </a:p>
          <a:p>
            <a:pPr algn="ctr"/>
            <a:r>
              <a:rPr lang="en-US" sz="1800" dirty="0" smtClean="0">
                <a:solidFill>
                  <a:schemeClr val="bg1"/>
                </a:solidFill>
              </a:rPr>
              <a:t>September 17, 2015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590515" y="2413187"/>
            <a:ext cx="3850486" cy="3822192"/>
          </a:xfrm>
          <a:prstGeom prst="roundRect">
            <a:avLst>
              <a:gd name="adj" fmla="val 1096"/>
            </a:avLst>
          </a:prstGeom>
          <a:solidFill>
            <a:srgbClr val="D0D3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0516" y="2413187"/>
            <a:ext cx="3850486" cy="382219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Outline of presentation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Family Options Study overview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3200" dirty="0" smtClean="0"/>
              <a:t>Findings </a:t>
            </a:r>
            <a:r>
              <a:rPr lang="en-US" sz="3200" dirty="0"/>
              <a:t>on intervention effectiveness</a:t>
            </a:r>
            <a:endParaRPr lang="en-US" dirty="0"/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sz="2400" dirty="0"/>
              <a:t>Permanent housing subsidy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sz="2400" dirty="0"/>
              <a:t>Community-based rapid rehousing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sz="2400" dirty="0"/>
              <a:t>Project-based transitional </a:t>
            </a:r>
            <a:r>
              <a:rPr lang="en-US" sz="2400" dirty="0" smtClean="0"/>
              <a:t>housing</a:t>
            </a:r>
          </a:p>
          <a:p>
            <a:r>
              <a:rPr lang="en-US" sz="3200" dirty="0" smtClean="0"/>
              <a:t>Costs of the interventions</a:t>
            </a:r>
          </a:p>
          <a:p>
            <a:r>
              <a:rPr lang="en-US" sz="3200" dirty="0" smtClean="0"/>
              <a:t>Lessons </a:t>
            </a:r>
            <a:r>
              <a:rPr lang="en-US" sz="3200" dirty="0"/>
              <a:t>learned</a:t>
            </a:r>
          </a:p>
          <a:p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113597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7"/>
          <p:cNvSpPr>
            <a:spLocks noGrp="1"/>
          </p:cNvSpPr>
          <p:nvPr>
            <p:ph idx="1"/>
          </p:nvPr>
        </p:nvSpPr>
        <p:spPr>
          <a:xfrm>
            <a:off x="723900" y="1536700"/>
            <a:ext cx="7721600" cy="4601909"/>
          </a:xfrm>
        </p:spPr>
        <p:txBody>
          <a:bodyPr>
            <a:noAutofit/>
          </a:bodyPr>
          <a:lstStyle/>
          <a:p>
            <a:pPr marL="0" lvl="0" indent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US" sz="20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0" lvl="0" indent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US" sz="20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0" lvl="0" indent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US" sz="32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0" lvl="0" indent="0" algn="ctr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3600" b="1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Family Options Study overview</a:t>
            </a:r>
            <a:endParaRPr lang="en-US" sz="3600" b="1" dirty="0">
              <a:solidFill>
                <a:srgbClr val="FF0000"/>
              </a:solidFill>
              <a:latin typeface="Arial" pitchFamily="34" charset="0"/>
              <a:ea typeface="Times New Roman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91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>
          <a:xfrm>
            <a:off x="685800" y="469900"/>
            <a:ext cx="6781800" cy="922338"/>
          </a:xfrm>
        </p:spPr>
        <p:txBody>
          <a:bodyPr>
            <a:normAutofit/>
          </a:bodyPr>
          <a:lstStyle/>
          <a:p>
            <a:r>
              <a:rPr lang="en-US" dirty="0" smtClean="0"/>
              <a:t>Study design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665728" y="1714826"/>
            <a:ext cx="7751234" cy="4237057"/>
          </a:xfr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endParaRPr lang="en-US" dirty="0" smtClean="0"/>
          </a:p>
          <a:p>
            <a:pPr lvl="0"/>
            <a:endParaRPr lang="en-US" dirty="0"/>
          </a:p>
          <a:p>
            <a:pPr marL="0" lvl="0" indent="0">
              <a:buNone/>
            </a:pP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lvl="0" indent="0">
              <a:buNone/>
            </a:pPr>
            <a:endParaRPr lang="en-US" dirty="0" smtClean="0"/>
          </a:p>
          <a:p>
            <a:pPr lvl="0"/>
            <a:endParaRPr lang="en-US" dirty="0" smtClean="0"/>
          </a:p>
          <a:p>
            <a:pPr lvl="0"/>
            <a:endParaRPr lang="en-US" dirty="0"/>
          </a:p>
          <a:p>
            <a:pPr lvl="0"/>
            <a:endParaRPr lang="en-US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2054436" y="1714826"/>
            <a:ext cx="5050255" cy="1828800"/>
          </a:xfrm>
          <a:prstGeom prst="roundRect">
            <a:avLst/>
          </a:prstGeom>
          <a:solidFill>
            <a:srgbClr val="B7C9D3"/>
          </a:solidFill>
          <a:ln>
            <a:solidFill>
              <a:srgbClr val="B7C9D3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Examines the effects of </a:t>
            </a:r>
            <a: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alternative</a:t>
            </a:r>
            <a:b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housing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services </a:t>
            </a:r>
            <a: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interventions</a:t>
            </a:r>
            <a:b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homeless families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054437" y="3897452"/>
            <a:ext cx="5050255" cy="1828800"/>
          </a:xfrm>
          <a:prstGeom prst="roundRect">
            <a:avLst/>
          </a:prstGeom>
          <a:solidFill>
            <a:srgbClr val="B7C9D3"/>
          </a:solidFill>
          <a:ln>
            <a:solidFill>
              <a:srgbClr val="B7C9D3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Uses random assignment design:</a:t>
            </a:r>
            <a:b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2,282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families </a:t>
            </a:r>
            <a: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 5,397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</a:t>
            </a:r>
            <a:b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were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assigned to 3 distinct </a:t>
            </a:r>
            <a: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interventions</a:t>
            </a:r>
            <a:b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“usual care” group</a:t>
            </a:r>
          </a:p>
        </p:txBody>
      </p:sp>
    </p:spTree>
    <p:extLst>
      <p:ext uri="{BB962C8B-B14F-4D97-AF65-F5344CB8AC3E}">
        <p14:creationId xmlns:p14="http://schemas.microsoft.com/office/powerpoint/2010/main" val="3445557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6044" y="5690346"/>
            <a:ext cx="659003" cy="4422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</a:t>
            </a:r>
            <a:r>
              <a:rPr lang="en-US" dirty="0"/>
              <a:t>s</a:t>
            </a:r>
            <a:r>
              <a:rPr lang="en-US" dirty="0" smtClean="0"/>
              <a:t>ites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402"/>
          <a:stretch/>
        </p:blipFill>
        <p:spPr>
          <a:xfrm>
            <a:off x="1259064" y="1602800"/>
            <a:ext cx="6547104" cy="419870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34458" y="2224679"/>
            <a:ext cx="10615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>
              <a:buClr>
                <a:srgbClr val="FF0000"/>
              </a:buClr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Boston MA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51733" y="2870462"/>
            <a:ext cx="1464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buClr>
                <a:srgbClr val="FF0000"/>
              </a:buClr>
            </a:pPr>
            <a:r>
              <a:rPr lang="en-US" sz="1400" dirty="0">
                <a:latin typeface="Arial" pitchFamily="34" charset="0"/>
                <a:cs typeface="Arial" pitchFamily="34" charset="0"/>
              </a:rPr>
              <a:t>New Haven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/ Bridgeport 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CT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58984" y="3511602"/>
            <a:ext cx="14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buClr>
                <a:srgbClr val="FF0000"/>
              </a:buClr>
            </a:pPr>
            <a:r>
              <a:rPr lang="en-US" sz="1400" dirty="0">
                <a:latin typeface="Arial" pitchFamily="34" charset="0"/>
                <a:cs typeface="Arial" pitchFamily="34" charset="0"/>
              </a:rPr>
              <a:t>Baltimore MD</a:t>
            </a:r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7486628" y="2425855"/>
            <a:ext cx="319540" cy="286915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7-Point Star 9"/>
          <p:cNvSpPr/>
          <p:nvPr/>
        </p:nvSpPr>
        <p:spPr>
          <a:xfrm>
            <a:off x="7375886" y="2625910"/>
            <a:ext cx="170121" cy="170121"/>
          </a:xfrm>
          <a:prstGeom prst="star7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7297216" y="2895267"/>
            <a:ext cx="317283" cy="250666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7-Point Star 11"/>
          <p:cNvSpPr/>
          <p:nvPr/>
        </p:nvSpPr>
        <p:spPr>
          <a:xfrm>
            <a:off x="7206199" y="2778310"/>
            <a:ext cx="170121" cy="170121"/>
          </a:xfrm>
          <a:prstGeom prst="star7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6979933" y="3298333"/>
            <a:ext cx="550534" cy="393657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7-Point Star 13"/>
          <p:cNvSpPr/>
          <p:nvPr/>
        </p:nvSpPr>
        <p:spPr>
          <a:xfrm>
            <a:off x="6894872" y="3213272"/>
            <a:ext cx="170121" cy="170121"/>
          </a:xfrm>
          <a:prstGeom prst="star7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5592123" y="4333233"/>
            <a:ext cx="11751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>
              <a:buClr>
                <a:srgbClr val="FF0000"/>
              </a:buClr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Atlanta GA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7-Point Star 15"/>
          <p:cNvSpPr/>
          <p:nvPr/>
        </p:nvSpPr>
        <p:spPr>
          <a:xfrm>
            <a:off x="5827111" y="3527185"/>
            <a:ext cx="170121" cy="170121"/>
          </a:xfrm>
          <a:prstGeom prst="star7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2308447" y="5669537"/>
            <a:ext cx="465249" cy="150244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7-Point Star 17"/>
          <p:cNvSpPr/>
          <p:nvPr/>
        </p:nvSpPr>
        <p:spPr>
          <a:xfrm>
            <a:off x="1516446" y="3274482"/>
            <a:ext cx="170121" cy="170121"/>
          </a:xfrm>
          <a:prstGeom prst="star7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7-Point Star 18"/>
          <p:cNvSpPr/>
          <p:nvPr/>
        </p:nvSpPr>
        <p:spPr>
          <a:xfrm>
            <a:off x="3514923" y="3370176"/>
            <a:ext cx="170121" cy="170121"/>
          </a:xfrm>
          <a:prstGeom prst="star7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0" name="Straight Connector 19"/>
          <p:cNvCxnSpPr>
            <a:endCxn id="36" idx="1"/>
          </p:cNvCxnSpPr>
          <p:nvPr/>
        </p:nvCxnSpPr>
        <p:spPr>
          <a:xfrm flipH="1">
            <a:off x="4951507" y="2047558"/>
            <a:ext cx="415403" cy="461039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106635" y="3083815"/>
            <a:ext cx="14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buClr>
                <a:srgbClr val="FF0000"/>
              </a:buClr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Denver CO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92402" y="3646166"/>
            <a:ext cx="1464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buClr>
                <a:srgbClr val="FF0000"/>
              </a:buClr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Louisville KY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7-Point Star 22"/>
          <p:cNvSpPr/>
          <p:nvPr/>
        </p:nvSpPr>
        <p:spPr>
          <a:xfrm>
            <a:off x="2238097" y="5730740"/>
            <a:ext cx="170121" cy="170121"/>
          </a:xfrm>
          <a:prstGeom prst="star7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7-Point Star 23"/>
          <p:cNvSpPr/>
          <p:nvPr/>
        </p:nvSpPr>
        <p:spPr>
          <a:xfrm>
            <a:off x="4763155" y="3532034"/>
            <a:ext cx="170121" cy="170121"/>
          </a:xfrm>
          <a:prstGeom prst="star7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5222365" y="1846609"/>
            <a:ext cx="17878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buClr>
                <a:srgbClr val="FF0000"/>
              </a:buClr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Minneapolis MN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052946" y="3304472"/>
            <a:ext cx="16722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buClr>
                <a:srgbClr val="FF0000"/>
              </a:buClr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Kansas City MO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7-Point Star 27"/>
          <p:cNvSpPr/>
          <p:nvPr/>
        </p:nvSpPr>
        <p:spPr>
          <a:xfrm>
            <a:off x="2688636" y="3020600"/>
            <a:ext cx="170121" cy="170121"/>
          </a:xfrm>
          <a:prstGeom prst="star7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7-Point Star 28"/>
          <p:cNvSpPr/>
          <p:nvPr/>
        </p:nvSpPr>
        <p:spPr>
          <a:xfrm>
            <a:off x="2542248" y="4137217"/>
            <a:ext cx="170121" cy="170121"/>
          </a:xfrm>
          <a:prstGeom prst="star7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2022654" y="3828198"/>
            <a:ext cx="16722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buClr>
                <a:srgbClr val="FF0000"/>
              </a:buClr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Phoenix AZ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53037" y="2756530"/>
            <a:ext cx="19270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buClr>
                <a:srgbClr val="FF0000"/>
              </a:buClr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Salt Lake City UT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57794" y="2958384"/>
            <a:ext cx="21939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buClr>
                <a:srgbClr val="FF0000"/>
              </a:buClr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Alameda County CA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713148" y="5496781"/>
            <a:ext cx="13693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buClr>
                <a:srgbClr val="FF0000"/>
              </a:buClr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Honolulu HI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7-Point Star 33"/>
          <p:cNvSpPr/>
          <p:nvPr/>
        </p:nvSpPr>
        <p:spPr>
          <a:xfrm>
            <a:off x="6122240" y="4205644"/>
            <a:ext cx="170121" cy="170121"/>
          </a:xfrm>
          <a:prstGeom prst="star7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38971" y="5650669"/>
            <a:ext cx="47325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2,282 families (5,397 children) enrolled 148 programs participated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7-Point Star 35"/>
          <p:cNvSpPr/>
          <p:nvPr/>
        </p:nvSpPr>
        <p:spPr>
          <a:xfrm>
            <a:off x="4781386" y="2399191"/>
            <a:ext cx="170121" cy="170121"/>
          </a:xfrm>
          <a:prstGeom prst="star7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228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Study timeline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Family enrollment: September 2010 –January 2012</a:t>
            </a:r>
          </a:p>
          <a:p>
            <a:r>
              <a:rPr lang="en-US" sz="2800" dirty="0" smtClean="0"/>
              <a:t>Short-term impacts report: July 2015</a:t>
            </a:r>
          </a:p>
          <a:p>
            <a:pPr lvl="1"/>
            <a:r>
              <a:rPr lang="en-US" sz="2600" dirty="0" smtClean="0"/>
              <a:t>20 months after enrollment</a:t>
            </a:r>
            <a:endParaRPr lang="en-US" sz="2800" dirty="0" smtClean="0"/>
          </a:p>
          <a:p>
            <a:r>
              <a:rPr lang="en-US" sz="2800" dirty="0" smtClean="0"/>
              <a:t>Long-term impacts report: 2016</a:t>
            </a:r>
          </a:p>
          <a:p>
            <a:pPr lvl="1"/>
            <a:r>
              <a:rPr lang="en-US" sz="2600" dirty="0" smtClean="0"/>
              <a:t>36 months after enrollment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169264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Study families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Typical family = 29 year old woman with one or two children</a:t>
            </a:r>
          </a:p>
          <a:p>
            <a:r>
              <a:rPr lang="en-US" sz="2800" dirty="0" smtClean="0"/>
              <a:t>$7,400 median annual household income </a:t>
            </a:r>
          </a:p>
          <a:p>
            <a:r>
              <a:rPr lang="en-US" sz="2800" dirty="0" smtClean="0"/>
              <a:t>30% with psychological distress or PTSD symptoms</a:t>
            </a:r>
          </a:p>
          <a:p>
            <a:r>
              <a:rPr lang="en-US" sz="2800" dirty="0" smtClean="0"/>
              <a:t>63% had a prior episode of homelessness</a:t>
            </a:r>
          </a:p>
          <a:p>
            <a:endParaRPr lang="en-US" sz="2800" dirty="0" smtClean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70082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7"/>
          <p:cNvSpPr>
            <a:spLocks noGrp="1"/>
          </p:cNvSpPr>
          <p:nvPr>
            <p:ph idx="1"/>
          </p:nvPr>
        </p:nvSpPr>
        <p:spPr>
          <a:xfrm>
            <a:off x="723900" y="1536700"/>
            <a:ext cx="7721600" cy="4601909"/>
          </a:xfrm>
        </p:spPr>
        <p:txBody>
          <a:bodyPr>
            <a:noAutofit/>
          </a:bodyPr>
          <a:lstStyle/>
          <a:p>
            <a:pPr marL="0" lvl="0" indent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US" sz="20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0" lvl="0" indent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US" sz="20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0" lvl="0" indent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US" sz="3200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0" lvl="0" indent="0" algn="ctr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3600" b="1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Interventions in the Study</a:t>
            </a:r>
            <a:endParaRPr lang="en-US" sz="3600" b="1" dirty="0">
              <a:solidFill>
                <a:srgbClr val="FF0000"/>
              </a:solidFill>
              <a:latin typeface="Arial" pitchFamily="34" charset="0"/>
              <a:ea typeface="Times New Roman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95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Interventions in the </a:t>
            </a:r>
            <a:r>
              <a:rPr lang="en-US" dirty="0" smtClean="0"/>
              <a:t>study</a:t>
            </a:r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609227" y="1511300"/>
            <a:ext cx="8026500" cy="4359938"/>
            <a:chOff x="916705" y="1701203"/>
            <a:chExt cx="7361290" cy="3980132"/>
          </a:xfrm>
        </p:grpSpPr>
        <p:sp>
          <p:nvSpPr>
            <p:cNvPr id="3" name="Rounded Rectangle 2"/>
            <p:cNvSpPr/>
            <p:nvPr/>
          </p:nvSpPr>
          <p:spPr>
            <a:xfrm>
              <a:off x="916705" y="1713078"/>
              <a:ext cx="3474720" cy="1828800"/>
            </a:xfrm>
            <a:prstGeom prst="roundRect">
              <a:avLst/>
            </a:prstGeom>
            <a:solidFill>
              <a:srgbClr val="B7C9D3"/>
            </a:solidFill>
            <a:ln>
              <a:solidFill>
                <a:srgbClr val="B7C9D3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1250"/>
                </a:spcAft>
              </a:pPr>
              <a:r>
                <a:rPr lang="en-US" sz="2000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SUB</a:t>
              </a:r>
            </a:p>
            <a:p>
              <a:pPr algn="ctr">
                <a:spcAft>
                  <a:spcPts val="1250"/>
                </a:spcAft>
              </a:pPr>
              <a:r>
                <a:rPr lang="en-US" sz="2000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Permanent </a:t>
              </a:r>
              <a:r>
                <a:rPr lang="en-US" sz="20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housing </a:t>
              </a:r>
              <a:r>
                <a:rPr lang="en-US" sz="2000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subsidy</a:t>
              </a:r>
              <a:r>
                <a:rPr lang="en-US" sz="20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—usually </a:t>
              </a:r>
              <a:r>
                <a:rPr lang="en-US" sz="20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 housing voucher, no supportive services</a:t>
              </a:r>
            </a:p>
          </p:txBody>
        </p:sp>
        <p:sp>
          <p:nvSpPr>
            <p:cNvPr id="4" name="Rounded Rectangle 3"/>
            <p:cNvSpPr/>
            <p:nvPr/>
          </p:nvSpPr>
          <p:spPr>
            <a:xfrm>
              <a:off x="4720889" y="1701203"/>
              <a:ext cx="3474720" cy="1828800"/>
            </a:xfrm>
            <a:prstGeom prst="roundRect">
              <a:avLst/>
            </a:prstGeom>
            <a:solidFill>
              <a:srgbClr val="B7C9D3"/>
            </a:solidFill>
            <a:ln>
              <a:solidFill>
                <a:srgbClr val="B7C9D3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en-US" sz="20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CBRR</a:t>
              </a:r>
            </a:p>
            <a:p>
              <a:pPr lvl="0" algn="ctr"/>
              <a:endPara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/>
              <a:r>
                <a:rPr lang="en-US" sz="20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Community-Based </a:t>
              </a:r>
              <a:r>
                <a:rPr lang="en-US" sz="20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Rapid </a:t>
              </a:r>
              <a:r>
                <a:rPr lang="en-US" sz="2000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Rehousing</a:t>
              </a:r>
              <a:r>
                <a:rPr lang="en-US" sz="20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—</a:t>
              </a:r>
              <a:r>
                <a:rPr lang="en-US" sz="20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temporary </a:t>
              </a:r>
              <a:r>
                <a:rPr lang="en-US" sz="20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rental assistance with limited, housing-focused services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928580" y="3852535"/>
              <a:ext cx="3474720" cy="1828800"/>
            </a:xfrm>
            <a:prstGeom prst="roundRect">
              <a:avLst/>
            </a:prstGeom>
            <a:solidFill>
              <a:srgbClr val="B7C9D3"/>
            </a:solidFill>
            <a:ln>
              <a:solidFill>
                <a:srgbClr val="B7C9D3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PBTH</a:t>
              </a:r>
            </a:p>
            <a:p>
              <a:pPr algn="ctr"/>
              <a:r>
                <a:rPr lang="en-US" sz="2000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Project-based </a:t>
              </a:r>
              <a:r>
                <a:rPr lang="en-US" sz="20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Transitional Housing</a:t>
              </a:r>
              <a:r>
                <a:rPr lang="en-US" sz="20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—temporary housing </a:t>
              </a:r>
              <a:r>
                <a:rPr lang="en-US" sz="20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with supportive </a:t>
              </a:r>
              <a:r>
                <a:rPr lang="en-US" sz="20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services</a:t>
              </a: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4620395" y="3852535"/>
              <a:ext cx="3657600" cy="1828800"/>
            </a:xfrm>
            <a:prstGeom prst="roundRect">
              <a:avLst>
                <a:gd name="adj" fmla="val 19264"/>
              </a:avLst>
            </a:prstGeom>
            <a:solidFill>
              <a:srgbClr val="B7C9D3"/>
            </a:solidFill>
            <a:ln>
              <a:solidFill>
                <a:srgbClr val="B7C9D3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UC</a:t>
              </a:r>
            </a:p>
            <a:p>
              <a:pPr algn="ctr"/>
              <a:r>
                <a:rPr lang="en-US" sz="2000" b="1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Usual Care</a:t>
              </a:r>
              <a:r>
                <a:rPr lang="en-US" sz="20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—emergency shelter and housing and services families access </a:t>
              </a:r>
              <a:r>
                <a:rPr lang="en-US" sz="20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on their </a:t>
              </a:r>
              <a:r>
                <a:rPr lang="en-US" sz="20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own</a:t>
              </a:r>
              <a:endPara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355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Conceptual framework</a:t>
            </a:r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5288330"/>
              </p:ext>
            </p:extLst>
          </p:nvPr>
        </p:nvGraphicFramePr>
        <p:xfrm>
          <a:off x="470632" y="4584700"/>
          <a:ext cx="8229600" cy="1473200"/>
        </p:xfrm>
        <a:graphic>
          <a:graphicData uri="http://schemas.openxmlformats.org/drawingml/2006/table">
            <a:tbl>
              <a:tblPr firstCol="1" bandRow="1">
                <a:tableStyleId>{21E4AEA4-8DFA-4A89-87EB-49C32662AFE0}</a:tableStyleId>
              </a:tblPr>
              <a:tblGrid>
                <a:gridCol w="1737360"/>
                <a:gridCol w="6492240"/>
              </a:tblGrid>
              <a:tr h="1473200">
                <a:tc>
                  <a:txBody>
                    <a:bodyPr/>
                    <a:lstStyle/>
                    <a:p>
                      <a:r>
                        <a:rPr lang="en-US" sz="2700" dirty="0" smtClean="0"/>
                        <a:t>PBTH </a:t>
                      </a:r>
                    </a:p>
                    <a:p>
                      <a:r>
                        <a:rPr lang="en-US" sz="2100" i="1" dirty="0" smtClean="0"/>
                        <a:t>Project-based transitional housing</a:t>
                      </a:r>
                      <a:endParaRPr lang="en-US" sz="21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900" b="1" dirty="0" smtClean="0"/>
                        <a:t>Families have barriers that must be addressed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900" b="1" dirty="0" smtClean="0"/>
                        <a:t>Housing subsidies alone may be insufficient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900" b="1" dirty="0" smtClean="0"/>
                        <a:t>Address barriers in supervised residential setting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900" b="1" dirty="0" smtClean="0"/>
                        <a:t>Goals extend beyond housing stability</a:t>
                      </a:r>
                      <a:endParaRPr lang="en-US" sz="1900" b="1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4" name="Content Placeholder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30557303"/>
              </p:ext>
            </p:extLst>
          </p:nvPr>
        </p:nvGraphicFramePr>
        <p:xfrm>
          <a:off x="470632" y="1536700"/>
          <a:ext cx="8229600" cy="1828800"/>
        </p:xfrm>
        <a:graphic>
          <a:graphicData uri="http://schemas.openxmlformats.org/drawingml/2006/table">
            <a:tbl>
              <a:tblPr firstCol="1" bandRow="1">
                <a:tableStyleId>{21E4AEA4-8DFA-4A89-87EB-49C32662AFE0}</a:tableStyleId>
              </a:tblPr>
              <a:tblGrid>
                <a:gridCol w="1737360"/>
                <a:gridCol w="6492240"/>
              </a:tblGrid>
              <a:tr h="1706880">
                <a:tc>
                  <a:txBody>
                    <a:bodyPr/>
                    <a:lstStyle/>
                    <a:p>
                      <a:r>
                        <a:rPr lang="en-US" sz="2700" dirty="0" smtClean="0"/>
                        <a:t>SUB</a:t>
                      </a:r>
                    </a:p>
                    <a:p>
                      <a:r>
                        <a:rPr lang="en-US" sz="2100" i="1" dirty="0" smtClean="0"/>
                        <a:t>Permanent housing subsidy</a:t>
                      </a:r>
                      <a:endParaRPr lang="en-US" sz="21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900" b="1" dirty="0" smtClean="0"/>
                        <a:t>Long-term subsidy </a:t>
                      </a:r>
                    </a:p>
                    <a:p>
                      <a:pPr marL="742950" lvl="1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900" b="1" dirty="0" smtClean="0"/>
                        <a:t>Addresses housing affordability</a:t>
                      </a:r>
                    </a:p>
                    <a:p>
                      <a:pPr marL="742950" lvl="1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900" b="1" dirty="0" smtClean="0"/>
                        <a:t>Prevents recurrence of homelessness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900" b="1" dirty="0" smtClean="0"/>
                        <a:t>Mainstream services address barriers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900" b="1" dirty="0" smtClean="0"/>
                        <a:t>Housing stability may have radiating effects on family well-being</a:t>
                      </a:r>
                      <a:endParaRPr lang="en-US" sz="1900" b="1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5" name="Content Placeholder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9075269"/>
              </p:ext>
            </p:extLst>
          </p:nvPr>
        </p:nvGraphicFramePr>
        <p:xfrm>
          <a:off x="470632" y="3243580"/>
          <a:ext cx="8229600" cy="1463040"/>
        </p:xfrm>
        <a:graphic>
          <a:graphicData uri="http://schemas.openxmlformats.org/drawingml/2006/table">
            <a:tbl>
              <a:tblPr firstCol="1" bandRow="1">
                <a:tableStyleId>{21E4AEA4-8DFA-4A89-87EB-49C32662AFE0}</a:tableStyleId>
              </a:tblPr>
              <a:tblGrid>
                <a:gridCol w="1737360"/>
                <a:gridCol w="6492240"/>
              </a:tblGrid>
              <a:tr h="1341120">
                <a:tc>
                  <a:txBody>
                    <a:bodyPr/>
                    <a:lstStyle/>
                    <a:p>
                      <a:r>
                        <a:rPr lang="en-US" sz="2700" dirty="0" smtClean="0"/>
                        <a:t>CBRR</a:t>
                      </a:r>
                      <a:r>
                        <a:rPr lang="en-US" sz="2700" baseline="0" dirty="0" smtClean="0"/>
                        <a:t> </a:t>
                      </a:r>
                      <a:br>
                        <a:rPr lang="en-US" sz="2700" baseline="0" dirty="0" smtClean="0"/>
                      </a:br>
                      <a:r>
                        <a:rPr lang="en-US" sz="2100" i="1" baseline="0" dirty="0" smtClean="0"/>
                        <a:t>Community-based rapid re-housing</a:t>
                      </a:r>
                      <a:endParaRPr lang="en-US" sz="21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900" b="1" dirty="0" smtClean="0"/>
                        <a:t>Swift exit from homelessness minimizes harm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900" b="1" dirty="0" smtClean="0"/>
                        <a:t>Short-term assistance encourages self-sufficiency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900" b="1" dirty="0" smtClean="0"/>
                        <a:t>Mainstream services address barriers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2258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Intake and random assignment</a:t>
            </a:r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428263" y="5246233"/>
            <a:ext cx="8449519" cy="41366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48384" y="4335655"/>
            <a:ext cx="4400286" cy="12801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b" anchorCtr="0">
            <a:noAutofit/>
          </a:bodyPr>
          <a:lstStyle/>
          <a:p>
            <a:pPr algn="ctr"/>
            <a:r>
              <a:rPr lang="en-US" sz="2400" i="1" spc="25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Berlin Sans FB" panose="020E0602020502020306" pitchFamily="34" charset="0"/>
              </a:rPr>
              <a:t>PRIORITY ACCESS</a:t>
            </a:r>
            <a:endParaRPr lang="en-US" sz="2400" i="1" spc="250" dirty="0">
              <a:solidFill>
                <a:prstClr val="black">
                  <a:lumMod val="50000"/>
                  <a:lumOff val="50000"/>
                </a:prstClr>
              </a:solidFill>
              <a:latin typeface="Berlin Sans FB" panose="020E0602020502020306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331512" y="2524342"/>
            <a:ext cx="4436918" cy="1243269"/>
          </a:xfrm>
          <a:prstGeom prst="ellipse">
            <a:avLst/>
          </a:prstGeom>
          <a:solidFill>
            <a:schemeClr val="accent5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en-US" sz="3600" dirty="0">
                <a:solidFill>
                  <a:prstClr val="black"/>
                </a:solidFill>
              </a:rPr>
              <a:t>Random Assignment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987654" y="1777349"/>
            <a:ext cx="7124634" cy="548640"/>
          </a:xfrm>
          <a:prstGeom prst="roundRect">
            <a:avLst/>
          </a:prstGeom>
          <a:solidFill>
            <a:schemeClr val="accent4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prstClr val="black"/>
                </a:solidFill>
              </a:rPr>
              <a:t>Families </a:t>
            </a:r>
            <a:r>
              <a:rPr lang="en-US" sz="2400" b="1" dirty="0" smtClean="0">
                <a:solidFill>
                  <a:prstClr val="black"/>
                </a:solidFill>
              </a:rPr>
              <a:t>in shelter who consent to participate in study </a:t>
            </a:r>
            <a:endParaRPr lang="en-US" sz="2400" b="1" dirty="0">
              <a:solidFill>
                <a:prstClr val="black"/>
              </a:solidFill>
            </a:endParaRPr>
          </a:p>
        </p:txBody>
      </p:sp>
      <p:cxnSp>
        <p:nvCxnSpPr>
          <p:cNvPr id="30" name="Straight Arrow Connector 29"/>
          <p:cNvCxnSpPr>
            <a:stCxn id="28" idx="2"/>
          </p:cNvCxnSpPr>
          <p:nvPr/>
        </p:nvCxnSpPr>
        <p:spPr>
          <a:xfrm>
            <a:off x="4549971" y="2325989"/>
            <a:ext cx="0" cy="198353"/>
          </a:xfrm>
          <a:prstGeom prst="straightConnector1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26" idx="4"/>
            <a:endCxn id="37" idx="0"/>
          </p:cNvCxnSpPr>
          <p:nvPr/>
        </p:nvCxnSpPr>
        <p:spPr>
          <a:xfrm>
            <a:off x="4549971" y="3767611"/>
            <a:ext cx="809977" cy="694162"/>
          </a:xfrm>
          <a:prstGeom prst="straightConnector1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26" idx="4"/>
          </p:cNvCxnSpPr>
          <p:nvPr/>
        </p:nvCxnSpPr>
        <p:spPr>
          <a:xfrm>
            <a:off x="4549971" y="3767611"/>
            <a:ext cx="1950401" cy="703299"/>
          </a:xfrm>
          <a:prstGeom prst="straightConnector1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26" idx="4"/>
            <a:endCxn id="36" idx="0"/>
          </p:cNvCxnSpPr>
          <p:nvPr/>
        </p:nvCxnSpPr>
        <p:spPr>
          <a:xfrm flipH="1">
            <a:off x="3739996" y="3767611"/>
            <a:ext cx="809975" cy="689561"/>
          </a:xfrm>
          <a:prstGeom prst="straightConnector1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26" idx="4"/>
          </p:cNvCxnSpPr>
          <p:nvPr/>
        </p:nvCxnSpPr>
        <p:spPr>
          <a:xfrm flipH="1">
            <a:off x="2599571" y="3767611"/>
            <a:ext cx="1950400" cy="689561"/>
          </a:xfrm>
          <a:prstGeom prst="straightConnector1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Rounded Rectangle 34"/>
          <p:cNvSpPr/>
          <p:nvPr/>
        </p:nvSpPr>
        <p:spPr>
          <a:xfrm>
            <a:off x="1640517" y="4431811"/>
            <a:ext cx="959054" cy="724947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prstClr val="white"/>
                </a:solidFill>
              </a:rPr>
              <a:t>SUB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3260469" y="4457172"/>
            <a:ext cx="959054" cy="724947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prstClr val="white"/>
                </a:solidFill>
              </a:rPr>
              <a:t>CBRR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4880421" y="4461773"/>
            <a:ext cx="959054" cy="724947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prstClr val="white"/>
                </a:solidFill>
              </a:rPr>
              <a:t>PBTH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6500372" y="4470910"/>
            <a:ext cx="959054" cy="724947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prstClr val="white"/>
                </a:solidFill>
              </a:rPr>
              <a:t>UC</a:t>
            </a:r>
          </a:p>
        </p:txBody>
      </p:sp>
    </p:spTree>
    <p:extLst>
      <p:ext uri="{BB962C8B-B14F-4D97-AF65-F5344CB8AC3E}">
        <p14:creationId xmlns:p14="http://schemas.microsoft.com/office/powerpoint/2010/main" val="257208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AutoShap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To what extent do system resources align with demand?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4850" y="1603375"/>
            <a:ext cx="7721600" cy="4601909"/>
          </a:xfrm>
        </p:spPr>
        <p:txBody>
          <a:bodyPr>
            <a:normAutofit/>
          </a:bodyPr>
          <a:lstStyle/>
          <a:p>
            <a:pPr>
              <a:buClr>
                <a:srgbClr val="FF0000"/>
              </a:buClr>
            </a:pPr>
            <a:r>
              <a:rPr lang="en-US" sz="2400" dirty="0" smtClean="0"/>
              <a:t>Components of the </a:t>
            </a:r>
            <a:r>
              <a:rPr lang="en-US" sz="2400" dirty="0"/>
              <a:t>r</a:t>
            </a:r>
            <a:r>
              <a:rPr lang="en-US" sz="2400" dirty="0" smtClean="0"/>
              <a:t>esidential homeless system often were not available when needed</a:t>
            </a:r>
          </a:p>
          <a:p>
            <a:pPr>
              <a:buClr>
                <a:srgbClr val="FF0000"/>
              </a:buClr>
            </a:pPr>
            <a:r>
              <a:rPr lang="en-US" sz="2400" dirty="0" smtClean="0"/>
              <a:t>Implications for central intake and coordinated assessment processes</a:t>
            </a:r>
            <a:endParaRPr lang="en-US" sz="2400" dirty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6205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Can </a:t>
            </a:r>
            <a:r>
              <a:rPr lang="en-US" dirty="0"/>
              <a:t>p</a:t>
            </a:r>
            <a:r>
              <a:rPr lang="en-US" dirty="0" smtClean="0"/>
              <a:t>rograms serve </a:t>
            </a:r>
            <a:r>
              <a:rPr lang="en-US" dirty="0"/>
              <a:t>the </a:t>
            </a:r>
            <a:r>
              <a:rPr lang="en-US" dirty="0" smtClean="0"/>
              <a:t>types </a:t>
            </a:r>
            <a:r>
              <a:rPr lang="en-US" dirty="0"/>
              <a:t>of f</a:t>
            </a:r>
            <a:r>
              <a:rPr lang="en-US" dirty="0" smtClean="0"/>
              <a:t>amilies </a:t>
            </a:r>
            <a:r>
              <a:rPr lang="en-US" dirty="0"/>
              <a:t>a</a:t>
            </a:r>
            <a:r>
              <a:rPr lang="en-US" dirty="0" smtClean="0"/>
              <a:t>ctually </a:t>
            </a:r>
            <a:r>
              <a:rPr lang="en-US" dirty="0"/>
              <a:t>in </a:t>
            </a:r>
            <a:r>
              <a:rPr lang="en-US" dirty="0" smtClean="0"/>
              <a:t>shelter</a:t>
            </a:r>
            <a:r>
              <a:rPr lang="en-US" dirty="0"/>
              <a:t>?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704850" y="1479550"/>
            <a:ext cx="7721600" cy="4601909"/>
          </a:xfrm>
        </p:spPr>
        <p:txBody>
          <a:bodyPr>
            <a:normAutofit/>
          </a:bodyPr>
          <a:lstStyle/>
          <a:p>
            <a:pPr>
              <a:buClr>
                <a:srgbClr val="FF0000"/>
              </a:buClr>
            </a:pPr>
            <a:r>
              <a:rPr lang="en-US" sz="2400" dirty="0" smtClean="0"/>
              <a:t>Eligibility criteria limit the types of families that are accepted by programs</a:t>
            </a:r>
          </a:p>
          <a:p>
            <a:pPr>
              <a:buClr>
                <a:srgbClr val="FF0000"/>
              </a:buClr>
            </a:pPr>
            <a:r>
              <a:rPr lang="en-US" sz="2400" dirty="0" smtClean="0"/>
              <a:t>Most common eligibility criteria for PBTH and CBRR</a:t>
            </a:r>
          </a:p>
          <a:p>
            <a:pPr marL="685800" lvl="1" indent="-342900">
              <a:buClr>
                <a:srgbClr val="FF0000"/>
              </a:buClr>
            </a:pPr>
            <a:r>
              <a:rPr lang="en-US" dirty="0" smtClean="0"/>
              <a:t>Minimum income requirements, demonstrated sobriety,</a:t>
            </a:r>
            <a:br>
              <a:rPr lang="en-US" dirty="0" smtClean="0"/>
            </a:br>
            <a:r>
              <a:rPr lang="en-US" dirty="0" smtClean="0"/>
              <a:t>and criminal convictions</a:t>
            </a:r>
          </a:p>
          <a:p>
            <a:pPr>
              <a:buClr>
                <a:srgbClr val="FF0000"/>
              </a:buClr>
            </a:pPr>
            <a:r>
              <a:rPr lang="en-US" sz="2400" dirty="0" smtClean="0"/>
              <a:t>Most common eligibility criteria for SUB</a:t>
            </a:r>
          </a:p>
          <a:p>
            <a:pPr marL="685800" lvl="1" indent="-342900">
              <a:buClr>
                <a:srgbClr val="FF0000"/>
              </a:buClr>
            </a:pPr>
            <a:r>
              <a:rPr lang="en-US" dirty="0" smtClean="0"/>
              <a:t>Criminal convictions, legal status, and PHA arrearages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050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Research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3553" y="1571911"/>
            <a:ext cx="8260447" cy="4601909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How can homeless families’ housing stability, and social and economic well-being, be improved?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Which </a:t>
            </a:r>
            <a:r>
              <a:rPr lang="en-US" dirty="0"/>
              <a:t>types of housing and </a:t>
            </a:r>
            <a:r>
              <a:rPr lang="en-US" dirty="0" smtClean="0"/>
              <a:t>service </a:t>
            </a:r>
            <a:r>
              <a:rPr lang="en-US" dirty="0"/>
              <a:t>interventions work best for families </a:t>
            </a:r>
            <a:r>
              <a:rPr lang="en-US" dirty="0" smtClean="0"/>
              <a:t>transitioning out of homelessness?</a:t>
            </a:r>
            <a:endParaRPr lang="en-US" dirty="0"/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Three interventions</a:t>
            </a:r>
            <a:r>
              <a:rPr lang="en-US" dirty="0"/>
              <a:t> </a:t>
            </a:r>
            <a:r>
              <a:rPr lang="en-US" dirty="0" smtClean="0"/>
              <a:t>tested:</a:t>
            </a:r>
            <a:endParaRPr lang="en-US" dirty="0"/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sz="2400" dirty="0"/>
              <a:t>Permanent housing subsidy (SUB)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sz="2400" dirty="0"/>
              <a:t>Community-based rapid rehousing (CBRR)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sz="2400" dirty="0"/>
              <a:t>Project-based transitional housing (PBTH)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Compared with usual </a:t>
            </a:r>
            <a:r>
              <a:rPr lang="en-US" dirty="0"/>
              <a:t>care </a:t>
            </a:r>
            <a:r>
              <a:rPr lang="en-US" dirty="0" smtClean="0"/>
              <a:t>available </a:t>
            </a:r>
            <a:r>
              <a:rPr lang="en-US" dirty="0"/>
              <a:t>in </a:t>
            </a:r>
            <a:r>
              <a:rPr lang="en-US" dirty="0" smtClean="0"/>
              <a:t>communities (UC)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568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Intervention use:  partial but distinct</a:t>
            </a:r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1378597"/>
              </p:ext>
            </p:extLst>
          </p:nvPr>
        </p:nvGraphicFramePr>
        <p:xfrm>
          <a:off x="723900" y="1392239"/>
          <a:ext cx="7721600" cy="4856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ectangle 5"/>
          <p:cNvSpPr/>
          <p:nvPr/>
        </p:nvSpPr>
        <p:spPr>
          <a:xfrm>
            <a:off x="2000907" y="1614107"/>
            <a:ext cx="1366068" cy="4579428"/>
          </a:xfrm>
          <a:prstGeom prst="rect">
            <a:avLst/>
          </a:prstGeom>
          <a:noFill/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836324" y="1614107"/>
            <a:ext cx="1366068" cy="4579428"/>
          </a:xfrm>
          <a:prstGeom prst="rect">
            <a:avLst/>
          </a:prstGeom>
          <a:noFill/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5713411" y="1614107"/>
            <a:ext cx="1366068" cy="4579428"/>
          </a:xfrm>
          <a:prstGeom prst="rect">
            <a:avLst/>
          </a:prstGeom>
          <a:noFill/>
          <a:ln w="2857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7580205" y="2826437"/>
            <a:ext cx="866079" cy="1511804"/>
            <a:chOff x="7580205" y="2826437"/>
            <a:chExt cx="866079" cy="1511804"/>
          </a:xfrm>
        </p:grpSpPr>
        <p:sp>
          <p:nvSpPr>
            <p:cNvPr id="2" name="Rectangle 1"/>
            <p:cNvSpPr/>
            <p:nvPr/>
          </p:nvSpPr>
          <p:spPr>
            <a:xfrm>
              <a:off x="7580205" y="2919663"/>
              <a:ext cx="182880" cy="18288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580205" y="3307598"/>
              <a:ext cx="182880" cy="18288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580205" y="3695533"/>
              <a:ext cx="182880" cy="18288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580205" y="4062135"/>
              <a:ext cx="182880" cy="18288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7763084" y="2826437"/>
              <a:ext cx="5629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SUB</a:t>
              </a:r>
              <a:endParaRPr lang="en-US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763084" y="3214372"/>
              <a:ext cx="4555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UC</a:t>
              </a:r>
              <a:endParaRPr lang="en-US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763084" y="3602307"/>
              <a:ext cx="6832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CBRR</a:t>
              </a:r>
              <a:endParaRPr lang="en-US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763084" y="3968909"/>
              <a:ext cx="67941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PBTH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972134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The study estimates impacts in five domains  </a:t>
            </a:r>
            <a:endParaRPr lang="en-US" sz="2800" dirty="0"/>
          </a:p>
        </p:txBody>
      </p:sp>
      <p:sp>
        <p:nvSpPr>
          <p:cNvPr id="2" name="Rounded Rectangle 1"/>
          <p:cNvSpPr/>
          <p:nvPr/>
        </p:nvSpPr>
        <p:spPr>
          <a:xfrm>
            <a:off x="2308059" y="1747908"/>
            <a:ext cx="5010150" cy="609600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Housing stability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308059" y="2576999"/>
            <a:ext cx="5010150" cy="60960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Family preservation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308059" y="3418239"/>
            <a:ext cx="5010150" cy="609600"/>
          </a:xfrm>
          <a:prstGeom prst="roundRect">
            <a:avLst/>
          </a:prstGeom>
          <a:solidFill>
            <a:schemeClr val="accent5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Adult well-being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08059" y="4259479"/>
            <a:ext cx="5010150" cy="609600"/>
          </a:xfrm>
          <a:prstGeom prst="roundRect">
            <a:avLst/>
          </a:prstGeom>
          <a:solidFill>
            <a:srgbClr val="A9A0C4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Child well-being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308059" y="5100719"/>
            <a:ext cx="5010150" cy="6096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Self-sufficiency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686831" y="1747908"/>
            <a:ext cx="704850" cy="60960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686831" y="2576999"/>
            <a:ext cx="704850" cy="6096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</a:rPr>
              <a:t>2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686831" y="3418239"/>
            <a:ext cx="704850" cy="6096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</a:rPr>
              <a:t>3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686831" y="4259479"/>
            <a:ext cx="704850" cy="609600"/>
          </a:xfrm>
          <a:prstGeom prst="roundRect">
            <a:avLst/>
          </a:prstGeom>
          <a:solidFill>
            <a:srgbClr val="7566A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</a:rPr>
              <a:t>4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686831" y="5100719"/>
            <a:ext cx="704850" cy="60960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</a:rPr>
              <a:t>5</a:t>
            </a:r>
            <a:endParaRPr 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17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713232" y="1628610"/>
            <a:ext cx="7973568" cy="39512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400" dirty="0" smtClean="0"/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Findings on intervention effectiveness</a:t>
            </a:r>
            <a:endParaRPr lang="en-US" sz="3600" b="1" dirty="0">
              <a:solidFill>
                <a:srgbClr val="FF0000"/>
              </a:solidFill>
            </a:endParaRPr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95959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Effects of permanent subsidy </a:t>
            </a:r>
            <a:r>
              <a:rPr lang="en-US" sz="2000" dirty="0" smtClean="0"/>
              <a:t>(20 month)</a:t>
            </a:r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3474140"/>
              </p:ext>
            </p:extLst>
          </p:nvPr>
        </p:nvGraphicFramePr>
        <p:xfrm>
          <a:off x="461107" y="1468121"/>
          <a:ext cx="8229600" cy="4819020"/>
        </p:xfrm>
        <a:graphic>
          <a:graphicData uri="http://schemas.openxmlformats.org/drawingml/2006/table">
            <a:tbl>
              <a:tblPr firstCol="1" bandRow="1">
                <a:tableStyleId>{21E4AEA4-8DFA-4A89-87EB-49C32662AFE0}</a:tableStyleId>
              </a:tblPr>
              <a:tblGrid>
                <a:gridCol w="1367693"/>
                <a:gridCol w="6861907"/>
              </a:tblGrid>
              <a:tr h="2651760">
                <a:tc>
                  <a:txBody>
                    <a:bodyPr/>
                    <a:lstStyle/>
                    <a:p>
                      <a:r>
                        <a:rPr lang="en-US" sz="3700" b="1" dirty="0" smtClean="0"/>
                        <a:t>SUB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2400" b="1" dirty="0" smtClean="0"/>
                        <a:t>Striking improvements in housing stability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2400" b="1" dirty="0" smtClean="0"/>
                        <a:t>Benefits of more</a:t>
                      </a:r>
                      <a:r>
                        <a:rPr lang="en-US" sz="2400" b="1" baseline="0" dirty="0" smtClean="0"/>
                        <a:t> stable living environment</a:t>
                      </a:r>
                      <a:r>
                        <a:rPr lang="en-US" sz="2400" b="1" dirty="0" smtClean="0"/>
                        <a:t> “radiated” to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US" sz="2400" b="1" dirty="0" smtClean="0"/>
                        <a:t>         - family preservation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US" sz="2400" b="1" baseline="0" dirty="0" smtClean="0"/>
                        <a:t>         - </a:t>
                      </a:r>
                      <a:r>
                        <a:rPr lang="en-US" sz="2400" b="1" dirty="0" smtClean="0"/>
                        <a:t>adult well-being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US" sz="2400" b="1" dirty="0" smtClean="0"/>
                        <a:t>         - child well-being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US" sz="2400" b="1" baseline="0" dirty="0" smtClean="0"/>
                        <a:t>         - </a:t>
                      </a:r>
                      <a:r>
                        <a:rPr lang="en-US" sz="2400" b="1" dirty="0" smtClean="0"/>
                        <a:t>food</a:t>
                      </a:r>
                      <a:r>
                        <a:rPr lang="en-US" sz="2400" b="1" baseline="0" dirty="0" smtClean="0"/>
                        <a:t> security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2400" b="1" baseline="0" dirty="0" smtClean="0"/>
                        <a:t>Reduced employment</a:t>
                      </a:r>
                      <a:endParaRPr lang="en-US" sz="2400" b="1" dirty="0"/>
                    </a:p>
                  </a:txBody>
                  <a:tcPr anchor="ctr"/>
                </a:tc>
              </a:tr>
              <a:tr h="1801500">
                <a:tc>
                  <a:txBody>
                    <a:bodyPr/>
                    <a:lstStyle/>
                    <a:p>
                      <a:endParaRPr lang="en-US" sz="37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endParaRPr lang="en-US" sz="2400" b="1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4" name="Content Placeholder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3455716"/>
              </p:ext>
            </p:extLst>
          </p:nvPr>
        </p:nvGraphicFramePr>
        <p:xfrm>
          <a:off x="461107" y="4503127"/>
          <a:ext cx="8229600" cy="819150"/>
        </p:xfrm>
        <a:graphic>
          <a:graphicData uri="http://schemas.openxmlformats.org/drawingml/2006/table">
            <a:tbl>
              <a:tblPr firstCol="1" bandRow="1">
                <a:tableStyleId>{21E4AEA4-8DFA-4A89-87EB-49C32662AFE0}</a:tableStyleId>
              </a:tblPr>
              <a:tblGrid>
                <a:gridCol w="1348643"/>
                <a:gridCol w="6880957"/>
              </a:tblGrid>
              <a:tr h="819150">
                <a:tc>
                  <a:txBody>
                    <a:bodyPr/>
                    <a:lstStyle/>
                    <a:p>
                      <a:r>
                        <a:rPr lang="en-US" sz="3700" b="1" dirty="0" smtClean="0"/>
                        <a:t>CBRR</a:t>
                      </a:r>
                      <a:endParaRPr lang="en-US" sz="3700" b="1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endParaRPr lang="en-US" sz="2400" b="1" dirty="0" smtClean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5" name="Content Placeholder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3713231"/>
              </p:ext>
            </p:extLst>
          </p:nvPr>
        </p:nvGraphicFramePr>
        <p:xfrm>
          <a:off x="461107" y="5246077"/>
          <a:ext cx="8229598" cy="960625"/>
        </p:xfrm>
        <a:graphic>
          <a:graphicData uri="http://schemas.openxmlformats.org/drawingml/2006/table">
            <a:tbl>
              <a:tblPr firstCol="1" bandRow="1">
                <a:tableStyleId>{21E4AEA4-8DFA-4A89-87EB-49C32662AFE0}</a:tableStyleId>
              </a:tblPr>
              <a:tblGrid>
                <a:gridCol w="1348643"/>
                <a:gridCol w="6880955"/>
              </a:tblGrid>
              <a:tr h="960625">
                <a:tc>
                  <a:txBody>
                    <a:bodyPr/>
                    <a:lstStyle/>
                    <a:p>
                      <a:r>
                        <a:rPr lang="en-US" sz="3700" b="1" dirty="0" smtClean="0"/>
                        <a:t>PBTH</a:t>
                      </a:r>
                      <a:endParaRPr lang="en-US" sz="3700" b="1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endParaRPr lang="en-US" sz="2400" b="1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6910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Content Placeholder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2099357"/>
              </p:ext>
            </p:extLst>
          </p:nvPr>
        </p:nvGraphicFramePr>
        <p:xfrm>
          <a:off x="656941" y="2444496"/>
          <a:ext cx="7721600" cy="3749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" name="Rectangle 19"/>
          <p:cNvSpPr/>
          <p:nvPr/>
        </p:nvSpPr>
        <p:spPr>
          <a:xfrm>
            <a:off x="7349491" y="3785633"/>
            <a:ext cx="1029051" cy="58428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6952240"/>
              </p:ext>
            </p:extLst>
          </p:nvPr>
        </p:nvGraphicFramePr>
        <p:xfrm>
          <a:off x="656941" y="2442427"/>
          <a:ext cx="7721600" cy="3749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000" dirty="0" smtClean="0"/>
              <a:t>Housing stability impacts: SUB versus UC</a:t>
            </a:r>
            <a:endParaRPr lang="en-US" sz="3000" dirty="0"/>
          </a:p>
        </p:txBody>
      </p:sp>
      <p:sp>
        <p:nvSpPr>
          <p:cNvPr id="10" name="TextBox 9"/>
          <p:cNvSpPr txBox="1"/>
          <p:nvPr/>
        </p:nvSpPr>
        <p:spPr>
          <a:xfrm>
            <a:off x="484632" y="6193537"/>
            <a:ext cx="25091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Report Exhibit 6-4</a:t>
            </a:r>
            <a:endParaRPr 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765459" y="1466318"/>
            <a:ext cx="7613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00000"/>
                </a:solidFill>
              </a:rPr>
              <a:t>Priority access to SUB results in large improvements in housing stability compared to UC</a:t>
            </a:r>
            <a:endParaRPr lang="en-US" sz="2400" b="1" dirty="0">
              <a:solidFill>
                <a:srgbClr val="C00000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778632" y="3258862"/>
            <a:ext cx="4722368" cy="1110479"/>
            <a:chOff x="1778632" y="2444146"/>
            <a:chExt cx="4722368" cy="832859"/>
          </a:xfrm>
        </p:grpSpPr>
        <p:sp>
          <p:nvSpPr>
            <p:cNvPr id="12" name="Left Brace 11"/>
            <p:cNvSpPr/>
            <p:nvPr/>
          </p:nvSpPr>
          <p:spPr>
            <a:xfrm>
              <a:off x="2472669" y="2609493"/>
              <a:ext cx="182880" cy="667512"/>
            </a:xfrm>
            <a:prstGeom prst="leftBrace">
              <a:avLst>
                <a:gd name="adj1" fmla="val 69977"/>
                <a:gd name="adj2" fmla="val 50000"/>
              </a:avLst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9008" y="2545643"/>
              <a:ext cx="1043876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200" b="1" dirty="0" smtClean="0"/>
                <a:t>- 13***</a:t>
              </a:r>
              <a:endParaRPr lang="en-US" sz="2200" b="1" dirty="0"/>
            </a:p>
          </p:txBody>
        </p:sp>
        <p:sp>
          <p:nvSpPr>
            <p:cNvPr id="14" name="Left Brace 13"/>
            <p:cNvSpPr/>
            <p:nvPr/>
          </p:nvSpPr>
          <p:spPr>
            <a:xfrm>
              <a:off x="4313093" y="2552042"/>
              <a:ext cx="182880" cy="530352"/>
            </a:xfrm>
            <a:prstGeom prst="leftBrace">
              <a:avLst>
                <a:gd name="adj1" fmla="val 69977"/>
                <a:gd name="adj2" fmla="val 50000"/>
              </a:avLst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Left Brace 15"/>
            <p:cNvSpPr/>
            <p:nvPr/>
          </p:nvSpPr>
          <p:spPr>
            <a:xfrm>
              <a:off x="6152294" y="2444146"/>
              <a:ext cx="182880" cy="749808"/>
            </a:xfrm>
            <a:prstGeom prst="leftBrace">
              <a:avLst>
                <a:gd name="adj1" fmla="val 69977"/>
                <a:gd name="adj2" fmla="val 50000"/>
              </a:avLst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778632" y="2709143"/>
              <a:ext cx="1043876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200" b="1" dirty="0" smtClean="0"/>
                <a:t>- 16***</a:t>
              </a:r>
              <a:endParaRPr lang="en-US" sz="2200" b="1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457124" y="2538406"/>
              <a:ext cx="1043876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200" b="1" dirty="0" smtClean="0"/>
                <a:t>- 18***</a:t>
              </a:r>
              <a:endParaRPr lang="en-US" sz="2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527755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4" grpId="0">
        <p:bldAsOne/>
      </p:bldGraphic>
      <p:bldP spid="20" grpId="0" animBg="1"/>
      <p:bldGraphic spid="9" grpId="0">
        <p:bldAsOne/>
      </p:bldGraphic>
      <p:bldP spid="10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Family preservation impacts: SUB versus </a:t>
            </a:r>
            <a:r>
              <a:rPr lang="en-US" sz="2800" dirty="0"/>
              <a:t>UC</a:t>
            </a: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7136700"/>
              </p:ext>
            </p:extLst>
          </p:nvPr>
        </p:nvGraphicFramePr>
        <p:xfrm>
          <a:off x="697541" y="2453928"/>
          <a:ext cx="7721600" cy="3749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84632" y="6193537"/>
            <a:ext cx="14991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Report Exhibit 6-8</a:t>
            </a:r>
            <a:endParaRPr lang="en-US" sz="1400" dirty="0"/>
          </a:p>
        </p:txBody>
      </p:sp>
      <p:sp>
        <p:nvSpPr>
          <p:cNvPr id="12" name="Left Brace 11"/>
          <p:cNvSpPr/>
          <p:nvPr/>
        </p:nvSpPr>
        <p:spPr>
          <a:xfrm>
            <a:off x="3040425" y="4027539"/>
            <a:ext cx="137160" cy="411480"/>
          </a:xfrm>
          <a:prstGeom prst="leftBrace">
            <a:avLst>
              <a:gd name="adj1" fmla="val 69977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200" dirty="0"/>
          </a:p>
        </p:txBody>
      </p:sp>
      <p:sp>
        <p:nvSpPr>
          <p:cNvPr id="11" name="TextBox 10"/>
          <p:cNvSpPr txBox="1"/>
          <p:nvPr/>
        </p:nvSpPr>
        <p:spPr>
          <a:xfrm>
            <a:off x="2241713" y="3958721"/>
            <a:ext cx="90120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 smtClean="0"/>
              <a:t>- 7***</a:t>
            </a:r>
            <a:endParaRPr lang="en-US" sz="2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771930" y="2538839"/>
            <a:ext cx="32733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 smtClean="0"/>
              <a:t>1</a:t>
            </a:r>
            <a:endParaRPr lang="en-US" sz="2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65459" y="1429923"/>
            <a:ext cx="7613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00000"/>
                </a:solidFill>
              </a:rPr>
              <a:t>Priority access to SUB results in a large reduction in child separations compared to UC</a:t>
            </a:r>
            <a:endParaRPr lang="en-US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01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000" dirty="0" smtClean="0"/>
              <a:t>Adult well-being impacts: SUB versus UC</a:t>
            </a:r>
            <a:endParaRPr lang="en-US" sz="3000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5135825"/>
              </p:ext>
            </p:extLst>
          </p:nvPr>
        </p:nvGraphicFramePr>
        <p:xfrm>
          <a:off x="656940" y="2453928"/>
          <a:ext cx="6675120" cy="3749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84632" y="6193537"/>
            <a:ext cx="14991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Report Exhibit 6-9</a:t>
            </a:r>
            <a:endParaRPr 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2264383" y="272337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0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451530" y="3934007"/>
            <a:ext cx="540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- 5*</a:t>
            </a:r>
            <a:endParaRPr lang="en-US" b="1" dirty="0"/>
          </a:p>
        </p:txBody>
      </p:sp>
      <p:sp>
        <p:nvSpPr>
          <p:cNvPr id="14" name="Left Brace 13"/>
          <p:cNvSpPr/>
          <p:nvPr/>
        </p:nvSpPr>
        <p:spPr>
          <a:xfrm>
            <a:off x="3867727" y="4091276"/>
            <a:ext cx="137160" cy="268224"/>
          </a:xfrm>
          <a:prstGeom prst="leftBrace">
            <a:avLst>
              <a:gd name="adj1" fmla="val 69977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4830626" y="4283977"/>
            <a:ext cx="7713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- 7***</a:t>
            </a:r>
            <a:endParaRPr lang="en-US" b="1" dirty="0"/>
          </a:p>
        </p:txBody>
      </p:sp>
      <p:sp>
        <p:nvSpPr>
          <p:cNvPr id="16" name="Left Brace 15"/>
          <p:cNvSpPr/>
          <p:nvPr/>
        </p:nvSpPr>
        <p:spPr>
          <a:xfrm>
            <a:off x="5481676" y="4356936"/>
            <a:ext cx="137160" cy="426720"/>
          </a:xfrm>
          <a:prstGeom prst="leftBrace">
            <a:avLst>
              <a:gd name="adj1" fmla="val 69977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765459" y="1393529"/>
            <a:ext cx="7613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00000"/>
                </a:solidFill>
              </a:rPr>
              <a:t>Priority access to SUB results in large reductions in harmful behaviors compared to UC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364829" y="3283068"/>
            <a:ext cx="11887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Lower distress for SUB</a:t>
            </a:r>
          </a:p>
          <a:p>
            <a:pPr algn="ctr"/>
            <a:r>
              <a:rPr lang="en-US" sz="2000" b="1" dirty="0" smtClean="0"/>
              <a:t>***</a:t>
            </a:r>
            <a:endParaRPr lang="en-US" sz="2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7419041" y="5242561"/>
            <a:ext cx="108029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smtClean="0"/>
              <a:t>Distress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74497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Child well-being impacts: SUB versus UC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765459" y="1392239"/>
            <a:ext cx="7613082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400" b="1" dirty="0" smtClean="0">
                <a:solidFill>
                  <a:srgbClr val="C00000"/>
                </a:solidFill>
              </a:rPr>
              <a:t>Priority access to SUB results in better school outcomes for children compared to UC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4632" y="6193537"/>
            <a:ext cx="15905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Report Exhibit 6-10</a:t>
            </a: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2853489"/>
              </p:ext>
            </p:extLst>
          </p:nvPr>
        </p:nvGraphicFramePr>
        <p:xfrm>
          <a:off x="723900" y="2370103"/>
          <a:ext cx="7721600" cy="3768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8064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Self-sufficiency impacts: SUB versus UC</a:t>
            </a:r>
            <a:endParaRPr lang="en-US" sz="28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688183485"/>
              </p:ext>
            </p:extLst>
          </p:nvPr>
        </p:nvGraphicFramePr>
        <p:xfrm>
          <a:off x="477982" y="2279573"/>
          <a:ext cx="3840480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Content Placeholder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949225422"/>
              </p:ext>
            </p:extLst>
          </p:nvPr>
        </p:nvGraphicFramePr>
        <p:xfrm>
          <a:off x="4318461" y="2279573"/>
          <a:ext cx="4351195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65459" y="1403634"/>
            <a:ext cx="7613082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400" b="1" dirty="0" smtClean="0">
                <a:solidFill>
                  <a:srgbClr val="C00000"/>
                </a:solidFill>
              </a:rPr>
              <a:t>Priority access to SUB results in less work for pay, </a:t>
            </a:r>
          </a:p>
          <a:p>
            <a:pPr algn="ctr">
              <a:lnSpc>
                <a:spcPct val="90000"/>
              </a:lnSpc>
            </a:pPr>
            <a:r>
              <a:rPr lang="en-US" sz="2400" b="1" dirty="0" smtClean="0">
                <a:solidFill>
                  <a:srgbClr val="C00000"/>
                </a:solidFill>
              </a:rPr>
              <a:t>but improved food security, relative to UC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45003" y="4129439"/>
            <a:ext cx="655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- 6**</a:t>
            </a:r>
            <a:endParaRPr lang="en-US" b="1" dirty="0"/>
          </a:p>
        </p:txBody>
      </p:sp>
      <p:sp>
        <p:nvSpPr>
          <p:cNvPr id="11" name="Left Brace 10"/>
          <p:cNvSpPr/>
          <p:nvPr/>
        </p:nvSpPr>
        <p:spPr>
          <a:xfrm>
            <a:off x="2004686" y="4310973"/>
            <a:ext cx="91440" cy="207264"/>
          </a:xfrm>
          <a:prstGeom prst="leftBrace">
            <a:avLst>
              <a:gd name="adj1" fmla="val 69977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926158" y="4601683"/>
            <a:ext cx="776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- $460</a:t>
            </a:r>
            <a:endParaRPr lang="en-US" b="1" dirty="0"/>
          </a:p>
        </p:txBody>
      </p:sp>
      <p:sp>
        <p:nvSpPr>
          <p:cNvPr id="15" name="Left Brace 14"/>
          <p:cNvSpPr/>
          <p:nvPr/>
        </p:nvSpPr>
        <p:spPr>
          <a:xfrm>
            <a:off x="6652802" y="4589381"/>
            <a:ext cx="137160" cy="487680"/>
          </a:xfrm>
          <a:prstGeom prst="leftBrace">
            <a:avLst>
              <a:gd name="adj1" fmla="val 69977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84632" y="6193537"/>
            <a:ext cx="15905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Report Exhibit 6-12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25111" y="2685279"/>
            <a:ext cx="764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10***</a:t>
            </a:r>
            <a:endParaRPr lang="en-US" b="1" dirty="0"/>
          </a:p>
        </p:txBody>
      </p:sp>
      <p:sp>
        <p:nvSpPr>
          <p:cNvPr id="18" name="Right Brace 17"/>
          <p:cNvSpPr/>
          <p:nvPr/>
        </p:nvSpPr>
        <p:spPr>
          <a:xfrm>
            <a:off x="3465347" y="2745409"/>
            <a:ext cx="91440" cy="353568"/>
          </a:xfrm>
          <a:prstGeom prst="rightBrace">
            <a:avLst>
              <a:gd name="adj1" fmla="val 80208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6170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Effects of rapid rehousing </a:t>
            </a:r>
            <a:r>
              <a:rPr lang="en-US" sz="2000" dirty="0" smtClean="0"/>
              <a:t>(20 months)</a:t>
            </a:r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5320805"/>
              </p:ext>
            </p:extLst>
          </p:nvPr>
        </p:nvGraphicFramePr>
        <p:xfrm>
          <a:off x="461107" y="1468121"/>
          <a:ext cx="8229600" cy="1801500"/>
        </p:xfrm>
        <a:graphic>
          <a:graphicData uri="http://schemas.openxmlformats.org/drawingml/2006/table">
            <a:tbl>
              <a:tblPr firstCol="1" bandRow="1">
                <a:tableStyleId>{21E4AEA4-8DFA-4A89-87EB-49C32662AFE0}</a:tableStyleId>
              </a:tblPr>
              <a:tblGrid>
                <a:gridCol w="1348643"/>
                <a:gridCol w="6880957"/>
              </a:tblGrid>
              <a:tr h="1801500">
                <a:tc>
                  <a:txBody>
                    <a:bodyPr/>
                    <a:lstStyle/>
                    <a:p>
                      <a:r>
                        <a:rPr lang="en-US" sz="3700" b="1" dirty="0" smtClean="0"/>
                        <a:t>SUB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US" sz="2400" b="1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4" name="Content Placeholder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12178005"/>
              </p:ext>
            </p:extLst>
          </p:nvPr>
        </p:nvGraphicFramePr>
        <p:xfrm>
          <a:off x="461106" y="2713563"/>
          <a:ext cx="8229600" cy="2296587"/>
        </p:xfrm>
        <a:graphic>
          <a:graphicData uri="http://schemas.openxmlformats.org/drawingml/2006/table">
            <a:tbl>
              <a:tblPr firstCol="1" bandRow="1">
                <a:tableStyleId>{21E4AEA4-8DFA-4A89-87EB-49C32662AFE0}</a:tableStyleId>
              </a:tblPr>
              <a:tblGrid>
                <a:gridCol w="1348643"/>
                <a:gridCol w="6880957"/>
              </a:tblGrid>
              <a:tr h="2296587">
                <a:tc>
                  <a:txBody>
                    <a:bodyPr/>
                    <a:lstStyle/>
                    <a:p>
                      <a:r>
                        <a:rPr lang="en-US" sz="3700" b="1" dirty="0" smtClean="0"/>
                        <a:t>CBRR</a:t>
                      </a:r>
                      <a:endParaRPr lang="en-US" sz="3700" b="1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2400" b="1" dirty="0" smtClean="0"/>
                        <a:t>No improvements in housing stability</a:t>
                      </a:r>
                      <a:r>
                        <a:rPr lang="en-US" sz="2400" b="1" baseline="0" dirty="0" smtClean="0"/>
                        <a:t> 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en-US" sz="2400" b="1" baseline="0" dirty="0" smtClean="0"/>
                        <a:t>               (exit from shelter </a:t>
                      </a:r>
                      <a:r>
                        <a:rPr lang="en-US" sz="2400" b="1" i="1" u="sng" baseline="0" dirty="0" smtClean="0"/>
                        <a:t>not</a:t>
                      </a:r>
                      <a:r>
                        <a:rPr lang="en-US" sz="2400" b="1" baseline="0" dirty="0" smtClean="0"/>
                        <a:t> more rapid than with SUB or PBTH)</a:t>
                      </a:r>
                      <a:endParaRPr lang="en-US" sz="2400" b="1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2400" b="1" dirty="0" smtClean="0"/>
                        <a:t>Increased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dirty="0" smtClean="0"/>
                        <a:t>income and food security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2400" b="1" dirty="0" smtClean="0"/>
                        <a:t>No</a:t>
                      </a:r>
                      <a:r>
                        <a:rPr lang="en-US" sz="2400" b="1" baseline="0" dirty="0" smtClean="0"/>
                        <a:t> o</a:t>
                      </a:r>
                      <a:r>
                        <a:rPr lang="en-US" sz="2400" b="1" dirty="0" smtClean="0"/>
                        <a:t>ther outcomes</a:t>
                      </a:r>
                      <a:r>
                        <a:rPr lang="en-US" sz="2400" b="1" baseline="0" dirty="0" smtClean="0"/>
                        <a:t> affected</a:t>
                      </a:r>
                      <a:endParaRPr lang="en-US" sz="2400" b="1" dirty="0" smtClean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5" name="Content Placeholder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936626"/>
              </p:ext>
            </p:extLst>
          </p:nvPr>
        </p:nvGraphicFramePr>
        <p:xfrm>
          <a:off x="461108" y="5010150"/>
          <a:ext cx="8229598" cy="1048555"/>
        </p:xfrm>
        <a:graphic>
          <a:graphicData uri="http://schemas.openxmlformats.org/drawingml/2006/table">
            <a:tbl>
              <a:tblPr firstCol="1" bandRow="1">
                <a:tableStyleId>{21E4AEA4-8DFA-4A89-87EB-49C32662AFE0}</a:tableStyleId>
              </a:tblPr>
              <a:tblGrid>
                <a:gridCol w="1367692"/>
                <a:gridCol w="6861906"/>
              </a:tblGrid>
              <a:tr h="1048555">
                <a:tc>
                  <a:txBody>
                    <a:bodyPr/>
                    <a:lstStyle/>
                    <a:p>
                      <a:r>
                        <a:rPr lang="en-US" sz="3700" b="1" dirty="0" smtClean="0"/>
                        <a:t>PBTH</a:t>
                      </a:r>
                      <a:endParaRPr lang="en-US" sz="3700" b="1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US" sz="2400" b="1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4486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000" spc="-20" dirty="0"/>
              <a:t>Housing stability impacts: </a:t>
            </a:r>
            <a:r>
              <a:rPr lang="en-US" sz="3000" spc="-20" dirty="0" smtClean="0"/>
              <a:t>CBRR versus </a:t>
            </a:r>
            <a:r>
              <a:rPr lang="en-US" sz="3000" spc="-20" dirty="0"/>
              <a:t>UC</a:t>
            </a: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4538992"/>
              </p:ext>
            </p:extLst>
          </p:nvPr>
        </p:nvGraphicFramePr>
        <p:xfrm>
          <a:off x="686169" y="2361445"/>
          <a:ext cx="7721600" cy="3901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84632" y="6193537"/>
            <a:ext cx="14991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Report Exhibit 7-6</a:t>
            </a:r>
            <a:endParaRPr lang="en-US" sz="1400" dirty="0"/>
          </a:p>
        </p:txBody>
      </p:sp>
      <p:sp>
        <p:nvSpPr>
          <p:cNvPr id="12" name="Left Brace 11"/>
          <p:cNvSpPr/>
          <p:nvPr/>
        </p:nvSpPr>
        <p:spPr>
          <a:xfrm>
            <a:off x="2585714" y="3570573"/>
            <a:ext cx="91440" cy="85344"/>
          </a:xfrm>
          <a:prstGeom prst="leftBrace">
            <a:avLst>
              <a:gd name="adj1" fmla="val 69977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Left Brace 13"/>
          <p:cNvSpPr/>
          <p:nvPr/>
        </p:nvSpPr>
        <p:spPr>
          <a:xfrm>
            <a:off x="4397440" y="3338489"/>
            <a:ext cx="91440" cy="109728"/>
          </a:xfrm>
          <a:prstGeom prst="leftBrace">
            <a:avLst>
              <a:gd name="adj1" fmla="val 69977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135758" y="3226467"/>
            <a:ext cx="47801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 smtClean="0"/>
              <a:t>- 1</a:t>
            </a:r>
            <a:endParaRPr lang="en-US" sz="2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963826" y="3026750"/>
            <a:ext cx="47801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 smtClean="0"/>
              <a:t>- 2</a:t>
            </a:r>
            <a:endParaRPr lang="en-US" sz="2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783129" y="2902150"/>
            <a:ext cx="47801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 smtClean="0"/>
              <a:t>- 3</a:t>
            </a:r>
            <a:endParaRPr lang="en-US" sz="2200" b="1" dirty="0"/>
          </a:p>
        </p:txBody>
      </p:sp>
      <p:sp>
        <p:nvSpPr>
          <p:cNvPr id="16" name="Left Brace 15"/>
          <p:cNvSpPr/>
          <p:nvPr/>
        </p:nvSpPr>
        <p:spPr>
          <a:xfrm>
            <a:off x="6207001" y="3148845"/>
            <a:ext cx="91440" cy="158496"/>
          </a:xfrm>
          <a:prstGeom prst="leftBrace">
            <a:avLst>
              <a:gd name="adj1" fmla="val 69977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765459" y="1471211"/>
            <a:ext cx="7613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00000"/>
                </a:solidFill>
              </a:rPr>
              <a:t>Priority access to CBRR does not improve housing stability compared to UC</a:t>
            </a:r>
            <a:endParaRPr lang="en-US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83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Self-sufficiency impacts: CBRR versus UC</a:t>
            </a:r>
            <a:endParaRPr lang="en-US" sz="28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04794519"/>
              </p:ext>
            </p:extLst>
          </p:nvPr>
        </p:nvGraphicFramePr>
        <p:xfrm>
          <a:off x="457200" y="2271107"/>
          <a:ext cx="3840480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Content Placeholder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479905929"/>
              </p:ext>
            </p:extLst>
          </p:nvPr>
        </p:nvGraphicFramePr>
        <p:xfrm>
          <a:off x="4297680" y="2271107"/>
          <a:ext cx="4389120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65459" y="1403634"/>
            <a:ext cx="7613082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400" b="1" dirty="0" smtClean="0">
                <a:solidFill>
                  <a:srgbClr val="C00000"/>
                </a:solidFill>
              </a:rPr>
              <a:t>Priority access to CBRR results in higher food security and greater </a:t>
            </a:r>
            <a:r>
              <a:rPr lang="en-US" sz="2400" b="1" dirty="0">
                <a:solidFill>
                  <a:srgbClr val="C00000"/>
                </a:solidFill>
              </a:rPr>
              <a:t>income </a:t>
            </a:r>
            <a:r>
              <a:rPr lang="en-US" sz="2400" b="1" dirty="0" smtClean="0">
                <a:solidFill>
                  <a:srgbClr val="C00000"/>
                </a:solidFill>
              </a:rPr>
              <a:t>than UC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74494" y="37543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0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514443" y="2712068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6*</a:t>
            </a:r>
            <a:endParaRPr 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6807834" y="3714011"/>
            <a:ext cx="1059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$1,128**</a:t>
            </a:r>
            <a:endParaRPr 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484632" y="6193537"/>
            <a:ext cx="15905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Report Exhibit 7-14</a:t>
            </a:r>
          </a:p>
        </p:txBody>
      </p:sp>
      <p:sp>
        <p:nvSpPr>
          <p:cNvPr id="18" name="Right Brace 17"/>
          <p:cNvSpPr/>
          <p:nvPr/>
        </p:nvSpPr>
        <p:spPr>
          <a:xfrm>
            <a:off x="6715719" y="3337888"/>
            <a:ext cx="137160" cy="1158240"/>
          </a:xfrm>
          <a:prstGeom prst="rightBrace">
            <a:avLst>
              <a:gd name="adj1" fmla="val 80208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ight Brace 14"/>
          <p:cNvSpPr/>
          <p:nvPr/>
        </p:nvSpPr>
        <p:spPr>
          <a:xfrm>
            <a:off x="3455998" y="2850427"/>
            <a:ext cx="91440" cy="207264"/>
          </a:xfrm>
          <a:prstGeom prst="rightBrace">
            <a:avLst>
              <a:gd name="adj1" fmla="val 80208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01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Effects of Transitional Housing </a:t>
            </a:r>
            <a:r>
              <a:rPr lang="en-US" sz="2000" dirty="0" smtClean="0"/>
              <a:t>(20 mo.)</a:t>
            </a:r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6027769"/>
              </p:ext>
            </p:extLst>
          </p:nvPr>
        </p:nvGraphicFramePr>
        <p:xfrm>
          <a:off x="461107" y="1468121"/>
          <a:ext cx="8229600" cy="1801500"/>
        </p:xfrm>
        <a:graphic>
          <a:graphicData uri="http://schemas.openxmlformats.org/drawingml/2006/table">
            <a:tbl>
              <a:tblPr firstCol="1" bandRow="1">
                <a:tableStyleId>{21E4AEA4-8DFA-4A89-87EB-49C32662AFE0}</a:tableStyleId>
              </a:tblPr>
              <a:tblGrid>
                <a:gridCol w="1291493"/>
                <a:gridCol w="6938107"/>
              </a:tblGrid>
              <a:tr h="1801500">
                <a:tc>
                  <a:txBody>
                    <a:bodyPr/>
                    <a:lstStyle/>
                    <a:p>
                      <a:r>
                        <a:rPr lang="en-US" sz="3700" b="1" dirty="0" smtClean="0"/>
                        <a:t>SUB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US" sz="2400" b="1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4" name="Content Placeholder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0832537"/>
              </p:ext>
            </p:extLst>
          </p:nvPr>
        </p:nvGraphicFramePr>
        <p:xfrm>
          <a:off x="461107" y="3252897"/>
          <a:ext cx="8229600" cy="1579887"/>
        </p:xfrm>
        <a:graphic>
          <a:graphicData uri="http://schemas.openxmlformats.org/drawingml/2006/table">
            <a:tbl>
              <a:tblPr firstCol="1" bandRow="1">
                <a:tableStyleId>{21E4AEA4-8DFA-4A89-87EB-49C32662AFE0}</a:tableStyleId>
              </a:tblPr>
              <a:tblGrid>
                <a:gridCol w="1348643"/>
                <a:gridCol w="6880957"/>
              </a:tblGrid>
              <a:tr h="1579887">
                <a:tc>
                  <a:txBody>
                    <a:bodyPr/>
                    <a:lstStyle/>
                    <a:p>
                      <a:r>
                        <a:rPr lang="en-US" sz="3700" b="1" dirty="0" smtClean="0"/>
                        <a:t>CBRR</a:t>
                      </a:r>
                      <a:endParaRPr lang="en-US" sz="3700" b="1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US" sz="2400" b="1" dirty="0" smtClean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5" name="Content Placeholder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2500976"/>
              </p:ext>
            </p:extLst>
          </p:nvPr>
        </p:nvGraphicFramePr>
        <p:xfrm>
          <a:off x="461109" y="4858817"/>
          <a:ext cx="8229598" cy="1188720"/>
        </p:xfrm>
        <a:graphic>
          <a:graphicData uri="http://schemas.openxmlformats.org/drawingml/2006/table">
            <a:tbl>
              <a:tblPr firstCol="1" bandRow="1">
                <a:tableStyleId>{21E4AEA4-8DFA-4A89-87EB-49C32662AFE0}</a:tableStyleId>
              </a:tblPr>
              <a:tblGrid>
                <a:gridCol w="1348641"/>
                <a:gridCol w="6880957"/>
              </a:tblGrid>
              <a:tr h="976199">
                <a:tc>
                  <a:txBody>
                    <a:bodyPr/>
                    <a:lstStyle/>
                    <a:p>
                      <a:r>
                        <a:rPr lang="en-US" sz="3700" b="1" dirty="0" smtClean="0"/>
                        <a:t>PBTH</a:t>
                      </a:r>
                      <a:endParaRPr lang="en-US" sz="3700" b="1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2400" b="1" dirty="0" smtClean="0"/>
                        <a:t>Reduces stays in emergency shelter</a:t>
                      </a:r>
                      <a:r>
                        <a:rPr lang="en-US" sz="2400" b="1" baseline="0" dirty="0" smtClean="0"/>
                        <a:t> and</a:t>
                      </a:r>
                      <a:r>
                        <a:rPr lang="en-US" sz="2400" b="1" dirty="0" smtClean="0"/>
                        <a:t> on the street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2400" b="1" dirty="0" smtClean="0"/>
                        <a:t>No other impacts</a:t>
                      </a:r>
                      <a:endParaRPr lang="en-US" sz="2400" b="1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1590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000" dirty="0"/>
              <a:t>Housing stability impacts: </a:t>
            </a:r>
            <a:r>
              <a:rPr lang="en-US" sz="3000" dirty="0" smtClean="0"/>
              <a:t>PBTH versus </a:t>
            </a:r>
            <a:r>
              <a:rPr lang="en-US" sz="3000" dirty="0"/>
              <a:t>UC</a:t>
            </a: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4073186"/>
              </p:ext>
            </p:extLst>
          </p:nvPr>
        </p:nvGraphicFramePr>
        <p:xfrm>
          <a:off x="691244" y="2357816"/>
          <a:ext cx="7721600" cy="3901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84632" y="6193537"/>
            <a:ext cx="14991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Report Exhibit 8-8</a:t>
            </a:r>
          </a:p>
        </p:txBody>
      </p:sp>
      <p:sp>
        <p:nvSpPr>
          <p:cNvPr id="12" name="Left Brace 11"/>
          <p:cNvSpPr/>
          <p:nvPr/>
        </p:nvSpPr>
        <p:spPr>
          <a:xfrm>
            <a:off x="2541457" y="3520908"/>
            <a:ext cx="137160" cy="414528"/>
          </a:xfrm>
          <a:prstGeom prst="leftBrace">
            <a:avLst>
              <a:gd name="adj1" fmla="val 69977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200" dirty="0"/>
          </a:p>
        </p:txBody>
      </p:sp>
      <p:sp>
        <p:nvSpPr>
          <p:cNvPr id="14" name="Left Brace 13"/>
          <p:cNvSpPr/>
          <p:nvPr/>
        </p:nvSpPr>
        <p:spPr>
          <a:xfrm>
            <a:off x="4352799" y="3413235"/>
            <a:ext cx="137160" cy="475488"/>
          </a:xfrm>
          <a:prstGeom prst="leftBrace">
            <a:avLst>
              <a:gd name="adj1" fmla="val 69977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200" dirty="0"/>
          </a:p>
        </p:txBody>
      </p:sp>
      <p:sp>
        <p:nvSpPr>
          <p:cNvPr id="11" name="TextBox 10"/>
          <p:cNvSpPr txBox="1"/>
          <p:nvPr/>
        </p:nvSpPr>
        <p:spPr>
          <a:xfrm>
            <a:off x="2032116" y="3387962"/>
            <a:ext cx="61908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 smtClean="0"/>
              <a:t>- 7*</a:t>
            </a:r>
            <a:endParaRPr lang="en-US" sz="2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690037" y="3318441"/>
            <a:ext cx="76014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 smtClean="0"/>
              <a:t>- 8**</a:t>
            </a:r>
            <a:endParaRPr lang="en-US" sz="2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142330" y="2603393"/>
            <a:ext cx="32733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 smtClean="0"/>
              <a:t>0</a:t>
            </a:r>
            <a:endParaRPr lang="en-US" sz="2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65459" y="1466318"/>
            <a:ext cx="7613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00000"/>
                </a:solidFill>
              </a:rPr>
              <a:t>Priority access to PBTH results in improvements in housing stability compared to UC</a:t>
            </a:r>
            <a:endParaRPr lang="en-US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594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713232" y="1628610"/>
            <a:ext cx="7973568" cy="39512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400" dirty="0" smtClean="0"/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Intervention costs</a:t>
            </a:r>
            <a:endParaRPr lang="en-US" sz="3600" b="1" dirty="0">
              <a:solidFill>
                <a:srgbClr val="FF0000"/>
              </a:solidFill>
            </a:endParaRPr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47125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13232" y="469901"/>
            <a:ext cx="6747715" cy="922339"/>
          </a:xfrm>
        </p:spPr>
        <p:txBody>
          <a:bodyPr>
            <a:noAutofit/>
          </a:bodyPr>
          <a:lstStyle/>
          <a:p>
            <a:pPr>
              <a:lnSpc>
                <a:spcPct val="95000"/>
              </a:lnSpc>
            </a:pPr>
            <a:r>
              <a:rPr lang="en-US" sz="3200" dirty="0" smtClean="0"/>
              <a:t>Per family monthly program cost</a:t>
            </a:r>
            <a:endParaRPr lang="en-US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484632" y="6193538"/>
            <a:ext cx="15905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Report Exhibit 12-2</a:t>
            </a:r>
            <a:endParaRPr lang="en-US" sz="14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0104922"/>
              </p:ext>
            </p:extLst>
          </p:nvPr>
        </p:nvGraphicFramePr>
        <p:xfrm>
          <a:off x="504968" y="1536700"/>
          <a:ext cx="8202305" cy="46021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3772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600" dirty="0" smtClean="0"/>
              <a:t>Cost of all program use during the 20-month follow-up period</a:t>
            </a:r>
            <a:endParaRPr lang="en-US" sz="2600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8579038"/>
              </p:ext>
            </p:extLst>
          </p:nvPr>
        </p:nvGraphicFramePr>
        <p:xfrm>
          <a:off x="1414130" y="1605516"/>
          <a:ext cx="6368903" cy="4412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87056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713232" y="1628610"/>
            <a:ext cx="7973568" cy="39512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400" dirty="0" smtClean="0"/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Lessons</a:t>
            </a:r>
            <a:endParaRPr lang="en-US" sz="3600" b="1" dirty="0">
              <a:solidFill>
                <a:srgbClr val="FF0000"/>
              </a:solidFill>
            </a:endParaRPr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76548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Major lessons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Providing long-term financial resources (SUB) </a:t>
            </a:r>
            <a:r>
              <a:rPr lang="en-US" dirty="0" smtClean="0"/>
              <a:t>radiates </a:t>
            </a:r>
            <a:r>
              <a:rPr lang="en-US" dirty="0"/>
              <a:t>to benefits in </a:t>
            </a:r>
            <a:r>
              <a:rPr lang="en-US" i="1" u="sng" dirty="0"/>
              <a:t>all</a:t>
            </a:r>
            <a:r>
              <a:rPr lang="en-US" dirty="0"/>
              <a:t> </a:t>
            </a:r>
            <a:r>
              <a:rPr lang="en-US" dirty="0" smtClean="0"/>
              <a:t>domains</a:t>
            </a:r>
          </a:p>
          <a:p>
            <a:endParaRPr lang="en-US" dirty="0"/>
          </a:p>
          <a:p>
            <a:r>
              <a:rPr lang="en-US" dirty="0"/>
              <a:t>“Rapid” solution to homelessness (CBRR) led to equivalent results as usual care but at lower </a:t>
            </a:r>
            <a:r>
              <a:rPr lang="en-US" dirty="0" smtClean="0"/>
              <a:t>cost</a:t>
            </a:r>
          </a:p>
          <a:p>
            <a:endParaRPr lang="en-US" dirty="0"/>
          </a:p>
          <a:p>
            <a:r>
              <a:rPr lang="en-US" dirty="0"/>
              <a:t>Service-intensive approach (PBTH) </a:t>
            </a:r>
            <a:r>
              <a:rPr lang="en-US" i="1" u="sng" dirty="0"/>
              <a:t>does not</a:t>
            </a:r>
            <a:r>
              <a:rPr lang="en-US" dirty="0"/>
              <a:t> radiate to benefits in domains other than housing stability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623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stay informed . . 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b="1" dirty="0" smtClean="0"/>
              <a:t>HUD </a:t>
            </a:r>
            <a:r>
              <a:rPr lang="en-US" b="1" dirty="0"/>
              <a:t>project contact</a:t>
            </a:r>
            <a:r>
              <a:rPr lang="en-US" dirty="0"/>
              <a:t>: Anne Fletcher</a:t>
            </a:r>
            <a:br>
              <a:rPr lang="en-US" dirty="0"/>
            </a:br>
            <a:r>
              <a:rPr lang="en-US" dirty="0"/>
              <a:t>U.S. Department of Housing &amp; Urban Development</a:t>
            </a:r>
            <a:br>
              <a:rPr lang="en-US" dirty="0"/>
            </a:br>
            <a:r>
              <a:rPr lang="en-US" dirty="0"/>
              <a:t>Office of Policy Development &amp; Research</a:t>
            </a:r>
            <a:br>
              <a:rPr lang="en-US" dirty="0"/>
            </a:br>
            <a:r>
              <a:rPr lang="en-US" dirty="0"/>
              <a:t>(202) 402-4347</a:t>
            </a:r>
            <a:br>
              <a:rPr lang="en-US" dirty="0"/>
            </a:br>
            <a:r>
              <a:rPr lang="en-US" dirty="0">
                <a:hlinkClick r:id="rId3"/>
              </a:rPr>
              <a:t>anne.l.fletcher@hud.gov</a:t>
            </a:r>
            <a:r>
              <a:rPr lang="en-US" dirty="0"/>
              <a:t> </a:t>
            </a:r>
          </a:p>
          <a:p>
            <a:pPr lvl="1"/>
            <a:r>
              <a:rPr lang="en-US" b="1" dirty="0"/>
              <a:t>Abt team contact</a:t>
            </a:r>
            <a:r>
              <a:rPr lang="en-US" dirty="0"/>
              <a:t>: Michelle Wood</a:t>
            </a:r>
            <a:br>
              <a:rPr lang="en-US" dirty="0"/>
            </a:br>
            <a:r>
              <a:rPr lang="en-US" dirty="0"/>
              <a:t>Project Director</a:t>
            </a:r>
            <a:br>
              <a:rPr lang="en-US" dirty="0"/>
            </a:br>
            <a:r>
              <a:rPr lang="en-US" dirty="0"/>
              <a:t>Abt Associates Inc.</a:t>
            </a:r>
            <a:br>
              <a:rPr lang="en-US" dirty="0"/>
            </a:br>
            <a:r>
              <a:rPr lang="en-US" dirty="0"/>
              <a:t>(301) 634-1777</a:t>
            </a:r>
            <a:br>
              <a:rPr lang="en-US" dirty="0"/>
            </a:br>
            <a:r>
              <a:rPr lang="en-US" dirty="0">
                <a:hlinkClick r:id="rId4"/>
              </a:rPr>
              <a:t>michelle_wood@abtassoc.com</a:t>
            </a:r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761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bt Powerpoint Template Geo Icon">
  <a:themeElements>
    <a:clrScheme name="Abt Brand">
      <a:dk1>
        <a:sysClr val="windowText" lastClr="000000"/>
      </a:dk1>
      <a:lt1>
        <a:sysClr val="window" lastClr="FFFFFF"/>
      </a:lt1>
      <a:dk2>
        <a:srgbClr val="996633"/>
      </a:dk2>
      <a:lt2>
        <a:srgbClr val="EEECE1"/>
      </a:lt2>
      <a:accent1>
        <a:srgbClr val="DA291C"/>
      </a:accent1>
      <a:accent2>
        <a:srgbClr val="776E64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3_Office Theme">
  <a:themeElements>
    <a:clrScheme name="Custom 4">
      <a:dk1>
        <a:sysClr val="windowText" lastClr="000000"/>
      </a:dk1>
      <a:lt1>
        <a:sysClr val="window" lastClr="FFFFFF"/>
      </a:lt1>
      <a:dk2>
        <a:srgbClr val="898D8D"/>
      </a:dk2>
      <a:lt2>
        <a:srgbClr val="EEECE1"/>
      </a:lt2>
      <a:accent1>
        <a:srgbClr val="DA291C"/>
      </a:accent1>
      <a:accent2>
        <a:srgbClr val="898D8D"/>
      </a:accent2>
      <a:accent3>
        <a:srgbClr val="789D4A"/>
      </a:accent3>
      <a:accent4>
        <a:srgbClr val="7566A0"/>
      </a:accent4>
      <a:accent5>
        <a:srgbClr val="48A9C5"/>
      </a:accent5>
      <a:accent6>
        <a:srgbClr val="E87722"/>
      </a:accent6>
      <a:hlink>
        <a:srgbClr val="DA291C"/>
      </a:hlink>
      <a:folHlink>
        <a:srgbClr val="898D8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6600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5_Office Theme">
  <a:themeElements>
    <a:clrScheme name="Abt Brand">
      <a:dk1>
        <a:sysClr val="windowText" lastClr="000000"/>
      </a:dk1>
      <a:lt1>
        <a:sysClr val="window" lastClr="FFFFFF"/>
      </a:lt1>
      <a:dk2>
        <a:srgbClr val="996633"/>
      </a:dk2>
      <a:lt2>
        <a:srgbClr val="EEECE1"/>
      </a:lt2>
      <a:accent1>
        <a:srgbClr val="DA291C"/>
      </a:accent1>
      <a:accent2>
        <a:srgbClr val="776E64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Abt Powerpoint Template Geo Icon</Template>
  <TotalTime>9836</TotalTime>
  <Words>1033</Words>
  <Application>Microsoft Office PowerPoint</Application>
  <PresentationFormat>On-screen Show (4:3)</PresentationFormat>
  <Paragraphs>274</Paragraphs>
  <Slides>34</Slides>
  <Notes>34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34</vt:i4>
      </vt:variant>
    </vt:vector>
  </HeadingPairs>
  <TitlesOfParts>
    <vt:vector size="37" baseType="lpstr">
      <vt:lpstr>Abt Powerpoint Template Geo Icon</vt:lpstr>
      <vt:lpstr>3_Office Theme</vt:lpstr>
      <vt:lpstr>5_Office Theme</vt:lpstr>
      <vt:lpstr>PowerPoint Presentation</vt:lpstr>
      <vt:lpstr>Outline of presentation</vt:lpstr>
      <vt:lpstr>PowerPoint Presentation</vt:lpstr>
      <vt:lpstr>Study design</vt:lpstr>
      <vt:lpstr>Study sites </vt:lpstr>
      <vt:lpstr>Study timeline</vt:lpstr>
      <vt:lpstr>Study families</vt:lpstr>
      <vt:lpstr>PowerPoint Presentation</vt:lpstr>
      <vt:lpstr>Interventions in the study</vt:lpstr>
      <vt:lpstr>Conceptual framework</vt:lpstr>
      <vt:lpstr>Intake and random assignment</vt:lpstr>
      <vt:lpstr>To what extent do system resources align with demand?</vt:lpstr>
      <vt:lpstr>Can programs serve the types of families actually in shelter?</vt:lpstr>
      <vt:lpstr>Research questions</vt:lpstr>
      <vt:lpstr>Intervention use:  partial but distinct</vt:lpstr>
      <vt:lpstr>The study estimates impacts in five domains  </vt:lpstr>
      <vt:lpstr>PowerPoint Presentation</vt:lpstr>
      <vt:lpstr>Effects of permanent subsidy (20 month)</vt:lpstr>
      <vt:lpstr>Housing stability impacts: SUB versus UC</vt:lpstr>
      <vt:lpstr>Family preservation impacts: SUB versus UC</vt:lpstr>
      <vt:lpstr>Adult well-being impacts: SUB versus UC</vt:lpstr>
      <vt:lpstr>Child well-being impacts: SUB versus UC</vt:lpstr>
      <vt:lpstr>Self-sufficiency impacts: SUB versus UC</vt:lpstr>
      <vt:lpstr>Effects of rapid rehousing (20 months)</vt:lpstr>
      <vt:lpstr>Housing stability impacts: CBRR versus UC</vt:lpstr>
      <vt:lpstr>Self-sufficiency impacts: CBRR versus UC</vt:lpstr>
      <vt:lpstr>Effects of Transitional Housing (20 mo.)</vt:lpstr>
      <vt:lpstr>Housing stability impacts: PBTH versus UC</vt:lpstr>
      <vt:lpstr>PowerPoint Presentation</vt:lpstr>
      <vt:lpstr>Per family monthly program cost</vt:lpstr>
      <vt:lpstr>Cost of all program use during the 20-month follow-up period</vt:lpstr>
      <vt:lpstr>PowerPoint Presentation</vt:lpstr>
      <vt:lpstr>Major lessons</vt:lpstr>
      <vt:lpstr>How to stay informed . . .</vt:lpstr>
    </vt:vector>
  </TitlesOfParts>
  <Company>Abt Associates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Missy Robinson</dc:creator>
  <cp:lastModifiedBy>smintier</cp:lastModifiedBy>
  <cp:revision>603</cp:revision>
  <cp:lastPrinted>2015-09-16T16:43:03Z</cp:lastPrinted>
  <dcterms:created xsi:type="dcterms:W3CDTF">2011-10-31T18:06:18Z</dcterms:created>
  <dcterms:modified xsi:type="dcterms:W3CDTF">2015-09-18T12:39:07Z</dcterms:modified>
</cp:coreProperties>
</file>