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314" r:id="rId2"/>
    <p:sldId id="311" r:id="rId3"/>
    <p:sldId id="313" r:id="rId4"/>
    <p:sldId id="302" r:id="rId5"/>
    <p:sldId id="310" r:id="rId6"/>
    <p:sldId id="307" r:id="rId7"/>
    <p:sldId id="308" r:id="rId8"/>
    <p:sldId id="309" r:id="rId9"/>
    <p:sldId id="316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78276" autoAdjust="0"/>
  </p:normalViewPr>
  <p:slideViewPr>
    <p:cSldViewPr>
      <p:cViewPr varScale="1">
        <p:scale>
          <a:sx n="130" d="100"/>
          <a:sy n="130" d="100"/>
        </p:scale>
        <p:origin x="-97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19F206-0D0D-40A6-B877-AD6589526650}" type="datetimeFigureOut">
              <a:rPr lang="en-US" smtClean="0"/>
              <a:pPr/>
              <a:t>7/16/2014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102B02-69C1-4015-8E63-D3460FB8F7C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9792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0" dirty="0" smtClean="0"/>
              <a:t>And that rate is projected to increase to every 83 seconds by 2016.  But there are some fundamental problems the solar industry is facing – today I’m going to tell you about our technology is going to solve those problems and unlock huge new value for the industry.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102B02-69C1-4015-8E63-D3460FB8F7C4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According to</a:t>
            </a:r>
            <a:r>
              <a:rPr lang="en-US" baseline="0" dirty="0" smtClean="0">
                <a:solidFill>
                  <a:schemeClr val="bg1"/>
                </a:solidFill>
              </a:rPr>
              <a:t> the Rocky Mountain Institute, one of the biggest opportunities for cost reductions is wiring connections into the home.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Now there may seem like unrelated problems, but push those two problems together in a solution and you get </a:t>
            </a:r>
            <a:r>
              <a:rPr lang="en-US" b="1" dirty="0" smtClean="0"/>
              <a:t>a killer app.</a:t>
            </a:r>
            <a:endParaRPr lang="en-US" b="1" dirty="0" smtClean="0">
              <a:solidFill>
                <a:schemeClr val="bg1"/>
              </a:solidFill>
            </a:endParaRPr>
          </a:p>
          <a:p>
            <a:endParaRPr lang="en-US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Electrician</a:t>
            </a:r>
            <a:r>
              <a:rPr lang="en-US" baseline="0" dirty="0" smtClean="0">
                <a:solidFill>
                  <a:schemeClr val="bg1"/>
                </a:solidFill>
              </a:rPr>
              <a:t> </a:t>
            </a:r>
            <a:r>
              <a:rPr lang="en-US" dirty="0" smtClean="0">
                <a:solidFill>
                  <a:schemeClr val="bg1"/>
                </a:solidFill>
              </a:rPr>
              <a:t>5 hours @ $80/hour (inc travel) * 1.25 for 1</a:t>
            </a:r>
            <a:r>
              <a:rPr lang="en-US" baseline="0" dirty="0" smtClean="0">
                <a:solidFill>
                  <a:schemeClr val="bg1"/>
                </a:solidFill>
              </a:rPr>
              <a:t> in 4 rewiring issues = $500</a:t>
            </a:r>
          </a:p>
          <a:p>
            <a:r>
              <a:rPr lang="en-US" baseline="0" dirty="0" smtClean="0">
                <a:solidFill>
                  <a:schemeClr val="bg1"/>
                </a:solidFill>
              </a:rPr>
              <a:t>Equipment and materials = $300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102B02-69C1-4015-8E63-D3460FB8F7C4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>
                <a:solidFill>
                  <a:schemeClr val="tx2"/>
                </a:solidFill>
              </a:rPr>
              <a:t>Meet </a:t>
            </a:r>
            <a:r>
              <a:rPr lang="en-US" baseline="0" dirty="0" smtClean="0">
                <a:solidFill>
                  <a:schemeClr val="tx2"/>
                </a:solidFill>
              </a:rPr>
              <a:t>the</a:t>
            </a:r>
            <a:r>
              <a:rPr lang="en-US" dirty="0" smtClean="0">
                <a:solidFill>
                  <a:schemeClr val="tx2"/>
                </a:solidFill>
              </a:rPr>
              <a:t> Connect-DER or “connector” for short – DER stands for Distributed Energy Resources</a:t>
            </a:r>
            <a:r>
              <a:rPr lang="en-US" baseline="0" dirty="0" smtClean="0">
                <a:solidFill>
                  <a:schemeClr val="tx2"/>
                </a:solidFill>
              </a:rPr>
              <a:t> like solar power and electric vehicles.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 smtClean="0">
                <a:solidFill>
                  <a:schemeClr val="tx2"/>
                </a:solidFill>
              </a:rPr>
              <a:t>Our patent pending product</a:t>
            </a:r>
            <a:r>
              <a:rPr lang="en-US" dirty="0" smtClean="0">
                <a:solidFill>
                  <a:schemeClr val="tx2"/>
                </a:solidFill>
              </a:rPr>
              <a:t> allows quick installation of DERs by creating a grid connection point behind an standard electric power meter.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0" dirty="0" smtClean="0">
                <a:solidFill>
                  <a:schemeClr val="tx2"/>
                </a:solidFill>
              </a:rPr>
              <a:t>Utilities</a:t>
            </a:r>
            <a:r>
              <a:rPr lang="en-US" b="0" baseline="0" dirty="0" smtClean="0">
                <a:solidFill>
                  <a:schemeClr val="tx2"/>
                </a:solidFill>
              </a:rPr>
              <a:t> buy it to create a universal point of connection and metering for solar that they control. 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0" baseline="0" dirty="0" smtClean="0">
                <a:solidFill>
                  <a:schemeClr val="tx2"/>
                </a:solidFill>
              </a:rPr>
              <a:t>Better yet, they can build new business offerings around it while saving customers money to go solar.</a:t>
            </a:r>
            <a:endParaRPr lang="en-US" b="0" dirty="0" smtClean="0">
              <a:solidFill>
                <a:schemeClr val="tx2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102B02-69C1-4015-8E63-D3460FB8F7C4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63309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Here’s a closer</a:t>
            </a:r>
            <a:r>
              <a:rPr lang="en-US" baseline="0" dirty="0" smtClean="0"/>
              <a:t> look at the technology… </a:t>
            </a:r>
            <a:r>
              <a:rPr lang="en-US" b="0" baseline="0" dirty="0" smtClean="0">
                <a:solidFill>
                  <a:schemeClr val="tx2"/>
                </a:solidFill>
              </a:rPr>
              <a:t>i</a:t>
            </a:r>
            <a:r>
              <a:rPr lang="en-US" b="0" dirty="0" smtClean="0">
                <a:solidFill>
                  <a:schemeClr val="tx2"/>
                </a:solidFill>
              </a:rPr>
              <a:t>t may not look like much,</a:t>
            </a:r>
            <a:r>
              <a:rPr lang="en-US" b="0" baseline="0" dirty="0" smtClean="0">
                <a:solidFill>
                  <a:schemeClr val="tx2"/>
                </a:solidFill>
              </a:rPr>
              <a:t> but t</a:t>
            </a:r>
            <a:r>
              <a:rPr lang="en-US" b="0" dirty="0" smtClean="0">
                <a:solidFill>
                  <a:schemeClr val="tx2"/>
                </a:solidFill>
              </a:rPr>
              <a:t>here’s a lot of magic in this little box</a:t>
            </a:r>
            <a:r>
              <a:rPr lang="en-US" b="0" baseline="0" dirty="0" smtClean="0">
                <a:solidFill>
                  <a:schemeClr val="tx2"/>
                </a:solidFill>
              </a:rPr>
              <a:t>.</a:t>
            </a:r>
            <a:endParaRPr lang="en-US" dirty="0" smtClean="0"/>
          </a:p>
          <a:p>
            <a:r>
              <a:rPr lang="en-US" baseline="0" dirty="0" smtClean="0"/>
              <a:t>It’s got a point to plug-in on the base, a circuit breaker for protection on the top, and a meter and communications system inside. </a:t>
            </a:r>
          </a:p>
          <a:p>
            <a:r>
              <a:rPr lang="en-US" baseline="0" dirty="0" smtClean="0"/>
              <a:t>That’s metering with the same certified accuracy as your standard house meter, only for the solar energy.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102B02-69C1-4015-8E63-D3460FB8F7C4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Our cloud</a:t>
            </a:r>
            <a:r>
              <a:rPr lang="en-US" baseline="0" dirty="0" smtClean="0"/>
              <a:t> based </a:t>
            </a:r>
            <a:r>
              <a:rPr lang="en-US" dirty="0" smtClean="0"/>
              <a:t>software system</a:t>
            </a:r>
            <a:r>
              <a:rPr lang="en-US" baseline="0" dirty="0" smtClean="0"/>
              <a:t> provides the core communications, metering, and control functions.  </a:t>
            </a:r>
          </a:p>
          <a:p>
            <a:r>
              <a:rPr lang="en-US" baseline="0" dirty="0" smtClean="0"/>
              <a:t>Utilities use it for system maintenance, grid management, reporting, and presenting information to their customers.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102B02-69C1-4015-8E63-D3460FB8F7C4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102B02-69C1-4015-8E63-D3460FB8F7C4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9A42B-558E-495F-AD0A-96D4F63748E9}" type="datetime1">
              <a:rPr lang="en-US" smtClean="0"/>
              <a:pPr/>
              <a:t>7/16/2014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C78DA-5C62-47A1-A1D3-6D2481713118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55EFC-E39E-4C7D-ABD9-E8BC1CF56029}" type="datetime1">
              <a:rPr lang="en-US" smtClean="0"/>
              <a:pPr/>
              <a:t>7/16/2014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C78DA-5C62-47A1-A1D3-6D24817131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42501-C072-41A8-B911-03409D8D70DA}" type="datetime1">
              <a:rPr lang="en-US" smtClean="0"/>
              <a:pPr/>
              <a:t>7/16/2014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C78DA-5C62-47A1-A1D3-6D2481713118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73E19-E9E2-40B3-9B19-9FCD9E58BF24}" type="datetime1">
              <a:rPr lang="en-US" smtClean="0"/>
              <a:pPr/>
              <a:t>7/16/2014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C78DA-5C62-47A1-A1D3-6D24817131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669AD-ADB6-4F95-A61E-9111AF667456}" type="datetime1">
              <a:rPr lang="en-US" smtClean="0"/>
              <a:pPr/>
              <a:t>7/16/2014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C78DA-5C62-47A1-A1D3-6D2481713118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F7DB7-992E-4F4F-B53B-2EED8243E232}" type="datetime1">
              <a:rPr lang="en-US" smtClean="0"/>
              <a:pPr/>
              <a:t>7/16/2014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C78DA-5C62-47A1-A1D3-6D24817131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AC972-B5FD-4D96-9447-75910FE0DB86}" type="datetime1">
              <a:rPr lang="en-US" smtClean="0"/>
              <a:pPr/>
              <a:t>7/16/2014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C78DA-5C62-47A1-A1D3-6D24817131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7D32-7945-4D55-B791-BCD32D5346B8}" type="datetime1">
              <a:rPr lang="en-US" smtClean="0"/>
              <a:pPr/>
              <a:t>7/16/2014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C78DA-5C62-47A1-A1D3-6D2481713118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9020B-76F5-4586-BB03-954E3ABC3154}" type="datetime1">
              <a:rPr lang="en-US" smtClean="0"/>
              <a:pPr/>
              <a:t>7/16/2014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C78DA-5C62-47A1-A1D3-6D24817131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322DF-3DEC-4D8E-BEDF-7EF3D516E915}" type="datetime1">
              <a:rPr lang="en-US" smtClean="0"/>
              <a:pPr/>
              <a:t>7/16/2014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C78DA-5C62-47A1-A1D3-6D24817131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AF941-833B-47EC-926D-DDF253B8B20D}" type="datetime1">
              <a:rPr lang="en-US" smtClean="0"/>
              <a:pPr/>
              <a:t>7/16/2014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C78DA-5C62-47A1-A1D3-6D24817131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41F719A2-1621-4DA5-9D75-9277C1343B41}" type="datetime1">
              <a:rPr lang="en-US" smtClean="0"/>
              <a:pPr/>
              <a:t>7/16/2014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24800" y="6400800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 b="1">
                <a:solidFill>
                  <a:schemeClr val="accent1"/>
                </a:solidFill>
              </a:defRPr>
            </a:lvl1pPr>
          </a:lstStyle>
          <a:p>
            <a:fld id="{3F9C78DA-5C62-47A1-A1D3-6D2481713118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9" name="Group 8"/>
          <p:cNvGrpSpPr/>
          <p:nvPr userDrawn="1"/>
        </p:nvGrpSpPr>
        <p:grpSpPr>
          <a:xfrm>
            <a:off x="7239000" y="6362700"/>
            <a:ext cx="1219200" cy="457200"/>
            <a:chOff x="595532" y="2007078"/>
            <a:chExt cx="3810000" cy="1295400"/>
          </a:xfrm>
        </p:grpSpPr>
        <p:pic>
          <p:nvPicPr>
            <p:cNvPr id="11" name="Picture 2" descr="C:\Users\Whit\Downloads\InfiniteInvention_12-01.png"/>
            <p:cNvPicPr>
              <a:picLocks noChangeAspect="1" noChangeArrowheads="1"/>
            </p:cNvPicPr>
            <p:nvPr/>
          </p:nvPicPr>
          <p:blipFill>
            <a:blip r:embed="rId13" cstate="print"/>
            <a:srcRect l="3445" t="43600" r="77608" b="33939"/>
            <a:stretch>
              <a:fillRect/>
            </a:stretch>
          </p:blipFill>
          <p:spPr bwMode="auto">
            <a:xfrm>
              <a:off x="595532" y="2007078"/>
              <a:ext cx="1676400" cy="1295400"/>
            </a:xfrm>
            <a:prstGeom prst="rect">
              <a:avLst/>
            </a:prstGeom>
            <a:noFill/>
          </p:spPr>
        </p:pic>
        <p:pic>
          <p:nvPicPr>
            <p:cNvPr id="12" name="Picture 2" descr="C:\Users\Whit\Downloads\InfiniteInvention_12-01.png"/>
            <p:cNvPicPr>
              <a:picLocks noChangeAspect="1" noChangeArrowheads="1"/>
            </p:cNvPicPr>
            <p:nvPr/>
          </p:nvPicPr>
          <p:blipFill>
            <a:blip r:embed="rId13" cstate="print"/>
            <a:srcRect l="21531" t="43600" r="53494" b="33939"/>
            <a:stretch>
              <a:fillRect/>
            </a:stretch>
          </p:blipFill>
          <p:spPr bwMode="auto">
            <a:xfrm>
              <a:off x="2195732" y="2007078"/>
              <a:ext cx="2209800" cy="1295400"/>
            </a:xfrm>
            <a:prstGeom prst="rect">
              <a:avLst/>
            </a:prstGeom>
            <a:noFill/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wfulton@infiniteinvention.com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ConnectDER Product Overview</a:t>
            </a:r>
          </a:p>
          <a:p>
            <a:r>
              <a:rPr lang="en-US" dirty="0" smtClean="0"/>
              <a:t>MWCOG – BEEAC Meeting</a:t>
            </a:r>
          </a:p>
          <a:p>
            <a:r>
              <a:rPr lang="en-US" dirty="0" smtClean="0"/>
              <a:t>7/17/14</a:t>
            </a:r>
          </a:p>
          <a:p>
            <a:endParaRPr lang="en-US" dirty="0" smtClean="0"/>
          </a:p>
        </p:txBody>
      </p:sp>
      <p:pic>
        <p:nvPicPr>
          <p:cNvPr id="5" name="Picture 2" descr="C:\Users\Whit\Downloads\InfiniteInvention_12-01.png"/>
          <p:cNvPicPr>
            <a:picLocks noChangeAspect="1" noChangeArrowheads="1"/>
          </p:cNvPicPr>
          <p:nvPr/>
        </p:nvPicPr>
        <p:blipFill>
          <a:blip r:embed="rId3" cstate="print"/>
          <a:srcRect l="52534" t="43600" r="30242" b="33939"/>
          <a:stretch>
            <a:fillRect/>
          </a:stretch>
        </p:blipFill>
        <p:spPr bwMode="auto">
          <a:xfrm>
            <a:off x="671732" y="2057400"/>
            <a:ext cx="1524000" cy="1295400"/>
          </a:xfrm>
          <a:prstGeom prst="rect">
            <a:avLst/>
          </a:prstGeom>
          <a:noFill/>
        </p:spPr>
      </p:pic>
      <p:pic>
        <p:nvPicPr>
          <p:cNvPr id="6" name="Picture 2" descr="C:\Users\Whit\Downloads\InfiniteInvention_12-01.png"/>
          <p:cNvPicPr>
            <a:picLocks noChangeAspect="1" noChangeArrowheads="1"/>
          </p:cNvPicPr>
          <p:nvPr/>
        </p:nvPicPr>
        <p:blipFill>
          <a:blip r:embed="rId3" cstate="print"/>
          <a:srcRect l="3445" t="43600" r="77608" b="33939"/>
          <a:stretch>
            <a:fillRect/>
          </a:stretch>
        </p:blipFill>
        <p:spPr bwMode="auto">
          <a:xfrm>
            <a:off x="595532" y="2007078"/>
            <a:ext cx="1676400" cy="1295400"/>
          </a:xfrm>
          <a:prstGeom prst="rect">
            <a:avLst/>
          </a:prstGeom>
          <a:noFill/>
        </p:spPr>
      </p:pic>
      <p:pic>
        <p:nvPicPr>
          <p:cNvPr id="7" name="Picture 2" descr="C:\Users\Whit\Downloads\InfiniteInvention_12-01.png"/>
          <p:cNvPicPr>
            <a:picLocks noChangeAspect="1" noChangeArrowheads="1"/>
          </p:cNvPicPr>
          <p:nvPr/>
        </p:nvPicPr>
        <p:blipFill>
          <a:blip r:embed="rId3" cstate="print"/>
          <a:srcRect l="21531" t="43600" r="53494" b="33939"/>
          <a:stretch>
            <a:fillRect/>
          </a:stretch>
        </p:blipFill>
        <p:spPr bwMode="auto">
          <a:xfrm>
            <a:off x="2195732" y="2007078"/>
            <a:ext cx="2209800" cy="1295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91314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C78DA-5C62-47A1-A1D3-6D2481713118}" type="slidenum">
              <a:rPr lang="en-US" smtClean="0"/>
              <a:pPr/>
              <a:t>2</a:t>
            </a:fld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76400" y="1600200"/>
            <a:ext cx="5791200" cy="4343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 Home Goes Solar Every 4 Minutes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0626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Wiring Can Be Complicated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C78DA-5C62-47A1-A1D3-6D2481713118}" type="slidenum">
              <a:rPr lang="en-US" smtClean="0"/>
              <a:pPr/>
              <a:t>3</a:t>
            </a:fld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1600200"/>
            <a:ext cx="5486400" cy="4630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838200" y="5105400"/>
            <a:ext cx="3810000" cy="830997"/>
          </a:xfrm>
          <a:prstGeom prst="rect">
            <a:avLst/>
          </a:prstGeom>
          <a:solidFill>
            <a:schemeClr val="accent2">
              <a:lumMod val="75000"/>
            </a:schemeClr>
          </a:solidFill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Equipment + Labor = $800 5% of cost</a:t>
            </a:r>
          </a:p>
        </p:txBody>
      </p:sp>
    </p:spTree>
    <p:extLst>
      <p:ext uri="{BB962C8B-B14F-4D97-AF65-F5344CB8AC3E}">
        <p14:creationId xmlns:p14="http://schemas.microsoft.com/office/powerpoint/2010/main" val="2578313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67" t="15556" r="35000" b="5760"/>
          <a:stretch/>
        </p:blipFill>
        <p:spPr>
          <a:xfrm>
            <a:off x="4523556" y="557892"/>
            <a:ext cx="4419600" cy="569050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533400"/>
            <a:ext cx="8229600" cy="9906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The Connect</a:t>
            </a:r>
            <a:r>
              <a:rPr lang="en-US" dirty="0" smtClean="0">
                <a:solidFill>
                  <a:schemeClr val="accent5"/>
                </a:solidFill>
              </a:rPr>
              <a:t>DER </a:t>
            </a:r>
            <a:br>
              <a:rPr lang="en-US" dirty="0" smtClean="0">
                <a:solidFill>
                  <a:schemeClr val="accent5"/>
                </a:solidFill>
              </a:rPr>
            </a:br>
            <a:r>
              <a:rPr lang="en-US" dirty="0" smtClean="0"/>
              <a:t>(</a:t>
            </a:r>
            <a:r>
              <a:rPr lang="en-US" dirty="0" err="1" smtClean="0"/>
              <a:t>x</a:t>
            </a:r>
            <a:r>
              <a:rPr lang="en-US" dirty="0" err="1" smtClean="0">
                <a:solidFill>
                  <a:schemeClr val="accent5"/>
                </a:solidFill>
              </a:rPr>
              <a:t>DER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2209800"/>
            <a:ext cx="3733800" cy="4343400"/>
          </a:xfrm>
        </p:spPr>
        <p:txBody>
          <a:bodyPr>
            <a:normAutofit/>
          </a:bodyPr>
          <a:lstStyle/>
          <a:p>
            <a:pPr marL="0">
              <a:buNone/>
            </a:pPr>
            <a:r>
              <a:rPr lang="en-US" dirty="0" smtClean="0"/>
              <a:t>“Plug-and-play” solar via meter case</a:t>
            </a:r>
          </a:p>
          <a:p>
            <a:pPr marL="0">
              <a:buNone/>
            </a:pPr>
            <a:endParaRPr lang="en-US" dirty="0" smtClean="0"/>
          </a:p>
          <a:p>
            <a:pPr marL="0">
              <a:buNone/>
            </a:pPr>
            <a:r>
              <a:rPr lang="en-US" dirty="0" smtClean="0"/>
              <a:t>Integration </a:t>
            </a:r>
            <a:r>
              <a:rPr lang="en-US" dirty="0"/>
              <a:t>and revenue </a:t>
            </a:r>
            <a:r>
              <a:rPr lang="en-US" dirty="0" smtClean="0"/>
              <a:t>models for utilities</a:t>
            </a:r>
            <a:endParaRPr lang="en-US" dirty="0"/>
          </a:p>
          <a:p>
            <a:pPr marL="0">
              <a:buNone/>
            </a:pPr>
            <a:endParaRPr lang="en-US" dirty="0"/>
          </a:p>
          <a:p>
            <a:pPr marL="0">
              <a:buNone/>
            </a:pPr>
            <a:r>
              <a:rPr lang="en-US" dirty="0" smtClean="0"/>
              <a:t>Key installation costs eliminated</a:t>
            </a:r>
          </a:p>
          <a:p>
            <a:pPr marL="0">
              <a:buNone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C78DA-5C62-47A1-A1D3-6D2481713118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9" name="Right Arrow 8"/>
          <p:cNvSpPr/>
          <p:nvPr/>
        </p:nvSpPr>
        <p:spPr>
          <a:xfrm rot="14037149">
            <a:off x="7279956" y="3735921"/>
            <a:ext cx="1219200" cy="533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410" name="AutoShape 2" descr="https://mail-attachment.googleusercontent.com/attachment/u/0/?ui=2&amp;ik=0684214538&amp;view=att&amp;th=13f71dae6f772542&amp;attid=0.1&amp;disp=inline&amp;realattid=1438651073196720128-1&amp;safe=1&amp;zw&amp;saduie=AG9B_P_4uexi4lEuzmnHrzA_jWqV&amp;sadet=1372009323224&amp;sads=b01ETisCq512ipo_B1lm0UD4SQQ&amp;sadssc=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412" name="AutoShape 4" descr="https://mail-attachment.googleusercontent.com/attachment/u/0/?ui=2&amp;ik=0684214538&amp;view=att&amp;th=13f71dae6f772542&amp;attid=0.1&amp;disp=inline&amp;realattid=1438651073196720128-1&amp;safe=1&amp;zw&amp;saduie=AG9B_P_4uexi4lEuzmnHrzA_jWqV&amp;sadet=1372009323224&amp;sads=b01ETisCq512ipo_B1lm0UD4SQQ&amp;sadssc=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8744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7" name="Elbow Connector 56"/>
          <p:cNvCxnSpPr>
            <a:stCxn id="15" idx="2"/>
            <a:endCxn id="75" idx="3"/>
          </p:cNvCxnSpPr>
          <p:nvPr/>
        </p:nvCxnSpPr>
        <p:spPr>
          <a:xfrm rot="5400000">
            <a:off x="1742904" y="4886497"/>
            <a:ext cx="1219200" cy="1657007"/>
          </a:xfrm>
          <a:prstGeom prst="bentConnector2">
            <a:avLst/>
          </a:prstGeom>
          <a:ln w="28575">
            <a:prstDash val="dash"/>
            <a:headEnd type="none"/>
            <a:tailEnd type="diamond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19" name="Elbow Connector 18"/>
          <p:cNvCxnSpPr>
            <a:stCxn id="17" idx="2"/>
            <a:endCxn id="11" idx="4"/>
          </p:cNvCxnSpPr>
          <p:nvPr/>
        </p:nvCxnSpPr>
        <p:spPr>
          <a:xfrm rot="5400000" flipH="1" flipV="1">
            <a:off x="2654631" y="4102431"/>
            <a:ext cx="1066800" cy="1853538"/>
          </a:xfrm>
          <a:prstGeom prst="bentConnector3">
            <a:avLst>
              <a:gd name="adj1" fmla="val -21429"/>
            </a:avLst>
          </a:prstGeom>
          <a:ln w="28575">
            <a:headEnd type="none"/>
            <a:tailEnd type="non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36" name="Elbow Connector 35"/>
          <p:cNvCxnSpPr/>
          <p:nvPr/>
        </p:nvCxnSpPr>
        <p:spPr>
          <a:xfrm rot="5400000" flipH="1" flipV="1">
            <a:off x="3733800" y="3352800"/>
            <a:ext cx="609600" cy="152400"/>
          </a:xfrm>
          <a:prstGeom prst="bentConnector3">
            <a:avLst>
              <a:gd name="adj1" fmla="val 50000"/>
            </a:avLst>
          </a:prstGeom>
          <a:ln>
            <a:headEnd type="diamond"/>
            <a:tailEnd type="diamon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5" name="Cube 14"/>
          <p:cNvSpPr/>
          <p:nvPr/>
        </p:nvSpPr>
        <p:spPr>
          <a:xfrm rot="5400000" flipH="1">
            <a:off x="2247900" y="3390900"/>
            <a:ext cx="2362200" cy="1066800"/>
          </a:xfrm>
          <a:prstGeom prst="cube">
            <a:avLst>
              <a:gd name="adj" fmla="val 46493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914400" y="4038600"/>
            <a:ext cx="10310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Inverter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21022" y="1143000"/>
            <a:ext cx="1556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Solar panels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67200" y="4648200"/>
            <a:ext cx="16594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Connect</a:t>
            </a:r>
            <a:r>
              <a:rPr lang="en-US" b="1" dirty="0" smtClean="0">
                <a:solidFill>
                  <a:schemeClr val="accent5"/>
                </a:solidFill>
              </a:rPr>
              <a:t>DER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15000" y="457200"/>
            <a:ext cx="13773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Power grid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" name="Can 10"/>
          <p:cNvSpPr/>
          <p:nvPr/>
        </p:nvSpPr>
        <p:spPr>
          <a:xfrm rot="5400000">
            <a:off x="3581400" y="3505200"/>
            <a:ext cx="1066800" cy="914400"/>
          </a:xfrm>
          <a:prstGeom prst="can">
            <a:avLst>
              <a:gd name="adj" fmla="val 91071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Can 13"/>
          <p:cNvSpPr/>
          <p:nvPr/>
        </p:nvSpPr>
        <p:spPr>
          <a:xfrm rot="5400000">
            <a:off x="3962400" y="3581400"/>
            <a:ext cx="1066800" cy="762000"/>
          </a:xfrm>
          <a:prstGeom prst="can">
            <a:avLst>
              <a:gd name="adj" fmla="val 50000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Sun 40"/>
          <p:cNvSpPr/>
          <p:nvPr/>
        </p:nvSpPr>
        <p:spPr>
          <a:xfrm>
            <a:off x="152400" y="457200"/>
            <a:ext cx="1295400" cy="1143000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44"/>
          <p:cNvGrpSpPr/>
          <p:nvPr/>
        </p:nvGrpSpPr>
        <p:grpSpPr>
          <a:xfrm>
            <a:off x="3480486" y="2590800"/>
            <a:ext cx="1143000" cy="1066800"/>
            <a:chOff x="3810000" y="1447800"/>
            <a:chExt cx="1143000" cy="1066800"/>
          </a:xfrm>
        </p:grpSpPr>
        <p:sp>
          <p:nvSpPr>
            <p:cNvPr id="42" name="Arc 41"/>
            <p:cNvSpPr/>
            <p:nvPr/>
          </p:nvSpPr>
          <p:spPr>
            <a:xfrm>
              <a:off x="4030362" y="1600200"/>
              <a:ext cx="762000" cy="762000"/>
            </a:xfrm>
            <a:prstGeom prst="arc">
              <a:avLst/>
            </a:prstGeom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Arc 42"/>
            <p:cNvSpPr/>
            <p:nvPr/>
          </p:nvSpPr>
          <p:spPr>
            <a:xfrm>
              <a:off x="3810000" y="1447800"/>
              <a:ext cx="1143000" cy="1066800"/>
            </a:xfrm>
            <a:prstGeom prst="arc">
              <a:avLst/>
            </a:prstGeom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Arc 43"/>
            <p:cNvSpPr/>
            <p:nvPr/>
          </p:nvSpPr>
          <p:spPr>
            <a:xfrm>
              <a:off x="4191000" y="1752600"/>
              <a:ext cx="457200" cy="457200"/>
            </a:xfrm>
            <a:prstGeom prst="arc">
              <a:avLst/>
            </a:prstGeom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59" name="Elbow Connector 58"/>
          <p:cNvCxnSpPr>
            <a:endCxn id="99" idx="1"/>
          </p:cNvCxnSpPr>
          <p:nvPr/>
        </p:nvCxnSpPr>
        <p:spPr>
          <a:xfrm flipV="1">
            <a:off x="3505200" y="1003514"/>
            <a:ext cx="3242383" cy="1892086"/>
          </a:xfrm>
          <a:prstGeom prst="bentConnector3">
            <a:avLst>
              <a:gd name="adj1" fmla="val 256"/>
            </a:avLst>
          </a:prstGeom>
          <a:ln w="28575">
            <a:headEnd type="diamond"/>
            <a:tailEnd type="non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17" name="Cube 16"/>
          <p:cNvSpPr/>
          <p:nvPr/>
        </p:nvSpPr>
        <p:spPr>
          <a:xfrm rot="5400000" flipH="1">
            <a:off x="1447800" y="4191000"/>
            <a:ext cx="1981200" cy="762000"/>
          </a:xfrm>
          <a:prstGeom prst="cube">
            <a:avLst>
              <a:gd name="adj" fmla="val 46493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8" name="Elbow Connector 67"/>
          <p:cNvCxnSpPr/>
          <p:nvPr/>
        </p:nvCxnSpPr>
        <p:spPr>
          <a:xfrm rot="16200000" flipV="1">
            <a:off x="1600203" y="2895603"/>
            <a:ext cx="1142999" cy="533396"/>
          </a:xfrm>
          <a:prstGeom prst="bentConnector3">
            <a:avLst>
              <a:gd name="adj1" fmla="val 50000"/>
            </a:avLst>
          </a:prstGeom>
          <a:ln w="28575">
            <a:headEnd type="diamond"/>
            <a:tailEnd type="diamond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64" name="Cube 63"/>
          <p:cNvSpPr/>
          <p:nvPr/>
        </p:nvSpPr>
        <p:spPr>
          <a:xfrm rot="18854542" flipH="1">
            <a:off x="249247" y="1866547"/>
            <a:ext cx="2895600" cy="1066800"/>
          </a:xfrm>
          <a:prstGeom prst="cube">
            <a:avLst>
              <a:gd name="adj" fmla="val 86647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TextBox 87"/>
          <p:cNvSpPr txBox="1"/>
          <p:nvPr/>
        </p:nvSpPr>
        <p:spPr>
          <a:xfrm>
            <a:off x="4684577" y="1941493"/>
            <a:ext cx="80182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cellular </a:t>
            </a:r>
          </a:p>
          <a:p>
            <a:pPr algn="ctr"/>
            <a:r>
              <a:rPr lang="en-US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wifi</a:t>
            </a:r>
            <a:endParaRPr lang="en-US" sz="14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US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zigbee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  <a:p>
            <a:pPr algn="ctr"/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AMI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239000" y="2514600"/>
            <a:ext cx="8386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Cloud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56" name="Group 55"/>
          <p:cNvGrpSpPr/>
          <p:nvPr/>
        </p:nvGrpSpPr>
        <p:grpSpPr>
          <a:xfrm>
            <a:off x="5486400" y="2667000"/>
            <a:ext cx="1295400" cy="1295400"/>
            <a:chOff x="5181600" y="3021228"/>
            <a:chExt cx="1295400" cy="1295400"/>
          </a:xfrm>
        </p:grpSpPr>
        <p:grpSp>
          <p:nvGrpSpPr>
            <p:cNvPr id="3" name="Group 45"/>
            <p:cNvGrpSpPr/>
            <p:nvPr/>
          </p:nvGrpSpPr>
          <p:grpSpPr>
            <a:xfrm flipH="1">
              <a:off x="5181600" y="3021228"/>
              <a:ext cx="1143000" cy="1066800"/>
              <a:chOff x="3810000" y="1447800"/>
              <a:chExt cx="1143000" cy="1066800"/>
            </a:xfrm>
          </p:grpSpPr>
          <p:sp>
            <p:nvSpPr>
              <p:cNvPr id="47" name="Arc 46"/>
              <p:cNvSpPr/>
              <p:nvPr/>
            </p:nvSpPr>
            <p:spPr>
              <a:xfrm>
                <a:off x="4030362" y="1600200"/>
                <a:ext cx="762000" cy="762000"/>
              </a:xfrm>
              <a:prstGeom prst="arc">
                <a:avLst/>
              </a:prstGeom>
            </p:spPr>
            <p:style>
              <a:lnRef idx="1">
                <a:schemeClr val="accent6"/>
              </a:lnRef>
              <a:fillRef idx="0">
                <a:schemeClr val="accent6"/>
              </a:fillRef>
              <a:effectRef idx="0">
                <a:schemeClr val="accent6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8" name="Arc 47"/>
              <p:cNvSpPr/>
              <p:nvPr/>
            </p:nvSpPr>
            <p:spPr>
              <a:xfrm>
                <a:off x="3810000" y="1447800"/>
                <a:ext cx="1143000" cy="1066800"/>
              </a:xfrm>
              <a:prstGeom prst="arc">
                <a:avLst/>
              </a:prstGeom>
            </p:spPr>
            <p:style>
              <a:lnRef idx="1">
                <a:schemeClr val="accent6"/>
              </a:lnRef>
              <a:fillRef idx="0">
                <a:schemeClr val="accent6"/>
              </a:fillRef>
              <a:effectRef idx="0">
                <a:schemeClr val="accent6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9" name="Arc 48"/>
              <p:cNvSpPr/>
              <p:nvPr/>
            </p:nvSpPr>
            <p:spPr>
              <a:xfrm>
                <a:off x="4191000" y="1752600"/>
                <a:ext cx="457200" cy="457200"/>
              </a:xfrm>
              <a:prstGeom prst="arc">
                <a:avLst/>
              </a:prstGeom>
            </p:spPr>
            <p:style>
              <a:lnRef idx="1">
                <a:schemeClr val="accent6"/>
              </a:lnRef>
              <a:fillRef idx="0">
                <a:schemeClr val="accent6"/>
              </a:fillRef>
              <a:effectRef idx="0">
                <a:schemeClr val="accent6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cxnSp>
          <p:nvCxnSpPr>
            <p:cNvPr id="50" name="Elbow Connector 49"/>
            <p:cNvCxnSpPr/>
            <p:nvPr/>
          </p:nvCxnSpPr>
          <p:spPr>
            <a:xfrm rot="10800000">
              <a:off x="5638800" y="3554628"/>
              <a:ext cx="314018" cy="266700"/>
            </a:xfrm>
            <a:prstGeom prst="bentConnector3">
              <a:avLst>
                <a:gd name="adj1" fmla="val 99844"/>
              </a:avLst>
            </a:prstGeom>
            <a:ln>
              <a:headEnd type="diamond"/>
              <a:tailEnd type="diamon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53" name="Cube 52"/>
            <p:cNvSpPr/>
            <p:nvPr/>
          </p:nvSpPr>
          <p:spPr>
            <a:xfrm rot="5400000" flipH="1">
              <a:off x="5715000" y="3554628"/>
              <a:ext cx="838200" cy="685800"/>
            </a:xfrm>
            <a:prstGeom prst="cube">
              <a:avLst>
                <a:gd name="adj" fmla="val 46493"/>
              </a:avLst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8" name="Cube 57"/>
          <p:cNvSpPr/>
          <p:nvPr/>
        </p:nvSpPr>
        <p:spPr>
          <a:xfrm flipH="1">
            <a:off x="7620000" y="4953000"/>
            <a:ext cx="1219200" cy="533400"/>
          </a:xfrm>
          <a:prstGeom prst="cube">
            <a:avLst>
              <a:gd name="adj" fmla="val 21783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accent6"/>
                </a:solidFill>
              </a:rPr>
              <a:t>API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40" name="Cloud 39"/>
          <p:cNvSpPr/>
          <p:nvPr/>
        </p:nvSpPr>
        <p:spPr>
          <a:xfrm>
            <a:off x="6096000" y="2971800"/>
            <a:ext cx="2895600" cy="2236572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Reporting</a:t>
            </a:r>
          </a:p>
          <a:p>
            <a:pPr algn="ctr"/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&amp; controls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52" name="Group 51"/>
          <p:cNvGrpSpPr/>
          <p:nvPr/>
        </p:nvGrpSpPr>
        <p:grpSpPr>
          <a:xfrm>
            <a:off x="6612452" y="152400"/>
            <a:ext cx="2455348" cy="1936244"/>
            <a:chOff x="6612452" y="152400"/>
            <a:chExt cx="2455348" cy="1936244"/>
          </a:xfrm>
        </p:grpSpPr>
        <p:sp>
          <p:nvSpPr>
            <p:cNvPr id="109" name="Arc 108"/>
            <p:cNvSpPr/>
            <p:nvPr/>
          </p:nvSpPr>
          <p:spPr>
            <a:xfrm rot="8454002">
              <a:off x="7290014" y="152400"/>
              <a:ext cx="1244387" cy="522768"/>
            </a:xfrm>
            <a:prstGeom prst="arc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6612452" y="348633"/>
              <a:ext cx="1988645" cy="1740011"/>
              <a:chOff x="6282145" y="181465"/>
              <a:chExt cx="1988645" cy="1740011"/>
            </a:xfrm>
          </p:grpSpPr>
          <p:sp>
            <p:nvSpPr>
              <p:cNvPr id="110" name="Arc 109"/>
              <p:cNvSpPr/>
              <p:nvPr/>
            </p:nvSpPr>
            <p:spPr>
              <a:xfrm rot="8454002">
                <a:off x="6282145" y="181465"/>
                <a:ext cx="1244387" cy="522768"/>
              </a:xfrm>
              <a:prstGeom prst="arc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6" name="Rectangle 95"/>
              <p:cNvSpPr/>
              <p:nvPr/>
            </p:nvSpPr>
            <p:spPr>
              <a:xfrm>
                <a:off x="6637638" y="778476"/>
                <a:ext cx="76200" cy="1143000"/>
              </a:xfrm>
              <a:prstGeom prst="rect">
                <a:avLst/>
              </a:prstGeom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7" name="Rectangle 96"/>
              <p:cNvSpPr/>
              <p:nvPr/>
            </p:nvSpPr>
            <p:spPr>
              <a:xfrm>
                <a:off x="7315200" y="581025"/>
                <a:ext cx="76200" cy="1143000"/>
              </a:xfrm>
              <a:prstGeom prst="rect">
                <a:avLst/>
              </a:prstGeom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8" name="Rectangle 97"/>
              <p:cNvSpPr/>
              <p:nvPr/>
            </p:nvSpPr>
            <p:spPr>
              <a:xfrm>
                <a:off x="7976286" y="397476"/>
                <a:ext cx="76200" cy="1143000"/>
              </a:xfrm>
              <a:prstGeom prst="rect">
                <a:avLst/>
              </a:prstGeom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9" name="Rectangle 98"/>
              <p:cNvSpPr/>
              <p:nvPr/>
            </p:nvSpPr>
            <p:spPr>
              <a:xfrm>
                <a:off x="6417276" y="813486"/>
                <a:ext cx="533400" cy="45719"/>
              </a:xfrm>
              <a:prstGeom prst="rect">
                <a:avLst/>
              </a:prstGeom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3" name="Rectangle 102"/>
              <p:cNvSpPr/>
              <p:nvPr/>
            </p:nvSpPr>
            <p:spPr>
              <a:xfrm>
                <a:off x="7737390" y="432486"/>
                <a:ext cx="533400" cy="45719"/>
              </a:xfrm>
              <a:prstGeom prst="rect">
                <a:avLst/>
              </a:prstGeom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4" name="Rectangle 103"/>
              <p:cNvSpPr/>
              <p:nvPr/>
            </p:nvSpPr>
            <p:spPr>
              <a:xfrm>
                <a:off x="7086600" y="626076"/>
                <a:ext cx="533400" cy="45719"/>
              </a:xfrm>
              <a:prstGeom prst="rect">
                <a:avLst/>
              </a:prstGeom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7" name="Arc 106"/>
              <p:cNvSpPr/>
              <p:nvPr/>
            </p:nvSpPr>
            <p:spPr>
              <a:xfrm rot="8454002">
                <a:off x="6807306" y="181465"/>
                <a:ext cx="1244387" cy="522768"/>
              </a:xfrm>
              <a:prstGeom prst="arc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08" name="Arc 107"/>
            <p:cNvSpPr/>
            <p:nvPr/>
          </p:nvSpPr>
          <p:spPr>
            <a:xfrm rot="8454002">
              <a:off x="7823413" y="152400"/>
              <a:ext cx="1244387" cy="522768"/>
            </a:xfrm>
            <a:prstGeom prst="arc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2" name="TextBox 71"/>
          <p:cNvSpPr txBox="1"/>
          <p:nvPr/>
        </p:nvSpPr>
        <p:spPr>
          <a:xfrm>
            <a:off x="559795" y="5257800"/>
            <a:ext cx="8258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Home</a:t>
            </a:r>
          </a:p>
        </p:txBody>
      </p:sp>
      <p:sp>
        <p:nvSpPr>
          <p:cNvPr id="75" name="Rectangle 74"/>
          <p:cNvSpPr/>
          <p:nvPr/>
        </p:nvSpPr>
        <p:spPr>
          <a:xfrm>
            <a:off x="381000" y="6019800"/>
            <a:ext cx="1143000" cy="60960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Isosceles Triangle 77"/>
          <p:cNvSpPr/>
          <p:nvPr/>
        </p:nvSpPr>
        <p:spPr>
          <a:xfrm>
            <a:off x="304800" y="5638800"/>
            <a:ext cx="1295400" cy="381000"/>
          </a:xfrm>
          <a:prstGeom prst="triangl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924800" y="6400800"/>
            <a:ext cx="1066800" cy="329184"/>
          </a:xfrm>
        </p:spPr>
        <p:txBody>
          <a:bodyPr/>
          <a:lstStyle/>
          <a:p>
            <a:fld id="{3F9C78DA-5C62-47A1-A1D3-6D2481713118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3540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400" y="3352800"/>
            <a:ext cx="2743700" cy="18288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6213" y="1295400"/>
            <a:ext cx="2743640" cy="18288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2362200"/>
            <a:ext cx="4229100" cy="28194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</p:pic>
      <p:sp>
        <p:nvSpPr>
          <p:cNvPr id="12" name="Line Callout 2 (Accent Bar) 11"/>
          <p:cNvSpPr/>
          <p:nvPr/>
        </p:nvSpPr>
        <p:spPr>
          <a:xfrm flipH="1">
            <a:off x="2895600" y="1295400"/>
            <a:ext cx="1905000" cy="685800"/>
          </a:xfrm>
          <a:prstGeom prst="accent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137686"/>
              <a:gd name="adj6" fmla="val -71201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Connector</a:t>
            </a:r>
            <a:endParaRPr lang="en-US" dirty="0"/>
          </a:p>
        </p:txBody>
      </p:sp>
      <p:sp>
        <p:nvSpPr>
          <p:cNvPr id="14" name="Line Callout 2 (Accent Bar) 13"/>
          <p:cNvSpPr/>
          <p:nvPr/>
        </p:nvSpPr>
        <p:spPr>
          <a:xfrm flipH="1">
            <a:off x="152400" y="5486400"/>
            <a:ext cx="1905000" cy="685800"/>
          </a:xfrm>
          <a:prstGeom prst="accent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-60092"/>
              <a:gd name="adj6" fmla="val -48834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Metering</a:t>
            </a:r>
            <a:endParaRPr lang="en-US" dirty="0"/>
          </a:p>
        </p:txBody>
      </p:sp>
      <p:sp>
        <p:nvSpPr>
          <p:cNvPr id="15" name="Line Callout 2 (Accent Bar) 14"/>
          <p:cNvSpPr/>
          <p:nvPr/>
        </p:nvSpPr>
        <p:spPr>
          <a:xfrm flipH="1">
            <a:off x="2971800" y="5486400"/>
            <a:ext cx="1905000" cy="685800"/>
          </a:xfrm>
          <a:prstGeom prst="accent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-183797"/>
              <a:gd name="adj6" fmla="val -72267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Circuit Breaker</a:t>
            </a:r>
            <a:endParaRPr lang="en-US" dirty="0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Hardware</a:t>
            </a:r>
            <a:endParaRPr lang="en-US" dirty="0"/>
          </a:p>
        </p:txBody>
      </p:sp>
      <p:sp>
        <p:nvSpPr>
          <p:cNvPr id="18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924800" y="6400800"/>
            <a:ext cx="1066800" cy="329184"/>
          </a:xfrm>
        </p:spPr>
        <p:txBody>
          <a:bodyPr/>
          <a:lstStyle/>
          <a:p>
            <a:fld id="{3F9C78DA-5C62-47A1-A1D3-6D2481713118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183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3837" y="3200400"/>
            <a:ext cx="2519363" cy="291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Line Callout 2 (Accent Bar) 13"/>
          <p:cNvSpPr/>
          <p:nvPr/>
        </p:nvSpPr>
        <p:spPr>
          <a:xfrm>
            <a:off x="3276600" y="4267200"/>
            <a:ext cx="1981200" cy="685800"/>
          </a:xfrm>
          <a:prstGeom prst="accent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-60092"/>
              <a:gd name="adj6" fmla="val -48834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Connection</a:t>
            </a:r>
            <a:endParaRPr lang="en-US" dirty="0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Software</a:t>
            </a:r>
            <a:endParaRPr lang="en-US" dirty="0"/>
          </a:p>
        </p:txBody>
      </p:sp>
      <p:sp>
        <p:nvSpPr>
          <p:cNvPr id="18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924800" y="6400800"/>
            <a:ext cx="1066800" cy="329184"/>
          </a:xfrm>
        </p:spPr>
        <p:txBody>
          <a:bodyPr/>
          <a:lstStyle/>
          <a:p>
            <a:fld id="{3F9C78DA-5C62-47A1-A1D3-6D2481713118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 b="15625"/>
          <a:stretch>
            <a:fillRect/>
          </a:stretch>
        </p:blipFill>
        <p:spPr bwMode="auto">
          <a:xfrm>
            <a:off x="5867400" y="4038600"/>
            <a:ext cx="2965449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/>
          <a:srcRect b="29586"/>
          <a:stretch>
            <a:fillRect/>
          </a:stretch>
        </p:blipFill>
        <p:spPr bwMode="auto">
          <a:xfrm>
            <a:off x="3200400" y="685800"/>
            <a:ext cx="5638800" cy="3043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Line Callout 2 (Accent Bar) 11"/>
          <p:cNvSpPr/>
          <p:nvPr/>
        </p:nvSpPr>
        <p:spPr>
          <a:xfrm flipH="1">
            <a:off x="381000" y="1981200"/>
            <a:ext cx="1905000" cy="685800"/>
          </a:xfrm>
          <a:prstGeom prst="accent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123797"/>
              <a:gd name="adj6" fmla="val -72201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Metering</a:t>
            </a:r>
            <a:endParaRPr lang="en-US" dirty="0"/>
          </a:p>
        </p:txBody>
      </p:sp>
      <p:sp>
        <p:nvSpPr>
          <p:cNvPr id="15" name="Line Callout 2 (Accent Bar) 14"/>
          <p:cNvSpPr/>
          <p:nvPr/>
        </p:nvSpPr>
        <p:spPr>
          <a:xfrm flipH="1">
            <a:off x="3276600" y="5334000"/>
            <a:ext cx="1981200" cy="685800"/>
          </a:xfrm>
          <a:prstGeom prst="accent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-4630"/>
              <a:gd name="adj6" fmla="val -54113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Status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955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MEA Game Changer 2.0 Project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Install </a:t>
            </a:r>
            <a:r>
              <a:rPr lang="en-US" dirty="0" err="1"/>
              <a:t>xDER</a:t>
            </a:r>
            <a:r>
              <a:rPr lang="en-US" dirty="0"/>
              <a:t> on 10 MD </a:t>
            </a:r>
            <a:r>
              <a:rPr lang="en-US" dirty="0" smtClean="0"/>
              <a:t>homes; Demonstrate positive </a:t>
            </a:r>
            <a:r>
              <a:rPr lang="en-US" dirty="0"/>
              <a:t>user experience and cost savings from technology</a:t>
            </a:r>
          </a:p>
          <a:p>
            <a:endParaRPr lang="en-US" dirty="0" smtClean="0"/>
          </a:p>
          <a:p>
            <a:r>
              <a:rPr lang="en-US" dirty="0" smtClean="0"/>
              <a:t>Team of Infinite, Standard Solar, Bill Brooks (Solar and NEC code expert), PEPCO</a:t>
            </a:r>
          </a:p>
          <a:p>
            <a:endParaRPr lang="en-US" dirty="0" smtClean="0"/>
          </a:p>
          <a:p>
            <a:r>
              <a:rPr lang="en-US" dirty="0" smtClean="0"/>
              <a:t>Schedule</a:t>
            </a:r>
          </a:p>
          <a:p>
            <a:pPr lvl="1"/>
            <a:r>
              <a:rPr lang="en-US" dirty="0" smtClean="0"/>
              <a:t>May-July: Prep, training, scheduling</a:t>
            </a:r>
          </a:p>
          <a:p>
            <a:pPr lvl="1"/>
            <a:r>
              <a:rPr lang="en-US" dirty="0" smtClean="0"/>
              <a:t>August-September: installation, reporting</a:t>
            </a:r>
          </a:p>
          <a:p>
            <a:pPr lvl="1"/>
            <a:r>
              <a:rPr lang="en-US" dirty="0" smtClean="0"/>
              <a:t>Oct 2014 – Sep 2015: performance tracking and reporting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C78DA-5C62-47A1-A1D3-6D2481713118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Contact</a:t>
            </a:r>
            <a:endParaRPr lang="en-US" dirty="0"/>
          </a:p>
        </p:txBody>
      </p:sp>
      <p:sp>
        <p:nvSpPr>
          <p:cNvPr id="6" name="Subtitle 5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590800" cy="4242816"/>
          </a:xfrm>
        </p:spPr>
        <p:txBody>
          <a:bodyPr/>
          <a:lstStyle/>
          <a:p>
            <a:r>
              <a:rPr lang="en-US" dirty="0" smtClean="0">
                <a:solidFill>
                  <a:schemeClr val="tx2"/>
                </a:solidFill>
              </a:rPr>
              <a:t>Whitman Fulton</a:t>
            </a:r>
          </a:p>
          <a:p>
            <a:r>
              <a:rPr lang="en-US" dirty="0" smtClean="0">
                <a:solidFill>
                  <a:schemeClr val="tx2"/>
                </a:solidFill>
              </a:rPr>
              <a:t>CEO</a:t>
            </a:r>
          </a:p>
          <a:p>
            <a:r>
              <a:rPr lang="en-US" dirty="0" smtClean="0">
                <a:solidFill>
                  <a:schemeClr val="tx2"/>
                </a:solidFill>
              </a:rPr>
              <a:t>202-207-6882</a:t>
            </a:r>
          </a:p>
          <a:p>
            <a:r>
              <a:rPr lang="en-US" dirty="0" smtClean="0">
                <a:solidFill>
                  <a:schemeClr val="tx2"/>
                </a:solidFill>
                <a:hlinkClick r:id="rId3"/>
              </a:rPr>
              <a:t>wfulton@infiniteinvention.com</a:t>
            </a:r>
            <a:endParaRPr lang="en-US" dirty="0" smtClean="0">
              <a:solidFill>
                <a:schemeClr val="tx2"/>
              </a:solidFill>
            </a:endParaRPr>
          </a:p>
          <a:p>
            <a:endParaRPr lang="en-US" dirty="0" smtClean="0">
              <a:solidFill>
                <a:schemeClr val="tx2"/>
              </a:solidFill>
            </a:endParaRPr>
          </a:p>
          <a:p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C78DA-5C62-47A1-A1D3-6D2481713118}" type="slidenum">
              <a:rPr lang="en-US" smtClean="0"/>
              <a:pPr/>
              <a:t>9</a:t>
            </a:fld>
            <a:endParaRPr lang="en-US"/>
          </a:p>
        </p:txBody>
      </p:sp>
      <p:pic>
        <p:nvPicPr>
          <p:cNvPr id="9" name="Picture Placeholder 8"/>
          <p:cNvPicPr>
            <a:picLocks noGrp="1" noChangeAspect="1"/>
          </p:cNvPicPr>
          <p:nvPr>
            <p:ph type="pic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200" y="1552813"/>
            <a:ext cx="5638800" cy="3823811"/>
          </a:xfrm>
        </p:spPr>
      </p:pic>
    </p:spTree>
    <p:extLst>
      <p:ext uri="{BB962C8B-B14F-4D97-AF65-F5344CB8AC3E}">
        <p14:creationId xmlns:p14="http://schemas.microsoft.com/office/powerpoint/2010/main" val="2198104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ustom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F05A28"/>
      </a:accent1>
      <a:accent2>
        <a:srgbClr val="5A6288"/>
      </a:accent2>
      <a:accent3>
        <a:srgbClr val="E1D7C8"/>
      </a:accent3>
      <a:accent4>
        <a:srgbClr val="76923C"/>
      </a:accent4>
      <a:accent5>
        <a:srgbClr val="CC3300"/>
      </a:accent5>
      <a:accent6>
        <a:srgbClr val="737373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11102</TotalTime>
  <Words>467</Words>
  <Application>Microsoft Office PowerPoint</Application>
  <PresentationFormat>On-screen Show (4:3)</PresentationFormat>
  <Paragraphs>77</Paragraphs>
  <Slides>9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Clarity</vt:lpstr>
      <vt:lpstr>PowerPoint Presentation</vt:lpstr>
      <vt:lpstr>A Home Goes Solar Every 4 Minutes</vt:lpstr>
      <vt:lpstr>Wiring Can Be Complicated</vt:lpstr>
      <vt:lpstr>The ConnectDER  (xDER)</vt:lpstr>
      <vt:lpstr>PowerPoint Presentation</vt:lpstr>
      <vt:lpstr>Hardware</vt:lpstr>
      <vt:lpstr>Software</vt:lpstr>
      <vt:lpstr>MEA Game Changer 2.0 Project</vt:lpstr>
      <vt:lpstr>Contact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Infinite Invention</dc:title>
  <dc:creator>Whitman Fulton</dc:creator>
  <cp:lastModifiedBy>Isabel Ricker</cp:lastModifiedBy>
  <cp:revision>821</cp:revision>
  <dcterms:created xsi:type="dcterms:W3CDTF">2013-04-06T15:00:11Z</dcterms:created>
  <dcterms:modified xsi:type="dcterms:W3CDTF">2014-07-16T18:26:13Z</dcterms:modified>
</cp:coreProperties>
</file>