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2" r:id="rId2"/>
    <p:sldId id="303" r:id="rId3"/>
    <p:sldId id="328" r:id="rId4"/>
    <p:sldId id="327" r:id="rId5"/>
    <p:sldId id="291" r:id="rId6"/>
    <p:sldId id="300" r:id="rId7"/>
    <p:sldId id="302" r:id="rId8"/>
    <p:sldId id="301" r:id="rId9"/>
    <p:sldId id="304" r:id="rId10"/>
    <p:sldId id="305" r:id="rId11"/>
    <p:sldId id="319" r:id="rId12"/>
    <p:sldId id="318" r:id="rId13"/>
    <p:sldId id="316" r:id="rId14"/>
    <p:sldId id="326" r:id="rId15"/>
    <p:sldId id="324" r:id="rId16"/>
    <p:sldId id="325" r:id="rId17"/>
    <p:sldId id="317" r:id="rId18"/>
    <p:sldId id="288" r:id="rId19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56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niel Sheehan" initials="DS" lastIdx="2" clrIdx="0">
    <p:extLst>
      <p:ext uri="{19B8F6BF-5375-455C-9EA6-DF929625EA0E}">
        <p15:presenceInfo xmlns:p15="http://schemas.microsoft.com/office/powerpoint/2012/main" userId="S::dsheehan@mwcog.org::2011d75b-f305-4cb7-a317-75f9365d919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2650"/>
    <a:srgbClr val="006C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9535" autoAdjust="0"/>
  </p:normalViewPr>
  <p:slideViewPr>
    <p:cSldViewPr snapToGrid="0" snapToObjects="1">
      <p:cViewPr varScale="1">
        <p:scale>
          <a:sx n="114" d="100"/>
          <a:sy n="114" d="100"/>
        </p:scale>
        <p:origin x="864" y="102"/>
      </p:cViewPr>
      <p:guideLst>
        <p:guide orient="horz" pos="2160"/>
        <p:guide pos="25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12/29/2021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12/29/2021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Goals for the project largely revolve around program expansion, integration of more programs (supplemental to the Commuter Connections incentive program, for instance, employer commuter challenges), and dynamic/personalized incentives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Allow for improvements or enhancements to the points award model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dirty="0"/>
              <a:t>Incentive fulfillment – we’d like to get away from paper checks and offer some type of virtual payment (more on this later in presentation…)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18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159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15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1" u="none" strike="noStrike" baseline="0" dirty="0">
                <a:solidFill>
                  <a:srgbClr val="006FC0"/>
                </a:solidFill>
                <a:latin typeface="Calibri" panose="020F0502020204030204" pitchFamily="34" charset="0"/>
              </a:rPr>
              <a:t>Predefined Challenges:</a:t>
            </a:r>
            <a:r>
              <a:rPr lang="en-US" sz="180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1. ? trips during &lt;start date?&gt; and &lt;end date?&gt;2. ? commute trips during &lt;start date?&gt; and &lt;end date?&gt;3. ? trips of &lt;mode?&gt; during &lt;start date?&gt; and &lt;end date?&gt;4. ? work commute trips during &lt;start date?&gt; and &lt;end date?&gt;5. ? non-commute trips during &lt;start date?&gt; and &lt;end date?&gt;6. car free during&lt;start date?&gt; and &lt;end date?&gt;7. ? points earned during &lt;start date?&gt; and &lt;end date?&gt;</a:t>
            </a:r>
            <a:endParaRPr lang="en-US" dirty="0"/>
          </a:p>
          <a:p>
            <a:endParaRPr lang="en-US" dirty="0"/>
          </a:p>
          <a:p>
            <a:r>
              <a:rPr lang="en-US" sz="1800" b="0" i="1" u="none" strike="noStrike" baseline="0" dirty="0">
                <a:solidFill>
                  <a:srgbClr val="006FC0"/>
                </a:solidFill>
                <a:latin typeface="Calibri" panose="020F0502020204030204" pitchFamily="34" charset="0"/>
              </a:rPr>
              <a:t>Customizable Items:</a:t>
            </a:r>
            <a:r>
              <a:rPr lang="en-US" sz="1800" b="0" i="1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1. Name of a Challenge2. Challenge Start Time3. Challenge End Time4. Number of Total Trips/Commute or Non-Commute Trips/Trips of Mode5. Point Pool of a Challenge6. Trip Points Range7. Eligible Employees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36F691-95C7-1B40-B9ED-37CC98F20D13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890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457200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B0B097-9969-4997-A528-56185180AC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93460" y="6006269"/>
            <a:ext cx="2859024" cy="69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56FD30-7416-47BE-92CE-8D8FEE3A88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4672" y="6006269"/>
            <a:ext cx="2859024" cy="6949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C2CC9BC-0365-4AA0-9B84-489B7CCDA9E9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ATCMTD Project Update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January 6, 2022</a:t>
            </a:r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F2EEA5-919B-48CA-B6EE-D8EB605860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4672" y="6006269"/>
            <a:ext cx="2859024" cy="69494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4ACED5-87F7-46EB-9128-52D079558508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#: Presentation Title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January 9, 20XX</a:t>
            </a:r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5BC5196-4288-4ED7-8E33-F85AED80C1D0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2: ATCMTD Year 1 Progress Update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November 3, 2021</a:t>
            </a:r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344C36-E059-4F75-AB30-20354E552C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4672" y="6006269"/>
            <a:ext cx="2859024" cy="69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77F7F7-6364-40D1-BD03-BDF775E78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4672" y="6006269"/>
            <a:ext cx="2859024" cy="6949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E7D79AB-CA55-4211-89C4-FC24DB5D8102}"/>
              </a:ext>
            </a:extLst>
          </p:cNvPr>
          <p:cNvSpPr/>
          <p:nvPr userDrawn="1"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Agenda Item 2: ATCMTD Year 1 Progress Update</a:t>
            </a:r>
          </a:p>
          <a:p>
            <a:pPr algn="r"/>
            <a:r>
              <a:rPr lang="en-US" sz="1000" b="0" dirty="0">
                <a:solidFill>
                  <a:schemeClr val="bg1">
                    <a:lumMod val="50000"/>
                  </a:schemeClr>
                </a:solidFill>
                <a:latin typeface="+mj-lt"/>
                <a:cs typeface="Calibri" panose="020F0502020204030204" pitchFamily="34" charset="0"/>
              </a:rPr>
              <a:t>November 3, 2021</a:t>
            </a:r>
          </a:p>
        </p:txBody>
      </p:sp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mailto:dsheehan@mwcog.or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195667"/>
              </p:ext>
            </p:extLst>
          </p:nvPr>
        </p:nvGraphicFramePr>
        <p:xfrm>
          <a:off x="786832" y="668620"/>
          <a:ext cx="8290056" cy="534118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90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Commuter connections Advanced Transportation and Congestion Management Technologies Deployment Program (ATCMTD)project update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b="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Recent Accomplishments and Upcoming Activities</a:t>
                      </a: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Nicholas Ramfos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Transportation Program Operations Director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800" dirty="0">
                        <a:solidFill>
                          <a:schemeClr val="accent5"/>
                        </a:solidFill>
                        <a:latin typeface="+mj-lt"/>
                        <a:ea typeface="Ebrima" panose="02000000000000000000" pitchFamily="2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Systems Performance, Operations and Technology Subcommittee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800" dirty="0">
                          <a:solidFill>
                            <a:schemeClr val="accent5"/>
                          </a:solidFill>
                          <a:latin typeface="+mj-lt"/>
                          <a:ea typeface="Ebrima" panose="02000000000000000000" pitchFamily="2" charset="0"/>
                          <a:cs typeface="Calibri" panose="020F0502020204030204" pitchFamily="34" charset="0"/>
                        </a:rPr>
                        <a:t>January 6, 2022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600" dirty="0">
                        <a:solidFill>
                          <a:schemeClr val="accent5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5188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107372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ATCMTD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8078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Advanced Transportation and Congestion Mitigation Technologies Deployment (ATCMTD)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FHWA Funds authorized through FAST Act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$5.95 million grant application awarded November 2020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3-year project scheduled to conclude in November 2023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Year 1 Focus: </a:t>
            </a: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Model Enhancements &amp; Program Expansion (Tasks A - C)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Year 2 Focus: Specialized TDM Programs (Tasks D - F)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Year 3 Focus: Improved Accommodations (Tasks G)</a:t>
            </a:r>
            <a:endParaRPr lang="en-US" sz="2000" dirty="0"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556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Project Goals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Leverage the best available technology to maximize the cost effectiveness of a megaregion TDM program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Integrate and expand existing dynamic TDM programs with a shared technology platform for coordination among public and private-sector partners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Provide personalized, timely and accurate traveler information and incentives to minimize congestion, energy use, and emissions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Enhance multimodal transportation access and system performance for all user groups with rewards and gamification  </a:t>
            </a:r>
          </a:p>
        </p:txBody>
      </p:sp>
    </p:spTree>
    <p:extLst>
      <p:ext uri="{BB962C8B-B14F-4D97-AF65-F5344CB8AC3E}">
        <p14:creationId xmlns:p14="http://schemas.microsoft.com/office/powerpoint/2010/main" val="875334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A - Accomplishments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A</a:t>
            </a:r>
            <a:r>
              <a:rPr lang="en-US" sz="2000" dirty="0">
                <a:cs typeface="Calibri" panose="020F0502020204030204" pitchFamily="34" charset="0"/>
              </a:rPr>
              <a:t>: Develop Personalized and Dynamic TDM in Existing Service Areas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Areas of focus: TPB non-attainment area and Maryland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WMATA &amp; MTA real-time GTFS feeds integrated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All fixed-route local transit services integrated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TDM System adapted to administer multiple incenTrip programs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MDOT incenTrip Incentive Program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Operations/rewards are similar to Commuter Connections</a:t>
            </a:r>
          </a:p>
          <a:p>
            <a:pPr marL="1627632" lvl="3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Eligibility is based upon work location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Launched in early November 2021</a:t>
            </a:r>
          </a:p>
        </p:txBody>
      </p:sp>
    </p:spTree>
    <p:extLst>
      <p:ext uri="{BB962C8B-B14F-4D97-AF65-F5344CB8AC3E}">
        <p14:creationId xmlns:p14="http://schemas.microsoft.com/office/powerpoint/2010/main" val="145339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79118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B - Accomplishments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B</a:t>
            </a:r>
            <a:r>
              <a:rPr lang="en-US" sz="2000" dirty="0">
                <a:cs typeface="Calibri" panose="020F0502020204030204" pitchFamily="34" charset="0"/>
              </a:rPr>
              <a:t>: Technology Deployment in the Entire DMV Megaregion and Adjacent Rural Counties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Areas of focus: Central Virginia, Delaware, and select counties in West Virginia and Pennsylvania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Created network model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Data elements include megaregion street network, real-time traffic data, and fixed-route transit 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Users are now able to plan a trip within expanded region, all the way down to Richmond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Released in early November 2021</a:t>
            </a:r>
          </a:p>
        </p:txBody>
      </p:sp>
    </p:spTree>
    <p:extLst>
      <p:ext uri="{BB962C8B-B14F-4D97-AF65-F5344CB8AC3E}">
        <p14:creationId xmlns:p14="http://schemas.microsoft.com/office/powerpoint/2010/main" val="2741575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43464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C - Accomplishments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C</a:t>
            </a:r>
            <a:r>
              <a:rPr lang="en-US" sz="2000" dirty="0">
                <a:cs typeface="Calibri" panose="020F0502020204030204" pitchFamily="34" charset="0"/>
              </a:rPr>
              <a:t>: Expand multimodal reward and payment options within the incenTrip community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Identified incentives to pursue for inclusion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PayPal/Venmo digital payments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eGift Cards (Giftcards.com / OmniCard) and Nift Gift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WMATA SmarTrip, MTA CharmPass, E-ZPass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Created new “Payment Module” in TDM System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Created 5 new APIs that permit communication between incenTrip, the TDM System, and PayPal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Enable users to link PayPal accounts to incenTrip accounts so that digital payments can be received</a:t>
            </a:r>
          </a:p>
        </p:txBody>
      </p:sp>
    </p:spTree>
    <p:extLst>
      <p:ext uri="{BB962C8B-B14F-4D97-AF65-F5344CB8AC3E}">
        <p14:creationId xmlns:p14="http://schemas.microsoft.com/office/powerpoint/2010/main" val="4291634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37891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C - PayPal Payouts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2B90A13-2C19-4B88-983E-237421778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499" y="1378700"/>
            <a:ext cx="5075589" cy="4543928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EDA1D8-1FE6-41A6-A203-2D5E3319B0BB}"/>
              </a:ext>
            </a:extLst>
          </p:cNvPr>
          <p:cNvSpPr txBox="1"/>
          <p:nvPr/>
        </p:nvSpPr>
        <p:spPr>
          <a:xfrm>
            <a:off x="777242" y="1377089"/>
            <a:ext cx="263972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lvl="0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CSV includes: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PayPal ID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Amount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Currency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Reference ID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(Email)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Note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Wallet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rgbClr val="000000"/>
                </a:solidFill>
                <a:cs typeface="Calibri" panose="020F0502020204030204" pitchFamily="34" charset="0"/>
              </a:rPr>
              <a:t>(PayPal or Venmo)</a:t>
            </a:r>
          </a:p>
        </p:txBody>
      </p:sp>
    </p:spTree>
    <p:extLst>
      <p:ext uri="{BB962C8B-B14F-4D97-AF65-F5344CB8AC3E}">
        <p14:creationId xmlns:p14="http://schemas.microsoft.com/office/powerpoint/2010/main" val="2386809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86552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C - Updated Deployment Timeline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4E59E72-9BE0-45A2-978F-3ED57A0363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1606484"/>
              </p:ext>
            </p:extLst>
          </p:nvPr>
        </p:nvGraphicFramePr>
        <p:xfrm>
          <a:off x="1524000" y="1397000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91731221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080520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Incentive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Expected Deployment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27839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PayPal Digital Payment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Q4 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0259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Gift Cards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Q4 2021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900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Nift Gifts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Q1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092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WMATA SmarTrip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Q1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1242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MTA CharmPass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8908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VA &amp; MD EZ-Pass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TBD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1988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440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56401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D -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D</a:t>
            </a:r>
            <a:r>
              <a:rPr lang="en-US" sz="2000" dirty="0">
                <a:cs typeface="Calibri" panose="020F0502020204030204" pitchFamily="34" charset="0"/>
              </a:rPr>
              <a:t>: TDM Deployment for Non-Recurrent Congestion Mitigation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Develop and deploy (a) personalized and dynamic incentives and (b) traveler info to mitigate non-recurrent congestion in the region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Examples of non-recurrent congestion: major accidents, dangerous weather, work zones, holidays, and special events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Focus will remain focused on peak-commute timeframes, unless otherwise suggested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Encourage shifts in (a) mode, (b) departure time, and (c) route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Stakeholder input requested from ATCMTD Stakeholder Group</a:t>
            </a:r>
          </a:p>
        </p:txBody>
      </p:sp>
    </p:spTree>
    <p:extLst>
      <p:ext uri="{BB962C8B-B14F-4D97-AF65-F5344CB8AC3E}">
        <p14:creationId xmlns:p14="http://schemas.microsoft.com/office/powerpoint/2010/main" val="80899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214033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E -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88212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E</a:t>
            </a:r>
            <a:r>
              <a:rPr lang="en-US" sz="2000" dirty="0">
                <a:cs typeface="Calibri" panose="020F0502020204030204" pitchFamily="34" charset="0"/>
              </a:rPr>
              <a:t>: Corridor-Level TDM Deployment for Multimodal Integrated Corridor Management (ICM) and Transportation Systems Management &amp; Operations (TSM&amp;O)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Monetary and non-monetary incentives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Encourage shifts in (a) mode, (b) departure time, and (c) route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Focus on improving commuters’ awareness of multimodal choices and park-and-ride options along selected corridors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Ability to react to projected congestion levels along corridor and allocate incentives accordingly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Stakeholder input requested from ATCMTD Stakeholder Group</a:t>
            </a:r>
          </a:p>
        </p:txBody>
      </p:sp>
    </p:spTree>
    <p:extLst>
      <p:ext uri="{BB962C8B-B14F-4D97-AF65-F5344CB8AC3E}">
        <p14:creationId xmlns:p14="http://schemas.microsoft.com/office/powerpoint/2010/main" val="181479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D &amp; E - Methods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9735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Potential methods for personalized &amp; dynamic incentivization: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Flextime Rewards / awarding points for route change or delayed departure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$8 per flexed trip – scale appropriately for points allocation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Increased rideshare vehicle occupancy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Customized corridor challenges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Boost points for all non-SOV trips within certain distance of eligible corridors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Potential methods for disseminating real-time traveler information: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Flextime Rewards / alerting of delays along route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In-app push notifications, email alerts</a:t>
            </a:r>
          </a:p>
        </p:txBody>
      </p:sp>
    </p:spTree>
    <p:extLst>
      <p:ext uri="{BB962C8B-B14F-4D97-AF65-F5344CB8AC3E}">
        <p14:creationId xmlns:p14="http://schemas.microsoft.com/office/powerpoint/2010/main" val="18161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D &amp; E - Scenarios and Corridors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9735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Transform 66 Major Construction Project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Convert HOV2 carpools to HOV3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I-270 Corridor Project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Leverage MDOT’s $100 million investment in ramp meters, variable speed limits, and auxiliary lane extensions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Bay Bridge holiday travel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Reduce number of commute trips along bay bridge so more capacity is available for non-commute trips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Heavy traffic days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Tuesday following Labor Day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Day before Thanksgiving</a:t>
            </a:r>
          </a:p>
        </p:txBody>
      </p:sp>
    </p:spTree>
    <p:extLst>
      <p:ext uri="{BB962C8B-B14F-4D97-AF65-F5344CB8AC3E}">
        <p14:creationId xmlns:p14="http://schemas.microsoft.com/office/powerpoint/2010/main" val="3323986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- Overview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9735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Font typeface="Arial"/>
              <a:buChar char="•"/>
            </a:pPr>
            <a:r>
              <a:rPr lang="en-US" sz="2000" u="sng" dirty="0">
                <a:cs typeface="Calibri" panose="020F0502020204030204" pitchFamily="34" charset="0"/>
              </a:rPr>
              <a:t>Task F</a:t>
            </a:r>
            <a:r>
              <a:rPr lang="en-US" sz="2000" dirty="0">
                <a:cs typeface="Calibri" panose="020F0502020204030204" pitchFamily="34" charset="0"/>
              </a:rPr>
              <a:t>: Integration of Employer-Funded TDM for Shared-Platform Development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Develop an Employer Module that allows employers to create and deploy customized TDM programs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Access a webpage to input information and create challenges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New “Employer Dashboard” to permit ETC administration privileges within incenTrip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Reward employees for choosing non-SOV modes and/or flexible work schedules</a:t>
            </a:r>
          </a:p>
          <a:p>
            <a:pPr marL="1170432" lvl="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Overlayed on top of existing public incentive programs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Employers may be asked to offer cash match or fully fund customized rewards</a:t>
            </a:r>
          </a:p>
        </p:txBody>
      </p:sp>
    </p:spTree>
    <p:extLst>
      <p:ext uri="{BB962C8B-B14F-4D97-AF65-F5344CB8AC3E}">
        <p14:creationId xmlns:p14="http://schemas.microsoft.com/office/powerpoint/2010/main" val="3054931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– Employer Program Design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E0941B12-E853-4D2B-8573-0C60753F2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888" y="1488696"/>
            <a:ext cx="6142223" cy="45497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83016" y="4454904"/>
            <a:ext cx="19055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US" sz="1100" i="1" dirty="0">
                <a:cs typeface="Calibri" panose="020F0502020204030204" pitchFamily="34" charset="0"/>
              </a:rPr>
              <a:t>Graphic courtesy UMD MTI</a:t>
            </a:r>
          </a:p>
        </p:txBody>
      </p:sp>
    </p:spTree>
    <p:extLst>
      <p:ext uri="{BB962C8B-B14F-4D97-AF65-F5344CB8AC3E}">
        <p14:creationId xmlns:p14="http://schemas.microsoft.com/office/powerpoint/2010/main" val="183682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– App UI Design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6FAB153D-9404-433F-8A07-37322D107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162" y="1542933"/>
            <a:ext cx="7894438" cy="41506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A35DF65-666A-47ED-B9E7-D65D30052D11}"/>
              </a:ext>
            </a:extLst>
          </p:cNvPr>
          <p:cNvSpPr txBox="1"/>
          <p:nvPr/>
        </p:nvSpPr>
        <p:spPr>
          <a:xfrm>
            <a:off x="6845235" y="5727743"/>
            <a:ext cx="19055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US" sz="1100" i="1" dirty="0">
                <a:cs typeface="Calibri" panose="020F0502020204030204" pitchFamily="34" charset="0"/>
              </a:rPr>
              <a:t>Mockups courtesy UMD MTI</a:t>
            </a:r>
          </a:p>
        </p:txBody>
      </p:sp>
    </p:spTree>
    <p:extLst>
      <p:ext uri="{BB962C8B-B14F-4D97-AF65-F5344CB8AC3E}">
        <p14:creationId xmlns:p14="http://schemas.microsoft.com/office/powerpoint/2010/main" val="20057573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Task F – Dashboard UI Design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F1E064F1-8F31-4905-82E6-8389092229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9013" y="1233577"/>
            <a:ext cx="6908226" cy="47798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A26BA8-FB01-4CB8-8DBC-8A2533CA8C15}"/>
              </a:ext>
            </a:extLst>
          </p:cNvPr>
          <p:cNvSpPr txBox="1"/>
          <p:nvPr/>
        </p:nvSpPr>
        <p:spPr>
          <a:xfrm rot="5400000">
            <a:off x="7485258" y="4929861"/>
            <a:ext cx="19055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en-US" sz="1100" i="1" dirty="0">
                <a:cs typeface="Calibri" panose="020F0502020204030204" pitchFamily="34" charset="0"/>
              </a:rPr>
              <a:t>Mockups courtesy UMD MTI</a:t>
            </a:r>
          </a:p>
        </p:txBody>
      </p:sp>
    </p:spTree>
    <p:extLst>
      <p:ext uri="{BB962C8B-B14F-4D97-AF65-F5344CB8AC3E}">
        <p14:creationId xmlns:p14="http://schemas.microsoft.com/office/powerpoint/2010/main" val="3558480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59368" y="6419088"/>
            <a:ext cx="91440" cy="155448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fld id="{7CB1CFCA-EE77-9F4A-8FAE-3286F1D37F0D}" type="slidenum">
              <a:rPr lang="en-US" smtClean="0"/>
              <a:pPr/>
              <a:t>17</a:t>
            </a:fld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691199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Year 2 Schedule - </a:t>
                      </a:r>
                      <a:r>
                        <a:rPr lang="en-US" sz="3600" b="0" kern="1200" dirty="0">
                          <a:solidFill>
                            <a:schemeClr val="tx2"/>
                          </a:solidFill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Tasks D, E, F</a:t>
                      </a:r>
                      <a:endParaRPr lang="en-US" sz="3600" b="0" dirty="0">
                        <a:solidFill>
                          <a:schemeClr val="tx2"/>
                        </a:solidFill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77242" y="1377089"/>
            <a:ext cx="7973566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Phase 1: Stakeholder engagement to determine plans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November 2021 – December 2021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Phase 2: Design plan development and stakeholder group approval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January 2022 – April 2022</a:t>
            </a:r>
          </a:p>
          <a:p>
            <a:pPr marL="256032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Phase 3: Programming and deployment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cs typeface="Calibri" panose="020F0502020204030204" pitchFamily="34" charset="0"/>
              </a:rPr>
              <a:t>May 2022 – October 2022</a:t>
            </a:r>
          </a:p>
        </p:txBody>
      </p:sp>
    </p:spTree>
    <p:extLst>
      <p:ext uri="{BB962C8B-B14F-4D97-AF65-F5344CB8AC3E}">
        <p14:creationId xmlns:p14="http://schemas.microsoft.com/office/powerpoint/2010/main" val="6920481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707753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761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06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+mj-lt"/>
                          <a:cs typeface="Calibri" panose="020F0502020204030204" pitchFamily="34" charset="0"/>
                        </a:rPr>
                        <a:t>Nicholas Ramfos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DTP Program Operations Director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</a:rPr>
                        <a:t>(202) 962-3313</a:t>
                      </a:r>
                      <a:endParaRPr lang="en-US" sz="1400" b="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Calibri" panose="020F0502020204030204" pitchFamily="34" charset="0"/>
                          <a:hlinkClick r:id="rId2"/>
                        </a:rPr>
                        <a:t>nramfos@mwcog.org</a:t>
                      </a:r>
                      <a:endParaRPr lang="en-US" sz="1400" b="0" dirty="0">
                        <a:solidFill>
                          <a:srgbClr val="000000"/>
                        </a:solidFill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Calibri" panose="020F0502020204030204" pitchFamily="34" charset="0"/>
                        </a:rPr>
                        <a:t>commuterconnections.org</a:t>
                      </a:r>
                      <a:endParaRPr lang="en-US" sz="2800" b="0" dirty="0">
                        <a:solidFill>
                          <a:schemeClr val="tx2"/>
                        </a:solidFill>
                        <a:latin typeface="+mj-lt"/>
                        <a:cs typeface="Calibri" panose="020F0502020204030204" pitchFamily="34" charset="0"/>
                      </a:endParaRP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Metropolitan</a:t>
                      </a:r>
                      <a:r>
                        <a:rPr lang="en-US" sz="1400" baseline="0" dirty="0">
                          <a:latin typeface="+mn-lt"/>
                          <a:cs typeface="Calibri" panose="020F0502020204030204" pitchFamily="34" charset="0"/>
                        </a:rPr>
                        <a:t> Washington Council of Governments</a:t>
                      </a:r>
                      <a:endParaRPr lang="en-US" sz="140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777 North Capitol Street NE, </a:t>
                      </a:r>
                      <a:r>
                        <a:rPr lang="fr-FR" sz="1400" dirty="0">
                          <a:latin typeface="+mn-lt"/>
                          <a:cs typeface="Calibri" panose="020F0502020204030204" pitchFamily="34" charset="0"/>
                        </a:rPr>
                        <a:t>Suite 300</a:t>
                      </a:r>
                      <a:endParaRPr lang="en-US" sz="1400" dirty="0">
                        <a:latin typeface="+mn-lt"/>
                        <a:cs typeface="Calibri" panose="020F0502020204030204" pitchFamily="34" charset="0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+mn-lt"/>
                          <a:cs typeface="Calibri" panose="020F0502020204030204" pitchFamily="34" charset="0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6C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3577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mmuter Connections">
      <a:dk1>
        <a:sysClr val="windowText" lastClr="000000"/>
      </a:dk1>
      <a:lt1>
        <a:sysClr val="window" lastClr="FFFFFF"/>
      </a:lt1>
      <a:dk2>
        <a:srgbClr val="1D2C53"/>
      </a:dk2>
      <a:lt2>
        <a:srgbClr val="008457"/>
      </a:lt2>
      <a:accent1>
        <a:srgbClr val="6FAEC6"/>
      </a:accent1>
      <a:accent2>
        <a:srgbClr val="9BD3B9"/>
      </a:accent2>
      <a:accent3>
        <a:srgbClr val="8AC75A"/>
      </a:accent3>
      <a:accent4>
        <a:srgbClr val="D2C12D"/>
      </a:accent4>
      <a:accent5>
        <a:srgbClr val="91988E"/>
      </a:accent5>
      <a:accent6>
        <a:srgbClr val="000000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FE9C70B3-A593-4EB2-A295-C50D8CA2F58E}" vid="{37292540-7A0B-4C5C-B34F-6A8866661C8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Commuter Connections - Blue Logo</Template>
  <TotalTime>1767</TotalTime>
  <Words>1236</Words>
  <Application>Microsoft Office PowerPoint</Application>
  <PresentationFormat>On-screen Show (4:3)</PresentationFormat>
  <Paragraphs>161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Sheehan</dc:creator>
  <cp:lastModifiedBy>Nicholas Ramfos</cp:lastModifiedBy>
  <cp:revision>32</cp:revision>
  <cp:lastPrinted>2019-05-10T15:50:21Z</cp:lastPrinted>
  <dcterms:created xsi:type="dcterms:W3CDTF">2021-05-04T12:22:33Z</dcterms:created>
  <dcterms:modified xsi:type="dcterms:W3CDTF">2021-12-29T20:14:48Z</dcterms:modified>
</cp:coreProperties>
</file>