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502" r:id="rId2"/>
    <p:sldId id="505" r:id="rId3"/>
    <p:sldId id="503" r:id="rId4"/>
    <p:sldId id="506" r:id="rId5"/>
    <p:sldId id="504" r:id="rId6"/>
    <p:sldId id="507" r:id="rId7"/>
    <p:sldId id="508" r:id="rId8"/>
    <p:sldId id="509" r:id="rId9"/>
    <p:sldId id="510" r:id="rId10"/>
    <p:sldId id="511" r:id="rId11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28">
          <p15:clr>
            <a:srgbClr val="A4A3A4"/>
          </p15:clr>
        </p15:guide>
        <p15:guide id="2" pos="2208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Mary Anne McKown" initials="MAM" lastIdx="1" clrIdx="0"/>
  <p:cmAuthor id="1" name="Kevin Snyder" initials="KS" lastIdx="4" clrIdx="1"/>
  <p:cmAuthor id="2" name="Mary Anne McKown" initials="PMO" lastIdx="1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99"/>
    <a:srgbClr val="0000FF"/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935" autoAdjust="0"/>
    <p:restoredTop sz="77789" autoAdjust="0"/>
  </p:normalViewPr>
  <p:slideViewPr>
    <p:cSldViewPr>
      <p:cViewPr varScale="1">
        <p:scale>
          <a:sx n="103" d="100"/>
          <a:sy n="103" d="100"/>
        </p:scale>
        <p:origin x="2070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6" d="100"/>
          <a:sy n="66" d="100"/>
        </p:scale>
        <p:origin x="-3210" y="-96"/>
      </p:cViewPr>
      <p:guideLst>
        <p:guide orient="horz" pos="2928"/>
        <p:guide pos="220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338" y="0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0DB899-8EEB-44A3-9789-267F0EE765D8}" type="datetimeFigureOut">
              <a:rPr lang="en-US" smtClean="0"/>
              <a:t>2/18/2016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338" y="8829675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36BCCA-B3C2-421D-8477-180386D4B2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643175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84BCC6-A22A-4FC3-B570-96C88DAF6C7D}" type="datetimeFigureOut">
              <a:rPr lang="en-US" smtClean="0"/>
              <a:t>2/18/2016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675" y="4416425"/>
            <a:ext cx="5607050" cy="418306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8F5A7-2305-4DC0-9D3B-E992A99E21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12455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8F5A7-2305-4DC0-9D3B-E992A99E2144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44449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As a reminder, on April 16, you gave me instructions to assemble ERS proposals based on $2.75M allocation for each.</a:t>
            </a:r>
          </a:p>
          <a:p>
            <a:endParaRPr lang="en-US" dirty="0"/>
          </a:p>
          <a:p>
            <a:r>
              <a:rPr lang="en-US" dirty="0" smtClean="0"/>
              <a:t>The PMO was to focus on the remaining $9.75M for RESF/RPWG proposals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8F5A7-2305-4DC0-9D3B-E992A99E2144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29931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As a reminder, on April 16, you gave me instructions to assemble ERS proposals based on $2.75M allocation for each.</a:t>
            </a:r>
          </a:p>
          <a:p>
            <a:endParaRPr lang="en-US" dirty="0"/>
          </a:p>
          <a:p>
            <a:r>
              <a:rPr lang="en-US" dirty="0" smtClean="0"/>
              <a:t>The PMO was to focus on the remaining $9.75M for RESF/RPWG proposals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8F5A7-2305-4DC0-9D3B-E992A99E2144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22318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As a reminder, on April 16, you gave me instructions to assemble ERS proposals based on $2.75M allocation for each.</a:t>
            </a:r>
          </a:p>
          <a:p>
            <a:endParaRPr lang="en-US" dirty="0"/>
          </a:p>
          <a:p>
            <a:r>
              <a:rPr lang="en-US" dirty="0" smtClean="0"/>
              <a:t>The PMO was to focus on the remaining $9.75M for RESF/RPWG proposals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8F5A7-2305-4DC0-9D3B-E992A99E2144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06928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As a reminder, on April 16, you gave me instructions to assemble ERS proposals based on $2.75M allocation for each.</a:t>
            </a:r>
          </a:p>
          <a:p>
            <a:endParaRPr lang="en-US" dirty="0"/>
          </a:p>
          <a:p>
            <a:r>
              <a:rPr lang="en-US" dirty="0" smtClean="0"/>
              <a:t>The PMO was to focus on the remaining $9.75M for RESF/RPWG proposals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8F5A7-2305-4DC0-9D3B-E992A99E2144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20274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8F5A7-2305-4DC0-9D3B-E992A99E2144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13137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AAA761-69D6-41F5-AFC9-C0D6C535DA3A}" type="datetime1">
              <a:rPr lang="en-US" smtClean="0"/>
              <a:t>2/18/2016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Pre-Decisional Materials – Not For Release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BD4489-874F-47FB-A896-D12C33D8B25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671152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A6EF1-C676-436D-B5A7-8149B64F7CBC}" type="datetime1">
              <a:rPr lang="en-US" smtClean="0"/>
              <a:t>2/18/2016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356350"/>
            <a:ext cx="8305800" cy="365125"/>
          </a:xfrm>
        </p:spPr>
        <p:txBody>
          <a:bodyPr/>
          <a:lstStyle/>
          <a:p>
            <a:r>
              <a:rPr lang="en-US" dirty="0" smtClean="0"/>
              <a:t>Pre-Decisional Materials – Not For Release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15709-ABBB-4720-B43C-9A89BFD44C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70315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DCC731-3A3E-49E6-9EE6-07A65B7F88D4}" type="datetime1">
              <a:rPr lang="en-US" smtClean="0"/>
              <a:t>2/18/2016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Pre-Decisional Materials – Not For Release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15709-ABBB-4720-B43C-9A89BFD44C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33341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CDD30-1053-4373-B739-5FC21960D6CE}" type="datetime1">
              <a:rPr lang="en-US" smtClean="0"/>
              <a:t>2/18/2016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Pre-Decisional Materials – Not For Release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15709-ABBB-4720-B43C-9A89BFD44C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60874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CF175-A915-40D2-9910-75A9E13A3107}" type="datetime1">
              <a:rPr lang="en-US" smtClean="0"/>
              <a:t>2/18/2016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Pre-Decisional Materials – Not For Release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15709-ABBB-4720-B43C-9A89BFD44C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39901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B1E93C-5D1F-4295-919C-B44F6CC70244}" type="datetime1">
              <a:rPr lang="en-US" smtClean="0"/>
              <a:t>2/18/2016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Pre-Decisional Materials – Not For Release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15709-ABBB-4720-B43C-9A89BFD44C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38714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20FA8-69C1-4F96-A127-6F68DF45BC6E}" type="datetime1">
              <a:rPr lang="en-US" smtClean="0"/>
              <a:t>2/18/2016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Pre-Decisional Materials – Not For Release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15709-ABBB-4720-B43C-9A89BFD44C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95634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31576-589D-4FCF-9EED-6DB7A7FFC73B}" type="datetime1">
              <a:rPr lang="en-US" smtClean="0"/>
              <a:t>2/18/2016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Pre-Decisional Materials – Not For Release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15709-ABBB-4720-B43C-9A89BFD44C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4759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F9C4C-D1B1-4EBF-A66A-709DE46258FC}" type="datetime1">
              <a:rPr lang="en-US" smtClean="0"/>
              <a:t>2/18/2016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Pre-Decisional Materials – Not For Release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15709-ABBB-4720-B43C-9A89BFD44C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09156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2C0B8-0265-4B65-A5EE-F258DBA5E8DF}" type="datetime1">
              <a:rPr lang="en-US" smtClean="0"/>
              <a:t>2/18/2016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Pre-Decisional Materials – Not For Release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15709-ABBB-4720-B43C-9A89BFD44C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97267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2A576-9927-431E-A4BE-9B10538122D0}" type="datetime1">
              <a:rPr lang="en-US" smtClean="0"/>
              <a:t>2/18/2016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Pre-Decisional Materials – Not For Release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15709-ABBB-4720-B43C-9A89BFD44C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25495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1367E6-19A6-461B-98FB-4EB7DB02AE9B}" type="datetime1">
              <a:rPr lang="en-US" smtClean="0"/>
              <a:t>2/18/2016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6800" y="6356350"/>
            <a:ext cx="6858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Pre-Decisional Materials – Not For Release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715709-ABBB-4720-B43C-9A89BFD44C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5316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925762"/>
          </a:xfrm>
        </p:spPr>
        <p:txBody>
          <a:bodyPr>
            <a:normAutofit/>
          </a:bodyPr>
          <a:lstStyle/>
          <a:p>
            <a:r>
              <a:rPr lang="en-US" b="1" dirty="0" smtClean="0">
                <a:latin typeface="Arial" pitchFamily="34" charset="0"/>
                <a:cs typeface="Arial" pitchFamily="34" charset="0"/>
              </a:rPr>
              <a:t>Proposed HSPSPC </a:t>
            </a:r>
            <a:br>
              <a:rPr lang="en-US" b="1" dirty="0" smtClean="0">
                <a:latin typeface="Arial" pitchFamily="34" charset="0"/>
                <a:cs typeface="Arial" pitchFamily="34" charset="0"/>
              </a:rPr>
            </a:br>
            <a:r>
              <a:rPr lang="en-US" b="1" dirty="0" smtClean="0">
                <a:latin typeface="Arial" pitchFamily="34" charset="0"/>
                <a:cs typeface="Arial" pitchFamily="34" charset="0"/>
              </a:rPr>
              <a:t>2016 Priorities </a:t>
            </a:r>
            <a:r>
              <a:rPr lang="en-US" dirty="0" smtClean="0"/>
              <a:t>___________________________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3657600"/>
            <a:ext cx="8229600" cy="2468563"/>
          </a:xfrm>
        </p:spPr>
        <p:txBody>
          <a:bodyPr>
            <a:normAutofit/>
          </a:bodyPr>
          <a:lstStyle/>
          <a:p>
            <a:pPr marL="0" indent="0" algn="r">
              <a:buNone/>
            </a:pPr>
            <a:r>
              <a:rPr lang="en-US" sz="2800" dirty="0" smtClean="0">
                <a:latin typeface="Arial" panose="020B0604020202020204" pitchFamily="34" charset="0"/>
                <a:cs typeface="Arial" pitchFamily="34" charset="0"/>
              </a:rPr>
              <a:t>Human Services &amp; Public Safety PC  </a:t>
            </a:r>
            <a:endParaRPr lang="en-US" sz="2800" dirty="0">
              <a:latin typeface="Arial" panose="020B0604020202020204" pitchFamily="34" charset="0"/>
              <a:cs typeface="Arial" pitchFamily="34" charset="0"/>
            </a:endParaRPr>
          </a:p>
          <a:p>
            <a:pPr marL="0" indent="0" algn="r">
              <a:buNone/>
            </a:pPr>
            <a:r>
              <a:rPr lang="en-US" sz="2800" dirty="0" smtClean="0">
                <a:latin typeface="Arial" panose="020B0604020202020204" pitchFamily="34" charset="0"/>
                <a:cs typeface="Arial" pitchFamily="34" charset="0"/>
              </a:rPr>
              <a:t>Wednesday, February 19, 2016</a:t>
            </a:r>
            <a:endParaRPr lang="en-US" sz="2800" dirty="0">
              <a:latin typeface="Arial" panose="020B0604020202020204" pitchFamily="34" charset="0"/>
              <a:cs typeface="Arial" pitchFamily="34" charset="0"/>
            </a:endParaRPr>
          </a:p>
          <a:p>
            <a:pPr marL="0" indent="0" algn="r">
              <a:buNone/>
            </a:pPr>
            <a:r>
              <a:rPr lang="en-US" sz="2800" dirty="0" smtClean="0">
                <a:latin typeface="Arial" panose="020B0604020202020204" pitchFamily="34" charset="0"/>
                <a:cs typeface="Arial" pitchFamily="34" charset="0"/>
              </a:rPr>
              <a:t>MWCOG Board Room</a:t>
            </a:r>
            <a:endParaRPr lang="en-US" sz="2800" dirty="0">
              <a:latin typeface="Arial" panose="020B0604020202020204" pitchFamily="34" charset="0"/>
              <a:cs typeface="Arial" pitchFamily="34" charset="0"/>
            </a:endParaRPr>
          </a:p>
        </p:txBody>
      </p:sp>
      <p:pic>
        <p:nvPicPr>
          <p:cNvPr id="6" name="Picture 5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4114800"/>
            <a:ext cx="1981200" cy="1905000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15709-ABBB-4720-B43C-9A89BFD44CC6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3564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28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Objectives for Today’s Meeting</a:t>
            </a:r>
            <a:endParaRPr lang="en-US" sz="28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678363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  <a:spcBef>
                <a:spcPts val="600"/>
              </a:spcBef>
              <a:spcAft>
                <a:spcPts val="1800"/>
              </a:spcAft>
              <a:buClr>
                <a:schemeClr val="bg1">
                  <a:lumMod val="65000"/>
                </a:schemeClr>
              </a:buClr>
              <a:buFont typeface="Wingdings" panose="05000000000000000000" pitchFamily="2" charset="2"/>
              <a:buChar char="§"/>
            </a:pPr>
            <a:r>
              <a:rPr lang="en-US" sz="2200" dirty="0" smtClean="0">
                <a:latin typeface="Franklin Gothic Book" panose="020B0503020102020204" pitchFamily="34" charset="0"/>
                <a:cs typeface="Arial" panose="020B0604020202020204" pitchFamily="34" charset="0"/>
              </a:rPr>
              <a:t>Discuss HSPSPC proposed Work Plan Focus for 2016</a:t>
            </a:r>
          </a:p>
          <a:p>
            <a:pPr>
              <a:lnSpc>
                <a:spcPct val="110000"/>
              </a:lnSpc>
              <a:spcBef>
                <a:spcPts val="600"/>
              </a:spcBef>
              <a:spcAft>
                <a:spcPts val="1800"/>
              </a:spcAft>
              <a:buClr>
                <a:schemeClr val="bg1">
                  <a:lumMod val="65000"/>
                </a:schemeClr>
              </a:buClr>
              <a:buFont typeface="Wingdings" panose="05000000000000000000" pitchFamily="2" charset="2"/>
              <a:buChar char="§"/>
            </a:pPr>
            <a:r>
              <a:rPr lang="en-US" sz="2200" dirty="0" smtClean="0">
                <a:latin typeface="Franklin Gothic Book" panose="020B0503020102020204" pitchFamily="34" charset="0"/>
                <a:cs typeface="Arial" panose="020B0604020202020204" pitchFamily="34" charset="0"/>
              </a:rPr>
              <a:t>Obtain concurrence on the HSPSPC proposed Work Plan Focus for 2016</a:t>
            </a:r>
          </a:p>
          <a:p>
            <a:pPr>
              <a:lnSpc>
                <a:spcPct val="110000"/>
              </a:lnSpc>
              <a:spcBef>
                <a:spcPts val="600"/>
              </a:spcBef>
              <a:spcAft>
                <a:spcPts val="1800"/>
              </a:spcAft>
              <a:buClr>
                <a:schemeClr val="bg1">
                  <a:lumMod val="65000"/>
                </a:schemeClr>
              </a:buClr>
              <a:buFont typeface="Wingdings" panose="05000000000000000000" pitchFamily="2" charset="2"/>
              <a:buChar char="§"/>
            </a:pPr>
            <a:r>
              <a:rPr lang="en-US" sz="2200" dirty="0" smtClean="0">
                <a:latin typeface="Franklin Gothic Book" panose="020B0503020102020204" pitchFamily="34" charset="0"/>
                <a:cs typeface="Arial" panose="020B0604020202020204" pitchFamily="34" charset="0"/>
              </a:rPr>
              <a:t>Discuss Human Services technical committees 2016 priorities</a:t>
            </a:r>
          </a:p>
          <a:p>
            <a:pPr>
              <a:lnSpc>
                <a:spcPct val="110000"/>
              </a:lnSpc>
              <a:spcBef>
                <a:spcPts val="600"/>
              </a:spcBef>
              <a:spcAft>
                <a:spcPts val="1800"/>
              </a:spcAft>
              <a:buClr>
                <a:schemeClr val="bg1">
                  <a:lumMod val="65000"/>
                </a:schemeClr>
              </a:buClr>
              <a:buFont typeface="Wingdings" panose="05000000000000000000" pitchFamily="2" charset="2"/>
              <a:buChar char="§"/>
            </a:pPr>
            <a:r>
              <a:rPr lang="en-US" sz="2200" dirty="0" smtClean="0">
                <a:latin typeface="Franklin Gothic Book" panose="020B0503020102020204" pitchFamily="34" charset="0"/>
                <a:cs typeface="Arial" panose="020B0604020202020204" pitchFamily="34" charset="0"/>
              </a:rPr>
              <a:t>Discuss Public Safety technical committees 2016 priorities</a:t>
            </a:r>
            <a:endParaRPr lang="en-US" sz="2200" dirty="0">
              <a:latin typeface="Franklin Gothic Book" panose="020B05030201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15709-ABBB-4720-B43C-9A89BFD44CC6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3431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28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Proposed 2016 HSPSPC Priorities</a:t>
            </a:r>
            <a:endParaRPr lang="en-US" sz="28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678363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  <a:spcBef>
                <a:spcPts val="600"/>
              </a:spcBef>
              <a:spcAft>
                <a:spcPts val="1800"/>
              </a:spcAft>
              <a:buClr>
                <a:schemeClr val="bg1">
                  <a:lumMod val="65000"/>
                </a:schemeClr>
              </a:buClr>
              <a:buFont typeface="Wingdings" panose="05000000000000000000" pitchFamily="2" charset="2"/>
              <a:buChar char="§"/>
            </a:pPr>
            <a:r>
              <a:rPr lang="en-US" sz="2200" dirty="0" smtClean="0">
                <a:latin typeface="Franklin Gothic Book" panose="020B0503020102020204" pitchFamily="34" charset="0"/>
                <a:cs typeface="Arial" panose="020B0604020202020204" pitchFamily="34" charset="0"/>
              </a:rPr>
              <a:t>After consultation with COG Staff, the HSPSPC Chair is proposing the following meeting priorities for 2016</a:t>
            </a:r>
          </a:p>
          <a:p>
            <a:pPr lvl="1">
              <a:lnSpc>
                <a:spcPct val="110000"/>
              </a:lnSpc>
              <a:spcBef>
                <a:spcPts val="600"/>
              </a:spcBef>
              <a:spcAft>
                <a:spcPts val="1800"/>
              </a:spcAft>
              <a:buClr>
                <a:schemeClr val="bg1">
                  <a:lumMod val="65000"/>
                </a:schemeClr>
              </a:buClr>
              <a:buFont typeface="Franklin Gothic Book" panose="020B0503020102020204" pitchFamily="34" charset="0"/>
              <a:buChar char="―"/>
            </a:pPr>
            <a:r>
              <a:rPr lang="en-US" sz="2000" dirty="0" smtClean="0">
                <a:latin typeface="Franklin Gothic Book" panose="020B0503020102020204" pitchFamily="34" charset="0"/>
                <a:cs typeface="Arial" panose="020B0604020202020204" pitchFamily="34" charset="0"/>
              </a:rPr>
              <a:t>Review, Discuss, and Approve Work Plan Focus for 2016 </a:t>
            </a:r>
          </a:p>
          <a:p>
            <a:pPr lvl="1">
              <a:lnSpc>
                <a:spcPct val="110000"/>
              </a:lnSpc>
              <a:spcBef>
                <a:spcPts val="600"/>
              </a:spcBef>
              <a:spcAft>
                <a:spcPts val="1800"/>
              </a:spcAft>
              <a:buClr>
                <a:schemeClr val="bg1">
                  <a:lumMod val="65000"/>
                </a:schemeClr>
              </a:buClr>
              <a:buFont typeface="Franklin Gothic Book" panose="020B0503020102020204" pitchFamily="34" charset="0"/>
              <a:buChar char="―"/>
            </a:pPr>
            <a:r>
              <a:rPr lang="en-US" sz="2000" dirty="0" smtClean="0">
                <a:latin typeface="Franklin Gothic Book" panose="020B0503020102020204" pitchFamily="34" charset="0"/>
                <a:cs typeface="Arial" panose="020B0604020202020204" pitchFamily="34" charset="0"/>
              </a:rPr>
              <a:t>Housing and Homelessness</a:t>
            </a:r>
          </a:p>
          <a:p>
            <a:pPr lvl="1">
              <a:lnSpc>
                <a:spcPct val="110000"/>
              </a:lnSpc>
              <a:spcBef>
                <a:spcPts val="600"/>
              </a:spcBef>
              <a:spcAft>
                <a:spcPts val="1800"/>
              </a:spcAft>
              <a:buClr>
                <a:schemeClr val="bg1">
                  <a:lumMod val="65000"/>
                </a:schemeClr>
              </a:buClr>
              <a:buFont typeface="Franklin Gothic Book" panose="020B0503020102020204" pitchFamily="34" charset="0"/>
              <a:buChar char="―"/>
            </a:pPr>
            <a:r>
              <a:rPr lang="en-US" sz="2000" dirty="0" smtClean="0">
                <a:latin typeface="Franklin Gothic Book" panose="020B0503020102020204" pitchFamily="34" charset="0"/>
                <a:cs typeface="Arial" panose="020B0604020202020204" pitchFamily="34" charset="0"/>
              </a:rPr>
              <a:t>Regional Work Force Development</a:t>
            </a:r>
          </a:p>
          <a:p>
            <a:pPr lvl="1">
              <a:lnSpc>
                <a:spcPct val="110000"/>
              </a:lnSpc>
              <a:spcBef>
                <a:spcPts val="600"/>
              </a:spcBef>
              <a:spcAft>
                <a:spcPts val="1800"/>
              </a:spcAft>
              <a:buClr>
                <a:schemeClr val="bg1">
                  <a:lumMod val="65000"/>
                </a:schemeClr>
              </a:buClr>
              <a:buFont typeface="Franklin Gothic Book" panose="020B0503020102020204" pitchFamily="34" charset="0"/>
              <a:buChar char="―"/>
            </a:pPr>
            <a:r>
              <a:rPr lang="en-US" sz="2000" dirty="0" smtClean="0">
                <a:latin typeface="Franklin Gothic Book" panose="020B0503020102020204" pitchFamily="34" charset="0"/>
                <a:cs typeface="Arial" panose="020B0604020202020204" pitchFamily="34" charset="0"/>
              </a:rPr>
              <a:t>Public Safety Activities</a:t>
            </a:r>
          </a:p>
          <a:p>
            <a:pPr lvl="1">
              <a:lnSpc>
                <a:spcPct val="110000"/>
              </a:lnSpc>
              <a:spcBef>
                <a:spcPts val="600"/>
              </a:spcBef>
              <a:spcAft>
                <a:spcPts val="1800"/>
              </a:spcAft>
              <a:buClr>
                <a:schemeClr val="bg1">
                  <a:lumMod val="65000"/>
                </a:schemeClr>
              </a:buClr>
              <a:buFont typeface="Franklin Gothic Book" panose="020B0503020102020204" pitchFamily="34" charset="0"/>
              <a:buChar char="―"/>
            </a:pPr>
            <a:r>
              <a:rPr lang="en-US" sz="2000" dirty="0" smtClean="0">
                <a:latin typeface="Franklin Gothic Book" panose="020B0503020102020204" pitchFamily="34" charset="0"/>
                <a:cs typeface="Arial" panose="020B0604020202020204" pitchFamily="34" charset="0"/>
              </a:rPr>
              <a:t>Health  </a:t>
            </a:r>
          </a:p>
          <a:p>
            <a:pPr lvl="1">
              <a:lnSpc>
                <a:spcPct val="110000"/>
              </a:lnSpc>
              <a:spcBef>
                <a:spcPts val="600"/>
              </a:spcBef>
              <a:spcAft>
                <a:spcPts val="1800"/>
              </a:spcAft>
              <a:buClr>
                <a:schemeClr val="bg1">
                  <a:lumMod val="65000"/>
                </a:schemeClr>
              </a:buClr>
              <a:buFont typeface="Franklin Gothic Book" panose="020B0503020102020204" pitchFamily="34" charset="0"/>
              <a:buChar char="―"/>
            </a:pPr>
            <a:r>
              <a:rPr lang="en-US" sz="2000" dirty="0" smtClean="0">
                <a:latin typeface="Franklin Gothic Book" panose="020B0503020102020204" pitchFamily="34" charset="0"/>
                <a:cs typeface="Arial" panose="020B0604020202020204" pitchFamily="34" charset="0"/>
              </a:rPr>
              <a:t>Mental Health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15709-ABBB-4720-B43C-9A89BFD44CC6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220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28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2016 Work Plan Focus – February 19, 2016</a:t>
            </a:r>
            <a:endParaRPr lang="en-US" sz="28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678363"/>
          </a:xfrm>
        </p:spPr>
        <p:txBody>
          <a:bodyPr>
            <a:normAutofit fontScale="25000" lnSpcReduction="20000"/>
          </a:bodyPr>
          <a:lstStyle/>
          <a:p>
            <a:pPr>
              <a:lnSpc>
                <a:spcPct val="110000"/>
              </a:lnSpc>
              <a:spcBef>
                <a:spcPts val="600"/>
              </a:spcBef>
              <a:spcAft>
                <a:spcPts val="1800"/>
              </a:spcAft>
              <a:buClr>
                <a:schemeClr val="bg1">
                  <a:lumMod val="65000"/>
                </a:schemeClr>
              </a:buClr>
              <a:buFont typeface="Wingdings" panose="05000000000000000000" pitchFamily="2" charset="2"/>
              <a:buChar char="§"/>
            </a:pPr>
            <a:r>
              <a:rPr lang="en-US" sz="9600" dirty="0" smtClean="0">
                <a:latin typeface="Franklin Gothic Book" panose="020B0503020102020204" pitchFamily="34" charset="0"/>
                <a:cs typeface="Arial" panose="020B0604020202020204" pitchFamily="34" charset="0"/>
              </a:rPr>
              <a:t>Review, discuss, and approve </a:t>
            </a:r>
            <a:r>
              <a:rPr lang="en-US" sz="9600" dirty="0">
                <a:latin typeface="Franklin Gothic Book" panose="020B0503020102020204" pitchFamily="34" charset="0"/>
                <a:cs typeface="Arial" panose="020B0604020202020204" pitchFamily="34" charset="0"/>
              </a:rPr>
              <a:t>key regional </a:t>
            </a:r>
            <a:r>
              <a:rPr lang="en-US" sz="9600" dirty="0" smtClean="0">
                <a:latin typeface="Franklin Gothic Book" panose="020B0503020102020204" pitchFamily="34" charset="0"/>
                <a:cs typeface="Arial" panose="020B0604020202020204" pitchFamily="34" charset="0"/>
              </a:rPr>
              <a:t>meeting priorities for 2016</a:t>
            </a:r>
          </a:p>
          <a:p>
            <a:pPr>
              <a:lnSpc>
                <a:spcPct val="110000"/>
              </a:lnSpc>
              <a:spcBef>
                <a:spcPts val="600"/>
              </a:spcBef>
              <a:spcAft>
                <a:spcPts val="1800"/>
              </a:spcAft>
              <a:buClr>
                <a:schemeClr val="bg1">
                  <a:lumMod val="65000"/>
                </a:schemeClr>
              </a:buClr>
              <a:buFont typeface="Wingdings" panose="05000000000000000000" pitchFamily="2" charset="2"/>
              <a:buChar char="§"/>
            </a:pPr>
            <a:r>
              <a:rPr lang="en-US" sz="9600" dirty="0" smtClean="0">
                <a:latin typeface="Franklin Gothic Book" panose="020B0503020102020204" pitchFamily="34" charset="0"/>
                <a:cs typeface="Arial" panose="020B0604020202020204" pitchFamily="34" charset="0"/>
              </a:rPr>
              <a:t>Provide guidance on regional meeting priorities for 2016</a:t>
            </a:r>
            <a:endParaRPr lang="en-US" sz="9600" dirty="0">
              <a:latin typeface="Franklin Gothic Book" panose="020B0503020102020204" pitchFamily="34" charset="0"/>
              <a:cs typeface="Arial" panose="020B0604020202020204" pitchFamily="34" charset="0"/>
            </a:endParaRPr>
          </a:p>
          <a:p>
            <a:pPr>
              <a:lnSpc>
                <a:spcPct val="110000"/>
              </a:lnSpc>
              <a:spcBef>
                <a:spcPts val="600"/>
              </a:spcBef>
              <a:spcAft>
                <a:spcPts val="1800"/>
              </a:spcAft>
              <a:buClr>
                <a:schemeClr val="bg1">
                  <a:lumMod val="65000"/>
                </a:schemeClr>
              </a:buClr>
              <a:buFont typeface="Wingdings" panose="05000000000000000000" pitchFamily="2" charset="2"/>
              <a:buChar char="§"/>
            </a:pPr>
            <a:r>
              <a:rPr lang="en-US" sz="9600" dirty="0" smtClean="0">
                <a:latin typeface="Franklin Gothic Book" panose="020B0503020102020204" pitchFamily="34" charset="0"/>
                <a:cs typeface="Arial" panose="020B0604020202020204" pitchFamily="34" charset="0"/>
              </a:rPr>
              <a:t>Review Human Services Technical Committees 2016 Priorities</a:t>
            </a:r>
            <a:endParaRPr lang="en-US" sz="9600" dirty="0">
              <a:latin typeface="Franklin Gothic Book" panose="020B0503020102020204" pitchFamily="34" charset="0"/>
              <a:cs typeface="Arial" panose="020B0604020202020204" pitchFamily="34" charset="0"/>
            </a:endParaRPr>
          </a:p>
          <a:p>
            <a:pPr>
              <a:lnSpc>
                <a:spcPct val="110000"/>
              </a:lnSpc>
              <a:spcBef>
                <a:spcPts val="600"/>
              </a:spcBef>
              <a:spcAft>
                <a:spcPts val="1800"/>
              </a:spcAft>
              <a:buClr>
                <a:schemeClr val="bg1">
                  <a:lumMod val="65000"/>
                </a:schemeClr>
              </a:buClr>
              <a:buFont typeface="Wingdings" panose="05000000000000000000" pitchFamily="2" charset="2"/>
              <a:buChar char="§"/>
            </a:pPr>
            <a:r>
              <a:rPr lang="en-US" sz="9600" dirty="0" smtClean="0">
                <a:latin typeface="Franklin Gothic Book" panose="020B0503020102020204" pitchFamily="34" charset="0"/>
                <a:cs typeface="Arial" panose="020B0604020202020204" pitchFamily="34" charset="0"/>
              </a:rPr>
              <a:t> </a:t>
            </a:r>
            <a:r>
              <a:rPr lang="en-US" sz="9600" dirty="0">
                <a:latin typeface="Franklin Gothic Book" panose="020B0503020102020204" pitchFamily="34" charset="0"/>
                <a:cs typeface="Arial" panose="020B0604020202020204" pitchFamily="34" charset="0"/>
              </a:rPr>
              <a:t>Review </a:t>
            </a:r>
            <a:r>
              <a:rPr lang="en-US" sz="9600" dirty="0" smtClean="0">
                <a:latin typeface="Franklin Gothic Book" panose="020B0503020102020204" pitchFamily="34" charset="0"/>
                <a:cs typeface="Arial" panose="020B0604020202020204" pitchFamily="34" charset="0"/>
              </a:rPr>
              <a:t>Public Safety </a:t>
            </a:r>
            <a:r>
              <a:rPr lang="en-US" sz="9600" dirty="0">
                <a:latin typeface="Franklin Gothic Book" panose="020B0503020102020204" pitchFamily="34" charset="0"/>
                <a:cs typeface="Arial" panose="020B0604020202020204" pitchFamily="34" charset="0"/>
              </a:rPr>
              <a:t>Technical Committees 2016 </a:t>
            </a:r>
            <a:r>
              <a:rPr lang="en-US" sz="9600" dirty="0" smtClean="0">
                <a:latin typeface="Franklin Gothic Book" panose="020B0503020102020204" pitchFamily="34" charset="0"/>
                <a:cs typeface="Arial" panose="020B0604020202020204" pitchFamily="34" charset="0"/>
              </a:rPr>
              <a:t>Priorities</a:t>
            </a:r>
          </a:p>
          <a:p>
            <a:pPr>
              <a:lnSpc>
                <a:spcPct val="110000"/>
              </a:lnSpc>
              <a:spcBef>
                <a:spcPts val="600"/>
              </a:spcBef>
              <a:spcAft>
                <a:spcPts val="1800"/>
              </a:spcAft>
              <a:buClr>
                <a:schemeClr val="bg1">
                  <a:lumMod val="65000"/>
                </a:schemeClr>
              </a:buClr>
              <a:buFont typeface="Wingdings" panose="05000000000000000000" pitchFamily="2" charset="2"/>
              <a:buChar char="§"/>
            </a:pPr>
            <a:r>
              <a:rPr lang="en-US" sz="9600" dirty="0">
                <a:latin typeface="Franklin Gothic Book" panose="020B0503020102020204" pitchFamily="34" charset="0"/>
                <a:cs typeface="Arial" panose="020B0604020202020204" pitchFamily="34" charset="0"/>
              </a:rPr>
              <a:t>Provide guidance on </a:t>
            </a:r>
            <a:r>
              <a:rPr lang="en-US" sz="9600" dirty="0" smtClean="0">
                <a:latin typeface="Franklin Gothic Book" panose="020B0503020102020204" pitchFamily="34" charset="0"/>
                <a:cs typeface="Arial" panose="020B0604020202020204" pitchFamily="34" charset="0"/>
              </a:rPr>
              <a:t>Technical Committees </a:t>
            </a:r>
            <a:r>
              <a:rPr lang="en-US" sz="9600" dirty="0">
                <a:latin typeface="Franklin Gothic Book" panose="020B0503020102020204" pitchFamily="34" charset="0"/>
                <a:cs typeface="Arial" panose="020B0604020202020204" pitchFamily="34" charset="0"/>
              </a:rPr>
              <a:t>priorities for 2016</a:t>
            </a:r>
          </a:p>
          <a:p>
            <a:pPr>
              <a:lnSpc>
                <a:spcPct val="110000"/>
              </a:lnSpc>
              <a:spcBef>
                <a:spcPts val="600"/>
              </a:spcBef>
              <a:spcAft>
                <a:spcPts val="1800"/>
              </a:spcAft>
              <a:buClr>
                <a:schemeClr val="bg1">
                  <a:lumMod val="65000"/>
                </a:schemeClr>
              </a:buClr>
              <a:buFont typeface="Wingdings" panose="05000000000000000000" pitchFamily="2" charset="2"/>
              <a:buChar char="§"/>
            </a:pPr>
            <a:endParaRPr lang="en-US" sz="2000" dirty="0" smtClean="0">
              <a:latin typeface="Franklin Gothic Book" panose="020B0503020102020204" pitchFamily="34" charset="0"/>
              <a:cs typeface="Arial" panose="020B0604020202020204" pitchFamily="34" charset="0"/>
            </a:endParaRPr>
          </a:p>
          <a:p>
            <a:pPr>
              <a:lnSpc>
                <a:spcPct val="110000"/>
              </a:lnSpc>
              <a:spcBef>
                <a:spcPts val="600"/>
              </a:spcBef>
              <a:spcAft>
                <a:spcPts val="1800"/>
              </a:spcAft>
              <a:buClr>
                <a:schemeClr val="bg1">
                  <a:lumMod val="65000"/>
                </a:schemeClr>
              </a:buClr>
              <a:buFont typeface="Wingdings" panose="05000000000000000000" pitchFamily="2" charset="2"/>
              <a:buChar char="§"/>
            </a:pPr>
            <a:endParaRPr lang="en-US" sz="2000" dirty="0" smtClean="0">
              <a:latin typeface="Franklin Gothic Book" panose="020B0503020102020204" pitchFamily="34" charset="0"/>
              <a:cs typeface="Arial" panose="020B0604020202020204" pitchFamily="34" charset="0"/>
            </a:endParaRPr>
          </a:p>
          <a:p>
            <a:pPr>
              <a:lnSpc>
                <a:spcPct val="110000"/>
              </a:lnSpc>
              <a:spcBef>
                <a:spcPts val="600"/>
              </a:spcBef>
              <a:spcAft>
                <a:spcPts val="1800"/>
              </a:spcAft>
              <a:buClr>
                <a:schemeClr val="bg1">
                  <a:lumMod val="65000"/>
                </a:schemeClr>
              </a:buClr>
              <a:buFont typeface="Wingdings" panose="05000000000000000000" pitchFamily="2" charset="2"/>
              <a:buChar char="§"/>
            </a:pPr>
            <a:endParaRPr lang="en-US" sz="2000" dirty="0">
              <a:latin typeface="Franklin Gothic Book" panose="020B0503020102020204" pitchFamily="34" charset="0"/>
              <a:cs typeface="Arial" panose="020B0604020202020204" pitchFamily="34" charset="0"/>
            </a:endParaRPr>
          </a:p>
          <a:p>
            <a:pPr>
              <a:lnSpc>
                <a:spcPct val="110000"/>
              </a:lnSpc>
              <a:spcBef>
                <a:spcPts val="600"/>
              </a:spcBef>
              <a:spcAft>
                <a:spcPts val="1800"/>
              </a:spcAft>
              <a:buClr>
                <a:schemeClr val="bg1">
                  <a:lumMod val="65000"/>
                </a:schemeClr>
              </a:buClr>
              <a:buFont typeface="Wingdings" panose="05000000000000000000" pitchFamily="2" charset="2"/>
              <a:buChar char="§"/>
            </a:pPr>
            <a:endParaRPr lang="en-US" sz="1800" dirty="0">
              <a:latin typeface="Franklin Gothic Book" panose="020B0503020102020204" pitchFamily="34" charset="0"/>
              <a:cs typeface="Arial" panose="020B0604020202020204" pitchFamily="34" charset="0"/>
            </a:endParaRPr>
          </a:p>
          <a:p>
            <a:pPr>
              <a:lnSpc>
                <a:spcPct val="110000"/>
              </a:lnSpc>
              <a:spcBef>
                <a:spcPts val="600"/>
              </a:spcBef>
              <a:spcAft>
                <a:spcPts val="1800"/>
              </a:spcAft>
              <a:buClr>
                <a:schemeClr val="bg1">
                  <a:lumMod val="65000"/>
                </a:schemeClr>
              </a:buClr>
              <a:buFont typeface="Wingdings" panose="05000000000000000000" pitchFamily="2" charset="2"/>
              <a:buChar char="§"/>
            </a:pPr>
            <a:endParaRPr lang="en-US" sz="1800" dirty="0">
              <a:latin typeface="Franklin Gothic Book" panose="020B05030201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10000"/>
              </a:lnSpc>
              <a:spcBef>
                <a:spcPts val="600"/>
              </a:spcBef>
              <a:spcAft>
                <a:spcPts val="1800"/>
              </a:spcAft>
              <a:buClr>
                <a:schemeClr val="bg1">
                  <a:lumMod val="65000"/>
                </a:schemeClr>
              </a:buClr>
              <a:buFont typeface="Franklin Gothic Book" panose="020B0503020102020204" pitchFamily="34" charset="0"/>
              <a:buChar char="―"/>
            </a:pPr>
            <a:r>
              <a:rPr lang="en-US" sz="1800" dirty="0" smtClean="0">
                <a:latin typeface="Franklin Gothic Book" panose="020B0503020102020204" pitchFamily="34" charset="0"/>
                <a:cs typeface="Arial" panose="020B0604020202020204" pitchFamily="34" charset="0"/>
              </a:rPr>
              <a:t>Review and Approve NCR Homeland Security Strategic Plan</a:t>
            </a:r>
            <a:endParaRPr lang="en-US" sz="1800" dirty="0">
              <a:latin typeface="Franklin Gothic Book" panose="020B05030201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15709-ABBB-4720-B43C-9A89BFD44CC6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5645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28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Housing April 15, 2016</a:t>
            </a:r>
            <a:endParaRPr lang="en-US" sz="28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5349875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  <a:spcBef>
                <a:spcPts val="600"/>
              </a:spcBef>
              <a:spcAft>
                <a:spcPts val="1200"/>
              </a:spcAft>
              <a:buClr>
                <a:schemeClr val="bg1">
                  <a:lumMod val="65000"/>
                </a:schemeClr>
              </a:buClr>
              <a:buFont typeface="Wingdings" panose="05000000000000000000" pitchFamily="2" charset="2"/>
              <a:buChar char="§"/>
            </a:pPr>
            <a:r>
              <a:rPr lang="en-US" sz="2800" dirty="0" smtClean="0">
                <a:latin typeface="Franklin Gothic Book" panose="020B0503020102020204" pitchFamily="34" charset="0"/>
                <a:cs typeface="Arial" panose="020B0604020202020204" pitchFamily="34" charset="0"/>
              </a:rPr>
              <a:t>Housing Affordability</a:t>
            </a:r>
          </a:p>
          <a:p>
            <a:pPr>
              <a:lnSpc>
                <a:spcPct val="110000"/>
              </a:lnSpc>
              <a:spcBef>
                <a:spcPts val="600"/>
              </a:spcBef>
              <a:spcAft>
                <a:spcPts val="1200"/>
              </a:spcAft>
              <a:buClr>
                <a:schemeClr val="bg1">
                  <a:lumMod val="65000"/>
                </a:schemeClr>
              </a:buClr>
              <a:buFont typeface="Wingdings" panose="05000000000000000000" pitchFamily="2" charset="2"/>
              <a:buChar char="§"/>
            </a:pPr>
            <a:r>
              <a:rPr lang="en-US" sz="2800" dirty="0" smtClean="0">
                <a:latin typeface="Franklin Gothic Book" panose="020B0503020102020204" pitchFamily="34" charset="0"/>
                <a:cs typeface="Arial" panose="020B0604020202020204" pitchFamily="34" charset="0"/>
              </a:rPr>
              <a:t>Identification of Veterans with Housing Needs</a:t>
            </a:r>
          </a:p>
          <a:p>
            <a:pPr>
              <a:lnSpc>
                <a:spcPct val="110000"/>
              </a:lnSpc>
              <a:spcBef>
                <a:spcPts val="600"/>
              </a:spcBef>
              <a:spcAft>
                <a:spcPts val="1200"/>
              </a:spcAft>
              <a:buClr>
                <a:schemeClr val="bg1">
                  <a:lumMod val="65000"/>
                </a:schemeClr>
              </a:buClr>
              <a:buFont typeface="Wingdings" panose="05000000000000000000" pitchFamily="2" charset="2"/>
              <a:buChar char="§"/>
            </a:pPr>
            <a:r>
              <a:rPr lang="en-US" sz="2800" dirty="0" smtClean="0">
                <a:latin typeface="Franklin Gothic Book" panose="020B0503020102020204" pitchFamily="34" charset="0"/>
                <a:cs typeface="Arial" panose="020B0604020202020204" pitchFamily="34" charset="0"/>
              </a:rPr>
              <a:t>Homeless Enumeration Count</a:t>
            </a:r>
          </a:p>
          <a:p>
            <a:pPr>
              <a:lnSpc>
                <a:spcPct val="110000"/>
              </a:lnSpc>
              <a:spcBef>
                <a:spcPts val="600"/>
              </a:spcBef>
              <a:spcAft>
                <a:spcPts val="1200"/>
              </a:spcAft>
              <a:buClr>
                <a:schemeClr val="bg1">
                  <a:lumMod val="65000"/>
                </a:schemeClr>
              </a:buClr>
              <a:buFont typeface="Wingdings" panose="05000000000000000000" pitchFamily="2" charset="2"/>
              <a:buChar char="§"/>
            </a:pPr>
            <a:r>
              <a:rPr lang="en-US" sz="2800" dirty="0" smtClean="0">
                <a:latin typeface="Franklin Gothic Book" panose="020B0503020102020204" pitchFamily="34" charset="0"/>
                <a:cs typeface="Arial" panose="020B0604020202020204" pitchFamily="34" charset="0"/>
              </a:rPr>
              <a:t>Regional Strategic Housing Affordability</a:t>
            </a:r>
          </a:p>
          <a:p>
            <a:pPr>
              <a:lnSpc>
                <a:spcPct val="110000"/>
              </a:lnSpc>
              <a:spcBef>
                <a:spcPts val="600"/>
              </a:spcBef>
              <a:spcAft>
                <a:spcPts val="1200"/>
              </a:spcAft>
              <a:buClr>
                <a:schemeClr val="bg1">
                  <a:lumMod val="65000"/>
                </a:schemeClr>
              </a:buClr>
              <a:buFont typeface="Wingdings" panose="05000000000000000000" pitchFamily="2" charset="2"/>
              <a:buChar char="§"/>
            </a:pPr>
            <a:r>
              <a:rPr lang="en-US" sz="2800" dirty="0" smtClean="0">
                <a:latin typeface="Franklin Gothic Book" panose="020B0503020102020204" pitchFamily="34" charset="0"/>
                <a:cs typeface="Arial" panose="020B0604020202020204" pitchFamily="34" charset="0"/>
              </a:rPr>
              <a:t>Washington Housing Leaders Group</a:t>
            </a:r>
          </a:p>
          <a:p>
            <a:pPr>
              <a:lnSpc>
                <a:spcPct val="110000"/>
              </a:lnSpc>
              <a:spcBef>
                <a:spcPts val="600"/>
              </a:spcBef>
              <a:spcAft>
                <a:spcPts val="1200"/>
              </a:spcAft>
              <a:buClr>
                <a:schemeClr val="bg1">
                  <a:lumMod val="65000"/>
                </a:schemeClr>
              </a:buClr>
              <a:buFont typeface="Wingdings" panose="05000000000000000000" pitchFamily="2" charset="2"/>
              <a:buChar char="§"/>
            </a:pPr>
            <a:r>
              <a:rPr lang="en-US" sz="2800" dirty="0" smtClean="0">
                <a:latin typeface="Franklin Gothic Book" panose="020B0503020102020204" pitchFamily="34" charset="0"/>
                <a:cs typeface="Arial" panose="020B0604020202020204" pitchFamily="34" charset="0"/>
              </a:rPr>
              <a:t>Washington Regional Alcohol Program (WRAP)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15709-ABBB-4720-B43C-9A89BFD44CC6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4226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699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n-US" sz="28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Work Force Development June 17, 2016</a:t>
            </a:r>
            <a:endParaRPr lang="en-US" sz="28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5486400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  <a:spcBef>
                <a:spcPts val="600"/>
              </a:spcBef>
              <a:spcAft>
                <a:spcPts val="1800"/>
              </a:spcAft>
              <a:buClr>
                <a:schemeClr val="bg1">
                  <a:lumMod val="65000"/>
                </a:schemeClr>
              </a:buClr>
              <a:buFont typeface="Wingdings" panose="05000000000000000000" pitchFamily="2" charset="2"/>
              <a:buChar char="§"/>
            </a:pPr>
            <a:r>
              <a:rPr lang="en-US" sz="2600" dirty="0" smtClean="0">
                <a:latin typeface="Franklin Gothic Book" panose="020B0503020102020204" pitchFamily="34" charset="0"/>
                <a:cs typeface="Arial" panose="020B0604020202020204" pitchFamily="34" charset="0"/>
              </a:rPr>
              <a:t>COG Work Force Theme 2016</a:t>
            </a:r>
          </a:p>
          <a:p>
            <a:pPr>
              <a:lnSpc>
                <a:spcPct val="110000"/>
              </a:lnSpc>
              <a:spcBef>
                <a:spcPts val="600"/>
              </a:spcBef>
              <a:spcAft>
                <a:spcPts val="1800"/>
              </a:spcAft>
              <a:buClr>
                <a:schemeClr val="bg1">
                  <a:lumMod val="65000"/>
                </a:schemeClr>
              </a:buClr>
              <a:buFont typeface="Wingdings" panose="05000000000000000000" pitchFamily="2" charset="2"/>
              <a:buChar char="§"/>
            </a:pPr>
            <a:r>
              <a:rPr lang="en-US" sz="2600" dirty="0" smtClean="0">
                <a:latin typeface="Franklin Gothic Book" panose="020B0503020102020204" pitchFamily="34" charset="0"/>
                <a:cs typeface="Arial" panose="020B0604020202020204" pitchFamily="34" charset="0"/>
              </a:rPr>
              <a:t>Local, State, and Federal Initiatives to Train Work Force to Meet Current Needs</a:t>
            </a:r>
          </a:p>
          <a:p>
            <a:pPr>
              <a:lnSpc>
                <a:spcPct val="110000"/>
              </a:lnSpc>
              <a:spcBef>
                <a:spcPts val="600"/>
              </a:spcBef>
              <a:spcAft>
                <a:spcPts val="1800"/>
              </a:spcAft>
              <a:buClr>
                <a:schemeClr val="bg1">
                  <a:lumMod val="65000"/>
                </a:schemeClr>
              </a:buClr>
              <a:buFont typeface="Wingdings" panose="05000000000000000000" pitchFamily="2" charset="2"/>
              <a:buChar char="§"/>
            </a:pPr>
            <a:r>
              <a:rPr lang="en-US" sz="2600" dirty="0" smtClean="0">
                <a:latin typeface="Franklin Gothic Book" panose="020B0503020102020204" pitchFamily="34" charset="0"/>
                <a:cs typeface="Arial" panose="020B0604020202020204" pitchFamily="34" charset="0"/>
              </a:rPr>
              <a:t>Initiatives to Assimilate Immigrants into the Work Force</a:t>
            </a:r>
          </a:p>
          <a:p>
            <a:pPr>
              <a:lnSpc>
                <a:spcPct val="110000"/>
              </a:lnSpc>
              <a:spcBef>
                <a:spcPts val="600"/>
              </a:spcBef>
              <a:spcAft>
                <a:spcPts val="1800"/>
              </a:spcAft>
              <a:buClr>
                <a:schemeClr val="bg1">
                  <a:lumMod val="65000"/>
                </a:schemeClr>
              </a:buClr>
              <a:buFont typeface="Wingdings" panose="05000000000000000000" pitchFamily="2" charset="2"/>
              <a:buChar char="§"/>
            </a:pPr>
            <a:r>
              <a:rPr lang="en-US" sz="2600" dirty="0" smtClean="0">
                <a:latin typeface="Franklin Gothic Book" panose="020B0503020102020204" pitchFamily="34" charset="0"/>
                <a:cs typeface="Arial" panose="020B0604020202020204" pitchFamily="34" charset="0"/>
              </a:rPr>
              <a:t>The Workforce Innovation and Opportunity Act (WIOA)</a:t>
            </a:r>
          </a:p>
          <a:p>
            <a:pPr>
              <a:lnSpc>
                <a:spcPct val="110000"/>
              </a:lnSpc>
              <a:spcBef>
                <a:spcPts val="600"/>
              </a:spcBef>
              <a:spcAft>
                <a:spcPts val="1800"/>
              </a:spcAft>
              <a:buClr>
                <a:schemeClr val="bg1">
                  <a:lumMod val="65000"/>
                </a:schemeClr>
              </a:buClr>
              <a:buFont typeface="Wingdings" panose="05000000000000000000" pitchFamily="2" charset="2"/>
              <a:buChar char="§"/>
            </a:pPr>
            <a:r>
              <a:rPr lang="en-US" sz="2600" dirty="0" smtClean="0">
                <a:latin typeface="Franklin Gothic Book" panose="020B0503020102020204" pitchFamily="34" charset="0"/>
                <a:cs typeface="Arial" panose="020B0604020202020204" pitchFamily="34" charset="0"/>
              </a:rPr>
              <a:t>Work Force Opportunities - Building Trades, Utility and Storm Water Technicians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15709-ABBB-4720-B43C-9A89BFD44CC6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2401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28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100" b="1" dirty="0" smtClean="0">
                <a:solidFill>
                  <a:schemeClr val="tx2"/>
                </a:solidFill>
                <a:latin typeface="Arial Narrow" panose="020B0606020202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Public Safety September 16, 2016</a:t>
            </a:r>
            <a:r>
              <a:rPr lang="en-US" sz="3100" b="1" dirty="0">
                <a:latin typeface="Arial Narrow" panose="020B0606020202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/>
            </a:r>
            <a:br>
              <a:rPr lang="en-US" sz="3100" b="1" dirty="0">
                <a:latin typeface="Arial Narrow" panose="020B0606020202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</a:br>
            <a:r>
              <a:rPr lang="en-US" sz="2800" b="1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en-US" sz="2800" b="1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/>
            </a:r>
            <a:br>
              <a:rPr lang="en-US" sz="2800" b="1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</a:br>
            <a:endParaRPr lang="en-US" sz="2800" b="1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lnSpc>
                <a:spcPct val="110000"/>
              </a:lnSpc>
              <a:spcBef>
                <a:spcPts val="600"/>
              </a:spcBef>
              <a:spcAft>
                <a:spcPts val="1200"/>
              </a:spcAft>
              <a:buClr>
                <a:schemeClr val="bg1">
                  <a:lumMod val="65000"/>
                </a:schemeClr>
              </a:buClr>
              <a:buFont typeface="Wingdings" panose="05000000000000000000" pitchFamily="2" charset="2"/>
              <a:buChar char="§"/>
            </a:pPr>
            <a:r>
              <a:rPr lang="en-US" sz="2600" dirty="0" smtClean="0">
                <a:latin typeface="Franklin Gothic Book" panose="020B0503020102020204" pitchFamily="34" charset="0"/>
                <a:cs typeface="Arial" panose="020B0604020202020204" pitchFamily="34" charset="0"/>
              </a:rPr>
              <a:t>Annual Regional Crime Report</a:t>
            </a:r>
          </a:p>
          <a:p>
            <a:pPr>
              <a:lnSpc>
                <a:spcPct val="110000"/>
              </a:lnSpc>
              <a:spcBef>
                <a:spcPts val="600"/>
              </a:spcBef>
              <a:spcAft>
                <a:spcPts val="1200"/>
              </a:spcAft>
              <a:buClr>
                <a:schemeClr val="bg1">
                  <a:lumMod val="65000"/>
                </a:schemeClr>
              </a:buClr>
              <a:buFont typeface="Wingdings" panose="05000000000000000000" pitchFamily="2" charset="2"/>
              <a:buChar char="§"/>
            </a:pPr>
            <a:r>
              <a:rPr lang="en-US" sz="2600" dirty="0" smtClean="0">
                <a:latin typeface="Franklin Gothic Book" panose="020B0503020102020204" pitchFamily="34" charset="0"/>
                <a:cs typeface="Arial" panose="020B0604020202020204" pitchFamily="34" charset="0"/>
              </a:rPr>
              <a:t>Regional Corrections Metrics</a:t>
            </a:r>
          </a:p>
          <a:p>
            <a:pPr>
              <a:lnSpc>
                <a:spcPct val="110000"/>
              </a:lnSpc>
              <a:spcBef>
                <a:spcPts val="600"/>
              </a:spcBef>
              <a:spcAft>
                <a:spcPts val="1200"/>
              </a:spcAft>
              <a:buClr>
                <a:schemeClr val="bg1">
                  <a:lumMod val="65000"/>
                </a:schemeClr>
              </a:buClr>
              <a:buFont typeface="Wingdings" panose="05000000000000000000" pitchFamily="2" charset="2"/>
              <a:buChar char="§"/>
            </a:pPr>
            <a:r>
              <a:rPr lang="en-US" sz="2600" dirty="0" smtClean="0">
                <a:latin typeface="Franklin Gothic Book" panose="020B0503020102020204" pitchFamily="34" charset="0"/>
                <a:cs typeface="Arial" panose="020B0604020202020204" pitchFamily="34" charset="0"/>
              </a:rPr>
              <a:t>Annual Regional Report on Gangs/Violence</a:t>
            </a:r>
          </a:p>
          <a:p>
            <a:pPr>
              <a:lnSpc>
                <a:spcPct val="110000"/>
              </a:lnSpc>
              <a:spcBef>
                <a:spcPts val="600"/>
              </a:spcBef>
              <a:spcAft>
                <a:spcPts val="1200"/>
              </a:spcAft>
              <a:buClr>
                <a:schemeClr val="bg1">
                  <a:lumMod val="65000"/>
                </a:schemeClr>
              </a:buClr>
              <a:buFont typeface="Wingdings" panose="05000000000000000000" pitchFamily="2" charset="2"/>
              <a:buChar char="§"/>
            </a:pPr>
            <a:r>
              <a:rPr lang="en-US" sz="2600" dirty="0" smtClean="0">
                <a:latin typeface="Franklin Gothic Book" panose="020B0503020102020204" pitchFamily="34" charset="0"/>
                <a:cs typeface="Arial" panose="020B0604020202020204" pitchFamily="34" charset="0"/>
              </a:rPr>
              <a:t>Police Officer Body Worn Camera Policies</a:t>
            </a:r>
          </a:p>
          <a:p>
            <a:pPr>
              <a:lnSpc>
                <a:spcPct val="110000"/>
              </a:lnSpc>
              <a:spcBef>
                <a:spcPts val="600"/>
              </a:spcBef>
              <a:spcAft>
                <a:spcPts val="1200"/>
              </a:spcAft>
              <a:buClr>
                <a:schemeClr val="bg1">
                  <a:lumMod val="65000"/>
                </a:schemeClr>
              </a:buClr>
              <a:buFont typeface="Wingdings" panose="05000000000000000000" pitchFamily="2" charset="2"/>
              <a:buChar char="§"/>
            </a:pPr>
            <a:r>
              <a:rPr lang="en-US" sz="2600" dirty="0" smtClean="0">
                <a:latin typeface="Franklin Gothic Book" panose="020B0503020102020204" pitchFamily="34" charset="0"/>
                <a:cs typeface="Arial" panose="020B0604020202020204" pitchFamily="34" charset="0"/>
              </a:rPr>
              <a:t>Movement to Release Nonviolent Offenders from Incarceration</a:t>
            </a:r>
          </a:p>
          <a:p>
            <a:pPr>
              <a:lnSpc>
                <a:spcPct val="110000"/>
              </a:lnSpc>
              <a:spcBef>
                <a:spcPts val="600"/>
              </a:spcBef>
              <a:spcAft>
                <a:spcPts val="1200"/>
              </a:spcAft>
              <a:buClr>
                <a:schemeClr val="bg1">
                  <a:lumMod val="65000"/>
                </a:schemeClr>
              </a:buClr>
              <a:buFont typeface="Wingdings" panose="05000000000000000000" pitchFamily="2" charset="2"/>
              <a:buChar char="§"/>
            </a:pPr>
            <a:r>
              <a:rPr lang="en-US" sz="2600" dirty="0" smtClean="0">
                <a:latin typeface="Franklin Gothic Book" panose="020B0503020102020204" pitchFamily="34" charset="0"/>
                <a:cs typeface="Arial" panose="020B0604020202020204" pitchFamily="34" charset="0"/>
              </a:rPr>
              <a:t>Alternatives to </a:t>
            </a:r>
            <a:r>
              <a:rPr lang="en-US" sz="2600" dirty="0">
                <a:latin typeface="Franklin Gothic Book" panose="020B0503020102020204" pitchFamily="34" charset="0"/>
                <a:cs typeface="Arial" panose="020B0604020202020204" pitchFamily="34" charset="0"/>
              </a:rPr>
              <a:t>Mass Incarceration</a:t>
            </a:r>
          </a:p>
          <a:p>
            <a:pPr>
              <a:lnSpc>
                <a:spcPct val="110000"/>
              </a:lnSpc>
              <a:spcBef>
                <a:spcPts val="600"/>
              </a:spcBef>
              <a:spcAft>
                <a:spcPts val="1200"/>
              </a:spcAft>
              <a:buClr>
                <a:schemeClr val="bg1">
                  <a:lumMod val="65000"/>
                </a:schemeClr>
              </a:buClr>
              <a:buFont typeface="Wingdings" panose="05000000000000000000" pitchFamily="2" charset="2"/>
              <a:buChar char="§"/>
            </a:pPr>
            <a:r>
              <a:rPr lang="en-US" sz="2600" dirty="0" smtClean="0">
                <a:latin typeface="Franklin Gothic Book" panose="020B0503020102020204" pitchFamily="34" charset="0"/>
                <a:cs typeface="Arial" panose="020B0604020202020204" pitchFamily="34" charset="0"/>
              </a:rPr>
              <a:t>Juvenile Justice Reform</a:t>
            </a:r>
            <a:endParaRPr lang="en-US" sz="2600" dirty="0">
              <a:latin typeface="Franklin Gothic Book" panose="020B0503020102020204" pitchFamily="34" charset="0"/>
              <a:cs typeface="Arial" panose="020B0604020202020204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15709-ABBB-4720-B43C-9A89BFD44CC6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3221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b="1" dirty="0" smtClean="0">
                <a:solidFill>
                  <a:schemeClr val="tx2"/>
                </a:solidFill>
                <a:latin typeface="Arial Narrow" panose="020B0606020202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Health November 18, 2016, </a:t>
            </a:r>
            <a:r>
              <a:rPr lang="en-US" sz="2800" b="1" dirty="0">
                <a:solidFill>
                  <a:schemeClr val="tx2"/>
                </a:solidFill>
                <a:latin typeface="Arial Narrow" panose="020B0606020202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2016</a:t>
            </a:r>
            <a:endParaRPr lang="en-US" sz="2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Report on Obesity</a:t>
            </a:r>
          </a:p>
          <a:p>
            <a:r>
              <a:rPr lang="en-US" sz="2800" dirty="0" smtClean="0"/>
              <a:t>HOC Health Indicators Project/Region Forward</a:t>
            </a:r>
          </a:p>
          <a:p>
            <a:r>
              <a:rPr lang="en-US" sz="2800" dirty="0" smtClean="0"/>
              <a:t>Healthy Lifestyle Initiatives</a:t>
            </a:r>
          </a:p>
          <a:p>
            <a:r>
              <a:rPr lang="en-US" sz="2800" dirty="0" smtClean="0"/>
              <a:t>Initiatives to Address Needs of Seniors</a:t>
            </a:r>
          </a:p>
          <a:p>
            <a:r>
              <a:rPr lang="en-US" sz="2800" dirty="0" smtClean="0"/>
              <a:t>Initiatives to Address Drug Abuse</a:t>
            </a:r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15709-ABBB-4720-B43C-9A89BFD44CC6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0185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b="1" dirty="0" smtClean="0">
                <a:solidFill>
                  <a:schemeClr val="tx2"/>
                </a:solidFill>
                <a:latin typeface="Arial Narrow" panose="020B0606020202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Mental Health December 16, 2016 </a:t>
            </a:r>
            <a:endParaRPr lang="en-US" sz="2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State Initiatives to Address Mental Health Issues</a:t>
            </a:r>
          </a:p>
          <a:p>
            <a:r>
              <a:rPr lang="en-US" dirty="0" smtClean="0"/>
              <a:t>Local Initiatives to address Mental Health Issues</a:t>
            </a:r>
          </a:p>
          <a:p>
            <a:r>
              <a:rPr lang="en-US" dirty="0" smtClean="0"/>
              <a:t>Initiatives to Address Mental Health in Local Correctional Facilitates</a:t>
            </a:r>
          </a:p>
          <a:p>
            <a:r>
              <a:rPr lang="en-US" dirty="0" smtClean="0"/>
              <a:t>Review Status Report on Mental Health/Successful Programs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15709-ABBB-4720-B43C-9A89BFD44CC6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3824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tx2"/>
                </a:solidFill>
                <a:latin typeface="Arial Narrow" panose="020B0606020202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Discussion 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Discuss Focus of 2016 Meetings</a:t>
            </a:r>
          </a:p>
          <a:p>
            <a:r>
              <a:rPr lang="en-US" dirty="0" smtClean="0"/>
              <a:t>Provide Guidance on focus of 2016 Meetings</a:t>
            </a:r>
          </a:p>
          <a:p>
            <a:r>
              <a:rPr lang="en-US" dirty="0" smtClean="0"/>
              <a:t>Approve Focus of 2016 meetings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15709-ABBB-4720-B43C-9A89BFD44CC6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3646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32389</TotalTime>
  <Words>532</Words>
  <Application>Microsoft Office PowerPoint</Application>
  <PresentationFormat>On-screen Show (4:3)</PresentationFormat>
  <Paragraphs>93</Paragraphs>
  <Slides>10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Arial Unicode MS</vt:lpstr>
      <vt:lpstr>Arial</vt:lpstr>
      <vt:lpstr>Arial Narrow</vt:lpstr>
      <vt:lpstr>Calibri</vt:lpstr>
      <vt:lpstr>Franklin Gothic Book</vt:lpstr>
      <vt:lpstr>Wingdings</vt:lpstr>
      <vt:lpstr>Office Theme</vt:lpstr>
      <vt:lpstr>Proposed HSPSPC  2016 Priorities ___________________________</vt:lpstr>
      <vt:lpstr>Objectives for Today’s Meeting</vt:lpstr>
      <vt:lpstr>Proposed 2016 HSPSPC Priorities</vt:lpstr>
      <vt:lpstr>2016 Work Plan Focus – February 19, 2016</vt:lpstr>
      <vt:lpstr>Housing April 15, 2016</vt:lpstr>
      <vt:lpstr>Work Force Development June 17, 2016</vt:lpstr>
      <vt:lpstr> Public Safety September 16, 2016   </vt:lpstr>
      <vt:lpstr>Health November 18, 2016, 2016</vt:lpstr>
      <vt:lpstr>Mental Health December 16, 2016 </vt:lpstr>
      <vt:lpstr>Discussion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Objectives</dc:title>
  <dc:creator>Mary Anne McKown</dc:creator>
  <cp:lastModifiedBy>Rita Greene</cp:lastModifiedBy>
  <cp:revision>532</cp:revision>
  <cp:lastPrinted>2016-02-18T13:54:30Z</cp:lastPrinted>
  <dcterms:created xsi:type="dcterms:W3CDTF">2014-04-29T15:29:04Z</dcterms:created>
  <dcterms:modified xsi:type="dcterms:W3CDTF">2016-02-18T13:55:16Z</dcterms:modified>
</cp:coreProperties>
</file>