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7" r:id="rId2"/>
    <p:sldId id="275" r:id="rId3"/>
    <p:sldId id="276" r:id="rId4"/>
    <p:sldId id="278" r:id="rId5"/>
    <p:sldId id="281" r:id="rId6"/>
    <p:sldId id="272" r:id="rId7"/>
    <p:sldId id="258" r:id="rId8"/>
    <p:sldId id="261" r:id="rId9"/>
    <p:sldId id="259" r:id="rId10"/>
    <p:sldId id="262" r:id="rId11"/>
    <p:sldId id="264" r:id="rId12"/>
    <p:sldId id="263" r:id="rId13"/>
    <p:sldId id="266" r:id="rId14"/>
    <p:sldId id="267" r:id="rId15"/>
    <p:sldId id="268" r:id="rId16"/>
    <p:sldId id="269" r:id="rId17"/>
    <p:sldId id="265" r:id="rId18"/>
    <p:sldId id="270" r:id="rId19"/>
    <p:sldId id="271" r:id="rId20"/>
    <p:sldId id="274" r:id="rId21"/>
    <p:sldId id="279" r:id="rId22"/>
    <p:sldId id="256" r:id="rId23"/>
    <p:sldId id="260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3447" autoAdjust="0"/>
  </p:normalViewPr>
  <p:slideViewPr>
    <p:cSldViewPr>
      <p:cViewPr>
        <p:scale>
          <a:sx n="66" d="100"/>
          <a:sy n="66" d="100"/>
        </p:scale>
        <p:origin x="-1200" y="-5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744110-4467-450D-82EE-ED65373FC338}" type="datetimeFigureOut">
              <a:rPr lang="en-US" smtClean="0"/>
              <a:t>2/24/2014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43BD76-08F6-472D-A7CE-73D330F088F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54151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CF8529-9CAE-4096-822E-4AAFDAC5FA4C}" type="slidenum">
              <a:rPr lang="en-US"/>
              <a:pPr/>
              <a:t>1</a:t>
            </a:fld>
            <a:endParaRPr lang="en-US" dirty="0"/>
          </a:p>
        </p:txBody>
      </p:sp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43BD76-08F6-472D-A7CE-73D330F088FF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05490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43BD76-08F6-472D-A7CE-73D330F088FF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05490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43BD76-08F6-472D-A7CE-73D330F088FF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05490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43BD76-08F6-472D-A7CE-73D330F088FF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5490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Should we be sure to add any</a:t>
            </a:r>
            <a:r>
              <a:rPr lang="en-US" baseline="0" dirty="0" smtClean="0"/>
              <a:t> other information about each of the measures?</a:t>
            </a:r>
          </a:p>
          <a:p>
            <a:endParaRPr lang="en-US" baseline="0" dirty="0" smtClean="0"/>
          </a:p>
          <a:p>
            <a:r>
              <a:rPr lang="en-US" baseline="0" dirty="0" smtClean="0"/>
              <a:t>(Progress/status section explains if it is an existing measure, if it is available for expansion &amp; how)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43BD76-08F6-472D-A7CE-73D330F088FF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05490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Changed</a:t>
            </a:r>
            <a:r>
              <a:rPr lang="en-US" baseline="0" dirty="0" smtClean="0"/>
              <a:t> the structure of the gold book for 2014</a:t>
            </a:r>
          </a:p>
          <a:p>
            <a:pPr marL="171450" indent="-171450">
              <a:buFontTx/>
              <a:buChar char="-"/>
            </a:pPr>
            <a:r>
              <a:rPr lang="en-US" baseline="0" dirty="0" smtClean="0"/>
              <a:t>Felt that sector categories were more useful</a:t>
            </a:r>
          </a:p>
          <a:p>
            <a:pPr marL="171450" indent="-171450">
              <a:buFontTx/>
              <a:buChar char="-"/>
            </a:pPr>
            <a:r>
              <a:rPr lang="en-US" baseline="0" dirty="0" smtClean="0"/>
              <a:t>Almost all programs fall into “existing but available for expansion”</a:t>
            </a:r>
          </a:p>
          <a:p>
            <a:pPr marL="628650" lvl="1" indent="-171450">
              <a:buFontTx/>
              <a:buChar char="-"/>
            </a:pPr>
            <a:r>
              <a:rPr lang="en-US" baseline="0" dirty="0" smtClean="0"/>
              <a:t>The revised version still notes when a program is available for expansion</a:t>
            </a:r>
          </a:p>
          <a:p>
            <a:pPr marL="171450" indent="-171450">
              <a:buFontTx/>
              <a:buChar char="-"/>
            </a:pPr>
            <a:r>
              <a:rPr lang="en-US" baseline="0" dirty="0" smtClean="0"/>
              <a:t>Categories are much more applicable to COG’s National Region Climate Change Report &amp; CEEPC’s action plan </a:t>
            </a:r>
          </a:p>
          <a:p>
            <a:pPr marL="171450" indent="-171450">
              <a:buFontTx/>
              <a:buChar char="-"/>
            </a:pPr>
            <a:r>
              <a:rPr lang="en-US" baseline="0" dirty="0" smtClean="0"/>
              <a:t>Do people like this change?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43BD76-08F6-472D-A7CE-73D330F088FF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43089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800" dirty="0" smtClean="0"/>
              <a:t>State plans: </a:t>
            </a:r>
          </a:p>
          <a:p>
            <a:pPr marL="342900" indent="-342900">
              <a:buFontTx/>
              <a:buChar char="-"/>
            </a:pPr>
            <a:r>
              <a:rPr lang="en-US" sz="2400" dirty="0" smtClean="0"/>
              <a:t>Maryland</a:t>
            </a:r>
          </a:p>
          <a:p>
            <a:pPr marL="342900" indent="-342900">
              <a:buFontTx/>
              <a:buChar char="-"/>
            </a:pPr>
            <a:r>
              <a:rPr lang="en-US" sz="2400" dirty="0" smtClean="0"/>
              <a:t>Virginia </a:t>
            </a:r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US" dirty="0" smtClean="0"/>
              <a:t>Regional plans:</a:t>
            </a:r>
          </a:p>
          <a:p>
            <a:pPr marL="342900" lvl="1" indent="-342900">
              <a:buFontTx/>
              <a:buChar char="-"/>
            </a:pPr>
            <a:r>
              <a:rPr lang="en-US" sz="2400" dirty="0" smtClean="0"/>
              <a:t>MWCOG GHG Reduction Targets</a:t>
            </a:r>
          </a:p>
          <a:p>
            <a:pPr marL="342900" lvl="1" indent="-342900">
              <a:buFontTx/>
              <a:buChar char="-"/>
            </a:pPr>
            <a:r>
              <a:rPr lang="en-US" sz="2400" dirty="0" smtClean="0"/>
              <a:t>Jurisdictions’ Climate Action Plans</a:t>
            </a:r>
          </a:p>
          <a:p>
            <a:pPr marL="0" lvl="1" indent="0">
              <a:buNone/>
            </a:pPr>
            <a:endParaRPr lang="en-US" sz="2400" dirty="0" smtClean="0"/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US" dirty="0" smtClean="0"/>
              <a:t>Energy Security &amp; Assurance Plans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43BD76-08F6-472D-A7CE-73D330F088FF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18553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RPS: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Maryland: mandatory RPS</a:t>
            </a:r>
            <a:r>
              <a:rPr lang="en-US" baseline="0" dirty="0" smtClean="0"/>
              <a:t> ( ), with solar carve-out (</a:t>
            </a:r>
            <a:endParaRPr lang="en-US" dirty="0" smtClean="0"/>
          </a:p>
          <a:p>
            <a:pPr marL="171450" indent="-171450">
              <a:buFontTx/>
              <a:buChar char="-"/>
            </a:pPr>
            <a:r>
              <a:rPr lang="en-US" dirty="0" smtClean="0"/>
              <a:t>Virginia: Voluntary RPS</a:t>
            </a:r>
            <a:r>
              <a:rPr lang="en-US" baseline="0" dirty="0" smtClean="0"/>
              <a:t> </a:t>
            </a:r>
            <a:endParaRPr lang="en-US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Government Renewable Energy Purchasi</a:t>
            </a:r>
            <a:r>
              <a:rPr lang="en-US" sz="1400" dirty="0" smtClean="0"/>
              <a:t>ng</a:t>
            </a:r>
            <a:endParaRPr lang="en-US" dirty="0" smtClean="0"/>
          </a:p>
          <a:p>
            <a:pPr marL="171450" indent="-171450">
              <a:buFontTx/>
              <a:buChar char="-"/>
            </a:pPr>
            <a:r>
              <a:rPr lang="en-US" dirty="0" smtClean="0"/>
              <a:t>DC</a:t>
            </a:r>
            <a:r>
              <a:rPr lang="en-US" baseline="0" dirty="0" smtClean="0"/>
              <a:t> Wind Power</a:t>
            </a:r>
          </a:p>
          <a:p>
            <a:pPr marL="171450" indent="-171450">
              <a:buFontTx/>
              <a:buChar char="-"/>
            </a:pPr>
            <a:r>
              <a:rPr lang="en-US" baseline="0" dirty="0" smtClean="0"/>
              <a:t>DC Solar Goals</a:t>
            </a:r>
          </a:p>
          <a:p>
            <a:endParaRPr lang="en-US" baseline="0" dirty="0" smtClean="0"/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Private Sector Renewable Purchasing</a:t>
            </a:r>
          </a:p>
          <a:p>
            <a:pPr marL="171450" indent="-171450">
              <a:buFontTx/>
              <a:buChar char="-"/>
            </a:pPr>
            <a:r>
              <a:rPr lang="en-US" baseline="0" dirty="0" smtClean="0"/>
              <a:t>Cooperative solar purchasing</a:t>
            </a:r>
          </a:p>
          <a:p>
            <a:pPr marL="171450" indent="-171450">
              <a:buFontTx/>
              <a:buChar char="-"/>
            </a:pPr>
            <a:r>
              <a:rPr lang="en-US" baseline="0" dirty="0" smtClean="0"/>
              <a:t>CEPs: Arlington,</a:t>
            </a:r>
          </a:p>
          <a:p>
            <a:pPr marL="171450" indent="-171450">
              <a:buFontTx/>
              <a:buChar char="-"/>
            </a:pPr>
            <a:r>
              <a:rPr lang="en-US" baseline="0" dirty="0" smtClean="0"/>
              <a:t>Solarize:</a:t>
            </a:r>
          </a:p>
          <a:p>
            <a:pPr marL="0" marR="0" lvl="2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dirty="0" smtClean="0"/>
          </a:p>
          <a:p>
            <a:pPr marL="0" marR="0" lvl="2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 smtClean="0"/>
              <a:t>Federal Partnerships</a:t>
            </a:r>
            <a:endParaRPr lang="en-US" baseline="0" dirty="0" smtClean="0"/>
          </a:p>
          <a:p>
            <a:r>
              <a:rPr lang="en-US" baseline="0" dirty="0" smtClean="0"/>
              <a:t>RSC: MWCOG has received two grants from DOE’s Sunshot initiative to help ramp up solar in the region</a:t>
            </a:r>
          </a:p>
          <a:p>
            <a:pPr marL="171450" indent="-171450">
              <a:buFontTx/>
              <a:buChar char="-"/>
            </a:pPr>
            <a:r>
              <a:rPr lang="en-US" baseline="0" dirty="0" smtClean="0"/>
              <a:t>Goal = reduce soft costs (make up 40% of install costs) </a:t>
            </a:r>
          </a:p>
          <a:p>
            <a:pPr marL="628650" lvl="1" indent="-171450">
              <a:buFontTx/>
              <a:buChar char="-"/>
            </a:pPr>
            <a:r>
              <a:rPr lang="en-US" baseline="0" dirty="0" smtClean="0"/>
              <a:t>Soft costs are rising/stable, versus rapidly dropping hardware &amp; technology costs</a:t>
            </a:r>
          </a:p>
          <a:p>
            <a:pPr marL="628650" lvl="1" indent="-171450">
              <a:buFontTx/>
              <a:buChar char="-"/>
            </a:pPr>
            <a:r>
              <a:rPr lang="en-US" baseline="0" dirty="0" smtClean="0"/>
              <a:t>By reducing barriers in zoning, permitting, planning, inspection, etc.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/>
              <a:t>Green Power Partners</a:t>
            </a:r>
          </a:p>
          <a:p>
            <a:pPr marL="0" indent="0">
              <a:buFontTx/>
              <a:buNone/>
            </a:pPr>
            <a:r>
              <a:rPr lang="en-US" baseline="0" dirty="0" smtClean="0"/>
              <a:t>Green Power Communities</a:t>
            </a:r>
          </a:p>
          <a:p>
            <a:pPr marL="628650" lvl="1" indent="-171450">
              <a:buFontTx/>
              <a:buChar char="-"/>
            </a:pPr>
            <a:endParaRPr lang="en-US" baseline="0" dirty="0" smtClean="0"/>
          </a:p>
          <a:p>
            <a:pPr marL="457200" lvl="1" indent="0">
              <a:buFontTx/>
              <a:buNone/>
            </a:pPr>
            <a:endParaRPr lang="en-US" baseline="0" dirty="0" smtClean="0"/>
          </a:p>
          <a:p>
            <a:endParaRPr lang="en-US" baseline="0" dirty="0" smtClean="0"/>
          </a:p>
          <a:p>
            <a:endParaRPr lang="en-US" baseline="0" dirty="0" smtClean="0"/>
          </a:p>
          <a:p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43BD76-08F6-472D-A7CE-73D330F088FF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82688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200" dirty="0" smtClean="0"/>
              <a:t>Government Building</a:t>
            </a:r>
            <a:r>
              <a:rPr lang="en-US" sz="1200" baseline="0" dirty="0" smtClean="0"/>
              <a:t> Policies</a:t>
            </a:r>
          </a:p>
          <a:p>
            <a:pPr marL="171450" indent="-171450">
              <a:buFontTx/>
              <a:buChar char="-"/>
            </a:pPr>
            <a:r>
              <a:rPr lang="en-US" sz="1200" baseline="0" dirty="0" smtClean="0"/>
              <a:t>DC</a:t>
            </a:r>
          </a:p>
          <a:p>
            <a:pPr marL="171450" indent="-171450">
              <a:buFontTx/>
              <a:buChar char="-"/>
            </a:pPr>
            <a:r>
              <a:rPr lang="en-US" sz="1200" baseline="0" dirty="0" smtClean="0"/>
              <a:t>Alexandria</a:t>
            </a:r>
          </a:p>
          <a:p>
            <a:pPr marL="171450" indent="-171450">
              <a:buFontTx/>
              <a:buChar char="-"/>
            </a:pPr>
            <a:r>
              <a:rPr lang="en-US" sz="1200" baseline="0" dirty="0" smtClean="0"/>
              <a:t>Mont Co</a:t>
            </a:r>
            <a:endParaRPr lang="en-US" sz="1200" dirty="0" smtClean="0"/>
          </a:p>
          <a:p>
            <a:pPr marL="0" indent="0">
              <a:buNone/>
            </a:pPr>
            <a:r>
              <a:rPr lang="en-US" sz="1200" dirty="0" smtClean="0"/>
              <a:t>Commercial, Residential, Educational Facilities</a:t>
            </a:r>
          </a:p>
          <a:p>
            <a:pPr marL="0" indent="0">
              <a:buNone/>
            </a:pPr>
            <a:r>
              <a:rPr lang="en-US" sz="1200" dirty="0" smtClean="0"/>
              <a:t>IECC Building Codes</a:t>
            </a:r>
          </a:p>
          <a:p>
            <a:pPr marL="0" indent="0">
              <a:buNone/>
            </a:pPr>
            <a:endParaRPr lang="en-US" sz="1200" dirty="0" smtClean="0"/>
          </a:p>
          <a:p>
            <a:pPr marL="0" indent="0">
              <a:buNone/>
            </a:pPr>
            <a:r>
              <a:rPr lang="en-US" sz="1200" dirty="0" smtClean="0"/>
              <a:t>Benchmarking</a:t>
            </a:r>
          </a:p>
          <a:p>
            <a:pPr marL="171450" indent="-171450">
              <a:buFontTx/>
              <a:buChar char="-"/>
            </a:pPr>
            <a:r>
              <a:rPr lang="en-US" sz="1200" dirty="0" smtClean="0"/>
              <a:t>DC </a:t>
            </a:r>
            <a:r>
              <a:rPr lang="en-US" sz="1200" dirty="0" err="1" smtClean="0"/>
              <a:t>gov</a:t>
            </a:r>
            <a:r>
              <a:rPr lang="en-US" sz="1200" baseline="0" dirty="0" smtClean="0"/>
              <a:t> building benchmarking</a:t>
            </a:r>
          </a:p>
          <a:p>
            <a:pPr marL="171450" indent="-171450">
              <a:buFontTx/>
              <a:buChar char="-"/>
            </a:pPr>
            <a:r>
              <a:rPr lang="en-US" sz="1200" baseline="0" dirty="0" smtClean="0"/>
              <a:t>DC </a:t>
            </a:r>
            <a:r>
              <a:rPr lang="en-US" sz="1200" dirty="0" smtClean="0"/>
              <a:t>requirement for commercial buildings</a:t>
            </a:r>
            <a:r>
              <a:rPr lang="en-US" sz="1200" baseline="0" dirty="0" smtClean="0"/>
              <a:t> over ___</a:t>
            </a:r>
            <a:endParaRPr lang="en-US" sz="1200" dirty="0" smtClean="0"/>
          </a:p>
          <a:p>
            <a:pPr marL="171450" indent="-171450">
              <a:buFontTx/>
              <a:buChar char="-"/>
            </a:pPr>
            <a:r>
              <a:rPr lang="en-US" sz="1200" dirty="0" smtClean="0"/>
              <a:t>Pepco required to supply data to buildings with</a:t>
            </a:r>
            <a:r>
              <a:rPr lang="en-US" sz="1200" baseline="0" dirty="0" smtClean="0"/>
              <a:t> more than 5 meters</a:t>
            </a:r>
            <a:endParaRPr lang="en-US" sz="12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43BD76-08F6-472D-A7CE-73D330F088FF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49443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Public-Private Partnerships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 smtClean="0"/>
              <a:t>Airports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 smtClean="0"/>
              <a:t>Colleges &amp; Universities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 smtClean="0"/>
              <a:t>Transit Agencies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 smtClean="0"/>
              <a:t>Electric &amp; Water Utilities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Clean Air Partners Program</a:t>
            </a:r>
          </a:p>
          <a:p>
            <a:endParaRPr lang="en-US" dirty="0" smtClean="0"/>
          </a:p>
          <a:p>
            <a:r>
              <a:rPr lang="en-US" dirty="0" smtClean="0"/>
              <a:t>DC Sustainable Energy Utility</a:t>
            </a:r>
          </a:p>
          <a:p>
            <a:endParaRPr lang="en-US" dirty="0" smtClean="0"/>
          </a:p>
          <a:p>
            <a:r>
              <a:rPr lang="en-US" dirty="0" smtClean="0"/>
              <a:t>MD Game Changers Program</a:t>
            </a:r>
          </a:p>
          <a:p>
            <a:endParaRPr lang="en-US" dirty="0" smtClean="0"/>
          </a:p>
          <a:p>
            <a:r>
              <a:rPr lang="en-US" dirty="0" smtClean="0"/>
              <a:t>Federal Partnerships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43BD76-08F6-472D-A7CE-73D330F088FF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74207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Smart Growth Development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 smtClean="0"/>
              <a:t>Regional Activity Centers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 smtClean="0"/>
              <a:t>Strategic Investment Plan</a:t>
            </a:r>
          </a:p>
          <a:p>
            <a:pPr>
              <a:lnSpc>
                <a:spcPct val="150000"/>
              </a:lnSpc>
            </a:pPr>
            <a:endParaRPr lang="en-US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Transit-Oriented Development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 smtClean="0"/>
              <a:t>Regional Transportation Priorities Plan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 smtClean="0"/>
              <a:t>Transportation-Land Use Connections Program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 smtClean="0"/>
              <a:t>Bonus Densities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43BD76-08F6-472D-A7CE-73D330F088FF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30733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 smtClean="0"/>
              <a:t>Public Transit</a:t>
            </a:r>
          </a:p>
          <a:p>
            <a:endParaRPr lang="en-US" sz="1200" dirty="0" smtClean="0"/>
          </a:p>
          <a:p>
            <a:r>
              <a:rPr lang="en-US" sz="1200" dirty="0" smtClean="0"/>
              <a:t>Bus Rapid Transit &amp; Bus Priority Enhancements</a:t>
            </a:r>
          </a:p>
          <a:p>
            <a:endParaRPr lang="en-US" sz="1200" dirty="0" smtClean="0"/>
          </a:p>
          <a:p>
            <a:r>
              <a:rPr lang="en-US" sz="1200" dirty="0" smtClean="0"/>
              <a:t>Commuter Rail</a:t>
            </a:r>
          </a:p>
          <a:p>
            <a:endParaRPr lang="en-US" sz="1200" dirty="0" smtClean="0"/>
          </a:p>
          <a:p>
            <a:r>
              <a:rPr lang="en-US" sz="1200" dirty="0" smtClean="0"/>
              <a:t>Bicycle &amp; Pedestrian Programs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50" dirty="0" smtClean="0"/>
              <a:t>Capital Bike Share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50" dirty="0" smtClean="0"/>
              <a:t>Safety &amp; Infrastructure Improvements</a:t>
            </a:r>
          </a:p>
          <a:p>
            <a:endParaRPr lang="en-US" sz="1200" dirty="0" smtClean="0"/>
          </a:p>
          <a:p>
            <a:r>
              <a:rPr lang="en-US" sz="1200" dirty="0" smtClean="0"/>
              <a:t>Vehicle Share Programs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50" dirty="0" smtClean="0"/>
              <a:t>Car2Go, Enterprise</a:t>
            </a:r>
          </a:p>
          <a:p>
            <a:endParaRPr lang="en-US" sz="1200" dirty="0" smtClean="0"/>
          </a:p>
          <a:p>
            <a:r>
              <a:rPr lang="en-US" sz="1200" dirty="0" smtClean="0"/>
              <a:t>Value Pricing (HOT Lanes)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 smtClean="0"/>
              <a:t>I495 Express lanes, I95 Express Lanes, ICC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43BD76-08F6-472D-A7CE-73D330F088FF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85200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Commuter Connections</a:t>
            </a:r>
          </a:p>
          <a:p>
            <a:r>
              <a:rPr lang="en-US" dirty="0" smtClean="0"/>
              <a:t>Incident Management and Communication</a:t>
            </a:r>
            <a:r>
              <a:rPr lang="en-US" baseline="0" dirty="0" smtClean="0"/>
              <a:t> (</a:t>
            </a:r>
            <a:r>
              <a:rPr lang="en-US" dirty="0" smtClean="0"/>
              <a:t>MATOC)</a:t>
            </a:r>
          </a:p>
          <a:p>
            <a:r>
              <a:rPr lang="en-US" dirty="0" smtClean="0"/>
              <a:t>Telecommuting</a:t>
            </a:r>
          </a:p>
          <a:p>
            <a:r>
              <a:rPr lang="en-US" dirty="0" smtClean="0"/>
              <a:t>Parking Management</a:t>
            </a:r>
          </a:p>
          <a:p>
            <a:r>
              <a:rPr lang="en-US" dirty="0" smtClean="0"/>
              <a:t>Safe Routes to Schools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43BD76-08F6-472D-A7CE-73D330F088FF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29012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Low Emission Vehicles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50" dirty="0" smtClean="0"/>
              <a:t>Plug-In Hybrids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50" dirty="0" smtClean="0"/>
              <a:t>Electric Vehicles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50" dirty="0" smtClean="0"/>
              <a:t>Compressed Natural Gas Vehicles</a:t>
            </a:r>
          </a:p>
          <a:p>
            <a:r>
              <a:rPr lang="en-US" dirty="0" smtClean="0"/>
              <a:t>Virginia Remote Sensing Program</a:t>
            </a:r>
          </a:p>
          <a:p>
            <a:r>
              <a:rPr lang="en-US" dirty="0" smtClean="0"/>
              <a:t>Voluntary Diesel Retrofit Program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43BD76-08F6-472D-A7CE-73D330F088FF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33219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Green Purchasing</a:t>
            </a:r>
          </a:p>
          <a:p>
            <a:endParaRPr lang="en-US" dirty="0" smtClean="0"/>
          </a:p>
          <a:p>
            <a:r>
              <a:rPr lang="en-US" dirty="0" smtClean="0"/>
              <a:t>Green Leasing</a:t>
            </a:r>
          </a:p>
          <a:p>
            <a:endParaRPr lang="en-US" dirty="0" smtClean="0"/>
          </a:p>
          <a:p>
            <a:r>
              <a:rPr lang="en-US" dirty="0" smtClean="0"/>
              <a:t>Urban Heat Island Mitigation</a:t>
            </a:r>
          </a:p>
          <a:p>
            <a:endParaRPr lang="en-US" dirty="0" smtClean="0"/>
          </a:p>
          <a:p>
            <a:r>
              <a:rPr lang="en-US" dirty="0" smtClean="0"/>
              <a:t>Regional Tree Canopy Plan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43BD76-08F6-472D-A7CE-73D330F088FF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48682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VOC measures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 smtClean="0"/>
              <a:t>Low-VOC Paint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 smtClean="0"/>
              <a:t>Gas Can Replacement Program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 smtClean="0"/>
              <a:t>Pesticides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 smtClean="0"/>
              <a:t>Refueling After Dusk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 smtClean="0"/>
              <a:t>Striping &amp; Pesticide Application Deferred</a:t>
            </a:r>
          </a:p>
          <a:p>
            <a:endParaRPr lang="en-US" dirty="0" smtClean="0"/>
          </a:p>
          <a:p>
            <a:r>
              <a:rPr lang="en-US" dirty="0" smtClean="0"/>
              <a:t>Episodic Measures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 smtClean="0"/>
              <a:t>Lawn Mowing Deferred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 smtClean="0"/>
              <a:t>High Electricity Demand Day Initiative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43BD76-08F6-472D-A7CE-73D330F088FF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96307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87033-2046-4143-9124-F271232D48F8}" type="datetime1">
              <a:rPr lang="en-US" smtClean="0"/>
              <a:t>2/24/2014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F89EF-1B84-4D67-960B-4AABA8D380F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0639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DAB95-6B2A-44F5-83D2-417A777160B6}" type="datetime1">
              <a:rPr lang="en-US" smtClean="0"/>
              <a:t>2/24/2014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F89EF-1B84-4D67-960B-4AABA8D380F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0363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5F38C-C0E1-47BD-91E6-8C2FBCA0905B}" type="datetime1">
              <a:rPr lang="en-US" smtClean="0"/>
              <a:t>2/24/2014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F89EF-1B84-4D67-960B-4AABA8D380F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155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B8DBF-0B5C-4286-8192-19B1EC773BBF}" type="datetime1">
              <a:rPr lang="en-US" smtClean="0"/>
              <a:t>2/24/2014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F89EF-1B84-4D67-960B-4AABA8D380F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0942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9D4D4-C81E-4D0A-B7AC-F85DF4BC8F9D}" type="datetime1">
              <a:rPr lang="en-US" smtClean="0"/>
              <a:t>2/24/2014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F89EF-1B84-4D67-960B-4AABA8D380F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40416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13DD-9BEE-4DA2-AA9D-E3165B48D19D}" type="datetime1">
              <a:rPr lang="en-US" smtClean="0"/>
              <a:t>2/24/2014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F89EF-1B84-4D67-960B-4AABA8D380F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1290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8D166-3962-4C95-972D-5A662D092866}" type="datetime1">
              <a:rPr lang="en-US" smtClean="0"/>
              <a:t>2/24/2014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F89EF-1B84-4D67-960B-4AABA8D380F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5493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F388A-9097-4A8B-8CC0-4211C4311990}" type="datetime1">
              <a:rPr lang="en-US" smtClean="0"/>
              <a:t>2/24/2014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F89EF-1B84-4D67-960B-4AABA8D380F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78905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8BDFF-130F-42F2-BEC7-0DA0DB2C6A7E}" type="datetime1">
              <a:rPr lang="en-US" smtClean="0"/>
              <a:t>2/24/2014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F89EF-1B84-4D67-960B-4AABA8D380F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1523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FE459-CE90-4478-BF62-D9B74B0F8224}" type="datetime1">
              <a:rPr lang="en-US" smtClean="0"/>
              <a:t>2/24/2014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F89EF-1B84-4D67-960B-4AABA8D380F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0046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3FEC9-0844-453B-B0E2-9B406F2985A5}" type="datetime1">
              <a:rPr lang="en-US" smtClean="0"/>
              <a:t>2/24/2014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F89EF-1B84-4D67-960B-4AABA8D380F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9802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37030-0B87-4E49-AE39-C3718C3A05C2}" type="datetime1">
              <a:rPr lang="en-US" smtClean="0"/>
              <a:t>2/24/2014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AF89EF-1B84-4D67-960B-4AABA8D380F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868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jpe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2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2.jpeg"/><Relationship Id="rId7" Type="http://schemas.openxmlformats.org/officeDocument/2006/relationships/image" Target="../media/image2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0.png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gif"/><Relationship Id="rId5" Type="http://schemas.openxmlformats.org/officeDocument/2006/relationships/image" Target="../media/image31.png"/><Relationship Id="rId10" Type="http://schemas.openxmlformats.org/officeDocument/2006/relationships/image" Target="../media/image12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gif"/><Relationship Id="rId5" Type="http://schemas.microsoft.com/office/2007/relationships/hdphoto" Target="../media/hdphoto2.wdp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4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microsoft.com/office/2007/relationships/hdphoto" Target="../media/hdphoto4.wdp"/><Relationship Id="rId4" Type="http://schemas.openxmlformats.org/officeDocument/2006/relationships/image" Target="../media/image42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44.jpeg"/><Relationship Id="rId7" Type="http://schemas.openxmlformats.org/officeDocument/2006/relationships/image" Target="../media/image4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microsoft.com/office/2007/relationships/hdphoto" Target="../media/hdphoto5.wdp"/><Relationship Id="rId4" Type="http://schemas.openxmlformats.org/officeDocument/2006/relationships/image" Target="../media/image4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microsoft.com/office/2007/relationships/hdphoto" Target="../media/hdphoto6.wdp"/><Relationship Id="rId4" Type="http://schemas.openxmlformats.org/officeDocument/2006/relationships/image" Target="../media/image4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1.png"/><Relationship Id="rId7" Type="http://schemas.openxmlformats.org/officeDocument/2006/relationships/image" Target="../media/image54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microsoft.com/office/2007/relationships/hdphoto" Target="../media/hdphoto7.wdp"/><Relationship Id="rId9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jpeg"/><Relationship Id="rId5" Type="http://schemas.openxmlformats.org/officeDocument/2006/relationships/image" Target="../media/image12.png"/><Relationship Id="rId4" Type="http://schemas.openxmlformats.org/officeDocument/2006/relationships/image" Target="../media/image5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microsoft.com/office/2007/relationships/hdphoto" Target="../media/hdphoto8.wdp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6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jpeg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7" Type="http://schemas.openxmlformats.org/officeDocument/2006/relationships/image" Target="../media/image69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microsoft.com/office/2007/relationships/hdphoto" Target="../media/hdphoto10.wdp"/><Relationship Id="rId4" Type="http://schemas.openxmlformats.org/officeDocument/2006/relationships/image" Target="../media/image68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em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mailto:jking@mwcog.org" TargetMode="External"/><Relationship Id="rId2" Type="http://schemas.openxmlformats.org/officeDocument/2006/relationships/hyperlink" Target="mailto:iricker@mwcog.or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B758F-B88A-4489-A57C-348FE97BEBBB}" type="slidenum">
              <a:rPr lang="en-US"/>
              <a:pPr/>
              <a:t>1</a:t>
            </a:fld>
            <a:endParaRPr lang="en-US" dirty="0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2775" y="1905000"/>
            <a:ext cx="7696200" cy="1600200"/>
          </a:xfr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5400000" scaled="1"/>
          </a:gradFill>
        </p:spPr>
        <p:txBody>
          <a:bodyPr/>
          <a:lstStyle/>
          <a:p>
            <a:r>
              <a:rPr lang="en-US" sz="4000" dirty="0" smtClean="0"/>
              <a:t>Gold Book</a:t>
            </a:r>
            <a:br>
              <a:rPr lang="en-US" sz="4000" dirty="0" smtClean="0"/>
            </a:br>
            <a:r>
              <a:rPr lang="en-US" sz="2400" dirty="0"/>
              <a:t>State and Local Clean Air </a:t>
            </a:r>
            <a:r>
              <a:rPr lang="en-US" sz="2400" dirty="0" smtClean="0"/>
              <a:t>Measures</a:t>
            </a:r>
            <a:endParaRPr lang="en-US" sz="2400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50718" y="3460378"/>
            <a:ext cx="7983682" cy="1143000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sz="2400" dirty="0" smtClean="0"/>
          </a:p>
          <a:p>
            <a:pPr>
              <a:lnSpc>
                <a:spcPct val="80000"/>
              </a:lnSpc>
            </a:pPr>
            <a:r>
              <a:rPr lang="en-US" sz="2400" dirty="0" smtClean="0"/>
              <a:t>Presentation to: MWAQC</a:t>
            </a:r>
          </a:p>
          <a:p>
            <a:pPr>
              <a:lnSpc>
                <a:spcPct val="80000"/>
              </a:lnSpc>
            </a:pPr>
            <a:r>
              <a:rPr lang="en-US" sz="2400" dirty="0" smtClean="0"/>
              <a:t>February 26, 2014</a:t>
            </a:r>
            <a:endParaRPr lang="en-US" sz="2400" dirty="0"/>
          </a:p>
        </p:txBody>
      </p:sp>
      <p:pic>
        <p:nvPicPr>
          <p:cNvPr id="2052" name="Picture 4" descr="Picture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6235700"/>
            <a:ext cx="609600" cy="366713"/>
          </a:xfrm>
          <a:prstGeom prst="rect">
            <a:avLst/>
          </a:prstGeom>
          <a:noFill/>
        </p:spPr>
      </p:pic>
      <p:pic>
        <p:nvPicPr>
          <p:cNvPr id="9" name="Picture 21" descr="Picture1sd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319" y="4686981"/>
            <a:ext cx="1828800" cy="1473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files.ecomagination.com/wp-content/uploads/2011/10/ge-cfl-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389" y="322314"/>
            <a:ext cx="1752600" cy="1412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data:image/jpeg;base64,/9j/4AAQSkZJRgABAQAAAQABAAD/2wCEAAkGBhMSERUUExQWFRUWGRwYGRcYGRwbGxcaFxgXGBodGxocHigeHBkjGhoYHy8gIycpLCwsFx8xNTAqNSYrLCkBCQoKDgwOGg8PGiwkHyQsLCosLCwsLCwqLCwuLCwsLC0sLCwvLCwsKSksLCwsLCwsLCwsLCwpLCwsLCwsLCwsKf/AABEIAKgBKwMBIgACEQEDEQH/xAAcAAABBQEBAQAAAAAAAAAAAAAFAAIDBAYBBwj/xABLEAABAwIDBAcFBQUECQMFAAABAgMRACEEEjEFQVFhBhMicYGRoTKxwdHwByNCUuEUYoKS8RVTcrIWJDNDY4Oiw9JEs8I0VHOTo//EABkBAAMBAQEAAAAAAAAAAAAAAAABAgMEBf/EAC4RAAICAQMCBAUFAAMAAAAAAAABAhEDEiExQVEEEyJhcYGRofAUMrHB0QVC8f/aAAwDAQACEQMRAD8A9K20PvAf8H/uop2zE4jrkl0pDeVYCUqnMolJSSItCUq/mNCtp477kPqcCEnJ+ArKe2IsCJ7WX1760uz8IAArMomN6pF+VUt90Z1WzLsUopUM2htXIQAOXjVEk+LcI36VArFCBB1/pFVQ+pSZIMHlII58qG4jGJazAjs2URyntRMWiO6rCg2nHxAJg39CZ9x8qiw+3A4spBtoL7+HfXn+O27mTBWIOoURziCNd96pN7ZCFDq3kIJsVFYAE6wRJ05b6yeTfgrRtyeo43F/h+vGs2raaMQcweQEplKQc+s9onsxOgHIHjQrHdLsMhDOTENr7RzgGDBbWnff2lAydYruxHA6y6rDJLoSVQJAMkZkpOgnTSlllJL0o1wQhJ+phlG3UNgoLmdKCFEIN9SYEpzE2JAlMc5ruO6QZkwUhB3hSsxSOCibBXEaDSSdM1gMW44QqFIWrNCYFlN9ckgHUwR591RI6P8AWuhTi5A0TPiOUzM99S3L9rdFRjG9S3PSdjbYbcaCrIyiSJsAnUj933eU+ddFVS2TnAhxZEmD7aoI9PKjmFV1YUieyoWgxuj3W8qyfRRMoWNwUsbtQsn4etRObcWkOMEnbPUsNtTrEZpBI1g76et+d9Z7oy9926ny8ATpRH9oyoSqdfnp7hNXCdxtkThplRfbfk93vog05IrIN7WJUTa5kT30Qb24NDbmKmOeL6g8UqD5cqhi31Z28pEZxn4kXiPEVW/bjlUokEATwvMa6a1lndruKx7IkhHVuFSdUFQy5SpWoVe264H4jW7kkjFRbZvWMWFEiNJ9KsVjeju1iodpQUoJToDImZkn2laaWrYNOhQkGhST4BxaHUia6TQ3FbTAMUWFBKlQ9G1UgXp+HxwJ7/6UrQ9LLtMW4BrULuOSOZoZjdoSCobrH1qiQuHxE09JmgP7VbXdfyt9c6tYLG6cvjp9c6YUFYpUx7EBKFLOiUlXgAT8K8ux/wBteZK0tYYjMkhKy+gKEiysuUwRMxJ0qoY5z/ahNqPJ6rSrx/BfbatpttC8OHCkJSpfXAqUQBKoCIBNer7MxvXMtOgZesQlcG8Z0hUT4054pwVyQozUnSLMVVxWCQQo5BmjUABRi4AVFrgVbpi0BQIOhtWRZ5k70gdwjsvHIVKzKbTlWoJMEjKDCZEagbjrSV0qKiVQtU3nMdN3pFGuk3Q91eQYctpaSk5s6lAlQ7QUSLKNok2AJ4Cs0rYOPJ+7xzATuAMARaIAI150U+hvcedrC+MXOETlAdcSQUNG4kOb0piyReSYEVeHSZSQZgAbvGOP1NBcA0BjlHLBXhXU2GpnNJ8taoYxYJPzrkjkaprqbLGnaZrmOmaidJt9GvMOnu23lYtcOLSMqeyFqgWE2BjW9GVYkC0jzrLdJcAtbuZOnVhR5Qso98VosrZE8KRWeweJHtFema65sInfzFXHdmok/dKJCiDLqRBCiI1mLGDWfGGdJ9r68qnRspZ/EKt5EiFjDCcAgASyiQLy8BNo046Hx8mhCALt4fWPbkjtZdN4uTPCOFVx0SfKAsQUnnfXLoedV3ujro1CvKfdS81D0PuWkKZStRJTMlIAJywUATYGUmVSQZEWr0T7IVJ6nFBPs9cInhlt6V5K/s7Kodrw/rXqH2MohnEiZhxHqg/KslHdyt7jraic48pxDyMoytKdIIgklS3Dfem6zbkONVMFju1nMiLCbSY98cd5q30mZDb6lJABWh0kwO0fvTfu7PlQXBK6xKVE7jBApzaovFFsNl+Rvt+tCOhSrOEmIWrj+ZVXm3jx/T40L6DLu9N/vD/nXWSXpZUlujZ4Z9LauyQRBJtpb3DwtNVcRjDEbgT6Ez613BqHW3SCM57P4SDrrofGKEl8pmTOs+dvlXI2602aSW9lpt/eJPwqfr7a3oa2SpUAidwO+Lnxq6pBSQDFxPr3RT0OtVbApL9pHidrOJcaQmCFrhQ5ATbh+tSbLcWldiUhSFBVtQErIBkTqN1Um3B1wAJFlEeAJ08KbsjaxcWBA7LbnhDbluWunIV1qTkkYSildhLAhYSVZipKYTmJMJjQDh7XrRfC7eUEgA7qzOF2qEsrbCScy82fMYHsD2d/s+tSMYjQazesZuUd4srZqmg3j+lrgJCQNBKjPPcKsOl1RROQEiYCgTBSVC0mNIvFZrEpGUnff1ok++UrKwv2kpAAsbI4q176t5XKN2RpSexNicapJk3IF+UW03U7BYxxRB3kwEzGhvehLuKJUZEzrM93nVhhFkrEQlRtO8mBG/fWSlLuXSC+JxriTHVZoJmFcPDSq2JxqoWIULXmN9jO8drfzFNUvM4hRIhEk24iAABzjdT9rtKBcWOUxOkGTGu/6itY5ZKlYOCsjY2gMnavII5x+ouLVYw+1Uj8W/iN0AfDlWf/AGwZCghO+0XsmxnQJuedTbNxUrSCAeUHcJiByHDgTWyysny1Rs39rJVhXzmEhpywM6II99fPjeJASkZtAPxHgP3vhXtOLalhZZbCHH0LavF8zZIuRxUL14ftPZT+HJDjakgb9R5i1et4HxGNKWt1wcfiMMttKvkrvOySTHhv53r6BwPS5OGw+HQ42sANNjMnKQYbToc2txavCdm7DxD8ZG1QdFKsD4nWveNnKQ40GnEk9W0EkCcpCUjMCZueB4Uf8h4mElFQd8h4XA9Tc0y1hel+HdBhZHJVvXT1pmL6TtsNF1SuyDHZjtKP4RxNrmsbi2ENkhAN4UNxFyCNTx15U5WHaxCEIeKsqPZAMZTETPrurz45bOqWDSyv0h+0XEPTCeqZUAAlQB6xKlHcQcxIiQBbnWee6a4qfu3FsoEBLaTATAjfebSSdSSa1uE+zjCrurFLcWQb21NxeCReZOpmgj/2YYjMZbWs71AoAJ3kfei3gKGpdC4uHZGu68hLi0KWHUFCQ4sgkDOuQDHsmBbfRLH7Nx6AkqxCFBRj2UzdKj+TlFr1EvYYBeT1iAFELzQYEOLseYNHMXjVrCElKcuZPaBN7xoRzrFSS5IfsjAbeL5yhfaSQozAtExFp0igGMA6tRFx1FvDEj516c/slSwCUItbQHhWF6aYIMKUkBKQcPMJEC+Ib9amDvYuT4MtgmjMoAJNqLIwuImzcabj6z9G9EOiWCScOSUpKs5EkX0TWjawDc3QjyHKm8Sk7ZfmY10dgTArfSylGQiLyIIurNQ/ahxZIUhWYaQsJHHz4TWtVgG4EIRePwp5cqiewTaRdCf5R6Wq/KXYzeTFzR5TtJCirMpQOY3jcY4eVehfZDZvE97R80rrO/aAgBLUJSLq5HRNHvshX2MR/wAr/K5VuOmNGayRm7iqX1L3TRYD8lQH3KwBNwVpWJIFwJIHjWV2U+hLCJUkKCVApm5Mm0eHrW06Y9E3sRDmGeKVmAptR7CgNCLWVpbQ8jrA10bxY2etp/IXgoqRcELSAkgLgCcpEA3gK5UtCq2yozatJAFjESgLSvtWkDcSP0NX9l7YQwCVtN5faUoJCTaTJIsdT86rqwbqGQHEJTBiUkEXk7tfH41Q2zdhwf8ADV/lNGOa2S4d8k5E+ptcUnCqScmJabKu1IWkiTxSr3VjsUyptyFvJcTYBTZlJtfMdxtpz30zBdIEZGgEZlJZCVSlJHHMJOsECdaI9Hm043rAEyEFNlCYJzjSDqJFLLFc0VBvvZzD5EvN9WcxWmQCLEqAmI3XEVPjH3HBmyxl7Nr77fC1XMR0cWhoJQDmQjIFRCosBJAEwBHdxNZ3E7Tw7MpW5nWs3Cjl6soSlMEDfbh51Eal6VwO63fImMUvrygp7SQu44htXDn9Xq50awKyZIV20O8JBKFAc5tv+NVNi7VwrKlArS4pUqV2VRlKRMZFpzETcmda2Oz/AOy1OJOGaREK649oFKVIVbKSbKgnlA41q8cYozU5Mw+131Yd1KXczZUARIgEHvtFWEYmU5sySAk3Cp07rE30FaL7QMNhnsMeqZKltlKWykKUomSFpKQCQAIgnlpAoF/YWVrqwy44nKFhRbVnmQqJDZggjTgOdZvHB8MrVLsLE7VbIDbbqSopuJm4BJE6AmPXyPYjYryyF2KHMuVUhQMNkHna9qg2B0VwqRndaxRUUwUlkjLpGUpakyJvIi03NqWH6NvMurVh2n8pUUJBkFKJBCgRcwRMkA2GtLy48akK5c0RuLUl1Tc9ocuYo7sjZDiuqWUZxoSLTmUI9KEp2Lj+pJLC1rIsFFOcKF7HSCZv7qWydhbRAPWJcSTYpU4VDIo3KUIVCCLb7wbiLzHHHq0U3Log5+ykYlkAlUEzewsbETrJ+pohi9huqKyicqloSmCZykICiOQ7ZPhWbX0QeQ6h1BIUFA+yokREkW5Ru1oovH4lltQHWKhSVp7LlikyUyr8J0idKhJNo0aaV2TbO2WlrBKkSpQxHbIv92hQRcaAAC1UNg4/qniAkGE3mdzee/GVADTfQVPSXGpZWgIWZCk5VFOUJUkiwN5zFRnfPIQ/BdJ8Q0HFJwzpdUAMwWiEhITonIZMfU1o8Mm1QRzRjFpms29tTMGAQEdpUlImOwgaRzis30vw5UziHIlIUlAkSPbB1ixk+NVdo9PHnEkLwjhKRCCpV0qESowgZiSLjSgO2+lGJdbKFoKG1KBUNxIUVCfE01jkpWyVkVBfBrnJfQpGW8RkTJG7W1HE7TShLoSCCcxTNz2UlNyPA+Fee7J6W4hlwQEEZiPZBJBMHW2mlafD9LFuqOYoKAoyVAAnPf8ACnjJ43NVPHJbihkXBBiMcSZNzzpOY2VNp1AAmNbkqM87x5VYGEw5j/WGyN4hUmxtMcSTfu50xbaUuJUlPWcQICb88s633U8WJzdIrJ4hRVsgG0lpXCFGJtfS9qIf2w4nspcIAsBOgGmt6h2rtHBMIQpOcOGym805TqTMXTeCDfvrIvbWUpSilxIBJIBAJAJsJm/fVrDJuhPNFb19j29vEoK3FxuSTc69YT4X3Uv2xH5BYz7R1F+FLD4VUqmO0ANdIMzXf2BfFPmKz9JNMX7en8o8z8qxXT7GSpQEDNhz6PtfOtwnZS49pH8wvXn/ANoTZCxMf7BQ/wD74enS6Etsf0KP3NhI6w6dya0UzGvpyrPdBF/6uq/4zu5Jo5kvGbx8hH6U1FkOk2TpjKBBBB486rYlNzYjnP1y9alNoAP1IH13Ux5QueA8K0SsxnwzCfaCSeqtvX7k0d+x8HJie9r3O0I+0FHZZkxdWvcnxo19kqgBiLzPVf8Adqs3UPDP0L5hHpYX2cQh9DzgQMuZvN2CBOaUxYkTCpFwNd1jZu3XHXZKXVJGYBRQoiN4CiMu7WbxRHb+yE4gjOVFOWMswLyDaN4tXWsKUgATAEC+4VhvR1LZ2Vel6h1AgH2xqRwVwFYvaCZQrmhXqk1q+kyT1Q/xj3KrMYkbuUVMVpnFfEU3dsyux1pK2wUhctgZSJk5BECDJrV/ZHikpexKFDN2UkR+6oj/AOQrJ9FG3esbday5mchAUrKCTKQJBBAsbg0f6D4ZTOOIOUlxpSoBBA7SDE3uBxq5vUtIRVeo9b/a2/7o+VJOKZH+6A/h/ShQUrhTQ+5uHurDyH3NfMXYN/2myD7Efw/pUTm0W1OIggZZVuF7J9xV6UCxW1i2JWQkaCSL9wmT4VE3tYORBCp0AM+gM0LBLkTyRNaNpo40xW1E/veR+NY97pX1Sw3CtQmQmQCrQG8zF9OND8X9qjSFLRncUpJylKU79LEwKS8NIHlib07SSdJ8SKRIOgJ+u6scx0vfI+8YeQBeTkIAAmSTcHdEUK2h9oWIRhnHUgFSVoQkGYOeDcTMiRT/AE3cPNPQ1YVX5D9eFQHZRzFURMbwNPXfXmTPTzGrYexCnEpDQEIyEhyZGpVIvF791W9h7ZxuIbLzjobAnIhLYVngXnN5C+o4av8ATJC803zmAvd5Se523lUa8IP/ALhzzn4V5btXpS6MEUjEHr1PAHKbhBTKo4Jn30Oxj561hpL7xhGbEqClZgRcgJWRBQiQIvffpV+THqFye6X4j0rbGz0H/wBQM24OZRPjM+lB3cBkP3rjEHd1gQb6Xj4VkdmNtZHHlrSnK+FIS7JPVpVmCdFK/GkHjbnV/oxtjDrxOJxTuRCl5QnNcIQAE6xA0SJPGtIJJUhThJN6tqoMHYTh0W2e5zX0oNt/YrjaElWWM4tnknuGpo5jW3nD1mDWytJtkUgFIAGqVC8nnIvwodtrbIWhLJZcbeC0EhSRl1GhBKTM1rZjXUyythu5geuYUUnspU6mwmQPaEHlWnwuwH1pkBJQbghYVJJkm1uVuG6gGwXWytRUknW5gjyINq9FwgSG0XI7IsLDQaAaCoUnZTj0M4roy/w9aqOdDHFKJyAk/vXra5wdFL8651a9y1DwrTzZEeXEwbv2e4gkEIIjdII8iaqn7OX/AMqvT516L1Tn94r+X9agc/ap7LzYG6WjP+ap1t9vuWorpZuRiWu/wNI4xvcn/poEdo8Ao+P6VEraZ/J5k1isZeo0X9op/KfIV579pK87iCLRh1i/J7D8K0A2oo6JT5T76y3TXE5lIKoH3LosI/HhzRpoTdkfQho9Qu4nOeI/CmtQjDA6+hNY7ovtdlplYU4lKs8wSBIyp/Xyo0jpAzqHm/50/OuzHCLVyZxZsjg6SsJKXl1IOokxx9TTIJ51Rw+OZJ/2zZvMlab8d9EGWs8ZFjLpaFeRBtrpT4dQ+pnTybz2XYxn2jNKKWT+8oRwsmiH2QXGJ/5X/eqp9pGCV1bOZcjMoDsxFhzvV77I28oxI5Nf96sMiaizrxJLZG0xu0221toWSCuwgSJvExpMGs3jvtAaGIOHZQt1wKykgSkEagAdpRBtuGt4FQdMtqtsYll5xC1kNrCUpUBfOm5JtoSNN9BuhmzEtoddV/tnZIOhSlXaB5yb8Oz31nBWjaVot7U6TuvIAUnIkKFyhRkkKKIhRsU3ixrOYDpJ1nWSkDq5JiYIE7zxIG/fyq9tLENJYLeVSVJUFHsKBgMhr2jwNze+6QRWUwaVFbiEyA4okiLkAmQbWim5KG7KxYZ5npxq3yFOi77aM3WOhkwClRbU5mgmwSkjfeTwrT7Bx7KtoMdSta1ELBUpGQAFtRhIK1SJE3iIrEYXKnPmTmhRA3aKHoQCN2tF+jjhVimilOWCdP8ACedS4tyu/wCCeh6j0kfcbw6yLmwiwkFQzAmDAKcwmvPulGHWjDYoBJQUdTGUkXKgFmBFpzydAVcwa0O09ppAKHVKAtJJgCYvM2rCbcxKXQhTfWqR2pLiiSQgpAlOnATJtGkU5ehNsvDjebIsceX+fYO9DejYxGJ61RLzDCEpTnBIU4UyoZY9gKK7HlrXoTeBQ3dDKEm90oCdddBXnXRzaq2sIrqgkrSlaiCJzEIKkk74gf8ASadhOleLW4pKp6tTabgZcioBVcX9oKTHOlF61Zp4jD5GRwu/fiw1tpa2nVOlpxQDiXcwKYCUDS5Gg5CeO+sv0YcbcxjmIdSkIS4vEdogZSqSmTvCbnhv31V6VuqlpSlFSVBxJBk3AR/5DypYXBjLmQSttYUhRiAMwgid+UlJ1Ps86UtVrStupp4eGFwk8j3f7V79/wCj0LFdK8OtC0phdoUEiYCx/wCJJFeebe2iXAUIcdU0VnOFhIBUjKBZI47/AN0caK7PwSG28w9paRmndllIHgBQvaLKkYjEONxCHlhSIsoFUqPhbyqproupHhnGMnOe+np3fT/flRVxDb8BJzraUUpAm5CQFEBMwcplIm1Htl7TeCUpQEpZAi4BXpvN7zJOmvKKobQYS5CW1EFoDqlAm8gKvxzGb8qfs3aCSDonOlKtdFZQF9xzyY/f5VKnVN/B/nxNZwUnKC2T9SX9fTZAzFYwuYg9copUlZCQqIEKJyyLCOPvqxjMCyoF1UkrUCmCZKAO2scgqBfdNN2ltJLqnAEmVuFxsWkZlTfeJGutjyqi644js5B2SYghWUKBBTG+xH8oo0OTtFeb5cfLnVLhVd77rZd+fhXAUKklLgVIBTFzJCkZJMm5n2gOdWGCw0/lcbAB7BKohTRCQFKP57L01J5UES+6UiFZ0gzBGhECeRjLc62qJKMwkiSN6hJtqOUe7upKDjd/+DU4ZklG7V0u6/1L+DaYfplhWWSEApIJytoSQIuUyZgTvvMzahWK6SuPNpaMyFBcrntqExYGAL8TQjCoSpOaJTIBgGCTp4mDGgm1X2tlGUo1SsZkGbWCTPcQa3jp5OHIpRbjSX59SHZeH6twpJ1kcpjSvRcLjIQmFpJCRbw4zWOwuzU9R1nWKzLKYQQIzFYuCLxN77hW0zN7ljyNQ6shI6jaSz+AfzJ/8q486lYhQj+Mp9U10qR/eCudWn86fGi0OiqvZqPzuJ7nfmKjOz0f373/AOxNW1tI3qR6VGW0/mR51Wt9xaF2CqmzzHdf5VF1id6nP5Y981BP7xFRLeI0WapIiy790d5PeR8IrPdLIzIgW6p706k754VfViVH8XpQbb7phJ/cxHL8LJoaFZln8UoARlA5QTVQ4070j+UVMNoxlkGRInMdDM+8+dNO0UyNRCpE3vY+OlNOuBNWx+FeQons7tw/WreEfhQSkqGthmF/OqLL6SpXhuB+VWm3EZhBAP6cJq0yWg9tbZDzKEulSHUyAPvA5C96QnMb21+jtOiGznGy8p1IQpwIOUJCQILh9kWGulAeg2OQ29ncUmwME8fHStjg9qpefdKTMJRp/HWGVm0DHfaeAlzCKIzAFyRxH3U+k1HjHggJKFAyNCAYSYiOI4TwNWftOy9U0rKVLCyEAbrJUuf4Ux41lsApJEj2oSCeKblB8JI8K5sbccnx/o9Z1m8Fp643fyfP9D9vbUOcsqVkCsPmRAgqcMjdrvEaUBwv3RS5m7KYyr3HWAd5k5pjjRjpwrKnCL44coEa/wD1GImD3e8UDwJIlhfaStOZB77j13capw86TTfA8Of9FiUopap9eyT7e/X2onbyqccKTKVLKkkXsq8d4mDzFEtm7Q/ZyQgAuKs2pQkDNaY3xwoZhkqaPWtkexoptKkpJOVSRmBEiU3F7zzpP7VlSY06xJExmAB0kAePGBwrVOLPOywkm21V9N/t7GkDBcyofPWlSkhZNplQ4REaW0igON2YvCLU4iIQVnqynMAAsoQVBRhQgG+6BRbamIjORMgwANZmABG+eFQ4bHJStxWJcmUFBzg5s6YEEAXVOviTrQ5VNJPk1xYHPDPJV1+fTff5DNlbVIXmUcyXG1CYGq0LSBA4LMHkqiGzXf8AVxpJWZ0nWe+L1j8PikpBSMxSFHKQNEndrqISf4a0Gz9pNqRlCu1mJKYjUDSec1UItSZGbJGeOD6rav4JOkDY6vDqIBCXXLKmD2WIBi8azFCOpbadsUhBTmSRcSCSRYTfTS2blVzaW01WSD/s1HIP+IsJzE8QlCB4qFc2Xh0hxKXQSjVZEghMQTbUJkTwFZPrfDOmCUoJR/elfyu6+m/TrZbw+2W1JCc4kCINpuePGaZ0hUEPu5tFuFZg3KfC4JMDzqLaOxmkBSVEqWPxpTafiNL++hjDClqCSZNikqMZgndc7hMSbacK2q40jlU2sjk9nfyTHhpxQCiVJMaixULwZ8/LmK49gVBAKScu+SFCTOt+yYPKrO0MW4nqutSAkJIChvBVeFAkEzBkaEcqNN4BLpbUvKD1aMwQrsLMWJzSAsjVMpuNOOUXTa6HX4hJwjlbuXD3+/51szhXCAuCV55KlXMibX109DVh11akFzKCFWkiP3iRAgQMunPdElMFhUFaErF4IWmB7bSuYMBSFJNuUVb2bsptoKaMkAlQUT2YMTNsqVDQzqIjgKlvLY54ZlHHpa3vlgbZpASlaT7UyIMpy+1I3gozqsfw86v4nYyW3kpW4EEBKw4gdmQQJJJPYUFDtTFk6CpMQplt1IzAJQCpRtqpJQkC1yQVGL6CrWzNllcrktpPZQgpSqESTcK9kkmYEQKbe3qMdT1ao7EasK0wFqWjtmVZxdK7ykQDCT+ECINo4VU2Yy8stpYlQbQU9YfYSpYCVlJ3gXsJEk6Xownoo3FypYF4KAlI7kpgeJmrJwCUiBbwilrXQnQ3yR4Po6psJzkrKBCdAlNosPzczOu6rZwnI+lRJwytx99cLR5eZ+BoUvcen2HnB8lenwNNOGG4L8j8DTUKV+/5riuKWv8Ae81U7YqRxWGG8r8Z+NR5Ufm+vKuqW8dJjlNTJSuPx0WyqXYNHDge0U+En3GKejDsHeryy++aBnaL49pE+Hypo6QAe036kfCttEuhz64mgOEa3JPeVz7gKzfS5uOrAA9jE6A/3STvJ4VOOkDW9Ch4ihu3drs/dKJUES6hRiSM7aRpv1qXGS5Hqi+DDLVFMJPCfCtKWMEr/wBWB/ibUK6NlsEQjFsRMwSU38d9OmK0Z1h1IJkR51M08gqEDdxI3Ua/0bJMpXhlzwcT8Ypg6KPzKWh/CpPwVRT7Ba7kDO1wgEhKpGpvbvOnnWz+zPafWuPkzYN+vW1mFbAxSULSGFQuAqBMxpvNHvsxwpacxKVJUkw1ZQIP+941lPg0g9y39q7xQ1h3E/hf96Fa8rVicKsIdJQIQT5Bd0z3KBTP7tbr7Umc2AP/AOQR/Is/CvOGXytlKlGIzJMHcTm9FXjmawlei1ynf+nb4WajlqXD2Yd6bMZmsCf+G4OVn3D53oZjWsrbSpAKAm/JSII93lVrB7dTiQw04Mqm0LSFE2UpSwsaEXMqETrFUOlbiUulpBlKDlmxgixEgXIg1d7OupXluORKa2j91z9+CxhsYpSerTlXAAg2kKTEmOE5TPLhVNWxSg3UAe8fGaubJwuVBIEqkE90EEeRPoaK4bZ4JScxUpZhJywkggkJk2k6+YqIpYpNJe52ZZS8djjOT3W1e/K+q+69wQ6vEJKVrGYBWYGIM+Fj6GokoK1LccUlXWKKjawUVagboKrjgeQk0vFocEBSQuwyzKVju1B+rVSXs+C4kCSUKWE8cgk95GhEyQZrdpST/k8/HOeGcVyuK+PP1LfRbBB19tDibFRChGluXd61X2xsAIccy2CFqA3WEQfGdeVS9GMa+HmnWUIdcbSoqQfxBIsSAZJF7a2/eo9hyX8zruTM6c0IBCbjdJkfWlRjk36ivGYVhlpW/wCfn8GPOyluEKbgqGaU6GQlSirffsmf8PA1xvabuFebWYOTtXTIMghQIi4Ol+VHsQw02/BA6tSMxEn2mbyDMhWQqEzwq7idnBxOSFOJN5UoqMWIg+0Bv1J41U1aszxeIlB8J/Fbg7ZjHWJglKrZpbnspUpUJKZsQQRfdFR7QwjbXVrEKhwBSVDUKsQZmQbeVF8M11YhCQnlHzN6HbcdLrjLMXKwtWlkov6miMuhlk9Tcn1Ho2ckoytpzNKgpAWcqgLiQTYiLjiPO2yhbYhLakb4SSN3AGKjxGB7RU2otE3UAnMhR4lJVAPMRUX7ItRhbysu8Nt5Cf4pPpQ9L3JVrYgdfW46VIKh1Yy5gAe0SCRexAAAp5L6xDjoCTqQ0mT5qPuooyWW0hKUlI3fRBqb9oSdFDxI+FFvoOu5TwrGGQBCZIvmUlWaTqc0Eye/dVv9tb+lEe8CocxOim/MH4U7IoaQe4kfCpoY7rmj+MjuUg1Jmb/P5p+UVAAv8oPiD75qIMqOqU+KUfBNOkFsuoeTuWgeY+NWEEnRST3GhRwZ/IjyHwFRrwXFsfXdT0ruK32Crrbm4p8z8xTG3XRYi3ImhiWTvTHcSPfarIcIEBSx/EDUuNlqVF8Y7LYpMePypf2k1xA8aoHFr/MfED5Uw41X5k+VPQLWENoY9xJn7yOHVgR/FB91QYfabChCyr+KD/lFHUwbg+Rmq2IwCFe0kHmR8da1U1w0YOL6FA7PwrnskeB+FU9o9EEOoCQ4QASoSJuQBxHCpsR0dbPsqy+o9b+tVv7JxCP9m6Dykj0NqrZqtX1J3X/X6GF6Q7MOFe6s9rshQItYkjQjlVNGPAN0JPeB8Ion00S71yeuHayCNNMyuHOaARWfBa3L4x7Z1bT4Aj3KpqsUj8IKe5R+IqlFdyUWOi6naTqfZeUO5ah8a3n2WY4E4pbzgsGyVLVuT1kmSdAK84yUe6OolDg/4bviOpUSPGlJtqgW25tvtE6S4d3BBtlwOKcWEjLf2T2veBzmsfhmOrAQU5SmxGs8/HhRHoR0aRigp13RJyIbEgJ3zIuT/U1o19A2gTlUtPjI8iKSqOw92CkdD22sG1tJKlQh7K4iJSEyQFA6gZsoIvrurGP4pTjmWPbWTmkXLhm/CvZ2tjOJwBwofAbczZgW5KgrUEzp3CsI79n5h3KyUlKSpCioELIJhITJImNSfxCsmonXDxOSPx9wbitkYhlK15VpFjKTIy98zwvyqXZLzmISnDh8JuTKlWBzAiTp7eUyNJM6Uf2bs51TSHcM4erKBLalkgKETCVyLiDFvbIqIbNbU71ziHUqgJKQi0iLykG/dGnkTx0+Tow/8g9LTit+qW/t9/mCD0eShlb6CesQomxsMiu3kjQRMHlRTG4DqOpxAUtSVLbcTnVm7LkoWJiTcxcn2RRNOIZACUlDaeBOWJufag3vPhQjbGZDKMOlYcaU6kt8UXzLTP5RCdOXAVpGXQ86abeplf8AsJDLq1Nq1JASAUhI4W104jUUTY2oUn2QAlJAAMfhITY7tKtLbZUM6HkKB3gx7/nQjGYppBhJK1nRAEkn64elEbvgcpWlbIziJebzCcqHFKBMiFAIA7jUCMQ8zZoZ29yCRKf8KsxJHf60V2Ts9SApxwS4uCR+UDRIq9mG9A9fdS8ynsGi1uAlbdxLlkshJNs7igY9b1e2KwhjMpwF1xftLUnhuTBMJq25lO4enzpiWwRu8qblfIlGiyrazI/3cfzD4VCNstjTOPX409ODG8CnpwKRU+krcjVtpniocyJ+ECuqxbavxjuKaccKiP0J9K6jAoPA+7xH1rRcR+ogcS3xb93rTOobP5fA/XuqdeBEGADzvY+IqEbL5nzFNSXclpj0sp3R/MY99SdX3+B/WmpwAH4jPu8645hDuUSeaR793fRqQ0mNWR+Yg95qNppRPtE+INO/ZlmN898Hxm3dXRhFbvH+kXovfkeyXBIQvSU+UVwtubwD3GPh7qZ+zL3H1t4HceRppZc4keXqJqrJGuJA1bJ7lSPh8Kh+7/J6ipw46Nb96QfX513r18v5VD4U0wID0fxCLtmf8JKT5GKjONxbZheb+NM+v61t+sbGknu/WmOYhf4UW5xHoTVeffKsy8muGZvCbbP+9QmOIMen60T/ANJcKke0pP8ABM+tW32ioEkJN+CT8aB7Q6PhwEp+6nelsf8AiD61LlCXsUozQC6ZbLcxjza8M0tachBVlKBIUT+MxN9xrMu9FcUn2sO74JJ9RNas9HsQj2H/AFWn3FVOCdoo9lZUOTgP/uAGo1Lox0+xhXMCtPtIUnvSR7xUeWvQDt7aKPaQs/8ALSv/ACTT0dM219nGYJQE+11ZI8lCR507FR5820VEJAkmwrRdBWQvEJQZhRUkxwLaq0H+ieAxUnDPZFH8IM98oV2vI0R6L9AHMM8HVuJKUklPZIzSkjfbfumhsaRZHRQs3wzhQeBJE+It6VB+z4xCusccUUjWFT6WnwvWlefmwgcj8z8qprCpJnduM+6TWb8RSpItYd7JndvsqSnt7tD2ffUP9qT7BSe4g/H40wiLESOc/Gqz+Aa1hJ7gPgKw1tmulIFOvqwjilgE4dwyoD/dKJJJ5JJJIO6SNCCCrO00OI7JSrgQQDv3afWtNGx0EWKhyClD3mKDP9DWSolCnUH9xQifBMVsskZRqX1M3Bp3EK4vaTbaJdWBA3x6DWgOy2v2p/r1ICGkghtEATOqo51M10QZQcyytwjesgjyke6ihVumw8AOQilcUqgOm3ciJXRXCnVpIPFJI/ymKfhNkMszkSlPMASe8m/rUiRzHu+ddjiCRyv8qnfuVsSAd1Io5AenpUeRPEj65UjbQ/XjQM6Uk7gedRlv92nJxHOPXzil+07pHHeKtWSMT3fXnTkvg6T3i8cLTUTjirWnmkz76jSs2nMeZB9IFO11Cn0JVJB3jTgQffT0tiZtPcKgRikjVR8ZqZtaVaEnlImgKfYlCyPCuLd5eJ31C4g2sR6z5VA5zKhGtiRz+t1FILJXM2mU+Zj+tRpUrXtAcd6Tz8/Cp0NgQDb8tzAt7/fUyG0zOh3iT2h9b91FhREl9WhIv4A04An8XzHzqRTaTppvE3H1/SoVMpO8ngeH1/WlaChOIUPxCD4+YqNTK/zeB+FdLMHUg95g/rUiWrRfun3U7CisttUajw+IqMNHj/1GrQbm2ZXcdR8/rWmnB8VecVSkLSFlqUO7xHvkelJ1drifL5Ch7iY3keHyp6cSRxjvPxFTQrLQxCuKo/i+M05rE8D7v0NVk4gXkenyqRLgn6Hv1qXZSGuPknQHz+Zrgy8CD9d1cxCk8Pd8IqORFgfX4VJRKtG8ZvrxpNrMQSfIfKoU4gC3vj4iuLeIuBY/W43pUFk7bapkAHmN3qIqVb5BBUVE8TJjxIMVSOMP6GfiPjUycyhIPhb4GigLCnp0WPD9INdW6vv53v76rdoe16zULhUNPePdaigstft+493D5VGcYBbUcL++9VnisxM+IP8ASq5E6/CmooVhMPc/I2+FNU5xnlN/nQwpI3n1p2dQ3+cfGnpDUEeuTwHu+VcCx9X+BqolZO70+Rp5d5Rz/qKWkNRaKRx8/oVzqhqI7/oVC2uNJ7/6H4U8gG8mef6iih2S23mPH+lNcZ5xO+0+6oeuEdlV/rdNMCiTCrjiRPpFOgHutWIUCRbQ++TTk4bXtkjgCn+tJpkCIj3H4VYTG7z1+c0mwoiDBG8jl9RXUlVrnu1+FTJdAtfvMD4CpOtHf4z86VjogVFs1z3Hf3mmZQJNjf8AdsPKa6+rgd/1u15VCtpRuJ10v6/KnsIYCZMdoHRJMT3jQJ03Vabmyxe0EbxHAbiOHLzaGiLjx5j9K7peJB1+dvqKBj1KA5pPp+nu90RbBsTabKGo7zHrv98gbyXHsn0PLkfrU05IAtFu7Tl3UroCPqxIB13K3Hl38vLlwMCb2VwvB8v611aI7KtDofgefA/HVoWRCVeCoieXJXv8xRYUODZI7Inik/D6ilJjQn3jzroM62I0I+vSlnvGiuPH64Uwo6ocRPMa03q53Tz+hSW4J1g+MGq5dTz9fhQkBMcUjgB3ymuLSkiRm8FD/wCVKlWukyTsY2yDv80/Ea1wMXgR5lPqa7SqL3Ko4vDqTx9DTFOKTr7jFKlTESNYidI8I+NT2j2R35QfcaVKk0MYYFtP4j8ahyCdD6GlSpDGLEbynzFdQ8o6KnxBpUqdCF+0Ea+cH4UlEH+ot4GlSp0FjP2ebj1HyqJSiLG/j86VKgTO5/PmPlTv2m9z7x76VKromzqMQCY374gx7qeUKF0kHlce4+tKlUvYpHXms0BR9fnUH9nW/FPIilSqDRNrgWVxP4lxwyk1w4pcdpSfER8K7SprcTbJRjSBJ0i8cPA1J103HCQI+Y0pUqWT0q0ViWudMhW8oFNpMxMQBqTHP51YbfIOnZPof1+HOlSqYbxsrK/W0ug8OlKraK9Ffr7++nB6DcQD6H9aVKnSM7Hh2LWIP1FNUuDBMA2HDuPw8u9UqGh2dKgOyqCDYT7u+o1SOyfZO838Dz5/HVUqkY5qNDfgeP6115uddOP1vpUqYFcD8K78FC0/JX0OFcLahuB5kx6RSpUxH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" name="AutoShape 6" descr="data:image/jpeg;base64,/9j/4AAQSkZJRgABAQAAAQABAAD/2wCEAAkGBhMSERUUExQWFRUWGRwYGRcYGRwbGxcaFxgXGBodGxocHigeHBkjGhoYHy8gIycpLCwsFx8xNTAqNSYrLCkBCQoKDgwOGg8PGiwkHyQsLCosLCwsLCwqLCwuLCwsLC0sLCwvLCwsKSksLCwsLCwsLCwsLCwpLCwsLCwsLCwsKf/AABEIAKgBKwMBIgACEQEDEQH/xAAcAAABBQEBAQAAAAAAAAAAAAAFAAIDBAYBBwj/xABLEAABAwIDBAcFBQUECQMFAAABAgMRACEEEjEFQVFhBhMicYGRoTKxwdHwByNCUuEUYoKS8RVTcrIWJDNDY4Oiw9JEs8I0VHOTo//EABkBAAMBAQEAAAAAAAAAAAAAAAABAgMEBf/EAC4RAAICAQMCBAUFAAMAAAAAAAABAhEDEiExQVEEEyJhcYGRofAUMrHB0QVC8f/aAAwDAQACEQMRAD8A9K20PvAf8H/uop2zE4jrkl0pDeVYCUqnMolJSSItCUq/mNCtp477kPqcCEnJ+ArKe2IsCJ7WX1760uz8IAArMomN6pF+VUt90Z1WzLsUopUM2htXIQAOXjVEk+LcI36VArFCBB1/pFVQ+pSZIMHlII58qG4jGJazAjs2URyntRMWiO6rCg2nHxAJg39CZ9x8qiw+3A4spBtoL7+HfXn+O27mTBWIOoURziCNd96pN7ZCFDq3kIJsVFYAE6wRJ05b6yeTfgrRtyeo43F/h+vGs2raaMQcweQEplKQc+s9onsxOgHIHjQrHdLsMhDOTENr7RzgGDBbWnff2lAydYruxHA6y6rDJLoSVQJAMkZkpOgnTSlllJL0o1wQhJ+phlG3UNgoLmdKCFEIN9SYEpzE2JAlMc5ruO6QZkwUhB3hSsxSOCibBXEaDSSdM1gMW44QqFIWrNCYFlN9ckgHUwR591RI6P8AWuhTi5A0TPiOUzM99S3L9rdFRjG9S3PSdjbYbcaCrIyiSJsAnUj933eU+ddFVS2TnAhxZEmD7aoI9PKjmFV1YUieyoWgxuj3W8qyfRRMoWNwUsbtQsn4etRObcWkOMEnbPUsNtTrEZpBI1g76et+d9Z7oy9926ny8ATpRH9oyoSqdfnp7hNXCdxtkThplRfbfk93vog05IrIN7WJUTa5kT30Qb24NDbmKmOeL6g8UqD5cqhi31Z28pEZxn4kXiPEVW/bjlUokEATwvMa6a1lndruKx7IkhHVuFSdUFQy5SpWoVe264H4jW7kkjFRbZvWMWFEiNJ9KsVjeju1iodpQUoJToDImZkn2laaWrYNOhQkGhST4BxaHUia6TQ3FbTAMUWFBKlQ9G1UgXp+HxwJ7/6UrQ9LLtMW4BrULuOSOZoZjdoSCobrH1qiQuHxE09JmgP7VbXdfyt9c6tYLG6cvjp9c6YUFYpUx7EBKFLOiUlXgAT8K8ux/wBteZK0tYYjMkhKy+gKEiysuUwRMxJ0qoY5z/ahNqPJ6rSrx/BfbatpttC8OHCkJSpfXAqUQBKoCIBNer7MxvXMtOgZesQlcG8Z0hUT4054pwVyQozUnSLMVVxWCQQo5BmjUABRi4AVFrgVbpi0BQIOhtWRZ5k70gdwjsvHIVKzKbTlWoJMEjKDCZEagbjrSV0qKiVQtU3nMdN3pFGuk3Q91eQYctpaSk5s6lAlQ7QUSLKNok2AJ4Cs0rYOPJ+7xzATuAMARaIAI150U+hvcedrC+MXOETlAdcSQUNG4kOb0piyReSYEVeHSZSQZgAbvGOP1NBcA0BjlHLBXhXU2GpnNJ8taoYxYJPzrkjkaprqbLGnaZrmOmaidJt9GvMOnu23lYtcOLSMqeyFqgWE2BjW9GVYkC0jzrLdJcAtbuZOnVhR5Qso98VosrZE8KRWeweJHtFema65sInfzFXHdmok/dKJCiDLqRBCiI1mLGDWfGGdJ9r68qnRspZ/EKt5EiFjDCcAgASyiQLy8BNo046Hx8mhCALt4fWPbkjtZdN4uTPCOFVx0SfKAsQUnnfXLoedV3ujro1CvKfdS81D0PuWkKZStRJTMlIAJywUATYGUmVSQZEWr0T7IVJ6nFBPs9cInhlt6V5K/s7Kodrw/rXqH2MohnEiZhxHqg/KslHdyt7jraic48pxDyMoytKdIIgklS3Dfem6zbkONVMFju1nMiLCbSY98cd5q30mZDb6lJABWh0kwO0fvTfu7PlQXBK6xKVE7jBApzaovFFsNl+Rvt+tCOhSrOEmIWrj+ZVXm3jx/T40L6DLu9N/vD/nXWSXpZUlujZ4Z9LauyQRBJtpb3DwtNVcRjDEbgT6Ez613BqHW3SCM57P4SDrrofGKEl8pmTOs+dvlXI2602aSW9lpt/eJPwqfr7a3oa2SpUAidwO+Lnxq6pBSQDFxPr3RT0OtVbApL9pHidrOJcaQmCFrhQ5ATbh+tSbLcWldiUhSFBVtQErIBkTqN1Um3B1wAJFlEeAJ08KbsjaxcWBA7LbnhDbluWunIV1qTkkYSildhLAhYSVZipKYTmJMJjQDh7XrRfC7eUEgA7qzOF2qEsrbCScy82fMYHsD2d/s+tSMYjQazesZuUd4srZqmg3j+lrgJCQNBKjPPcKsOl1RROQEiYCgTBSVC0mNIvFZrEpGUnff1ok++UrKwv2kpAAsbI4q176t5XKN2RpSexNicapJk3IF+UW03U7BYxxRB3kwEzGhvehLuKJUZEzrM93nVhhFkrEQlRtO8mBG/fWSlLuXSC+JxriTHVZoJmFcPDSq2JxqoWIULXmN9jO8drfzFNUvM4hRIhEk24iAABzjdT9rtKBcWOUxOkGTGu/6itY5ZKlYOCsjY2gMnavII5x+ouLVYw+1Uj8W/iN0AfDlWf/AGwZCghO+0XsmxnQJuedTbNxUrSCAeUHcJiByHDgTWyysny1Rs39rJVhXzmEhpywM6II99fPjeJASkZtAPxHgP3vhXtOLalhZZbCHH0LavF8zZIuRxUL14ftPZT+HJDjakgb9R5i1et4HxGNKWt1wcfiMMttKvkrvOySTHhv53r6BwPS5OGw+HQ42sANNjMnKQYbToc2txavCdm7DxD8ZG1QdFKsD4nWveNnKQ40GnEk9W0EkCcpCUjMCZueB4Uf8h4mElFQd8h4XA9Tc0y1hel+HdBhZHJVvXT1pmL6TtsNF1SuyDHZjtKP4RxNrmsbi2ENkhAN4UNxFyCNTx15U5WHaxCEIeKsqPZAMZTETPrurz45bOqWDSyv0h+0XEPTCeqZUAAlQB6xKlHcQcxIiQBbnWee6a4qfu3FsoEBLaTATAjfebSSdSSa1uE+zjCrurFLcWQb21NxeCReZOpmgj/2YYjMZbWs71AoAJ3kfei3gKGpdC4uHZGu68hLi0KWHUFCQ4sgkDOuQDHsmBbfRLH7Nx6AkqxCFBRj2UzdKj+TlFr1EvYYBeT1iAFELzQYEOLseYNHMXjVrCElKcuZPaBN7xoRzrFSS5IfsjAbeL5yhfaSQozAtExFp0igGMA6tRFx1FvDEj516c/slSwCUItbQHhWF6aYIMKUkBKQcPMJEC+Ib9amDvYuT4MtgmjMoAJNqLIwuImzcabj6z9G9EOiWCScOSUpKs5EkX0TWjawDc3QjyHKm8Sk7ZfmY10dgTArfSylGQiLyIIurNQ/ahxZIUhWYaQsJHHz4TWtVgG4EIRePwp5cqiewTaRdCf5R6Wq/KXYzeTFzR5TtJCirMpQOY3jcY4eVehfZDZvE97R80rrO/aAgBLUJSLq5HRNHvshX2MR/wAr/K5VuOmNGayRm7iqX1L3TRYD8lQH3KwBNwVpWJIFwJIHjWV2U+hLCJUkKCVApm5Mm0eHrW06Y9E3sRDmGeKVmAptR7CgNCLWVpbQ8jrA10bxY2etp/IXgoqRcELSAkgLgCcpEA3gK5UtCq2yozatJAFjESgLSvtWkDcSP0NX9l7YQwCVtN5faUoJCTaTJIsdT86rqwbqGQHEJTBiUkEXk7tfH41Q2zdhwf8ADV/lNGOa2S4d8k5E+ptcUnCqScmJabKu1IWkiTxSr3VjsUyptyFvJcTYBTZlJtfMdxtpz30zBdIEZGgEZlJZCVSlJHHMJOsECdaI9Hm043rAEyEFNlCYJzjSDqJFLLFc0VBvvZzD5EvN9WcxWmQCLEqAmI3XEVPjH3HBmyxl7Nr77fC1XMR0cWhoJQDmQjIFRCosBJAEwBHdxNZ3E7Tw7MpW5nWs3Cjl6soSlMEDfbh51Eal6VwO63fImMUvrygp7SQu44htXDn9Xq50awKyZIV20O8JBKFAc5tv+NVNi7VwrKlArS4pUqV2VRlKRMZFpzETcmda2Oz/AOy1OJOGaREK649oFKVIVbKSbKgnlA41q8cYozU5Mw+131Yd1KXczZUARIgEHvtFWEYmU5sySAk3Cp07rE30FaL7QMNhnsMeqZKltlKWykKUomSFpKQCQAIgnlpAoF/YWVrqwy44nKFhRbVnmQqJDZggjTgOdZvHB8MrVLsLE7VbIDbbqSopuJm4BJE6AmPXyPYjYryyF2KHMuVUhQMNkHna9qg2B0VwqRndaxRUUwUlkjLpGUpakyJvIi03NqWH6NvMurVh2n8pUUJBkFKJBCgRcwRMkA2GtLy48akK5c0RuLUl1Tc9ocuYo7sjZDiuqWUZxoSLTmUI9KEp2Lj+pJLC1rIsFFOcKF7HSCZv7qWydhbRAPWJcSTYpU4VDIo3KUIVCCLb7wbiLzHHHq0U3Log5+ykYlkAlUEzewsbETrJ+pohi9huqKyicqloSmCZykICiOQ7ZPhWbX0QeQ6h1BIUFA+yokREkW5Ru1oovH4lltQHWKhSVp7LlikyUyr8J0idKhJNo0aaV2TbO2WlrBKkSpQxHbIv92hQRcaAAC1UNg4/qniAkGE3mdzee/GVADTfQVPSXGpZWgIWZCk5VFOUJUkiwN5zFRnfPIQ/BdJ8Q0HFJwzpdUAMwWiEhITonIZMfU1o8Mm1QRzRjFpms29tTMGAQEdpUlImOwgaRzis30vw5UziHIlIUlAkSPbB1ixk+NVdo9PHnEkLwjhKRCCpV0qESowgZiSLjSgO2+lGJdbKFoKG1KBUNxIUVCfE01jkpWyVkVBfBrnJfQpGW8RkTJG7W1HE7TShLoSCCcxTNz2UlNyPA+Fee7J6W4hlwQEEZiPZBJBMHW2mlafD9LFuqOYoKAoyVAAnPf8ACnjJ43NVPHJbihkXBBiMcSZNzzpOY2VNp1AAmNbkqM87x5VYGEw5j/WGyN4hUmxtMcSTfu50xbaUuJUlPWcQICb88s633U8WJzdIrJ4hRVsgG0lpXCFGJtfS9qIf2w4nspcIAsBOgGmt6h2rtHBMIQpOcOGym805TqTMXTeCDfvrIvbWUpSilxIBJIBAJAJsJm/fVrDJuhPNFb19j29vEoK3FxuSTc69YT4X3Uv2xH5BYz7R1F+FLD4VUqmO0ANdIMzXf2BfFPmKz9JNMX7en8o8z8qxXT7GSpQEDNhz6PtfOtwnZS49pH8wvXn/ANoTZCxMf7BQ/wD74enS6Etsf0KP3NhI6w6dya0UzGvpyrPdBF/6uq/4zu5Jo5kvGbx8hH6U1FkOk2TpjKBBBB486rYlNzYjnP1y9alNoAP1IH13Ux5QueA8K0SsxnwzCfaCSeqtvX7k0d+x8HJie9r3O0I+0FHZZkxdWvcnxo19kqgBiLzPVf8Adqs3UPDP0L5hHpYX2cQh9DzgQMuZvN2CBOaUxYkTCpFwNd1jZu3XHXZKXVJGYBRQoiN4CiMu7WbxRHb+yE4gjOVFOWMswLyDaN4tXWsKUgATAEC+4VhvR1LZ2Vel6h1AgH2xqRwVwFYvaCZQrmhXqk1q+kyT1Q/xj3KrMYkbuUVMVpnFfEU3dsyux1pK2wUhctgZSJk5BECDJrV/ZHikpexKFDN2UkR+6oj/AOQrJ9FG3esbday5mchAUrKCTKQJBBAsbg0f6D4ZTOOIOUlxpSoBBA7SDE3uBxq5vUtIRVeo9b/a2/7o+VJOKZH+6A/h/ShQUrhTQ+5uHurDyH3NfMXYN/2myD7Efw/pUTm0W1OIggZZVuF7J9xV6UCxW1i2JWQkaCSL9wmT4VE3tYORBCp0AM+gM0LBLkTyRNaNpo40xW1E/veR+NY97pX1Sw3CtQmQmQCrQG8zF9OND8X9qjSFLRncUpJylKU79LEwKS8NIHlib07SSdJ8SKRIOgJ+u6scx0vfI+8YeQBeTkIAAmSTcHdEUK2h9oWIRhnHUgFSVoQkGYOeDcTMiRT/AE3cPNPQ1YVX5D9eFQHZRzFURMbwNPXfXmTPTzGrYexCnEpDQEIyEhyZGpVIvF791W9h7ZxuIbLzjobAnIhLYVngXnN5C+o4av8ATJC803zmAvd5Se523lUa8IP/ALhzzn4V5btXpS6MEUjEHr1PAHKbhBTKo4Jn30Oxj561hpL7xhGbEqClZgRcgJWRBQiQIvffpV+THqFye6X4j0rbGz0H/wBQM24OZRPjM+lB3cBkP3rjEHd1gQb6Xj4VkdmNtZHHlrSnK+FIS7JPVpVmCdFK/GkHjbnV/oxtjDrxOJxTuRCl5QnNcIQAE6xA0SJPGtIJJUhThJN6tqoMHYTh0W2e5zX0oNt/YrjaElWWM4tnknuGpo5jW3nD1mDWytJtkUgFIAGqVC8nnIvwodtrbIWhLJZcbeC0EhSRl1GhBKTM1rZjXUyythu5geuYUUnspU6mwmQPaEHlWnwuwH1pkBJQbghYVJJkm1uVuG6gGwXWytRUknW5gjyINq9FwgSG0XI7IsLDQaAaCoUnZTj0M4roy/w9aqOdDHFKJyAk/vXra5wdFL8651a9y1DwrTzZEeXEwbv2e4gkEIIjdII8iaqn7OX/AMqvT516L1Tn94r+X9agc/ap7LzYG6WjP+ap1t9vuWorpZuRiWu/wNI4xvcn/poEdo8Ao+P6VEraZ/J5k1isZeo0X9op/KfIV579pK87iCLRh1i/J7D8K0A2oo6JT5T76y3TXE5lIKoH3LosI/HhzRpoTdkfQho9Qu4nOeI/CmtQjDA6+hNY7ovtdlplYU4lKs8wSBIyp/Xyo0jpAzqHm/50/OuzHCLVyZxZsjg6SsJKXl1IOokxx9TTIJ51Rw+OZJ/2zZvMlab8d9EGWs8ZFjLpaFeRBtrpT4dQ+pnTybz2XYxn2jNKKWT+8oRwsmiH2QXGJ/5X/eqp9pGCV1bOZcjMoDsxFhzvV77I28oxI5Nf96sMiaizrxJLZG0xu0221toWSCuwgSJvExpMGs3jvtAaGIOHZQt1wKykgSkEagAdpRBtuGt4FQdMtqtsYll5xC1kNrCUpUBfOm5JtoSNN9BuhmzEtoddV/tnZIOhSlXaB5yb8Oz31nBWjaVot7U6TuvIAUnIkKFyhRkkKKIhRsU3ixrOYDpJ1nWSkDq5JiYIE7zxIG/fyq9tLENJYLeVSVJUFHsKBgMhr2jwNze+6QRWUwaVFbiEyA4okiLkAmQbWim5KG7KxYZ5npxq3yFOi77aM3WOhkwClRbU5mgmwSkjfeTwrT7Bx7KtoMdSta1ELBUpGQAFtRhIK1SJE3iIrEYXKnPmTmhRA3aKHoQCN2tF+jjhVimilOWCdP8ACedS4tyu/wCCeh6j0kfcbw6yLmwiwkFQzAmDAKcwmvPulGHWjDYoBJQUdTGUkXKgFmBFpzydAVcwa0O09ppAKHVKAtJJgCYvM2rCbcxKXQhTfWqR2pLiiSQgpAlOnATJtGkU5ehNsvDjebIsceX+fYO9DejYxGJ61RLzDCEpTnBIU4UyoZY9gKK7HlrXoTeBQ3dDKEm90oCdddBXnXRzaq2sIrqgkrSlaiCJzEIKkk74gf8ASadhOleLW4pKp6tTabgZcioBVcX9oKTHOlF61Zp4jD5GRwu/fiw1tpa2nVOlpxQDiXcwKYCUDS5Gg5CeO+sv0YcbcxjmIdSkIS4vEdogZSqSmTvCbnhv31V6VuqlpSlFSVBxJBk3AR/5DypYXBjLmQSttYUhRiAMwgid+UlJ1Ps86UtVrStupp4eGFwk8j3f7V79/wCj0LFdK8OtC0phdoUEiYCx/wCJJFeebe2iXAUIcdU0VnOFhIBUjKBZI47/AN0caK7PwSG28w9paRmndllIHgBQvaLKkYjEONxCHlhSIsoFUqPhbyqproupHhnGMnOe+np3fT/flRVxDb8BJzraUUpAm5CQFEBMwcplIm1Htl7TeCUpQEpZAi4BXpvN7zJOmvKKobQYS5CW1EFoDqlAm8gKvxzGb8qfs3aCSDonOlKtdFZQF9xzyY/f5VKnVN/B/nxNZwUnKC2T9SX9fTZAzFYwuYg9copUlZCQqIEKJyyLCOPvqxjMCyoF1UkrUCmCZKAO2scgqBfdNN2ltJLqnAEmVuFxsWkZlTfeJGutjyqi644js5B2SYghWUKBBTG+xH8oo0OTtFeb5cfLnVLhVd77rZd+fhXAUKklLgVIBTFzJCkZJMm5n2gOdWGCw0/lcbAB7BKohTRCQFKP57L01J5UES+6UiFZ0gzBGhECeRjLc62qJKMwkiSN6hJtqOUe7upKDjd/+DU4ZklG7V0u6/1L+DaYfplhWWSEApIJytoSQIuUyZgTvvMzahWK6SuPNpaMyFBcrntqExYGAL8TQjCoSpOaJTIBgGCTp4mDGgm1X2tlGUo1SsZkGbWCTPcQa3jp5OHIpRbjSX59SHZeH6twpJ1kcpjSvRcLjIQmFpJCRbw4zWOwuzU9R1nWKzLKYQQIzFYuCLxN77hW0zN7ljyNQ6shI6jaSz+AfzJ/8q486lYhQj+Mp9U10qR/eCudWn86fGi0OiqvZqPzuJ7nfmKjOz0f373/AOxNW1tI3qR6VGW0/mR51Wt9xaF2CqmzzHdf5VF1id6nP5Y981BP7xFRLeI0WapIiy790d5PeR8IrPdLIzIgW6p706k754VfViVH8XpQbb7phJ/cxHL8LJoaFZln8UoARlA5QTVQ4070j+UVMNoxlkGRInMdDM+8+dNO0UyNRCpE3vY+OlNOuBNWx+FeQons7tw/WreEfhQSkqGthmF/OqLL6SpXhuB+VWm3EZhBAP6cJq0yWg9tbZDzKEulSHUyAPvA5C96QnMb21+jtOiGznGy8p1IQpwIOUJCQILh9kWGulAeg2OQ29ncUmwME8fHStjg9qpefdKTMJRp/HWGVm0DHfaeAlzCKIzAFyRxH3U+k1HjHggJKFAyNCAYSYiOI4TwNWftOy9U0rKVLCyEAbrJUuf4Ux41lsApJEj2oSCeKblB8JI8K5sbccnx/o9Z1m8Fp643fyfP9D9vbUOcsqVkCsPmRAgqcMjdrvEaUBwv3RS5m7KYyr3HWAd5k5pjjRjpwrKnCL44coEa/wD1GImD3e8UDwJIlhfaStOZB77j13capw86TTfA8Of9FiUopap9eyT7e/X2onbyqccKTKVLKkkXsq8d4mDzFEtm7Q/ZyQgAuKs2pQkDNaY3xwoZhkqaPWtkexoptKkpJOVSRmBEiU3F7zzpP7VlSY06xJExmAB0kAePGBwrVOLPOywkm21V9N/t7GkDBcyofPWlSkhZNplQ4REaW0igON2YvCLU4iIQVnqynMAAsoQVBRhQgG+6BRbamIjORMgwANZmABG+eFQ4bHJStxWJcmUFBzg5s6YEEAXVOviTrQ5VNJPk1xYHPDPJV1+fTff5DNlbVIXmUcyXG1CYGq0LSBA4LMHkqiGzXf8AVxpJWZ0nWe+L1j8PikpBSMxSFHKQNEndrqISf4a0Gz9pNqRlCu1mJKYjUDSec1UItSZGbJGeOD6rav4JOkDY6vDqIBCXXLKmD2WIBi8azFCOpbadsUhBTmSRcSCSRYTfTS2blVzaW01WSD/s1HIP+IsJzE8QlCB4qFc2Xh0hxKXQSjVZEghMQTbUJkTwFZPrfDOmCUoJR/elfyu6+m/TrZbw+2W1JCc4kCINpuePGaZ0hUEPu5tFuFZg3KfC4JMDzqLaOxmkBSVEqWPxpTafiNL++hjDClqCSZNikqMZgndc7hMSbacK2q40jlU2sjk9nfyTHhpxQCiVJMaixULwZ8/LmK49gVBAKScu+SFCTOt+yYPKrO0MW4nqutSAkJIChvBVeFAkEzBkaEcqNN4BLpbUvKD1aMwQrsLMWJzSAsjVMpuNOOUXTa6HX4hJwjlbuXD3+/51szhXCAuCV55KlXMibX109DVh11akFzKCFWkiP3iRAgQMunPdElMFhUFaErF4IWmB7bSuYMBSFJNuUVb2bsptoKaMkAlQUT2YMTNsqVDQzqIjgKlvLY54ZlHHpa3vlgbZpASlaT7UyIMpy+1I3gozqsfw86v4nYyW3kpW4EEBKw4gdmQQJJJPYUFDtTFk6CpMQplt1IzAJQCpRtqpJQkC1yQVGL6CrWzNllcrktpPZQgpSqESTcK9kkmYEQKbe3qMdT1ao7EasK0wFqWjtmVZxdK7ykQDCT+ECINo4VU2Yy8stpYlQbQU9YfYSpYCVlJ3gXsJEk6Xownoo3FypYF4KAlI7kpgeJmrJwCUiBbwilrXQnQ3yR4Po6psJzkrKBCdAlNosPzczOu6rZwnI+lRJwytx99cLR5eZ+BoUvcen2HnB8lenwNNOGG4L8j8DTUKV+/5riuKWv8Ae81U7YqRxWGG8r8Z+NR5Ufm+vKuqW8dJjlNTJSuPx0WyqXYNHDge0U+En3GKejDsHeryy++aBnaL49pE+Hypo6QAe036kfCttEuhz64mgOEa3JPeVz7gKzfS5uOrAA9jE6A/3STvJ4VOOkDW9Ch4ihu3drs/dKJUES6hRiSM7aRpv1qXGS5Hqi+DDLVFMJPCfCtKWMEr/wBWB/ibUK6NlsEQjFsRMwSU38d9OmK0Z1h1IJkR51M08gqEDdxI3Ua/0bJMpXhlzwcT8Ypg6KPzKWh/CpPwVRT7Ba7kDO1wgEhKpGpvbvOnnWz+zPafWuPkzYN+vW1mFbAxSULSGFQuAqBMxpvNHvsxwpacxKVJUkw1ZQIP+941lPg0g9y39q7xQ1h3E/hf96Fa8rVicKsIdJQIQT5Bd0z3KBTP7tbr7Umc2AP/AOQR/Is/CvOGXytlKlGIzJMHcTm9FXjmawlei1ynf+nb4WajlqXD2Yd6bMZmsCf+G4OVn3D53oZjWsrbSpAKAm/JSII93lVrB7dTiQw04Mqm0LSFE2UpSwsaEXMqETrFUOlbiUulpBlKDlmxgixEgXIg1d7OupXluORKa2j91z9+CxhsYpSerTlXAAg2kKTEmOE5TPLhVNWxSg3UAe8fGaubJwuVBIEqkE90EEeRPoaK4bZ4JScxUpZhJywkggkJk2k6+YqIpYpNJe52ZZS8djjOT3W1e/K+q+69wQ6vEJKVrGYBWYGIM+Fj6GokoK1LccUlXWKKjawUVagboKrjgeQk0vFocEBSQuwyzKVju1B+rVSXs+C4kCSUKWE8cgk95GhEyQZrdpST/k8/HOeGcVyuK+PP1LfRbBB19tDibFRChGluXd61X2xsAIccy2CFqA3WEQfGdeVS9GMa+HmnWUIdcbSoqQfxBIsSAZJF7a2/eo9hyX8zruTM6c0IBCbjdJkfWlRjk36ivGYVhlpW/wCfn8GPOyluEKbgqGaU6GQlSirffsmf8PA1xvabuFebWYOTtXTIMghQIi4Ol+VHsQw02/BA6tSMxEn2mbyDMhWQqEzwq7idnBxOSFOJN5UoqMWIg+0Bv1J41U1aszxeIlB8J/Fbg7ZjHWJglKrZpbnspUpUJKZsQQRfdFR7QwjbXVrEKhwBSVDUKsQZmQbeVF8M11YhCQnlHzN6HbcdLrjLMXKwtWlkov6miMuhlk9Tcn1Ho2ckoytpzNKgpAWcqgLiQTYiLjiPO2yhbYhLakb4SSN3AGKjxGB7RU2otE3UAnMhR4lJVAPMRUX7ItRhbysu8Nt5Cf4pPpQ9L3JVrYgdfW46VIKh1Yy5gAe0SCRexAAAp5L6xDjoCTqQ0mT5qPuooyWW0hKUlI3fRBqb9oSdFDxI+FFvoOu5TwrGGQBCZIvmUlWaTqc0Eye/dVv9tb+lEe8CocxOim/MH4U7IoaQe4kfCpoY7rmj+MjuUg1Jmb/P5p+UVAAv8oPiD75qIMqOqU+KUfBNOkFsuoeTuWgeY+NWEEnRST3GhRwZ/IjyHwFRrwXFsfXdT0ruK32Crrbm4p8z8xTG3XRYi3ImhiWTvTHcSPfarIcIEBSx/EDUuNlqVF8Y7LYpMePypf2k1xA8aoHFr/MfED5Uw41X5k+VPQLWENoY9xJn7yOHVgR/FB91QYfabChCyr+KD/lFHUwbg+Rmq2IwCFe0kHmR8da1U1w0YOL6FA7PwrnskeB+FU9o9EEOoCQ4QASoSJuQBxHCpsR0dbPsqy+o9b+tVv7JxCP9m6Dykj0NqrZqtX1J3X/X6GF6Q7MOFe6s9rshQItYkjQjlVNGPAN0JPeB8Ion00S71yeuHayCNNMyuHOaARWfBa3L4x7Z1bT4Aj3KpqsUj8IKe5R+IqlFdyUWOi6naTqfZeUO5ah8a3n2WY4E4pbzgsGyVLVuT1kmSdAK84yUe6OolDg/4bviOpUSPGlJtqgW25tvtE6S4d3BBtlwOKcWEjLf2T2veBzmsfhmOrAQU5SmxGs8/HhRHoR0aRigp13RJyIbEgJ3zIuT/U1o19A2gTlUtPjI8iKSqOw92CkdD22sG1tJKlQh7K4iJSEyQFA6gZsoIvrurGP4pTjmWPbWTmkXLhm/CvZ2tjOJwBwofAbczZgW5KgrUEzp3CsI79n5h3KyUlKSpCioELIJhITJImNSfxCsmonXDxOSPx9wbitkYhlK15VpFjKTIy98zwvyqXZLzmISnDh8JuTKlWBzAiTp7eUyNJM6Uf2bs51TSHcM4erKBLalkgKETCVyLiDFvbIqIbNbU71ziHUqgJKQi0iLykG/dGnkTx0+Tow/8g9LTit+qW/t9/mCD0eShlb6CesQomxsMiu3kjQRMHlRTG4DqOpxAUtSVLbcTnVm7LkoWJiTcxcn2RRNOIZACUlDaeBOWJufag3vPhQjbGZDKMOlYcaU6kt8UXzLTP5RCdOXAVpGXQ86abeplf8AsJDLq1Nq1JASAUhI4W104jUUTY2oUn2QAlJAAMfhITY7tKtLbZUM6HkKB3gx7/nQjGYppBhJK1nRAEkn64elEbvgcpWlbIziJebzCcqHFKBMiFAIA7jUCMQ8zZoZ29yCRKf8KsxJHf60V2Ts9SApxwS4uCR+UDRIq9mG9A9fdS8ynsGi1uAlbdxLlkshJNs7igY9b1e2KwhjMpwF1xftLUnhuTBMJq25lO4enzpiWwRu8qblfIlGiyrazI/3cfzD4VCNstjTOPX409ODG8CnpwKRU+krcjVtpniocyJ+ECuqxbavxjuKaccKiP0J9K6jAoPA+7xH1rRcR+ogcS3xb93rTOobP5fA/XuqdeBEGADzvY+IqEbL5nzFNSXclpj0sp3R/MY99SdX3+B/WmpwAH4jPu8645hDuUSeaR793fRqQ0mNWR+Yg95qNppRPtE+INO/ZlmN898Hxm3dXRhFbvH+kXovfkeyXBIQvSU+UVwtubwD3GPh7qZ+zL3H1t4HceRppZc4keXqJqrJGuJA1bJ7lSPh8Kh+7/J6ipw46Nb96QfX513r18v5VD4U0wID0fxCLtmf8JKT5GKjONxbZheb+NM+v61t+sbGknu/WmOYhf4UW5xHoTVeffKsy8muGZvCbbP+9QmOIMen60T/ANJcKke0pP8ABM+tW32ioEkJN+CT8aB7Q6PhwEp+6nelsf8AiD61LlCXsUozQC6ZbLcxjza8M0tachBVlKBIUT+MxN9xrMu9FcUn2sO74JJ9RNas9HsQj2H/AFWn3FVOCdoo9lZUOTgP/uAGo1Lox0+xhXMCtPtIUnvSR7xUeWvQDt7aKPaQs/8ALSv/ACTT0dM219nGYJQE+11ZI8lCR507FR5820VEJAkmwrRdBWQvEJQZhRUkxwLaq0H+ieAxUnDPZFH8IM98oV2vI0R6L9AHMM8HVuJKUklPZIzSkjfbfumhsaRZHRQs3wzhQeBJE+It6VB+z4xCusccUUjWFT6WnwvWlefmwgcj8z8qprCpJnduM+6TWb8RSpItYd7JndvsqSnt7tD2ffUP9qT7BSe4g/H40wiLESOc/Gqz+Aa1hJ7gPgKw1tmulIFOvqwjilgE4dwyoD/dKJJJ5JJJIO6SNCCCrO00OI7JSrgQQDv3afWtNGx0EWKhyClD3mKDP9DWSolCnUH9xQifBMVsskZRqX1M3Bp3EK4vaTbaJdWBA3x6DWgOy2v2p/r1ICGkghtEATOqo51M10QZQcyytwjesgjyke6ihVumw8AOQilcUqgOm3ciJXRXCnVpIPFJI/ymKfhNkMszkSlPMASe8m/rUiRzHu+ddjiCRyv8qnfuVsSAd1Io5AenpUeRPEj65UjbQ/XjQM6Uk7gedRlv92nJxHOPXzil+07pHHeKtWSMT3fXnTkvg6T3i8cLTUTjirWnmkz76jSs2nMeZB9IFO11Cn0JVJB3jTgQffT0tiZtPcKgRikjVR8ZqZtaVaEnlImgKfYlCyPCuLd5eJ31C4g2sR6z5VA5zKhGtiRz+t1FILJXM2mU+Zj+tRpUrXtAcd6Tz8/Cp0NgQDb8tzAt7/fUyG0zOh3iT2h9b91FhREl9WhIv4A04An8XzHzqRTaTppvE3H1/SoVMpO8ngeH1/WlaChOIUPxCD4+YqNTK/zeB+FdLMHUg95g/rUiWrRfun3U7CisttUajw+IqMNHj/1GrQbm2ZXcdR8/rWmnB8VecVSkLSFlqUO7xHvkelJ1drifL5Ch7iY3keHyp6cSRxjvPxFTQrLQxCuKo/i+M05rE8D7v0NVk4gXkenyqRLgn6Hv1qXZSGuPknQHz+Zrgy8CD9d1cxCk8Pd8IqORFgfX4VJRKtG8ZvrxpNrMQSfIfKoU4gC3vj4iuLeIuBY/W43pUFk7bapkAHmN3qIqVb5BBUVE8TJjxIMVSOMP6GfiPjUycyhIPhb4GigLCnp0WPD9INdW6vv53v76rdoe16zULhUNPePdaigstft+493D5VGcYBbUcL++9VnisxM+IP8ASq5E6/CmooVhMPc/I2+FNU5xnlN/nQwpI3n1p2dQ3+cfGnpDUEeuTwHu+VcCx9X+BqolZO70+Rp5d5Rz/qKWkNRaKRx8/oVzqhqI7/oVC2uNJ7/6H4U8gG8mef6iih2S23mPH+lNcZ5xO+0+6oeuEdlV/rdNMCiTCrjiRPpFOgHutWIUCRbQ++TTk4bXtkjgCn+tJpkCIj3H4VYTG7z1+c0mwoiDBG8jl9RXUlVrnu1+FTJdAtfvMD4CpOtHf4z86VjogVFs1z3Hf3mmZQJNjf8AdsPKa6+rgd/1u15VCtpRuJ10v6/KnsIYCZMdoHRJMT3jQJ03Vabmyxe0EbxHAbiOHLzaGiLjx5j9K7peJB1+dvqKBj1KA5pPp+nu90RbBsTabKGo7zHrv98gbyXHsn0PLkfrU05IAtFu7Tl3UroCPqxIB13K3Hl38vLlwMCb2VwvB8v611aI7KtDofgefA/HVoWRCVeCoieXJXv8xRYUODZI7Inik/D6ilJjQn3jzroM62I0I+vSlnvGiuPH64Uwo6ocRPMa03q53Tz+hSW4J1g+MGq5dTz9fhQkBMcUjgB3ymuLSkiRm8FD/wCVKlWukyTsY2yDv80/Ea1wMXgR5lPqa7SqL3Ko4vDqTx9DTFOKTr7jFKlTESNYidI8I+NT2j2R35QfcaVKk0MYYFtP4j8ahyCdD6GlSpDGLEbynzFdQ8o6KnxBpUqdCF+0Ea+cH4UlEH+ot4GlSp0FjP2ebj1HyqJSiLG/j86VKgTO5/PmPlTv2m9z7x76VKromzqMQCY374gx7qeUKF0kHlce4+tKlUvYpHXms0BR9fnUH9nW/FPIilSqDRNrgWVxP4lxwyk1w4pcdpSfER8K7SprcTbJRjSBJ0i8cPA1J103HCQI+Y0pUqWT0q0ViWudMhW8oFNpMxMQBqTHP51YbfIOnZPof1+HOlSqYbxsrK/W0ug8OlKraK9Ffr7++nB6DcQD6H9aVKnSM7Hh2LWIP1FNUuDBMA2HDuPw8u9UqGh2dKgOyqCDYT7u+o1SOyfZO838Dz5/HVUqkY5qNDfgeP6115uddOP1vpUqYFcD8K78FC0/JX0OFcLahuB5kx6RSpUxH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1036" name="Picture 12" descr="http://smartgrowthmd.files.wordpress.com/2012/02/cap_bkshr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078" y="4758241"/>
            <a:ext cx="190500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2" descr="https://joinmosaic.com/sites/default/files/u2225/roof-top-solar-washington-dc-e1380815626130-300x199.jpe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" name="Picture 4" descr="https://joinmosaic.com/sites/default/files/u2225/roof-top-solar-washington-dc-e1380815626130-300x199.jpeg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1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08" y="322314"/>
            <a:ext cx="2206625" cy="1463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20262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0375" y="1395942"/>
            <a:ext cx="8215539" cy="5226499"/>
          </a:xfrm>
        </p:spPr>
        <p:txBody>
          <a:bodyPr/>
          <a:lstStyle/>
          <a:p>
            <a:pPr marL="0" indent="0">
              <a:buNone/>
            </a:pPr>
            <a:endParaRPr lang="en-US" sz="2400" dirty="0" smtClean="0"/>
          </a:p>
          <a:p>
            <a:endParaRPr lang="en-US" dirty="0"/>
          </a:p>
        </p:txBody>
      </p:sp>
      <p:sp>
        <p:nvSpPr>
          <p:cNvPr id="4" name="Rectangle 2"/>
          <p:cNvSpPr txBox="1"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prstGeom prst="rect">
            <a:avLst/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5400000" scaled="1"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 smtClean="0"/>
              <a:t>Long History of Delivering Clean Air</a:t>
            </a:r>
            <a:endParaRPr lang="en-US" sz="32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F89EF-1B84-4D67-960B-4AABA8D380FC}" type="slidenum">
              <a:rPr lang="en-US" smtClean="0"/>
              <a:t>2</a:t>
            </a:fld>
            <a:endParaRPr lang="en-US" dirty="0"/>
          </a:p>
        </p:txBody>
      </p:sp>
      <p:sp>
        <p:nvSpPr>
          <p:cNvPr id="14" name="AutoShape 2" descr="data:image/jpeg;base64,/9j/4AAQSkZJRgABAQAAAQABAAD/2wCEAAkGBxQSEhUUExMWFRUXGRUaGBcYFxoXHBgYGBoXGB0XFxcYHCggGB0lHR4aITEhJykrLi4uGSAzODMsNygtLisBCgoKDg0OGxAQGywkHyQsLC0sLDcsLCwsLCwsLC8sLCwsLCwsLCwsLCwsLSwsNywsLCwsLCwsLCwsLSwsLCwtLf/AABEIAOAA4AMBIgACEQEDEQH/xAAcAAABBQEBAQAAAAAAAAAAAAAAAQMEBQYCBwj/xABDEAABAwIEAgcECAMHBAMAAAABAAIRAyEEEjFBBVEGEyIyYXGBQpGhwQcUFSNSsdHwYnLhQ5KTorLT8TNUgsIXJFP/xAAaAQEBAQEBAQEAAAAAAAAAAAAAAQIDBAUG/8QALxEAAgIBAwIDBwMFAAAAAAAAAAECEQMSIVEEMRNBkQUicYGxwfAUofEjMlJh0f/aAAwDAQACEQMRAD8A9xQhCAEISEoBUIQgBCQlIHhAdIQkJQCoXMeKVpQCoQhACEhK4FUGwIShY4hcldIAQhRa1V4OllUrI3RKQo+HxE2OqkI1QTsEITbawPvI90/osOaTpmqHELik/MJ56eS7VjJSVoj2BCEKgEIQgEJSeSUhKgEASOdC6TdRu6qIxtCUNUXifEqeHa11SQC6Jiw8SdBA9TFgVXJJWzJYNCCENM3GibxNYMa5x0aCToPiVk2OZRySqHhuJU3uDQTmIJgg7EAidDBMW5Hkl4rxGnh6T61UwxgBJAnUgCANbkI2CWheaY36VwKjhSw3WMB7LjULCRzLchhM/wDyy/8A7Mf4x/21y8eHJnUj06rTDhBTbcKAZuvND9LT/wDsx/jH/bW46NdJqOOa40iczAzO0gjKXA2BIvob+C1DNGWyY91lzlHJKmsTWyMc4gmBMAST4AbkqHh+Lse+BAbHeJ37PZBHZNnDQ7rZosUJh+LYHZXOyk6TafImx9F1icQ1gl3kALknk0blZ1LnsDsMAuAF0oONxrqdLMWgPcWta2Z7T3BrZjzkxyN91OVUrA3VeR7JI8CB+ZVPiMU7MYMCTpaYtJ5lXNUGLAeug8VBxOCGpJ9kEiLkmJjZfG9q4c+SP9Jvbd+Xlz+ep6MMorudYOs5wF2gyQSQTMRoJEKcExRoFsZdLgjn4+akL39HjnDGlkvVtfp+cPk5ZGm9gQhC9ZgFFfiCTDf+VKTdKkG6KqjLTY4hCbqqGhRUXaYHNPqsiKZvFmVK9XC9qnUynKdzbVsaWIIvOukKj4VUNdtbh+LP3jZyO1kC4IJuSLEblp8CpvTXhbi1uJo2q0byNSwX9Y18i5ZLpZ0mpP8Aq9aicuKHfAFmAT3juZmBuCZiy8WWbT97+U/ujLND0Z4+MO2ph8W8UzQ0c4wC38InU6QNwRGivWijjqTKtOoS0teGuaS3WAZBvIgiD4rw3jGPq16hq1Xl7juYFuQAsAtB9HfSf6pW6qo77iqRJOjH6B/gDofQ7KYs9VF9gmelcDrtDyC3IagBEwCXgS4DKAD2TNifam5VJ9L+MyYNtMa1ajQf5WAv/wBQb71KxWIpUXOmoxjg92UN+8d380lkdkn+YCNrmcf0+xrse+kabcrabXd43Lnls6D+ELpnzQUWr3LJ7GLwIl0BSmMNrG+bbkrPo5wZ4xDC5zABJJJPI+C0WG4A5vVTVpdg1p7X45iLbfJc8HTeMtSfnX0/6/Q4SnRg8UIaPH9VrfohxuTGOpzarTPq5hDh/lzqNx/gDxRoND6bi0OBhx3vIt+5ULgGGq4bE0q4ynq3TGY3BBaRpyJXN1hyU32r90ai/M9yx+LFJheTyA8yYGniqXheBZVzB7RDWhtnWJcXF1hoDYhskQQYEqtPSmlXIFTNSABtGdpLpBzZYdppEaulaDo+Wlji1zHS8mWmZgNbLjqXGLkr2wywn/azsmmT8UWhhzgFoFwRPpG/kqinim0XkPY8uLWlrWMdULA4ulgyghoADZNgSp89bU/gpn+9UHyb+f8AKueJ1xThzRmqu7FNn4nG9+QEEk7AFYl7z1Ly/P4BAxHEWvqU+sY+myk4PcX5YBcHMZnyuMC5N4iGk2Mq+VbRo9Swh4Dw6TUfaXud3i5p22AEwIGgXfCcI6k0tJ7H9m03LG37Bd7QFo5aXiTqLd0CekIlMYesXucR3Aco/icO8fIG3mD4KQtpqSKC460TE3XaiY1mhW4q2Zk6VktCbw7paE4ozS3BCEIAQUIQEDGY5lN7KZdlfVkMJBLZA3NhOkCZKrsFxs0SaOLMVW3a8NJFdk95jWCcw9poFtdLq24lgGV6bqdQS0+hBGjmnYg3BWM4lRqhxpYio91RkvovEDOxg71GB2a7bktJIeCRoQW8ckpRd/nzIaHpVxAswdSpRrMY5zZpvMEOm8M5kiYNxvovBZ333Wk4hj3VnZnR5CzQTclrZ7MmXEDclQmcLzuzEw3fx8l4MufW7MN2RMLQdUsB5nbzJ+XmrbCcMYzUZjzO3kFLp0w0AAQBsu15ZTbMjOIrhkeJ+HNVlHi01iD3DYeBHtev6clzxOvdx5WCpAukMaa3BuMFWBLXbfsK6zD8I/fosjwivIjmJ9d1psPVzNB330/RfY9j5EnLE/ivv9jzdQuzEx1PM2wuL7/oqxXE/u36KFisNu33fpZX2r0MpvxoK+V9zOHKl7rIicw2JfTdmY4tdzBj/lNgKyxGBECHMByg5ZlxdGi/Ouai0exKy+6P9Lg0Np1mwBYPaP8AWPmPctBwhprO+sv9oRSb+ClzP8T4BPIBo2K8tfUAiSBNhKtuD8bqUJaCTTd3mztuWH2XR+9x7sPVONKfZFUuT0cs62Z7sFrfGQQXfIevNM1cPDg1r6mY3JzuIa3d0E6nQePkV3Q4lTdRFRhltg0DWdAyNjNoT2DoloJdd7ruP5NHgNPed19ClKvqdDnAPsWEQ5lvMey4eY+II2Upc5BMxeInwXS6RVKgCRzZsUqFoCNbFglQhACELL8d4w5uJp06NYZhAqUy0Fpm93azEmBtcwsTmoq2Rs1C4rVMrS6CYBMDW3JZbC/SDhHOyvL6ZsZc2R2gCLtmLEawtBSxlOvTd1NZjpBGdjg7KedjqFVOMuzFkfDcVz1sggNLTEyCSImNnC+3KZIIR0loU3Yd3WhxALS0tMOa+QGOY49whxHaNhebSotXg56ohjg7MJcIEHf7uIDbhpg2OUA81FbjHMY8ud2ILnMq5XwwiCwsEQZhsZtXd2ElWl2UxnHeFlj/AL5obWtnyjsVQQfvWGBlMghzYF7jVNHCOBgCbDRJiq5e4kzyAJLsrRo0E3gCyi4Tij3Pc2Radr2MalfBytyk3Hscth0iLIQqXjOLh2UXIA1MAEmTrqcvzUjG3RCXiuFtfF3C976+8KIOCNzkdvLlBBkd6dNOUKAypZoMyfOTcjku2VJBIkgakAkDe5hd9Ml5gm4VhpOyhrjD2tkyRDgZItoFfYesWnw3CyQxAt2jfTvfotOFNcsc1OL3I0mqZcsfIkfP9Uvv+P6qppVS3RTaWKadbHyEe9fo+l9p4sqqb0y/b5M8c8Lj23HKtAO1F+d5/NMfZ59kk+nzCnVXNPdaGiOYN+d0jHkaGNrECy75ehwZt5R39PoZjklHazG8dkVMp2A+N/0SVONhoaA3M6BN4E+66c6SU4rk/iDSPdG3kqPEsINwRIBHiOYX53NhjHJKFbJnsg7imbnoX0giqCBpdzCZt3c7P4hMesbr1ulUDgHNMgiQV4J0NwpdXzTlY0EFx0k2jx525L1XoxxAMeaBeHNPccLCdwAYN/z819LpenXgalyI5anpfY1KEKBxXiHVZIynM6CCbx/C0C5PdHiQqeknoTWGxLaglpkAxoRsDv4EJvFvIyx4/JVK2RulZJQkaZSqFBV+E4LQpVHVWUwHumXSTrcxJ7M+CsE3iA7K7LGaDlnSYtPqo0u7QKri3RfC4mTUotzH229l0+Lm6+sry7HcJpUcS9tBz3hktJdAIIJDhaMw20E381rMXhq9AAtp1KZtJZcQBuWE55MmXeSojQNR5IPbcSSbCSTJPv2Xyep6hNU40/z4HNuznCV30j9zVdTPIEgHzbofcn8fxqrWblqZSZEuAyl8TAdFiBNrWuouMaWS1xa78/FR2iAvLHJLTSexncVzgLmwVRhKoZUe46GY9TKncR7h9FU5Tz+Hh+t1uC2BbuxzBMmABJPyHNMzSr6G/gcruV91T4tlgCdxflZQ2MFu1Ek+kbraxrkGqqYFhIJGkCBYGDIkeBKKWCY1rmgEh1jJm0RE+Sp+G49+ZjS7MHGCDcj11WhXOScdgQxw1ltbGdddNeegUxCFhtsAhRMPjmuc4aReZ1A1PgumY1pjaYj1n0V0sEnPlvMJynjXEAh2qgcRqQ2Of5KHTx2Rsa3+G/78V1xzyRXuSa+dGXFPuiy4kDVAkAkEeFpE/Bc8WDqlFzA0EwMogWgjQ7WTzXAgEaFKr+py73J79/8AfxGlcDtLEOaABAA2gQPRdsxzwQQ6CLjwIVQMWesiezMf1Trcc0+RiD5kjy+PPkt/quo/zfqyeHHg9I+vvrUmO60gVAAADkIe0nOGltybWaTedlKwXCnOa4uJpB94GUPkyO04W7sCAJ7IMgrL9GcU4MqNaYc2Hg2Nj2H62GrST4LS8A4uaj8rqgeHA5SMuo/lG4k+i9mLq4vTF3b9D0LdWW/DaDqdMNdlkT3RAEmYE7BO16QdrsnUhC9iDVibrpIAlQoIQhAUPGuluHwtUUq2cEtDswbmaJLhBgzNp03CwHSfjFKpiTUoVZa4MM3b2gI0cBewWi6XdCa2KrurU6tO+WGOBEBrQIzCZvJ0GqyWK6C41n9i2oObHt/IkH4Lw9Qsk7i1sYlZC+sOrvBdcN0Ma+J9ynqlr8OrUn/eUatNsESWObJ8DuY5FS+EPc5ri4z2yB5CNOS+fOGkwWjKUtJLc3gqyhwerUe5rQOzqSQ0XMC53JVphqkTfb4rini6lMzTcATqCA4HlM6QbyuNyV6TUa8xnFdFi/DtLSeukdk5Q2cxa5msgtALidICjYLofNKq6s8seycuUtc2MmcPJ1c12gy7p+iajKhqtd95ObwJNjMzO/vRXz1Hh73yYAsMsAXAgWjbRW8vbVt8N/h8DeqHBVdG8IM5fUAEFrAHyINSQKgnUMiT5rS/WaY7WSnYZ8ucXyHq8n/ke2FWYnDhxnwO3uTYwIn1G2wH6pkjrdtmVOlVE6swNcQHBwBjMNDHJM4h0MceQP5IoU8rQP3zXTmyCDvZVbGGUPDDFRvr+RV415zvvs2fGc2qruH4ItqEkjs29SP0KkYerNeo3kGfP9V0nu/kBMfTc5zQ0E2dYCdLn4KnrG62vDKPbaTAOYRIBOhkCdJsLXVHxfhXaLmAiXd3WATb0A/JZx5Vq0lraxeDS5gABJkgAXJ3+assThX0yA9pE6SDfQ296r8FSNGtRewA9Wc1yRJBB2srXpVxGpia1IkMy0ycpBdJDgCSQBGwtzVelvuPIzNMdoc5H5q3Dz1jrnut+Jemm0B1hMbT6mU3Tq//AGHt/gb8CT/7I9yF5wGnTdiKbarWvY4wWuEgyCBIOt4Wn4XxV7S1gqAhpY1zeycontTFxA2WNwwaXsDgHNzNzAiQRIkEHUELX08UKJe1jafVte/sZG5QA4wBAkWiPBbhPSk9TW/5fodMZs0IQvuGgQhCAEIQgBc1aga0ucQGgEkmwAFySV0s903qPGGcGmA8OY60yHAiPDdAZj6QOk1GvhGOw1TPFdodZzSPu6hmHAGLa6Lz0cUf+yU0RLD4ZT+Y+ajLzzxxk7aLpTJ32o/n8Sm38bIMFwBibuOnvUOpMGNYMeapK4Ni8G4F5sbc48rLKwY+COK4NP8AbZ7Pa72lzdOfaj+fxKzNSGBrmNiRr3otc+H/ACusNVqOB7Vxvra9oFvWJV/T4+BpjwaT7Ufz+JR9qP5/ErPE1CA4ktmI2H/le3uKewVZznOBMgRsBc7fvkp4GPgaY8F39qP5/Erv6/VtY301UGhGYZtJv5C5+Chikwl9Yse5gfmplrpLy4lp1uIIB0EERdFgx8F0xLg8TqDWR6lcjiTpnfnJUChSLQ5hIOXK5pcT1ha4DvNk5RJAAMb6rpPAx8DREsDxipz+Rt4ofxiod/l74VensPhXP7otz2U8DHwNKJH2o/n8SlbxOodJPqVIo8LaO8Z8rD9UmEb1VQsPdcJB8k8DHwNERWVa52I8yR804GVZmWzzkz74UsFKng4+BoiRQaouS0ga3dpuvYuD4bBVqDamHpUTSqNlpZTa23KwBaQbEagheQY6plpvPJrj8Cq36Pemr+HVcr5dhnkdYwXLTp1jBz5jcDmAuuPHCN0iaUux9FITWGxDajG1GODmPaHNcLhzXCQQeRCdXYAhCEAIQhACrOkdHPh38xBHp/SVZqs45xFtFoByHOYIcbBsGXFoBLhaIHMaIDxyhwio1zjsNIgl1wQI20TdfAsdtB5iy3Vfio9kDVpgMbSZLSHA5Gy83AN3kW0WTxTIefOffdYkaRRVuFOHdIPwKrKuAc06QIIhwkAHkR/VatCyUx9DBNac29/AX5DZP06YboAN7c1pH4dh1aD6Jl3DaZ2I8ifmgKCrSDhBuF2rg8KZzd8P0XP2S38R+CgK/CPDXgmSBJIAkxB0G6ODhxLfvQxtzlc0NIp3BYAdACNR5qzocNDXB2YmE+/BUzqxp7Jbp7LtR6qgrnh2V4DhUa4t6shswwTAz+0bX5eqrMTUyEtIOYRa8XvcgGIF1eYKi6lmaA0UWjsXJdzM+EysRhuJVWOztf2uZAcfe4EqpWQ1+CoEhpFPLLc0vMnawaLC51N7aKJwajkqQJABGsXJBbaNSIuTdQ+H9JKrqjWua12YtbaWm51WrbRaCSAJO6dgdOdFyq7FvmCdiDA5Wl07AyrEhQXtkGfaMaehj0uPRZKd0CAe84bQefuvspih4fMbG8az7pEag+SmICHxV8Uz4wP36I+j/ovhcXiS3EVCABLKI7PWxqM8zA1yiCecAqHxqtLg3lc+Z/p+aXgvCMTXcHYalUcQQQ9vZDSDY9YYAI81uJln0JQotY1rGNDWtAa1oEANAgAAaABOKHwfruop/WMvXZRny6Zv3rFpmFMWyEfFVYLLxLvgpCreI1Ie3eLx6/0VkgBCEIAWH6ZVqJrNyVGmoQQ5oMkRzjQxz5K96XcOrV8PkouyuzAkTlzNggtn1B9FnOF/R9HaxFWIvlp/N5H5D1UBRVMQ0GJlxsGi5J5QFFx7T3ngU9gHGHOMiWgfiEyW6gXhSukHSTCYQup4EdYTZxn7sECP+oO3VFu6HZLmZ0WEq4iriKgc5xc60GwDQNA0CA0DYAAKNFNKhcUXyBOu/mu1g0CESucwSiWjpC5zpM6UyakdoXHWJc6Uy6kdKmxfRqi8kjM0kkmDIk30dKuA4JU3Q2ZncB0aNKsx/WBzWkmIg6GOY1WiQhGygkLQUqFAIAncPRL3BotJ15Dc+gum1ueieDp4SicXiXtp5h2S8gQzWb7u5co5qpWGQOjeG4WHTUZ99Yn6xcAnbKQGsINrgaWJ1XorAIERG0aR4LA47hQx1TNhcM6iye1Wqg0Wv1MsoEZ3XM5iGgydVuMBhG0abKbe6wAD03PidV0RgkIQhUGS6YUn1q+Hw1N5p9YKjqjhM5GxGnqPOFrVHbhGiq6rfM5rWa2ytLnCBzlxv5KQgBcveBqQLgXtc2AXSpOlPDalem3qzdrpiYm0SDzHzKAu14V036Z1sXUqUmuLMO1zmhjbZwDGaod51y6C2pEr2TgPEevotd7Q7L/5h+uvqsD0l+i99Su6phqlNrHuLix+YZS4ycpaDIm8WjRAeWLW4PotiaOHNerSLWOIse+BeHOb7Im17zst5w3o3guEUjicQ8Oe3+1eNHfho073Pq7W8LzLph0zxHFKgpUw5lGexSBu6PbqkWMax3W+MSoUdrYkUrnewAElx2DRuVMOYRmBaSAYP9Ff9A/o80rYjMZG5IJ8GbtGnb1MWgGV6DxfgFHEUhSLQ0N7haACzy8OY3SjL3Pmri3SKvRqkEDU9kgRE22k2vM7q64J0hp4i3cqfhO/8p3U/pPwFsvp4luR1Oe1pYXzNOjmwZ9disFjejdekA9rS4aiO83lmGxVJsz0Vxj9/JJSqBwkT6gj4ELNdFeMVHRSrSTfK462E35+a06GGqBCEIQEq4quIFm5jykD81y6u0ZcxDS6IBI15DmhR4PXYeoOPx9Oi3NUdA25nyTmFxDajQ9uh9PBRpGlJomITTXKr4xxYtaRSud3fh8uZWHE6RlYcd4x1XYpn7zc65f6+C9A+jPiGFx4L67esx1MhzjWPWGNBUoA2pt5hoEHzBPizKZcSfeSbSZNyefjupeB4o/DVGVMO7K9hkPi7iJ1H4SDBbMFaSoM+qEKt6PcWbisPTrNIOZozAey+O029xB+SslogIQhACEIQAhCEBFo4FrKjqjezmADmgAAkEkP/muR4+ilIQgMf9IfQo8TbRy1uqdSL9Wl7SH5ZsHC4gQfMb2a6JfR7SwZJeRUM2t3o0c/5N0Em7pttUIASOcAJJgDUnZKs50s4kA0UW9suI6xrYcQ2JDHNuQKhGW4ggu3hAZ/jOF+0K7mOpO9nI5wyxE5YNyA3N1j2wDm6tphRuI9BK1OXMqsezbNLHSSAG7tMk6yNvNbjgPDOpZL71CADN8rRowRYAXJi0k7QAnSGsBTa05TmcJDpMtAJMAXJETblOyEas8kxvDqlB0VaZY7xET5O0d6FR16ZxCkRgsVUfPZo1g1piAWh46xrWgBpJjadea8ap4943nzUszpLlCrW8UO7fcVFHSRv/5u94VJpZd1HQCeQJ9y8y4hxWo+v1hJlrgQNuyZjyW0pcfzuaxlJznOc1rW5rlziAALakkBXPDvoyxGLxFN2Jwf1ejmmq5tRoeWwbANJuXZRJbMTcIaiqPMhiTiq7frDyATFhMDkBsvX+E9GappgtYKdJoMOecotNhN3HXbVej8A6E4DBEHD4Wm1w9sgvf/AH3kuHoU7xrD5D1rbA98z3QATIaTlIJygi0+pQrVnjXSnB1cPWNJ57JAcxwkCow6Ov8AEbHnqqrqw3vXP4fzB5WuCvbcVwFmOwzGVS5r6ToFQNAI0kAEQWlpA5GxGyThv0f4GlBNI1Xc6pz/AOWzfgpRVseD4zhNYYfr2sJoCp1cgaPdBDTFyCYAJtJjU39X6G/Riyi3ENxjWVg80ckSIDBnJEGWkuJab3DORheiNwlMM6sMYGfgDRl/uxCeVB5O9lbgWLzDNUwdU/sHYVGjTZw/y+o4TGMq021WODmOGYOGkc/D5LjifD6eIpOpVWhzHCCPyIOxGoKzVDoa8UzQOIcMPmDi1ti/mwiIpsAAECZMuJJKgLHC8aZjXVaWHqOb1eXNUABkOn/pE2mxGYg+AOqm8M4hTe40qbi/qw0FxMzt3vaNrnxUVnRqkxpp0fuabrvyTnedgXuk5Ym3j5zZYLAU6IIpsDZ1jeOZVBJQhCAEIQgM1hukfU1vq2Mc0VIBZVEhjwZjNPcd8Jm4WjDhMTdVPSngv1ugaYIa8EFriNCNjvB0UHheAq4elTY/vNES0lwsTFyBtFkBpkKFhsbNn2P5/opqAFE+zqfXdflmrlazMSTDWlxhoJhveMxraZgRLQgBZrGNrZixzusdk2AiHGSS3KTHZA0MEjtLSoQFTj8GMVg3UmzRFSnlEtuxpFpbPLaV89UqT30uvAIpZ+rzGI6zLny6z3YPovpXGPim88muPuBXjfRXo3UqcKwwILIx7K1TOA0hjGimZDy3l4+RUYMUSYmQqttIW7Tdtbagn4aeq+jsZwDAVDUeG0W1Xse3OMvZLgRnDZy5r6xPiqJv0T4Fxow55ZTDs4Du1Wcct6lQaAQbNDdSlA8q6C4XNxDCCQfvqZsfwg1PhluvpdYror9G+Gwdb6wSalUOeaerWUg7MA1rZJJDTllxPOAtqqAUbiJd1bsrA8xGUmJmykoQGfwfDnmp94XiA05gT2sjgWl1y0uOhBzd22UQtAhCAEIWD6S9JMcX9Vg6VOmHYgYZlWpLnvflLnvp04yhjAHEucT3T2VGwbxCoeA9GG4eoaz61bEV3NymrVdMAkEtYwQ1jZAsB6q+VAIQhACEIQAhCEAIQhANVMM1xkiSjD0i0RmJG07J1CAEIQgBCEIDl7AQQQCDYg3BB2KoW8EqYenkwdRtOm2S2l1VNrZLiTBa0RMnbXzWgQgKTC8HL6f3+UVC4maYAtyOx5+qtcJhm02hrdB8fEp5CAEIQgBCEIAQhCAEhbulQgBCEIAQhCAEIQg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943" y="1421642"/>
            <a:ext cx="3253277" cy="227148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400" y="3693128"/>
            <a:ext cx="3210114" cy="236026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703943" y="3693128"/>
            <a:ext cx="403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Air Pollution Control Act 1968</a:t>
            </a:r>
            <a:endParaRPr lang="en-US" i="1" dirty="0"/>
          </a:p>
        </p:txBody>
      </p:sp>
      <p:sp>
        <p:nvSpPr>
          <p:cNvPr id="21" name="TextBox 20"/>
          <p:cNvSpPr txBox="1"/>
          <p:nvPr/>
        </p:nvSpPr>
        <p:spPr>
          <a:xfrm>
            <a:off x="5638800" y="6057732"/>
            <a:ext cx="332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No Code Red Days 2005</a:t>
            </a:r>
            <a:endParaRPr lang="en-US" i="1" dirty="0"/>
          </a:p>
        </p:txBody>
      </p:sp>
      <p:sp>
        <p:nvSpPr>
          <p:cNvPr id="5" name="Rectangle 4"/>
          <p:cNvSpPr/>
          <p:nvPr/>
        </p:nvSpPr>
        <p:spPr>
          <a:xfrm>
            <a:off x="4481342" y="1524000"/>
            <a:ext cx="3810000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smtClean="0"/>
              <a:t>“They </a:t>
            </a:r>
            <a:r>
              <a:rPr lang="en-US" i="1" dirty="0"/>
              <a:t>truly can be proud of the efforts they have made and the achievements that have </a:t>
            </a:r>
            <a:r>
              <a:rPr lang="en-US" i="1" dirty="0" smtClean="0"/>
              <a:t>resulted.”    </a:t>
            </a:r>
          </a:p>
          <a:p>
            <a:r>
              <a:rPr lang="en-US" sz="1400" i="1" dirty="0" smtClean="0"/>
              <a:t>Remarks on signing the Clean Air Act, President Lyndon Johnson, December 1963</a:t>
            </a:r>
            <a:endParaRPr lang="en-US" sz="1400" i="1" dirty="0"/>
          </a:p>
        </p:txBody>
      </p:sp>
      <p:grpSp>
        <p:nvGrpSpPr>
          <p:cNvPr id="13" name="Group 7"/>
          <p:cNvGrpSpPr>
            <a:grpSpLocks/>
          </p:cNvGrpSpPr>
          <p:nvPr/>
        </p:nvGrpSpPr>
        <p:grpSpPr bwMode="auto">
          <a:xfrm>
            <a:off x="2358185" y="5336067"/>
            <a:ext cx="2123157" cy="839750"/>
            <a:chOff x="108356400" y="108242100"/>
            <a:chExt cx="4343400" cy="1283426"/>
          </a:xfrm>
        </p:grpSpPr>
        <p:grpSp>
          <p:nvGrpSpPr>
            <p:cNvPr id="16" name="Group 8"/>
            <p:cNvGrpSpPr>
              <a:grpSpLocks/>
            </p:cNvGrpSpPr>
            <p:nvPr/>
          </p:nvGrpSpPr>
          <p:grpSpPr bwMode="auto">
            <a:xfrm>
              <a:off x="108927900" y="108585000"/>
              <a:ext cx="2743200" cy="940526"/>
              <a:chOff x="108242100" y="108470700"/>
              <a:chExt cx="2743200" cy="940526"/>
            </a:xfrm>
          </p:grpSpPr>
          <p:pic>
            <p:nvPicPr>
              <p:cNvPr id="20" name="Picture 19" descr="md_logo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08699300" y="108470700"/>
                <a:ext cx="1943100" cy="659266"/>
              </a:xfrm>
              <a:prstGeom prst="rect">
                <a:avLst/>
              </a:prstGeom>
              <a:noFill/>
              <a:ln w="9525" algn="in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2" name="Picture 21" descr="agency_title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08242100" y="109156500"/>
                <a:ext cx="2743200" cy="254726"/>
              </a:xfrm>
              <a:prstGeom prst="rect">
                <a:avLst/>
              </a:prstGeom>
              <a:noFill/>
              <a:ln w="9525" algn="in">
                <a:noFill/>
                <a:miter lim="800000"/>
                <a:headEnd/>
                <a:tailEnd/>
              </a:ln>
              <a:effectLst/>
            </p:spPr>
          </p:pic>
        </p:grpSp>
        <p:pic>
          <p:nvPicPr>
            <p:cNvPr id="17" name="Picture 11" descr="web-logo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08356400" y="108242100"/>
              <a:ext cx="1657350" cy="546312"/>
            </a:xfrm>
            <a:prstGeom prst="rect">
              <a:avLst/>
            </a:prstGeom>
            <a:noFill/>
            <a:ln w="9525" algn="in">
              <a:noFill/>
              <a:miter lim="800000"/>
              <a:headEnd/>
              <a:tailEnd/>
            </a:ln>
            <a:effectLst/>
          </p:spPr>
        </p:pic>
        <p:pic>
          <p:nvPicPr>
            <p:cNvPr id="18" name="Picture 12" descr="DEQlogow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10756700" y="108242100"/>
              <a:ext cx="1943100" cy="555171"/>
            </a:xfrm>
            <a:prstGeom prst="rect">
              <a:avLst/>
            </a:prstGeom>
            <a:noFill/>
            <a:ln w="9525" algn="in">
              <a:noFill/>
              <a:miter lim="800000"/>
              <a:headEnd/>
              <a:tailEnd/>
            </a:ln>
            <a:effectLst/>
          </p:spPr>
        </p:pic>
      </p:grpSp>
      <p:pic>
        <p:nvPicPr>
          <p:cNvPr id="23" name="Picture 6" descr="Picture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74031" y="5991613"/>
            <a:ext cx="904569" cy="5447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25786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prstGeom prst="rect">
            <a:avLst/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5400000" scaled="1"/>
          </a:gradFill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 smtClean="0"/>
              <a:t>Regulatory Mandates &amp; Local Voluntary Initiatives</a:t>
            </a:r>
            <a:endParaRPr lang="en-US" sz="32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F89EF-1B84-4D67-960B-4AABA8D380FC}" type="slidenum">
              <a:rPr lang="en-US" smtClean="0"/>
              <a:t>3</a:t>
            </a:fld>
            <a:endParaRPr lang="en-US" dirty="0"/>
          </a:p>
        </p:txBody>
      </p:sp>
      <p:sp>
        <p:nvSpPr>
          <p:cNvPr id="14" name="AutoShape 2" descr="data:image/jpeg;base64,/9j/4AAQSkZJRgABAQAAAQABAAD/2wCEAAkGBxQSEhUUExMWFRUXGRUaGBcYFxoXHBgYGBoXGB0XFxcYHCggGB0lHR4aITEhJykrLi4uGSAzODMsNygtLisBCgoKDg0OGxAQGywkHyQsLC0sLDcsLCwsLCwsLC8sLCwsLCwsLCwsLCwsLSwsNywsLCwsLCwsLCwsLSwsLCwtLf/AABEIAOAA4AMBIgACEQEDEQH/xAAcAAABBQEBAQAAAAAAAAAAAAAAAQMEBQYCBwj/xABDEAABAwIEAgcECAMHBAMAAAABAAIRAyEEEjFBBVEGEyIyYXGBQpGhwQcUFSNSsdHwYnLhQ5KTorLT8TNUgsIXJFP/xAAaAQEBAQEBAQEAAAAAAAAAAAAAAQIDBAUG/8QALxEAAgIBAwIDBwMFAAAAAAAAAAECEQMSIVEEMRNBkQUicYGxwfAUofEjMlJh0f/aAAwDAQACEQMRAD8A9xQhCAEISEoBUIQgBCQlIHhAdIQkJQCoXMeKVpQCoQhACEhK4FUGwIShY4hcldIAQhRa1V4OllUrI3RKQo+HxE2OqkI1QTsEITbawPvI90/osOaTpmqHELik/MJ56eS7VjJSVoj2BCEKgEIQgEJSeSUhKgEASOdC6TdRu6qIxtCUNUXifEqeHa11SQC6Jiw8SdBA9TFgVXJJWzJYNCCENM3GibxNYMa5x0aCToPiVk2OZRySqHhuJU3uDQTmIJgg7EAidDBMW5Hkl4rxGnh6T61UwxgBJAnUgCANbkI2CWheaY36VwKjhSw3WMB7LjULCRzLchhM/wDyy/8A7Mf4x/21y8eHJnUj06rTDhBTbcKAZuvND9LT/wDsx/jH/bW46NdJqOOa40iczAzO0gjKXA2BIvob+C1DNGWyY91lzlHJKmsTWyMc4gmBMAST4AbkqHh+Lse+BAbHeJ37PZBHZNnDQ7rZosUJh+LYHZXOyk6TafImx9F1icQ1gl3kALknk0blZ1LnsDsMAuAF0oONxrqdLMWgPcWta2Z7T3BrZjzkxyN91OVUrA3VeR7JI8CB+ZVPiMU7MYMCTpaYtJ5lXNUGLAeug8VBxOCGpJ9kEiLkmJjZfG9q4c+SP9Jvbd+Xlz+ep6MMorudYOs5wF2gyQSQTMRoJEKcExRoFsZdLgjn4+akL39HjnDGlkvVtfp+cPk5ZGm9gQhC9ZgFFfiCTDf+VKTdKkG6KqjLTY4hCbqqGhRUXaYHNPqsiKZvFmVK9XC9qnUynKdzbVsaWIIvOukKj4VUNdtbh+LP3jZyO1kC4IJuSLEblp8CpvTXhbi1uJo2q0byNSwX9Y18i5ZLpZ0mpP8Aq9aicuKHfAFmAT3juZmBuCZiy8WWbT97+U/ujLND0Z4+MO2ph8W8UzQ0c4wC38InU6QNwRGivWijjqTKtOoS0teGuaS3WAZBvIgiD4rw3jGPq16hq1Xl7juYFuQAsAtB9HfSf6pW6qo77iqRJOjH6B/gDofQ7KYs9VF9gmelcDrtDyC3IagBEwCXgS4DKAD2TNifam5VJ9L+MyYNtMa1ajQf5WAv/wBQb71KxWIpUXOmoxjg92UN+8d380lkdkn+YCNrmcf0+xrse+kabcrabXd43Lnls6D+ELpnzQUWr3LJ7GLwIl0BSmMNrG+bbkrPo5wZ4xDC5zABJJJPI+C0WG4A5vVTVpdg1p7X45iLbfJc8HTeMtSfnX0/6/Q4SnRg8UIaPH9VrfohxuTGOpzarTPq5hDh/lzqNx/gDxRoND6bi0OBhx3vIt+5ULgGGq4bE0q4ynq3TGY3BBaRpyJXN1hyU32r90ai/M9yx+LFJheTyA8yYGniqXheBZVzB7RDWhtnWJcXF1hoDYhskQQYEqtPSmlXIFTNSABtGdpLpBzZYdppEaulaDo+Wlji1zHS8mWmZgNbLjqXGLkr2wywn/azsmmT8UWhhzgFoFwRPpG/kqinim0XkPY8uLWlrWMdULA4ulgyghoADZNgSp89bU/gpn+9UHyb+f8AKueJ1xThzRmqu7FNn4nG9+QEEk7AFYl7z1Ly/P4BAxHEWvqU+sY+myk4PcX5YBcHMZnyuMC5N4iGk2Mq+VbRo9Swh4Dw6TUfaXud3i5p22AEwIGgXfCcI6k0tJ7H9m03LG37Bd7QFo5aXiTqLd0CekIlMYesXucR3Aco/icO8fIG3mD4KQtpqSKC460TE3XaiY1mhW4q2Zk6VktCbw7paE4ozS3BCEIAQUIQEDGY5lN7KZdlfVkMJBLZA3NhOkCZKrsFxs0SaOLMVW3a8NJFdk95jWCcw9poFtdLq24lgGV6bqdQS0+hBGjmnYg3BWM4lRqhxpYio91RkvovEDOxg71GB2a7bktJIeCRoQW8ckpRd/nzIaHpVxAswdSpRrMY5zZpvMEOm8M5kiYNxvovBZ333Wk4hj3VnZnR5CzQTclrZ7MmXEDclQmcLzuzEw3fx8l4MufW7MN2RMLQdUsB5nbzJ+XmrbCcMYzUZjzO3kFLp0w0AAQBsu15ZTbMjOIrhkeJ+HNVlHi01iD3DYeBHtev6clzxOvdx5WCpAukMaa3BuMFWBLXbfsK6zD8I/fosjwivIjmJ9d1psPVzNB330/RfY9j5EnLE/ivv9jzdQuzEx1PM2wuL7/oqxXE/u36KFisNu33fpZX2r0MpvxoK+V9zOHKl7rIicw2JfTdmY4tdzBj/lNgKyxGBECHMByg5ZlxdGi/Ouai0exKy+6P9Lg0Np1mwBYPaP8AWPmPctBwhprO+sv9oRSb+ClzP8T4BPIBo2K8tfUAiSBNhKtuD8bqUJaCTTd3mztuWH2XR+9x7sPVONKfZFUuT0cs62Z7sFrfGQQXfIevNM1cPDg1r6mY3JzuIa3d0E6nQePkV3Q4lTdRFRhltg0DWdAyNjNoT2DoloJdd7ruP5NHgNPed19ClKvqdDnAPsWEQ5lvMey4eY+II2Upc5BMxeInwXS6RVKgCRzZsUqFoCNbFglQhACELL8d4w5uJp06NYZhAqUy0Fpm93azEmBtcwsTmoq2Rs1C4rVMrS6CYBMDW3JZbC/SDhHOyvL6ZsZc2R2gCLtmLEawtBSxlOvTd1NZjpBGdjg7KedjqFVOMuzFkfDcVz1sggNLTEyCSImNnC+3KZIIR0loU3Yd3WhxALS0tMOa+QGOY49whxHaNhebSotXg56ohjg7MJcIEHf7uIDbhpg2OUA81FbjHMY8ud2ILnMq5XwwiCwsEQZhsZtXd2ElWl2UxnHeFlj/AL5obWtnyjsVQQfvWGBlMghzYF7jVNHCOBgCbDRJiq5e4kzyAJLsrRo0E3gCyi4Tij3Pc2Radr2MalfBytyk3Hscth0iLIQqXjOLh2UXIA1MAEmTrqcvzUjG3RCXiuFtfF3C976+8KIOCNzkdvLlBBkd6dNOUKAypZoMyfOTcjku2VJBIkgakAkDe5hd9Ml5gm4VhpOyhrjD2tkyRDgZItoFfYesWnw3CyQxAt2jfTvfotOFNcsc1OL3I0mqZcsfIkfP9Uvv+P6qppVS3RTaWKadbHyEe9fo+l9p4sqqb0y/b5M8c8Lj23HKtAO1F+d5/NMfZ59kk+nzCnVXNPdaGiOYN+d0jHkaGNrECy75ehwZt5R39PoZjklHazG8dkVMp2A+N/0SVONhoaA3M6BN4E+66c6SU4rk/iDSPdG3kqPEsINwRIBHiOYX53NhjHJKFbJnsg7imbnoX0giqCBpdzCZt3c7P4hMesbr1ulUDgHNMgiQV4J0NwpdXzTlY0EFx0k2jx525L1XoxxAMeaBeHNPccLCdwAYN/z819LpenXgalyI5anpfY1KEKBxXiHVZIynM6CCbx/C0C5PdHiQqeknoTWGxLaglpkAxoRsDv4EJvFvIyx4/JVK2RulZJQkaZSqFBV+E4LQpVHVWUwHumXSTrcxJ7M+CsE3iA7K7LGaDlnSYtPqo0u7QKri3RfC4mTUotzH229l0+Lm6+sry7HcJpUcS9tBz3hktJdAIIJDhaMw20E381rMXhq9AAtp1KZtJZcQBuWE55MmXeSojQNR5IPbcSSbCSTJPv2Xyep6hNU40/z4HNuznCV30j9zVdTPIEgHzbofcn8fxqrWblqZSZEuAyl8TAdFiBNrWuouMaWS1xa78/FR2iAvLHJLTSexncVzgLmwVRhKoZUe46GY9TKncR7h9FU5Tz+Hh+t1uC2BbuxzBMmABJPyHNMzSr6G/gcruV91T4tlgCdxflZQ2MFu1Ek+kbraxrkGqqYFhIJGkCBYGDIkeBKKWCY1rmgEh1jJm0RE+Sp+G49+ZjS7MHGCDcj11WhXOScdgQxw1ltbGdddNeegUxCFhtsAhRMPjmuc4aReZ1A1PgumY1pjaYj1n0V0sEnPlvMJynjXEAh2qgcRqQ2Of5KHTx2Rsa3+G/78V1xzyRXuSa+dGXFPuiy4kDVAkAkEeFpE/Bc8WDqlFzA0EwMogWgjQ7WTzXAgEaFKr+py73J79/8AfxGlcDtLEOaABAA2gQPRdsxzwQQ6CLjwIVQMWesiezMf1Trcc0+RiD5kjy+PPkt/quo/zfqyeHHg9I+vvrUmO60gVAAADkIe0nOGltybWaTedlKwXCnOa4uJpB94GUPkyO04W7sCAJ7IMgrL9GcU4MqNaYc2Hg2Nj2H62GrST4LS8A4uaj8rqgeHA5SMuo/lG4k+i9mLq4vTF3b9D0LdWW/DaDqdMNdlkT3RAEmYE7BO16QdrsnUhC9iDVibrpIAlQoIQhAUPGuluHwtUUq2cEtDswbmaJLhBgzNp03CwHSfjFKpiTUoVZa4MM3b2gI0cBewWi6XdCa2KrurU6tO+WGOBEBrQIzCZvJ0GqyWK6C41n9i2oObHt/IkH4Lw9Qsk7i1sYlZC+sOrvBdcN0Ma+J9ynqlr8OrUn/eUatNsESWObJ8DuY5FS+EPc5ri4z2yB5CNOS+fOGkwWjKUtJLc3gqyhwerUe5rQOzqSQ0XMC53JVphqkTfb4rini6lMzTcATqCA4HlM6QbyuNyV6TUa8xnFdFi/DtLSeukdk5Q2cxa5msgtALidICjYLofNKq6s8seycuUtc2MmcPJ1c12gy7p+iajKhqtd95ObwJNjMzO/vRXz1Hh73yYAsMsAXAgWjbRW8vbVt8N/h8DeqHBVdG8IM5fUAEFrAHyINSQKgnUMiT5rS/WaY7WSnYZ8ucXyHq8n/ke2FWYnDhxnwO3uTYwIn1G2wH6pkjrdtmVOlVE6swNcQHBwBjMNDHJM4h0MceQP5IoU8rQP3zXTmyCDvZVbGGUPDDFRvr+RV415zvvs2fGc2qruH4ItqEkjs29SP0KkYerNeo3kGfP9V0nu/kBMfTc5zQ0E2dYCdLn4KnrG62vDKPbaTAOYRIBOhkCdJsLXVHxfhXaLmAiXd3WATb0A/JZx5Vq0lraxeDS5gABJkgAXJ3+assThX0yA9pE6SDfQ296r8FSNGtRewA9Wc1yRJBB2srXpVxGpia1IkMy0ycpBdJDgCSQBGwtzVelvuPIzNMdoc5H5q3Dz1jrnut+Jemm0B1hMbT6mU3Tq//AGHt/gb8CT/7I9yF5wGnTdiKbarWvY4wWuEgyCBIOt4Wn4XxV7S1gqAhpY1zeycontTFxA2WNwwaXsDgHNzNzAiQRIkEHUELX08UKJe1jafVte/sZG5QA4wBAkWiPBbhPSk9TW/5fodMZs0IQvuGgQhCAEIQgBc1aga0ucQGgEkmwAFySV0s903qPGGcGmA8OY60yHAiPDdAZj6QOk1GvhGOw1TPFdodZzSPu6hmHAGLa6Lz0cUf+yU0RLD4ZT+Y+ajLzzxxk7aLpTJ32o/n8Sm38bIMFwBibuOnvUOpMGNYMeapK4Ni8G4F5sbc48rLKwY+COK4NP8AbZ7Pa72lzdOfaj+fxKzNSGBrmNiRr3otc+H/ACusNVqOB7Vxvra9oFvWJV/T4+BpjwaT7Ufz+JR9qP5/ErPE1CA4ktmI2H/le3uKewVZznOBMgRsBc7fvkp4GPgaY8F39qP5/Erv6/VtY301UGhGYZtJv5C5+Chikwl9Yse5gfmplrpLy4lp1uIIB0EERdFgx8F0xLg8TqDWR6lcjiTpnfnJUChSLQ5hIOXK5pcT1ha4DvNk5RJAAMb6rpPAx8DREsDxipz+Rt4ofxiod/l74VensPhXP7otz2U8DHwNKJH2o/n8SlbxOodJPqVIo8LaO8Z8rD9UmEb1VQsPdcJB8k8DHwNERWVa52I8yR804GVZmWzzkz74UsFKng4+BoiRQaouS0ga3dpuvYuD4bBVqDamHpUTSqNlpZTa23KwBaQbEagheQY6plpvPJrj8Cq36Pemr+HVcr5dhnkdYwXLTp1jBz5jcDmAuuPHCN0iaUux9FITWGxDajG1GODmPaHNcLhzXCQQeRCdXYAhCEAIQhACrOkdHPh38xBHp/SVZqs45xFtFoByHOYIcbBsGXFoBLhaIHMaIDxyhwio1zjsNIgl1wQI20TdfAsdtB5iy3Vfio9kDVpgMbSZLSHA5Gy83AN3kW0WTxTIefOffdYkaRRVuFOHdIPwKrKuAc06QIIhwkAHkR/VatCyUx9DBNac29/AX5DZP06YboAN7c1pH4dh1aD6Jl3DaZ2I8ifmgKCrSDhBuF2rg8KZzd8P0XP2S38R+CgK/CPDXgmSBJIAkxB0G6ODhxLfvQxtzlc0NIp3BYAdACNR5qzocNDXB2YmE+/BUzqxp7Jbp7LtR6qgrnh2V4DhUa4t6shswwTAz+0bX5eqrMTUyEtIOYRa8XvcgGIF1eYKi6lmaA0UWjsXJdzM+EysRhuJVWOztf2uZAcfe4EqpWQ1+CoEhpFPLLc0vMnawaLC51N7aKJwajkqQJABGsXJBbaNSIuTdQ+H9JKrqjWua12YtbaWm51WrbRaCSAJO6dgdOdFyq7FvmCdiDA5Wl07AyrEhQXtkGfaMaehj0uPRZKd0CAe84bQefuvspih4fMbG8az7pEag+SmICHxV8Uz4wP36I+j/ovhcXiS3EVCABLKI7PWxqM8zA1yiCecAqHxqtLg3lc+Z/p+aXgvCMTXcHYalUcQQQ9vZDSDY9YYAI81uJln0JQotY1rGNDWtAa1oEANAgAAaABOKHwfruop/WMvXZRny6Zv3rFpmFMWyEfFVYLLxLvgpCreI1Ie3eLx6/0VkgBCEIAWH6ZVqJrNyVGmoQQ5oMkRzjQxz5K96XcOrV8PkouyuzAkTlzNggtn1B9FnOF/R9HaxFWIvlp/N5H5D1UBRVMQ0GJlxsGi5J5QFFx7T3ngU9gHGHOMiWgfiEyW6gXhSukHSTCYQup4EdYTZxn7sECP+oO3VFu6HZLmZ0WEq4iriKgc5xc60GwDQNA0CA0DYAAKNFNKhcUXyBOu/mu1g0CESucwSiWjpC5zpM6UyakdoXHWJc6Uy6kdKmxfRqi8kjM0kkmDIk30dKuA4JU3Q2ZncB0aNKsx/WBzWkmIg6GOY1WiQhGygkLQUqFAIAncPRL3BotJ15Dc+gum1ueieDp4SicXiXtp5h2S8gQzWb7u5co5qpWGQOjeG4WHTUZ99Yn6xcAnbKQGsINrgaWJ1XorAIERG0aR4LA47hQx1TNhcM6iye1Wqg0Wv1MsoEZ3XM5iGgydVuMBhG0abKbe6wAD03PidV0RgkIQhUGS6YUn1q+Hw1N5p9YKjqjhM5GxGnqPOFrVHbhGiq6rfM5rWa2ytLnCBzlxv5KQgBcveBqQLgXtc2AXSpOlPDalem3qzdrpiYm0SDzHzKAu14V036Z1sXUqUmuLMO1zmhjbZwDGaod51y6C2pEr2TgPEevotd7Q7L/5h+uvqsD0l+i99Su6phqlNrHuLix+YZS4ycpaDIm8WjRAeWLW4PotiaOHNerSLWOIse+BeHOb7Im17zst5w3o3guEUjicQ8Oe3+1eNHfho073Pq7W8LzLph0zxHFKgpUw5lGexSBu6PbqkWMax3W+MSoUdrYkUrnewAElx2DRuVMOYRmBaSAYP9Ff9A/o80rYjMZG5IJ8GbtGnb1MWgGV6DxfgFHEUhSLQ0N7haACzy8OY3SjL3Pmri3SKvRqkEDU9kgRE22k2vM7q64J0hp4i3cqfhO/8p3U/pPwFsvp4luR1Oe1pYXzNOjmwZ9disFjejdekA9rS4aiO83lmGxVJsz0Vxj9/JJSqBwkT6gj4ELNdFeMVHRSrSTfK462E35+a06GGqBCEIQEq4quIFm5jykD81y6u0ZcxDS6IBI15DmhR4PXYeoOPx9Oi3NUdA25nyTmFxDajQ9uh9PBRpGlJomITTXKr4xxYtaRSud3fh8uZWHE6RlYcd4x1XYpn7zc65f6+C9A+jPiGFx4L67esx1MhzjWPWGNBUoA2pt5hoEHzBPizKZcSfeSbSZNyefjupeB4o/DVGVMO7K9hkPi7iJ1H4SDBbMFaSoM+qEKt6PcWbisPTrNIOZozAey+O029xB+SslogIQhACEIQAhCEBFo4FrKjqjezmADmgAAkEkP/muR4+ilIQgMf9IfQo8TbRy1uqdSL9Wl7SH5ZsHC4gQfMb2a6JfR7SwZJeRUM2t3o0c/5N0Em7pttUIASOcAJJgDUnZKs50s4kA0UW9suI6xrYcQ2JDHNuQKhGW4ggu3hAZ/jOF+0K7mOpO9nI5wyxE5YNyA3N1j2wDm6tphRuI9BK1OXMqsezbNLHSSAG7tMk6yNvNbjgPDOpZL71CADN8rRowRYAXJi0k7QAnSGsBTa05TmcJDpMtAJMAXJETblOyEas8kxvDqlB0VaZY7xET5O0d6FR16ZxCkRgsVUfPZo1g1piAWh46xrWgBpJjadea8ap4943nzUszpLlCrW8UO7fcVFHSRv/5u94VJpZd1HQCeQJ9y8y4hxWo+v1hJlrgQNuyZjyW0pcfzuaxlJznOc1rW5rlziAALakkBXPDvoyxGLxFN2Jwf1ejmmq5tRoeWwbANJuXZRJbMTcIaiqPMhiTiq7frDyATFhMDkBsvX+E9GappgtYKdJoMOecotNhN3HXbVej8A6E4DBEHD4Wm1w9sgvf/AH3kuHoU7xrD5D1rbA98z3QATIaTlIJygi0+pQrVnjXSnB1cPWNJ57JAcxwkCow6Ov8AEbHnqqrqw3vXP4fzB5WuCvbcVwFmOwzGVS5r6ToFQNAI0kAEQWlpA5GxGyThv0f4GlBNI1Xc6pz/AOWzfgpRVseD4zhNYYfr2sJoCp1cgaPdBDTFyCYAJtJjU39X6G/Riyi3ENxjWVg80ckSIDBnJEGWkuJab3DORheiNwlMM6sMYGfgDRl/uxCeVB5O9lbgWLzDNUwdU/sHYVGjTZw/y+o4TGMq021WODmOGYOGkc/D5LjifD6eIpOpVWhzHCCPyIOxGoKzVDoa8UzQOIcMPmDi1ti/mwiIpsAAECZMuJJKgLHC8aZjXVaWHqOb1eXNUABkOn/pE2mxGYg+AOqm8M4hTe40qbi/qw0FxMzt3vaNrnxUVnRqkxpp0fuabrvyTnedgXuk5Ym3j5zZYLAU6IIpsDZ1jeOZVBJQhCAEIQgM1hukfU1vq2Mc0VIBZVEhjwZjNPcd8Jm4WjDhMTdVPSngv1ugaYIa8EFriNCNjvB0UHheAq4elTY/vNES0lwsTFyBtFkBpkKFhsbNn2P5/opqAFE+zqfXdflmrlazMSTDWlxhoJhveMxraZgRLQgBZrGNrZixzusdk2AiHGSS3KTHZA0MEjtLSoQFTj8GMVg3UmzRFSnlEtuxpFpbPLaV89UqT30uvAIpZ+rzGI6zLny6z3YPovpXGPim88muPuBXjfRXo3UqcKwwILIx7K1TOA0hjGimZDy3l4+RUYMUSYmQqttIW7Tdtbagn4aeq+jsZwDAVDUeG0W1Xse3OMvZLgRnDZy5r6xPiqJv0T4Fxow55ZTDs4Du1Wcct6lQaAQbNDdSlA8q6C4XNxDCCQfvqZsfwg1PhluvpdYror9G+Gwdb6wSalUOeaerWUg7MA1rZJJDTllxPOAtqqAUbiJd1bsrA8xGUmJmykoQGfwfDnmp94XiA05gT2sjgWl1y0uOhBzd22UQtAhCAEIWD6S9JMcX9Vg6VOmHYgYZlWpLnvflLnvp04yhjAHEucT3T2VGwbxCoeA9GG4eoaz61bEV3NymrVdMAkEtYwQ1jZAsB6q+VAIQhACEIQAhCEAIQhANVMM1xkiSjD0i0RmJG07J1CAEIQgBCEIDl7AQQQCDYg3BB2KoW8EqYenkwdRtOm2S2l1VNrZLiTBa0RMnbXzWgQgKTC8HL6f3+UVC4maYAtyOx5+qtcJhm02hrdB8fEp5CAEIQgBCEIAQhCAEhbulQgBCEIAQhCAEIQg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39" y="3809998"/>
            <a:ext cx="2816039" cy="2112029"/>
          </a:xfrm>
          <a:prstGeom prst="rect">
            <a:avLst/>
          </a:prstGeom>
        </p:spPr>
      </p:pic>
      <p:pic>
        <p:nvPicPr>
          <p:cNvPr id="10" name="Picture 5" descr="http://www.mattek.com/uploaded/epa_log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1371600"/>
            <a:ext cx="1001402" cy="1001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60110" y="2373002"/>
            <a:ext cx="43402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State Implementation Plans:</a:t>
            </a:r>
          </a:p>
          <a:p>
            <a:pPr algn="ctr"/>
            <a:r>
              <a:rPr lang="en-US" dirty="0" smtClean="0"/>
              <a:t>Federal and State Control Measures</a:t>
            </a:r>
          </a:p>
          <a:p>
            <a:pPr algn="ctr"/>
            <a:r>
              <a:rPr lang="en-US" dirty="0"/>
              <a:t>Permanent and Federally Enforceable</a:t>
            </a:r>
          </a:p>
          <a:p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600" y="1401942"/>
            <a:ext cx="2918936" cy="235358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564743" y="4681346"/>
            <a:ext cx="4340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Local Measures:  Voluntary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4572000" y="5231726"/>
            <a:ext cx="4340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&amp;</a:t>
            </a:r>
            <a:r>
              <a:rPr lang="en-US" dirty="0" smtClean="0"/>
              <a:t> Important</a:t>
            </a:r>
            <a:endParaRPr lang="en-US" dirty="0"/>
          </a:p>
        </p:txBody>
      </p:sp>
      <p:pic>
        <p:nvPicPr>
          <p:cNvPr id="17" name="Picture 6" descr="Picture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4800" y="6196012"/>
            <a:ext cx="838200" cy="504825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6019800" y="3809998"/>
            <a:ext cx="3502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/>
              <a:t>COG Clean Air Rally - 1963</a:t>
            </a:r>
            <a:endParaRPr lang="en-US" sz="1400" i="1" dirty="0"/>
          </a:p>
        </p:txBody>
      </p:sp>
      <p:sp>
        <p:nvSpPr>
          <p:cNvPr id="19" name="TextBox 18"/>
          <p:cNvSpPr txBox="1"/>
          <p:nvPr/>
        </p:nvSpPr>
        <p:spPr>
          <a:xfrm>
            <a:off x="1461777" y="6042122"/>
            <a:ext cx="2483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/>
              <a:t>Wet Scrubber Installed at the Morgantown Coal Plant - 2009</a:t>
            </a:r>
            <a:endParaRPr lang="en-US" sz="1400" i="1" dirty="0"/>
          </a:p>
        </p:txBody>
      </p:sp>
    </p:spTree>
    <p:extLst>
      <p:ext uri="{BB962C8B-B14F-4D97-AF65-F5344CB8AC3E}">
        <p14:creationId xmlns:p14="http://schemas.microsoft.com/office/powerpoint/2010/main" val="3622115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prstGeom prst="rect">
            <a:avLst/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5400000" scaled="1"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 smtClean="0"/>
              <a:t>State and Federal Measures</a:t>
            </a:r>
            <a:endParaRPr lang="en-US" sz="32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F89EF-1B84-4D67-960B-4AABA8D380FC}" type="slidenum">
              <a:rPr lang="en-US" smtClean="0"/>
              <a:t>4</a:t>
            </a:fld>
            <a:endParaRPr lang="en-US" dirty="0"/>
          </a:p>
        </p:txBody>
      </p:sp>
      <p:sp>
        <p:nvSpPr>
          <p:cNvPr id="14" name="AutoShape 2" descr="data:image/jpeg;base64,/9j/4AAQSkZJRgABAQAAAQABAAD/2wCEAAkGBxQSEhUUExMWFRUXGRUaGBcYFxoXHBgYGBoXGB0XFxcYHCggGB0lHR4aITEhJykrLi4uGSAzODMsNygtLisBCgoKDg0OGxAQGywkHyQsLC0sLDcsLCwsLCwsLC8sLCwsLCwsLCwsLCwsLSwsNywsLCwsLCwsLCwsLSwsLCwtLf/AABEIAOAA4AMBIgACEQEDEQH/xAAcAAABBQEBAQAAAAAAAAAAAAAAAQMEBQYCBwj/xABDEAABAwIEAgcECAMHBAMAAAABAAIRAyEEEjFBBVEGEyIyYXGBQpGhwQcUFSNSsdHwYnLhQ5KTorLT8TNUgsIXJFP/xAAaAQEBAQEBAQEAAAAAAAAAAAAAAQIDBAUG/8QALxEAAgIBAwIDBwMFAAAAAAAAAAECEQMSIVEEMRNBkQUicYGxwfAUofEjMlJh0f/aAAwDAQACEQMRAD8A9xQhCAEISEoBUIQgBCQlIHhAdIQkJQCoXMeKVpQCoQhACEhK4FUGwIShY4hcldIAQhRa1V4OllUrI3RKQo+HxE2OqkI1QTsEITbawPvI90/osOaTpmqHELik/MJ56eS7VjJSVoj2BCEKgEIQgEJSeSUhKgEASOdC6TdRu6qIxtCUNUXifEqeHa11SQC6Jiw8SdBA9TFgVXJJWzJYNCCENM3GibxNYMa5x0aCToPiVk2OZRySqHhuJU3uDQTmIJgg7EAidDBMW5Hkl4rxGnh6T61UwxgBJAnUgCANbkI2CWheaY36VwKjhSw3WMB7LjULCRzLchhM/wDyy/8A7Mf4x/21y8eHJnUj06rTDhBTbcKAZuvND9LT/wDsx/jH/bW46NdJqOOa40iczAzO0gjKXA2BIvob+C1DNGWyY91lzlHJKmsTWyMc4gmBMAST4AbkqHh+Lse+BAbHeJ37PZBHZNnDQ7rZosUJh+LYHZXOyk6TafImx9F1icQ1gl3kALknk0blZ1LnsDsMAuAF0oONxrqdLMWgPcWta2Z7T3BrZjzkxyN91OVUrA3VeR7JI8CB+ZVPiMU7MYMCTpaYtJ5lXNUGLAeug8VBxOCGpJ9kEiLkmJjZfG9q4c+SP9Jvbd+Xlz+ep6MMorudYOs5wF2gyQSQTMRoJEKcExRoFsZdLgjn4+akL39HjnDGlkvVtfp+cPk5ZGm9gQhC9ZgFFfiCTDf+VKTdKkG6KqjLTY4hCbqqGhRUXaYHNPqsiKZvFmVK9XC9qnUynKdzbVsaWIIvOukKj4VUNdtbh+LP3jZyO1kC4IJuSLEblp8CpvTXhbi1uJo2q0byNSwX9Y18i5ZLpZ0mpP8Aq9aicuKHfAFmAT3juZmBuCZiy8WWbT97+U/ujLND0Z4+MO2ph8W8UzQ0c4wC38InU6QNwRGivWijjqTKtOoS0teGuaS3WAZBvIgiD4rw3jGPq16hq1Xl7juYFuQAsAtB9HfSf6pW6qo77iqRJOjH6B/gDofQ7KYs9VF9gmelcDrtDyC3IagBEwCXgS4DKAD2TNifam5VJ9L+MyYNtMa1ajQf5WAv/wBQb71KxWIpUXOmoxjg92UN+8d380lkdkn+YCNrmcf0+xrse+kabcrabXd43Lnls6D+ELpnzQUWr3LJ7GLwIl0BSmMNrG+bbkrPo5wZ4xDC5zABJJJPI+C0WG4A5vVTVpdg1p7X45iLbfJc8HTeMtSfnX0/6/Q4SnRg8UIaPH9VrfohxuTGOpzarTPq5hDh/lzqNx/gDxRoND6bi0OBhx3vIt+5ULgGGq4bE0q4ynq3TGY3BBaRpyJXN1hyU32r90ai/M9yx+LFJheTyA8yYGniqXheBZVzB7RDWhtnWJcXF1hoDYhskQQYEqtPSmlXIFTNSABtGdpLpBzZYdppEaulaDo+Wlji1zHS8mWmZgNbLjqXGLkr2wywn/azsmmT8UWhhzgFoFwRPpG/kqinim0XkPY8uLWlrWMdULA4ulgyghoADZNgSp89bU/gpn+9UHyb+f8AKueJ1xThzRmqu7FNn4nG9+QEEk7AFYl7z1Ly/P4BAxHEWvqU+sY+myk4PcX5YBcHMZnyuMC5N4iGk2Mq+VbRo9Swh4Dw6TUfaXud3i5p22AEwIGgXfCcI6k0tJ7H9m03LG37Bd7QFo5aXiTqLd0CekIlMYesXucR3Aco/icO8fIG3mD4KQtpqSKC460TE3XaiY1mhW4q2Zk6VktCbw7paE4ozS3BCEIAQUIQEDGY5lN7KZdlfVkMJBLZA3NhOkCZKrsFxs0SaOLMVW3a8NJFdk95jWCcw9poFtdLq24lgGV6bqdQS0+hBGjmnYg3BWM4lRqhxpYio91RkvovEDOxg71GB2a7bktJIeCRoQW8ckpRd/nzIaHpVxAswdSpRrMY5zZpvMEOm8M5kiYNxvovBZ333Wk4hj3VnZnR5CzQTclrZ7MmXEDclQmcLzuzEw3fx8l4MufW7MN2RMLQdUsB5nbzJ+XmrbCcMYzUZjzO3kFLp0w0AAQBsu15ZTbMjOIrhkeJ+HNVlHi01iD3DYeBHtev6clzxOvdx5WCpAukMaa3BuMFWBLXbfsK6zD8I/fosjwivIjmJ9d1psPVzNB330/RfY9j5EnLE/ivv9jzdQuzEx1PM2wuL7/oqxXE/u36KFisNu33fpZX2r0MpvxoK+V9zOHKl7rIicw2JfTdmY4tdzBj/lNgKyxGBECHMByg5ZlxdGi/Ouai0exKy+6P9Lg0Np1mwBYPaP8AWPmPctBwhprO+sv9oRSb+ClzP8T4BPIBo2K8tfUAiSBNhKtuD8bqUJaCTTd3mztuWH2XR+9x7sPVONKfZFUuT0cs62Z7sFrfGQQXfIevNM1cPDg1r6mY3JzuIa3d0E6nQePkV3Q4lTdRFRhltg0DWdAyNjNoT2DoloJdd7ruP5NHgNPed19ClKvqdDnAPsWEQ5lvMey4eY+II2Upc5BMxeInwXS6RVKgCRzZsUqFoCNbFglQhACELL8d4w5uJp06NYZhAqUy0Fpm93azEmBtcwsTmoq2Rs1C4rVMrS6CYBMDW3JZbC/SDhHOyvL6ZsZc2R2gCLtmLEawtBSxlOvTd1NZjpBGdjg7KedjqFVOMuzFkfDcVz1sggNLTEyCSImNnC+3KZIIR0loU3Yd3WhxALS0tMOa+QGOY49whxHaNhebSotXg56ohjg7MJcIEHf7uIDbhpg2OUA81FbjHMY8ud2ILnMq5XwwiCwsEQZhsZtXd2ElWl2UxnHeFlj/AL5obWtnyjsVQQfvWGBlMghzYF7jVNHCOBgCbDRJiq5e4kzyAJLsrRo0E3gCyi4Tij3Pc2Radr2MalfBytyk3Hscth0iLIQqXjOLh2UXIA1MAEmTrqcvzUjG3RCXiuFtfF3C976+8KIOCNzkdvLlBBkd6dNOUKAypZoMyfOTcjku2VJBIkgakAkDe5hd9Ml5gm4VhpOyhrjD2tkyRDgZItoFfYesWnw3CyQxAt2jfTvfotOFNcsc1OL3I0mqZcsfIkfP9Uvv+P6qppVS3RTaWKadbHyEe9fo+l9p4sqqb0y/b5M8c8Lj23HKtAO1F+d5/NMfZ59kk+nzCnVXNPdaGiOYN+d0jHkaGNrECy75ehwZt5R39PoZjklHazG8dkVMp2A+N/0SVONhoaA3M6BN4E+66c6SU4rk/iDSPdG3kqPEsINwRIBHiOYX53NhjHJKFbJnsg7imbnoX0giqCBpdzCZt3c7P4hMesbr1ulUDgHNMgiQV4J0NwpdXzTlY0EFx0k2jx525L1XoxxAMeaBeHNPccLCdwAYN/z819LpenXgalyI5anpfY1KEKBxXiHVZIynM6CCbx/C0C5PdHiQqeknoTWGxLaglpkAxoRsDv4EJvFvIyx4/JVK2RulZJQkaZSqFBV+E4LQpVHVWUwHumXSTrcxJ7M+CsE3iA7K7LGaDlnSYtPqo0u7QKri3RfC4mTUotzH229l0+Lm6+sry7HcJpUcS9tBz3hktJdAIIJDhaMw20E381rMXhq9AAtp1KZtJZcQBuWE55MmXeSojQNR5IPbcSSbCSTJPv2Xyep6hNU40/z4HNuznCV30j9zVdTPIEgHzbofcn8fxqrWblqZSZEuAyl8TAdFiBNrWuouMaWS1xa78/FR2iAvLHJLTSexncVzgLmwVRhKoZUe46GY9TKncR7h9FU5Tz+Hh+t1uC2BbuxzBMmABJPyHNMzSr6G/gcruV91T4tlgCdxflZQ2MFu1Ek+kbraxrkGqqYFhIJGkCBYGDIkeBKKWCY1rmgEh1jJm0RE+Sp+G49+ZjS7MHGCDcj11WhXOScdgQxw1ltbGdddNeegUxCFhtsAhRMPjmuc4aReZ1A1PgumY1pjaYj1n0V0sEnPlvMJynjXEAh2qgcRqQ2Of5KHTx2Rsa3+G/78V1xzyRXuSa+dGXFPuiy4kDVAkAkEeFpE/Bc8WDqlFzA0EwMogWgjQ7WTzXAgEaFKr+py73J79/8AfxGlcDtLEOaABAA2gQPRdsxzwQQ6CLjwIVQMWesiezMf1Trcc0+RiD5kjy+PPkt/quo/zfqyeHHg9I+vvrUmO60gVAAADkIe0nOGltybWaTedlKwXCnOa4uJpB94GUPkyO04W7sCAJ7IMgrL9GcU4MqNaYc2Hg2Nj2H62GrST4LS8A4uaj8rqgeHA5SMuo/lG4k+i9mLq4vTF3b9D0LdWW/DaDqdMNdlkT3RAEmYE7BO16QdrsnUhC9iDVibrpIAlQoIQhAUPGuluHwtUUq2cEtDswbmaJLhBgzNp03CwHSfjFKpiTUoVZa4MM3b2gI0cBewWi6XdCa2KrurU6tO+WGOBEBrQIzCZvJ0GqyWK6C41n9i2oObHt/IkH4Lw9Qsk7i1sYlZC+sOrvBdcN0Ma+J9ynqlr8OrUn/eUatNsESWObJ8DuY5FS+EPc5ri4z2yB5CNOS+fOGkwWjKUtJLc3gqyhwerUe5rQOzqSQ0XMC53JVphqkTfb4rini6lMzTcATqCA4HlM6QbyuNyV6TUa8xnFdFi/DtLSeukdk5Q2cxa5msgtALidICjYLofNKq6s8seycuUtc2MmcPJ1c12gy7p+iajKhqtd95ObwJNjMzO/vRXz1Hh73yYAsMsAXAgWjbRW8vbVt8N/h8DeqHBVdG8IM5fUAEFrAHyINSQKgnUMiT5rS/WaY7WSnYZ8ucXyHq8n/ke2FWYnDhxnwO3uTYwIn1G2wH6pkjrdtmVOlVE6swNcQHBwBjMNDHJM4h0MceQP5IoU8rQP3zXTmyCDvZVbGGUPDDFRvr+RV415zvvs2fGc2qruH4ItqEkjs29SP0KkYerNeo3kGfP9V0nu/kBMfTc5zQ0E2dYCdLn4KnrG62vDKPbaTAOYRIBOhkCdJsLXVHxfhXaLmAiXd3WATb0A/JZx5Vq0lraxeDS5gABJkgAXJ3+assThX0yA9pE6SDfQ296r8FSNGtRewA9Wc1yRJBB2srXpVxGpia1IkMy0ycpBdJDgCSQBGwtzVelvuPIzNMdoc5H5q3Dz1jrnut+Jemm0B1hMbT6mU3Tq//AGHt/gb8CT/7I9yF5wGnTdiKbarWvY4wWuEgyCBIOt4Wn4XxV7S1gqAhpY1zeycontTFxA2WNwwaXsDgHNzNzAiQRIkEHUELX08UKJe1jafVte/sZG5QA4wBAkWiPBbhPSk9TW/5fodMZs0IQvuGgQhCAEIQgBc1aga0ucQGgEkmwAFySV0s903qPGGcGmA8OY60yHAiPDdAZj6QOk1GvhGOw1TPFdodZzSPu6hmHAGLa6Lz0cUf+yU0RLD4ZT+Y+ajLzzxxk7aLpTJ32o/n8Sm38bIMFwBibuOnvUOpMGNYMeapK4Ni8G4F5sbc48rLKwY+COK4NP8AbZ7Pa72lzdOfaj+fxKzNSGBrmNiRr3otc+H/ACusNVqOB7Vxvra9oFvWJV/T4+BpjwaT7Ufz+JR9qP5/ErPE1CA4ktmI2H/le3uKewVZznOBMgRsBc7fvkp4GPgaY8F39qP5/Erv6/VtY301UGhGYZtJv5C5+Chikwl9Yse5gfmplrpLy4lp1uIIB0EERdFgx8F0xLg8TqDWR6lcjiTpnfnJUChSLQ5hIOXK5pcT1ha4DvNk5RJAAMb6rpPAx8DREsDxipz+Rt4ofxiod/l74VensPhXP7otz2U8DHwNKJH2o/n8SlbxOodJPqVIo8LaO8Z8rD9UmEb1VQsPdcJB8k8DHwNERWVa52I8yR804GVZmWzzkz74UsFKng4+BoiRQaouS0ga3dpuvYuD4bBVqDamHpUTSqNlpZTa23KwBaQbEagheQY6plpvPJrj8Cq36Pemr+HVcr5dhnkdYwXLTp1jBz5jcDmAuuPHCN0iaUux9FITWGxDajG1GODmPaHNcLhzXCQQeRCdXYAhCEAIQhACrOkdHPh38xBHp/SVZqs45xFtFoByHOYIcbBsGXFoBLhaIHMaIDxyhwio1zjsNIgl1wQI20TdfAsdtB5iy3Vfio9kDVpgMbSZLSHA5Gy83AN3kW0WTxTIefOffdYkaRRVuFOHdIPwKrKuAc06QIIhwkAHkR/VatCyUx9DBNac29/AX5DZP06YboAN7c1pH4dh1aD6Jl3DaZ2I8ifmgKCrSDhBuF2rg8KZzd8P0XP2S38R+CgK/CPDXgmSBJIAkxB0G6ODhxLfvQxtzlc0NIp3BYAdACNR5qzocNDXB2YmE+/BUzqxp7Jbp7LtR6qgrnh2V4DhUa4t6shswwTAz+0bX5eqrMTUyEtIOYRa8XvcgGIF1eYKi6lmaA0UWjsXJdzM+EysRhuJVWOztf2uZAcfe4EqpWQ1+CoEhpFPLLc0vMnawaLC51N7aKJwajkqQJABGsXJBbaNSIuTdQ+H9JKrqjWua12YtbaWm51WrbRaCSAJO6dgdOdFyq7FvmCdiDA5Wl07AyrEhQXtkGfaMaehj0uPRZKd0CAe84bQefuvspih4fMbG8az7pEag+SmICHxV8Uz4wP36I+j/ovhcXiS3EVCABLKI7PWxqM8zA1yiCecAqHxqtLg3lc+Z/p+aXgvCMTXcHYalUcQQQ9vZDSDY9YYAI81uJln0JQotY1rGNDWtAa1oEANAgAAaABOKHwfruop/WMvXZRny6Zv3rFpmFMWyEfFVYLLxLvgpCreI1Ie3eLx6/0VkgBCEIAWH6ZVqJrNyVGmoQQ5oMkRzjQxz5K96XcOrV8PkouyuzAkTlzNggtn1B9FnOF/R9HaxFWIvlp/N5H5D1UBRVMQ0GJlxsGi5J5QFFx7T3ngU9gHGHOMiWgfiEyW6gXhSukHSTCYQup4EdYTZxn7sECP+oO3VFu6HZLmZ0WEq4iriKgc5xc60GwDQNA0CA0DYAAKNFNKhcUXyBOu/mu1g0CESucwSiWjpC5zpM6UyakdoXHWJc6Uy6kdKmxfRqi8kjM0kkmDIk30dKuA4JU3Q2ZncB0aNKsx/WBzWkmIg6GOY1WiQhGygkLQUqFAIAncPRL3BotJ15Dc+gum1ueieDp4SicXiXtp5h2S8gQzWb7u5co5qpWGQOjeG4WHTUZ99Yn6xcAnbKQGsINrgaWJ1XorAIERG0aR4LA47hQx1TNhcM6iye1Wqg0Wv1MsoEZ3XM5iGgydVuMBhG0abKbe6wAD03PidV0RgkIQhUGS6YUn1q+Hw1N5p9YKjqjhM5GxGnqPOFrVHbhGiq6rfM5rWa2ytLnCBzlxv5KQgBcveBqQLgXtc2AXSpOlPDalem3qzdrpiYm0SDzHzKAu14V036Z1sXUqUmuLMO1zmhjbZwDGaod51y6C2pEr2TgPEevotd7Q7L/5h+uvqsD0l+i99Su6phqlNrHuLix+YZS4ycpaDIm8WjRAeWLW4PotiaOHNerSLWOIse+BeHOb7Im17zst5w3o3guEUjicQ8Oe3+1eNHfho073Pq7W8LzLph0zxHFKgpUw5lGexSBu6PbqkWMax3W+MSoUdrYkUrnewAElx2DRuVMOYRmBaSAYP9Ff9A/o80rYjMZG5IJ8GbtGnb1MWgGV6DxfgFHEUhSLQ0N7haACzy8OY3SjL3Pmri3SKvRqkEDU9kgRE22k2vM7q64J0hp4i3cqfhO/8p3U/pPwFsvp4luR1Oe1pYXzNOjmwZ9disFjejdekA9rS4aiO83lmGxVJsz0Vxj9/JJSqBwkT6gj4ELNdFeMVHRSrSTfK462E35+a06GGqBCEIQEq4quIFm5jykD81y6u0ZcxDS6IBI15DmhR4PXYeoOPx9Oi3NUdA25nyTmFxDajQ9uh9PBRpGlJomITTXKr4xxYtaRSud3fh8uZWHE6RlYcd4x1XYpn7zc65f6+C9A+jPiGFx4L67esx1MhzjWPWGNBUoA2pt5hoEHzBPizKZcSfeSbSZNyefjupeB4o/DVGVMO7K9hkPi7iJ1H4SDBbMFaSoM+qEKt6PcWbisPTrNIOZozAey+O029xB+SslogIQhACEIQAhCEBFo4FrKjqjezmADmgAAkEkP/muR4+ilIQgMf9IfQo8TbRy1uqdSL9Wl7SH5ZsHC4gQfMb2a6JfR7SwZJeRUM2t3o0c/5N0Em7pttUIASOcAJJgDUnZKs50s4kA0UW9suI6xrYcQ2JDHNuQKhGW4ggu3hAZ/jOF+0K7mOpO9nI5wyxE5YNyA3N1j2wDm6tphRuI9BK1OXMqsezbNLHSSAG7tMk6yNvNbjgPDOpZL71CADN8rRowRYAXJi0k7QAnSGsBTa05TmcJDpMtAJMAXJETblOyEas8kxvDqlB0VaZY7xET5O0d6FR16ZxCkRgsVUfPZo1g1piAWh46xrWgBpJjadea8ap4943nzUszpLlCrW8UO7fcVFHSRv/5u94VJpZd1HQCeQJ9y8y4hxWo+v1hJlrgQNuyZjyW0pcfzuaxlJznOc1rW5rlziAALakkBXPDvoyxGLxFN2Jwf1ejmmq5tRoeWwbANJuXZRJbMTcIaiqPMhiTiq7frDyATFhMDkBsvX+E9GappgtYKdJoMOecotNhN3HXbVej8A6E4DBEHD4Wm1w9sgvf/AH3kuHoU7xrD5D1rbA98z3QATIaTlIJygi0+pQrVnjXSnB1cPWNJ57JAcxwkCow6Ov8AEbHnqqrqw3vXP4fzB5WuCvbcVwFmOwzGVS5r6ToFQNAI0kAEQWlpA5GxGyThv0f4GlBNI1Xc6pz/AOWzfgpRVseD4zhNYYfr2sJoCp1cgaPdBDTFyCYAJtJjU39X6G/Riyi3ENxjWVg80ckSIDBnJEGWkuJab3DORheiNwlMM6sMYGfgDRl/uxCeVB5O9lbgWLzDNUwdU/sHYVGjTZw/y+o4TGMq021WODmOGYOGkc/D5LjifD6eIpOpVWhzHCCPyIOxGoKzVDoa8UzQOIcMPmDi1ti/mwiIpsAAECZMuJJKgLHC8aZjXVaWHqOb1eXNUABkOn/pE2mxGYg+AOqm8M4hTe40qbi/qw0FxMzt3vaNrnxUVnRqkxpp0fuabrvyTnedgXuk5Ym3j5zZYLAU6IIpsDZ1jeOZVBJQhCAEIQgM1hukfU1vq2Mc0VIBZVEhjwZjNPcd8Jm4WjDhMTdVPSngv1ugaYIa8EFriNCNjvB0UHheAq4elTY/vNES0lwsTFyBtFkBpkKFhsbNn2P5/opqAFE+zqfXdflmrlazMSTDWlxhoJhveMxraZgRLQgBZrGNrZixzusdk2AiHGSS3KTHZA0MEjtLSoQFTj8GMVg3UmzRFSnlEtuxpFpbPLaV89UqT30uvAIpZ+rzGI6zLny6z3YPovpXGPim88muPuBXjfRXo3UqcKwwILIx7K1TOA0hjGimZDy3l4+RUYMUSYmQqttIW7Tdtbagn4aeq+jsZwDAVDUeG0W1Xse3OMvZLgRnDZy5r6xPiqJv0T4Fxow55ZTDs4Du1Wcct6lQaAQbNDdSlA8q6C4XNxDCCQfvqZsfwg1PhluvpdYror9G+Gwdb6wSalUOeaerWUg7MA1rZJJDTllxPOAtqqAUbiJd1bsrA8xGUmJmykoQGfwfDnmp94XiA05gT2sjgWl1y0uOhBzd22UQtAhCAEIWD6S9JMcX9Vg6VOmHYgYZlWpLnvflLnvp04yhjAHEucT3T2VGwbxCoeA9GG4eoaz61bEV3NymrVdMAkEtYwQ1jZAsB6q+VAIQhACEIQAhCEAIQhANVMM1xkiSjD0i0RmJG07J1CAEIQgBCEIDl7AQQQCDYg3BB2KoW8EqYenkwdRtOm2S2l1VNrZLiTBa0RMnbXzWgQgKTC8HL6f3+UVC4maYAtyOx5+qtcJhm02hrdB8fEp5CAEIQgBCEIAQhCAEhbulQgBCEIAQhCAEIQg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3426" y="1450754"/>
            <a:ext cx="1962150" cy="1471612"/>
          </a:xfrm>
          <a:prstGeom prst="rect">
            <a:avLst/>
          </a:prstGeom>
        </p:spPr>
      </p:pic>
      <p:pic>
        <p:nvPicPr>
          <p:cNvPr id="10" name="Picture 5" descr="http://www.mattek.com/uploaded/epa_log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115" y="3352800"/>
            <a:ext cx="1001402" cy="1001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13014" y="1287244"/>
            <a:ext cx="6261101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Federal and State Measures Provide Significant Air Quality Benefits to the Region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3200" dirty="0" smtClean="0"/>
              <a:t>Power Plant Emission Limits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3200" dirty="0" smtClean="0"/>
              <a:t>Vehicle Emission Standards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3200" dirty="0" smtClean="0"/>
              <a:t>Fuel Sulfur Standards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3200" dirty="0" smtClean="0"/>
              <a:t>Fuel Efficiency Standards – Light Duty, Heavy Duty Trucks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3200" dirty="0" smtClean="0"/>
              <a:t>Non-road Locomotive Standards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3200" dirty="0" smtClean="0"/>
              <a:t>Product Formulations</a:t>
            </a:r>
          </a:p>
          <a:p>
            <a:pPr marL="285750" indent="-285750">
              <a:buFont typeface="Arial" pitchFamily="34" charset="0"/>
              <a:buChar char="•"/>
            </a:pPr>
            <a:endParaRPr lang="en-US" dirty="0"/>
          </a:p>
          <a:p>
            <a:pPr marL="285750" indent="-285750">
              <a:buFont typeface="Arial" pitchFamily="34" charset="0"/>
              <a:buChar char="•"/>
            </a:pPr>
            <a:endParaRPr lang="en-US" dirty="0"/>
          </a:p>
        </p:txBody>
      </p:sp>
      <p:pic>
        <p:nvPicPr>
          <p:cNvPr id="17" name="Picture 6" descr="Picture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0" y="6196012"/>
            <a:ext cx="838200" cy="5048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82552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Grp="1" noChangeArrowheads="1"/>
          </p:cNvSpPr>
          <p:nvPr>
            <p:ph type="title"/>
          </p:nvPr>
        </p:nvSpPr>
        <p:spPr>
          <a:xfrm>
            <a:off x="460375" y="160338"/>
            <a:ext cx="8229600" cy="868362"/>
          </a:xfrm>
          <a:prstGeom prst="rect">
            <a:avLst/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5400000" scaled="1"/>
          </a:gradFill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 smtClean="0"/>
              <a:t>Delivering Clean Air – A Legacy of Local Leadership</a:t>
            </a:r>
            <a:endParaRPr lang="en-US" sz="32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F89EF-1B84-4D67-960B-4AABA8D380F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AutoShape 2" descr="data:image/jpeg;base64,/9j/4AAQSkZJRgABAQAAAQABAAD/2wCEAAkGBxQSEhUUExMWFRUXGRUaGBcYFxoXHBgYGBoXGB0XFxcYHCggGB0lHR4aITEhJykrLi4uGSAzODMsNygtLisBCgoKDg0OGxAQGywkHyQsLC0sLDcsLCwsLCwsLC8sLCwsLCwsLCwsLCwsLSwsNywsLCwsLCwsLCwsLSwsLCwtLf/AABEIAOAA4AMBIgACEQEDEQH/xAAcAAABBQEBAQAAAAAAAAAAAAAAAQMEBQYCBwj/xABDEAABAwIEAgcECAMHBAMAAAABAAIRAyEEEjFBBVEGEyIyYXGBQpGhwQcUFSNSsdHwYnLhQ5KTorLT8TNUgsIXJFP/xAAaAQEBAQEBAQEAAAAAAAAAAAAAAQIDBAUG/8QALxEAAgIBAwIDBwMFAAAAAAAAAAECEQMSIVEEMRNBkQUicYGxwfAUofEjMlJh0f/aAAwDAQACEQMRAD8A9xQhCAEISEoBUIQgBCQlIHhAdIQkJQCoXMeKVpQCoQhACEhK4FUGwIShY4hcldIAQhRa1V4OllUrI3RKQo+HxE2OqkI1QTsEITbawPvI90/osOaTpmqHELik/MJ56eS7VjJSVoj2BCEKgEIQgEJSeSUhKgEASOdC6TdRu6qIxtCUNUXifEqeHa11SQC6Jiw8SdBA9TFgVXJJWzJYNCCENM3GibxNYMa5x0aCToPiVk2OZRySqHhuJU3uDQTmIJgg7EAidDBMW5Hkl4rxGnh6T61UwxgBJAnUgCANbkI2CWheaY36VwKjhSw3WMB7LjULCRzLchhM/wDyy/8A7Mf4x/21y8eHJnUj06rTDhBTbcKAZuvND9LT/wDsx/jH/bW46NdJqOOa40iczAzO0gjKXA2BIvob+C1DNGWyY91lzlHJKmsTWyMc4gmBMAST4AbkqHh+Lse+BAbHeJ37PZBHZNnDQ7rZosUJh+LYHZXOyk6TafImx9F1icQ1gl3kALknk0blZ1LnsDsMAuAF0oONxrqdLMWgPcWta2Z7T3BrZjzkxyN91OVUrA3VeR7JI8CB+ZVPiMU7MYMCTpaYtJ5lXNUGLAeug8VBxOCGpJ9kEiLkmJjZfG9q4c+SP9Jvbd+Xlz+ep6MMorudYOs5wF2gyQSQTMRoJEKcExRoFsZdLgjn4+akL39HjnDGlkvVtfp+cPk5ZGm9gQhC9ZgFFfiCTDf+VKTdKkG6KqjLTY4hCbqqGhRUXaYHNPqsiKZvFmVK9XC9qnUynKdzbVsaWIIvOukKj4VUNdtbh+LP3jZyO1kC4IJuSLEblp8CpvTXhbi1uJo2q0byNSwX9Y18i5ZLpZ0mpP8Aq9aicuKHfAFmAT3juZmBuCZiy8WWbT97+U/ujLND0Z4+MO2ph8W8UzQ0c4wC38InU6QNwRGivWijjqTKtOoS0teGuaS3WAZBvIgiD4rw3jGPq16hq1Xl7juYFuQAsAtB9HfSf6pW6qo77iqRJOjH6B/gDofQ7KYs9VF9gmelcDrtDyC3IagBEwCXgS4DKAD2TNifam5VJ9L+MyYNtMa1ajQf5WAv/wBQb71KxWIpUXOmoxjg92UN+8d380lkdkn+YCNrmcf0+xrse+kabcrabXd43Lnls6D+ELpnzQUWr3LJ7GLwIl0BSmMNrG+bbkrPo5wZ4xDC5zABJJJPI+C0WG4A5vVTVpdg1p7X45iLbfJc8HTeMtSfnX0/6/Q4SnRg8UIaPH9VrfohxuTGOpzarTPq5hDh/lzqNx/gDxRoND6bi0OBhx3vIt+5ULgGGq4bE0q4ynq3TGY3BBaRpyJXN1hyU32r90ai/M9yx+LFJheTyA8yYGniqXheBZVzB7RDWhtnWJcXF1hoDYhskQQYEqtPSmlXIFTNSABtGdpLpBzZYdppEaulaDo+Wlji1zHS8mWmZgNbLjqXGLkr2wywn/azsmmT8UWhhzgFoFwRPpG/kqinim0XkPY8uLWlrWMdULA4ulgyghoADZNgSp89bU/gpn+9UHyb+f8AKueJ1xThzRmqu7FNn4nG9+QEEk7AFYl7z1Ly/P4BAxHEWvqU+sY+myk4PcX5YBcHMZnyuMC5N4iGk2Mq+VbRo9Swh4Dw6TUfaXud3i5p22AEwIGgXfCcI6k0tJ7H9m03LG37Bd7QFo5aXiTqLd0CekIlMYesXucR3Aco/icO8fIG3mD4KQtpqSKC460TE3XaiY1mhW4q2Zk6VktCbw7paE4ozS3BCEIAQUIQEDGY5lN7KZdlfVkMJBLZA3NhOkCZKrsFxs0SaOLMVW3a8NJFdk95jWCcw9poFtdLq24lgGV6bqdQS0+hBGjmnYg3BWM4lRqhxpYio91RkvovEDOxg71GB2a7bktJIeCRoQW8ckpRd/nzIaHpVxAswdSpRrMY5zZpvMEOm8M5kiYNxvovBZ333Wk4hj3VnZnR5CzQTclrZ7MmXEDclQmcLzuzEw3fx8l4MufW7MN2RMLQdUsB5nbzJ+XmrbCcMYzUZjzO3kFLp0w0AAQBsu15ZTbMjOIrhkeJ+HNVlHi01iD3DYeBHtev6clzxOvdx5WCpAukMaa3BuMFWBLXbfsK6zD8I/fosjwivIjmJ9d1psPVzNB330/RfY9j5EnLE/ivv9jzdQuzEx1PM2wuL7/oqxXE/u36KFisNu33fpZX2r0MpvxoK+V9zOHKl7rIicw2JfTdmY4tdzBj/lNgKyxGBECHMByg5ZlxdGi/Ouai0exKy+6P9Lg0Np1mwBYPaP8AWPmPctBwhprO+sv9oRSb+ClzP8T4BPIBo2K8tfUAiSBNhKtuD8bqUJaCTTd3mztuWH2XR+9x7sPVONKfZFUuT0cs62Z7sFrfGQQXfIevNM1cPDg1r6mY3JzuIa3d0E6nQePkV3Q4lTdRFRhltg0DWdAyNjNoT2DoloJdd7ruP5NHgNPed19ClKvqdDnAPsWEQ5lvMey4eY+II2Upc5BMxeInwXS6RVKgCRzZsUqFoCNbFglQhACELL8d4w5uJp06NYZhAqUy0Fpm93azEmBtcwsTmoq2Rs1C4rVMrS6CYBMDW3JZbC/SDhHOyvL6ZsZc2R2gCLtmLEawtBSxlOvTd1NZjpBGdjg7KedjqFVOMuzFkfDcVz1sggNLTEyCSImNnC+3KZIIR0loU3Yd3WhxALS0tMOa+QGOY49whxHaNhebSotXg56ohjg7MJcIEHf7uIDbhpg2OUA81FbjHMY8ud2ILnMq5XwwiCwsEQZhsZtXd2ElWl2UxnHeFlj/AL5obWtnyjsVQQfvWGBlMghzYF7jVNHCOBgCbDRJiq5e4kzyAJLsrRo0E3gCyi4Tij3Pc2Radr2MalfBytyk3Hscth0iLIQqXjOLh2UXIA1MAEmTrqcvzUjG3RCXiuFtfF3C976+8KIOCNzkdvLlBBkd6dNOUKAypZoMyfOTcjku2VJBIkgakAkDe5hd9Ml5gm4VhpOyhrjD2tkyRDgZItoFfYesWnw3CyQxAt2jfTvfotOFNcsc1OL3I0mqZcsfIkfP9Uvv+P6qppVS3RTaWKadbHyEe9fo+l9p4sqqb0y/b5M8c8Lj23HKtAO1F+d5/NMfZ59kk+nzCnVXNPdaGiOYN+d0jHkaGNrECy75ehwZt5R39PoZjklHazG8dkVMp2A+N/0SVONhoaA3M6BN4E+66c6SU4rk/iDSPdG3kqPEsINwRIBHiOYX53NhjHJKFbJnsg7imbnoX0giqCBpdzCZt3c7P4hMesbr1ulUDgHNMgiQV4J0NwpdXzTlY0EFx0k2jx525L1XoxxAMeaBeHNPccLCdwAYN/z819LpenXgalyI5anpfY1KEKBxXiHVZIynM6CCbx/C0C5PdHiQqeknoTWGxLaglpkAxoRsDv4EJvFvIyx4/JVK2RulZJQkaZSqFBV+E4LQpVHVWUwHumXSTrcxJ7M+CsE3iA7K7LGaDlnSYtPqo0u7QKri3RfC4mTUotzH229l0+Lm6+sry7HcJpUcS9tBz3hktJdAIIJDhaMw20E381rMXhq9AAtp1KZtJZcQBuWE55MmXeSojQNR5IPbcSSbCSTJPv2Xyep6hNU40/z4HNuznCV30j9zVdTPIEgHzbofcn8fxqrWblqZSZEuAyl8TAdFiBNrWuouMaWS1xa78/FR2iAvLHJLTSexncVzgLmwVRhKoZUe46GY9TKncR7h9FU5Tz+Hh+t1uC2BbuxzBMmABJPyHNMzSr6G/gcruV91T4tlgCdxflZQ2MFu1Ek+kbraxrkGqqYFhIJGkCBYGDIkeBKKWCY1rmgEh1jJm0RE+Sp+G49+ZjS7MHGCDcj11WhXOScdgQxw1ltbGdddNeegUxCFhtsAhRMPjmuc4aReZ1A1PgumY1pjaYj1n0V0sEnPlvMJynjXEAh2qgcRqQ2Of5KHTx2Rsa3+G/78V1xzyRXuSa+dGXFPuiy4kDVAkAkEeFpE/Bc8WDqlFzA0EwMogWgjQ7WTzXAgEaFKr+py73J79/8AfxGlcDtLEOaABAA2gQPRdsxzwQQ6CLjwIVQMWesiezMf1Trcc0+RiD5kjy+PPkt/quo/zfqyeHHg9I+vvrUmO60gVAAADkIe0nOGltybWaTedlKwXCnOa4uJpB94GUPkyO04W7sCAJ7IMgrL9GcU4MqNaYc2Hg2Nj2H62GrST4LS8A4uaj8rqgeHA5SMuo/lG4k+i9mLq4vTF3b9D0LdWW/DaDqdMNdlkT3RAEmYE7BO16QdrsnUhC9iDVibrpIAlQoIQhAUPGuluHwtUUq2cEtDswbmaJLhBgzNp03CwHSfjFKpiTUoVZa4MM3b2gI0cBewWi6XdCa2KrurU6tO+WGOBEBrQIzCZvJ0GqyWK6C41n9i2oObHt/IkH4Lw9Qsk7i1sYlZC+sOrvBdcN0Ma+J9ynqlr8OrUn/eUatNsESWObJ8DuY5FS+EPc5ri4z2yB5CNOS+fOGkwWjKUtJLc3gqyhwerUe5rQOzqSQ0XMC53JVphqkTfb4rini6lMzTcATqCA4HlM6QbyuNyV6TUa8xnFdFi/DtLSeukdk5Q2cxa5msgtALidICjYLofNKq6s8seycuUtc2MmcPJ1c12gy7p+iajKhqtd95ObwJNjMzO/vRXz1Hh73yYAsMsAXAgWjbRW8vbVt8N/h8DeqHBVdG8IM5fUAEFrAHyINSQKgnUMiT5rS/WaY7WSnYZ8ucXyHq8n/ke2FWYnDhxnwO3uTYwIn1G2wH6pkjrdtmVOlVE6swNcQHBwBjMNDHJM4h0MceQP5IoU8rQP3zXTmyCDvZVbGGUPDDFRvr+RV415zvvs2fGc2qruH4ItqEkjs29SP0KkYerNeo3kGfP9V0nu/kBMfTc5zQ0E2dYCdLn4KnrG62vDKPbaTAOYRIBOhkCdJsLXVHxfhXaLmAiXd3WATb0A/JZx5Vq0lraxeDS5gABJkgAXJ3+assThX0yA9pE6SDfQ296r8FSNGtRewA9Wc1yRJBB2srXpVxGpia1IkMy0ycpBdJDgCSQBGwtzVelvuPIzNMdoc5H5q3Dz1jrnut+Jemm0B1hMbT6mU3Tq//AGHt/gb8CT/7I9yF5wGnTdiKbarWvY4wWuEgyCBIOt4Wn4XxV7S1gqAhpY1zeycontTFxA2WNwwaXsDgHNzNzAiQRIkEHUELX08UKJe1jafVte/sZG5QA4wBAkWiPBbhPSk9TW/5fodMZs0IQvuGgQhCAEIQgBc1aga0ucQGgEkmwAFySV0s903qPGGcGmA8OY60yHAiPDdAZj6QOk1GvhGOw1TPFdodZzSPu6hmHAGLa6Lz0cUf+yU0RLD4ZT+Y+ajLzzxxk7aLpTJ32o/n8Sm38bIMFwBibuOnvUOpMGNYMeapK4Ni8G4F5sbc48rLKwY+COK4NP8AbZ7Pa72lzdOfaj+fxKzNSGBrmNiRr3otc+H/ACusNVqOB7Vxvra9oFvWJV/T4+BpjwaT7Ufz+JR9qP5/ErPE1CA4ktmI2H/le3uKewVZznOBMgRsBc7fvkp4GPgaY8F39qP5/Erv6/VtY301UGhGYZtJv5C5+Chikwl9Yse5gfmplrpLy4lp1uIIB0EERdFgx8F0xLg8TqDWR6lcjiTpnfnJUChSLQ5hIOXK5pcT1ha4DvNk5RJAAMb6rpPAx8DREsDxipz+Rt4ofxiod/l74VensPhXP7otz2U8DHwNKJH2o/n8SlbxOodJPqVIo8LaO8Z8rD9UmEb1VQsPdcJB8k8DHwNERWVa52I8yR804GVZmWzzkz74UsFKng4+BoiRQaouS0ga3dpuvYuD4bBVqDamHpUTSqNlpZTa23KwBaQbEagheQY6plpvPJrj8Cq36Pemr+HVcr5dhnkdYwXLTp1jBz5jcDmAuuPHCN0iaUux9FITWGxDajG1GODmPaHNcLhzXCQQeRCdXYAhCEAIQhACrOkdHPh38xBHp/SVZqs45xFtFoByHOYIcbBsGXFoBLhaIHMaIDxyhwio1zjsNIgl1wQI20TdfAsdtB5iy3Vfio9kDVpgMbSZLSHA5Gy83AN3kW0WTxTIefOffdYkaRRVuFOHdIPwKrKuAc06QIIhwkAHkR/VatCyUx9DBNac29/AX5DZP06YboAN7c1pH4dh1aD6Jl3DaZ2I8ifmgKCrSDhBuF2rg8KZzd8P0XP2S38R+CgK/CPDXgmSBJIAkxB0G6ODhxLfvQxtzlc0NIp3BYAdACNR5qzocNDXB2YmE+/BUzqxp7Jbp7LtR6qgrnh2V4DhUa4t6shswwTAz+0bX5eqrMTUyEtIOYRa8XvcgGIF1eYKi6lmaA0UWjsXJdzM+EysRhuJVWOztf2uZAcfe4EqpWQ1+CoEhpFPLLc0vMnawaLC51N7aKJwajkqQJABGsXJBbaNSIuTdQ+H9JKrqjWua12YtbaWm51WrbRaCSAJO6dgdOdFyq7FvmCdiDA5Wl07AyrEhQXtkGfaMaehj0uPRZKd0CAe84bQefuvspih4fMbG8az7pEag+SmICHxV8Uz4wP36I+j/ovhcXiS3EVCABLKI7PWxqM8zA1yiCecAqHxqtLg3lc+Z/p+aXgvCMTXcHYalUcQQQ9vZDSDY9YYAI81uJln0JQotY1rGNDWtAa1oEANAgAAaABOKHwfruop/WMvXZRny6Zv3rFpmFMWyEfFVYLLxLvgpCreI1Ie3eLx6/0VkgBCEIAWH6ZVqJrNyVGmoQQ5oMkRzjQxz5K96XcOrV8PkouyuzAkTlzNggtn1B9FnOF/R9HaxFWIvlp/N5H5D1UBRVMQ0GJlxsGi5J5QFFx7T3ngU9gHGHOMiWgfiEyW6gXhSukHSTCYQup4EdYTZxn7sECP+oO3VFu6HZLmZ0WEq4iriKgc5xc60GwDQNA0CA0DYAAKNFNKhcUXyBOu/mu1g0CESucwSiWjpC5zpM6UyakdoXHWJc6Uy6kdKmxfRqi8kjM0kkmDIk30dKuA4JU3Q2ZncB0aNKsx/WBzWkmIg6GOY1WiQhGygkLQUqFAIAncPRL3BotJ15Dc+gum1ueieDp4SicXiXtp5h2S8gQzWb7u5co5qpWGQOjeG4WHTUZ99Yn6xcAnbKQGsINrgaWJ1XorAIERG0aR4LA47hQx1TNhcM6iye1Wqg0Wv1MsoEZ3XM5iGgydVuMBhG0abKbe6wAD03PidV0RgkIQhUGS6YUn1q+Hw1N5p9YKjqjhM5GxGnqPOFrVHbhGiq6rfM5rWa2ytLnCBzlxv5KQgBcveBqQLgXtc2AXSpOlPDalem3qzdrpiYm0SDzHzKAu14V036Z1sXUqUmuLMO1zmhjbZwDGaod51y6C2pEr2TgPEevotd7Q7L/5h+uvqsD0l+i99Su6phqlNrHuLix+YZS4ycpaDIm8WjRAeWLW4PotiaOHNerSLWOIse+BeHOb7Im17zst5w3o3guEUjicQ8Oe3+1eNHfho073Pq7W8LzLph0zxHFKgpUw5lGexSBu6PbqkWMax3W+MSoUdrYkUrnewAElx2DRuVMOYRmBaSAYP9Ff9A/o80rYjMZG5IJ8GbtGnb1MWgGV6DxfgFHEUhSLQ0N7haACzy8OY3SjL3Pmri3SKvRqkEDU9kgRE22k2vM7q64J0hp4i3cqfhO/8p3U/pPwFsvp4luR1Oe1pYXzNOjmwZ9disFjejdekA9rS4aiO83lmGxVJsz0Vxj9/JJSqBwkT6gj4ELNdFeMVHRSrSTfK462E35+a06GGqBCEIQEq4quIFm5jykD81y6u0ZcxDS6IBI15DmhR4PXYeoOPx9Oi3NUdA25nyTmFxDajQ9uh9PBRpGlJomITTXKr4xxYtaRSud3fh8uZWHE6RlYcd4x1XYpn7zc65f6+C9A+jPiGFx4L67esx1MhzjWPWGNBUoA2pt5hoEHzBPizKZcSfeSbSZNyefjupeB4o/DVGVMO7K9hkPi7iJ1H4SDBbMFaSoM+qEKt6PcWbisPTrNIOZozAey+O029xB+SslogIQhACEIQAhCEBFo4FrKjqjezmADmgAAkEkP/muR4+ilIQgMf9IfQo8TbRy1uqdSL9Wl7SH5ZsHC4gQfMb2a6JfR7SwZJeRUM2t3o0c/5N0Em7pttUIASOcAJJgDUnZKs50s4kA0UW9suI6xrYcQ2JDHNuQKhGW4ggu3hAZ/jOF+0K7mOpO9nI5wyxE5YNyA3N1j2wDm6tphRuI9BK1OXMqsezbNLHSSAG7tMk6yNvNbjgPDOpZL71CADN8rRowRYAXJi0k7QAnSGsBTa05TmcJDpMtAJMAXJETblOyEas8kxvDqlB0VaZY7xET5O0d6FR16ZxCkRgsVUfPZo1g1piAWh46xrWgBpJjadea8ap4943nzUszpLlCrW8UO7fcVFHSRv/5u94VJpZd1HQCeQJ9y8y4hxWo+v1hJlrgQNuyZjyW0pcfzuaxlJznOc1rW5rlziAALakkBXPDvoyxGLxFN2Jwf1ejmmq5tRoeWwbANJuXZRJbMTcIaiqPMhiTiq7frDyATFhMDkBsvX+E9GappgtYKdJoMOecotNhN3HXbVej8A6E4DBEHD4Wm1w9sgvf/AH3kuHoU7xrD5D1rbA98z3QATIaTlIJygi0+pQrVnjXSnB1cPWNJ57JAcxwkCow6Ov8AEbHnqqrqw3vXP4fzB5WuCvbcVwFmOwzGVS5r6ToFQNAI0kAEQWlpA5GxGyThv0f4GlBNI1Xc6pz/AOWzfgpRVseD4zhNYYfr2sJoCp1cgaPdBDTFyCYAJtJjU39X6G/Riyi3ENxjWVg80ckSIDBnJEGWkuJab3DORheiNwlMM6sMYGfgDRl/uxCeVB5O9lbgWLzDNUwdU/sHYVGjTZw/y+o4TGMq021WODmOGYOGkc/D5LjifD6eIpOpVWhzHCCPyIOxGoKzVDoa8UzQOIcMPmDi1ti/mwiIpsAAECZMuJJKgLHC8aZjXVaWHqOb1eXNUABkOn/pE2mxGYg+AOqm8M4hTe40qbi/qw0FxMzt3vaNrnxUVnRqkxpp0fuabrvyTnedgXuk5Ym3j5zZYLAU6IIpsDZ1jeOZVBJQhCAEIQgM1hukfU1vq2Mc0VIBZVEhjwZjNPcd8Jm4WjDhMTdVPSngv1ugaYIa8EFriNCNjvB0UHheAq4elTY/vNES0lwsTFyBtFkBpkKFhsbNn2P5/opqAFE+zqfXdflmrlazMSTDWlxhoJhveMxraZgRLQgBZrGNrZixzusdk2AiHGSS3KTHZA0MEjtLSoQFTj8GMVg3UmzRFSnlEtuxpFpbPLaV89UqT30uvAIpZ+rzGI6zLny6z3YPovpXGPim88muPuBXjfRXo3UqcKwwILIx7K1TOA0hjGimZDy3l4+RUYMUSYmQqttIW7Tdtbagn4aeq+jsZwDAVDUeG0W1Xse3OMvZLgRnDZy5r6xPiqJv0T4Fxow55ZTDs4Du1Wcct6lQaAQbNDdSlA8q6C4XNxDCCQfvqZsfwg1PhluvpdYror9G+Gwdb6wSalUOeaerWUg7MA1rZJJDTllxPOAtqqAUbiJd1bsrA8xGUmJmykoQGfwfDnmp94XiA05gT2sjgWl1y0uOhBzd22UQtAhCAEIWD6S9JMcX9Vg6VOmHYgYZlWpLnvflLnvp04yhjAHEucT3T2VGwbxCoeA9GG4eoaz61bEV3NymrVdMAkEtYwQ1jZAsB6q+VAIQhACEIQAhCEAIQhANVMM1xkiSjD0i0RmJG07J1CAEIQgBCEIDl7AQQQCDYg3BB2KoW8EqYenkwdRtOm2S2l1VNrZLiTBa0RMnbXzWgQgKTC8HL6f3+UVC4maYAtyOx5+qtcJhm02hrdB8fEp5CAEIQgBCEIAQhCAEhbulQgBCEIAQhCAEIQg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400" y="1340174"/>
            <a:ext cx="1948830" cy="135229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06330" y="1179734"/>
            <a:ext cx="701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</a:rPr>
              <a:t>1970 COG begins issuing daily air quality readings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38200" y="4507468"/>
            <a:ext cx="701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219200" y="2276732"/>
            <a:ext cx="701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</a:rPr>
              <a:t>1990 COG Adopts Million Tree Planting Resolution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634343" y="3833335"/>
            <a:ext cx="701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</a:rPr>
              <a:t>1997 ENDZONE Partners Founded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23900" y="1549066"/>
            <a:ext cx="701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</a:rPr>
              <a:t>1974 COG’s Commuter Club Formed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458029" y="4651735"/>
            <a:ext cx="701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</a:rPr>
              <a:t>2000 ENDZONE Partners becomes Clean Air Partners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414689" y="2652875"/>
            <a:ext cx="701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</a:rPr>
              <a:t>1991 MWAQC Founded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810944" y="3021637"/>
            <a:ext cx="701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</a:rPr>
              <a:t>1996 </a:t>
            </a:r>
            <a:r>
              <a:rPr lang="en-US" dirty="0" err="1" smtClean="0">
                <a:solidFill>
                  <a:prstClr val="black"/>
                </a:solidFill>
              </a:rPr>
              <a:t>RideFinders</a:t>
            </a:r>
            <a:r>
              <a:rPr lang="en-US" dirty="0" smtClean="0">
                <a:solidFill>
                  <a:prstClr val="black"/>
                </a:solidFill>
              </a:rPr>
              <a:t> Becomes Commuter Connections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104573" y="3418180"/>
            <a:ext cx="701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</a:rPr>
              <a:t>1996 Ozone Action Days Program Begins</a:t>
            </a:r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994" y="3747990"/>
            <a:ext cx="1088411" cy="1088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6" descr="Picture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0" y="6196012"/>
            <a:ext cx="838200" cy="504825"/>
          </a:xfrm>
          <a:prstGeom prst="rect">
            <a:avLst/>
          </a:prstGeom>
          <a:noFill/>
        </p:spPr>
      </p:pic>
      <p:sp>
        <p:nvSpPr>
          <p:cNvPr id="27" name="TextBox 26"/>
          <p:cNvSpPr txBox="1"/>
          <p:nvPr/>
        </p:nvSpPr>
        <p:spPr>
          <a:xfrm>
            <a:off x="3672115" y="5085218"/>
            <a:ext cx="701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</a:rPr>
              <a:t>2000 20% Telework Goal</a:t>
            </a:r>
            <a:r>
              <a:rPr lang="en-US" dirty="0">
                <a:solidFill>
                  <a:prstClr val="black"/>
                </a:solidFill>
              </a:rPr>
              <a:t> </a:t>
            </a:r>
            <a:r>
              <a:rPr lang="en-US" dirty="0" smtClean="0">
                <a:solidFill>
                  <a:prstClr val="black"/>
                </a:solidFill>
              </a:rPr>
              <a:t>Established with Board of Trade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026044" y="5465921"/>
            <a:ext cx="701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</a:rPr>
              <a:t>2001 Bike To Work Day Program Launched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506686" y="5852633"/>
            <a:ext cx="701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</a:rPr>
              <a:t>2008 Car Free Day Program Launched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000829" y="4213163"/>
            <a:ext cx="701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</a:rPr>
              <a:t>1997 Guaranteed Ride Home Launched</a:t>
            </a:r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623" y="3440017"/>
            <a:ext cx="1986896" cy="1115830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925734" y="1881387"/>
            <a:ext cx="701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</a:rPr>
              <a:t>1985 Commuter Club Becomes </a:t>
            </a:r>
            <a:r>
              <a:rPr lang="en-US" dirty="0" err="1" smtClean="0">
                <a:solidFill>
                  <a:prstClr val="black"/>
                </a:solidFill>
              </a:rPr>
              <a:t>RideFinders</a:t>
            </a:r>
            <a:r>
              <a:rPr lang="en-US" dirty="0" smtClean="0">
                <a:solidFill>
                  <a:prstClr val="black"/>
                </a:solidFill>
              </a:rPr>
              <a:t> Network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912633" y="6177778"/>
            <a:ext cx="701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</a:rPr>
              <a:t>2008 COG Climate Report Adopted</a:t>
            </a:r>
          </a:p>
        </p:txBody>
      </p:sp>
      <p:pic>
        <p:nvPicPr>
          <p:cNvPr id="34" name="Picture 13"/>
          <p:cNvPicPr>
            <a:picLocks noChangeAspect="1" noChangeArrowheads="1"/>
          </p:cNvPicPr>
          <p:nvPr/>
        </p:nvPicPr>
        <p:blipFill>
          <a:blip r:embed="rId7" cstate="print"/>
          <a:srcRect l="29375" t="20313" r="28751" b="11719"/>
          <a:stretch>
            <a:fillRect/>
          </a:stretch>
        </p:blipFill>
        <p:spPr bwMode="auto">
          <a:xfrm>
            <a:off x="2148939" y="5126572"/>
            <a:ext cx="1131290" cy="1468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49438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dirty="0" smtClean="0"/>
              <a:t>Comparison to Voluntary Bundle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2857" y="1598164"/>
            <a:ext cx="8229600" cy="4170363"/>
          </a:xfrm>
        </p:spPr>
        <p:txBody>
          <a:bodyPr/>
          <a:lstStyle/>
          <a:p>
            <a:pPr marL="346075" lvl="1" indent="-346075">
              <a:buFont typeface="Arial" panose="020B0604020202020204" pitchFamily="34" charset="0"/>
              <a:buChar char="•"/>
            </a:pPr>
            <a:r>
              <a:rPr lang="en-US" dirty="0"/>
              <a:t>Wind Energy Purchases</a:t>
            </a:r>
          </a:p>
          <a:p>
            <a:pPr marL="346075" lvl="1" indent="-346075">
              <a:buFont typeface="Arial" panose="020B0604020202020204" pitchFamily="34" charset="0"/>
              <a:buChar char="•"/>
            </a:pPr>
            <a:r>
              <a:rPr lang="en-US" dirty="0"/>
              <a:t>Clean Energy Rewards Programs</a:t>
            </a:r>
          </a:p>
          <a:p>
            <a:pPr marL="346075" lvl="1" indent="-346075">
              <a:buFont typeface="Arial" panose="020B0604020202020204" pitchFamily="34" charset="0"/>
              <a:buChar char="•"/>
            </a:pPr>
            <a:r>
              <a:rPr lang="en-US" dirty="0"/>
              <a:t>LED Traffic Signal Retrofits</a:t>
            </a:r>
          </a:p>
          <a:p>
            <a:pPr marL="346075" lvl="1" indent="-346075">
              <a:buFont typeface="Arial" panose="020B0604020202020204" pitchFamily="34" charset="0"/>
              <a:buChar char="•"/>
            </a:pPr>
            <a:r>
              <a:rPr lang="en-US" dirty="0"/>
              <a:t>Renewable Portfolio Standards</a:t>
            </a:r>
          </a:p>
          <a:p>
            <a:pPr marL="346075" lvl="1" indent="-346075">
              <a:buFont typeface="Arial" panose="020B0604020202020204" pitchFamily="34" charset="0"/>
              <a:buChar char="•"/>
            </a:pPr>
            <a:r>
              <a:rPr lang="en-US" dirty="0"/>
              <a:t>Building Efficiency/Green Buildings</a:t>
            </a:r>
          </a:p>
          <a:p>
            <a:pPr marL="346075" lvl="1" indent="-346075">
              <a:buFont typeface="Arial" panose="020B0604020202020204" pitchFamily="34" charset="0"/>
              <a:buChar char="•"/>
            </a:pPr>
            <a:r>
              <a:rPr lang="en-US" dirty="0"/>
              <a:t>High Electricity Demand Day (HEDD) Initiative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381000" y="304800"/>
            <a:ext cx="8229600" cy="1143000"/>
          </a:xfrm>
          <a:prstGeom prst="rect">
            <a:avLst/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5400000" scaled="1"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 smtClean="0"/>
              <a:t>Voluntary Bundle Measures		</a:t>
            </a:r>
            <a:endParaRPr lang="en-US" sz="3200" dirty="0"/>
          </a:p>
        </p:txBody>
      </p:sp>
      <p:pic>
        <p:nvPicPr>
          <p:cNvPr id="5" name="Picture 9" descr="HH01519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40030" y="489743"/>
            <a:ext cx="1219200" cy="773113"/>
          </a:xfrm>
          <a:prstGeom prst="rect">
            <a:avLst/>
          </a:prstGeom>
          <a:noFill/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F89EF-1B84-4D67-960B-4AABA8D380FC}" type="slidenum">
              <a:rPr lang="en-US" smtClean="0"/>
              <a:t>6</a:t>
            </a:fld>
            <a:endParaRPr lang="en-US" dirty="0"/>
          </a:p>
        </p:txBody>
      </p:sp>
      <p:pic>
        <p:nvPicPr>
          <p:cNvPr id="15366" name="Picture 6" descr="https://466335034e-custmedia.vresp.com/b6c8835c27/genericgreen%2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5105400"/>
            <a:ext cx="2514600" cy="1475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8" name="Picture 8" descr="http://cms.ipressroom.com.s3.amazonaws.com/149/files/20125/168209_24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37347" y="3962400"/>
            <a:ext cx="1156063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wind-turbines17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2000" contrast="-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860"/>
          <a:stretch/>
        </p:blipFill>
        <p:spPr bwMode="auto">
          <a:xfrm>
            <a:off x="6019801" y="1676400"/>
            <a:ext cx="1447799" cy="2006946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untitled.bmp"/>
          <p:cNvPicPr>
            <a:picLocks noChangeAspect="1"/>
          </p:cNvPicPr>
          <p:nvPr/>
        </p:nvPicPr>
        <p:blipFill rotWithShape="1">
          <a:blip r:embed="rId7" cstate="print"/>
          <a:srcRect t="75" b="17325"/>
          <a:stretch/>
        </p:blipFill>
        <p:spPr>
          <a:xfrm>
            <a:off x="1219200" y="4876800"/>
            <a:ext cx="2438400" cy="1598533"/>
          </a:xfrm>
          <a:prstGeom prst="rect">
            <a:avLst/>
          </a:prstGeom>
        </p:spPr>
      </p:pic>
      <p:pic>
        <p:nvPicPr>
          <p:cNvPr id="11" name="Picture 6" descr="Picture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4800" y="6287798"/>
            <a:ext cx="685800" cy="41303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768175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162050"/>
          </a:xfrm>
          <a:prstGeom prst="rect">
            <a:avLst/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5400000" scaled="1"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 smtClean="0"/>
              <a:t>The Gold Book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3899" y="1514020"/>
            <a:ext cx="5295901" cy="4678363"/>
          </a:xfrm>
        </p:spPr>
        <p:txBody>
          <a:bodyPr>
            <a:normAutofit fontScale="92500" lnSpcReduction="10000"/>
          </a:bodyPr>
          <a:lstStyle/>
          <a:p>
            <a:pPr marL="284163" indent="-284163"/>
            <a:r>
              <a:rPr lang="en-US" sz="2800" dirty="0" smtClean="0"/>
              <a:t>Compendium of state and local actions that improve air quality </a:t>
            </a:r>
          </a:p>
          <a:p>
            <a:pPr marL="692150" lvl="1" indent="0">
              <a:buNone/>
            </a:pPr>
            <a:r>
              <a:rPr lang="en-US" sz="2400" dirty="0" smtClean="0"/>
              <a:t>(but are not </a:t>
            </a:r>
            <a:r>
              <a:rPr lang="en-US" sz="2400" dirty="0"/>
              <a:t>easily quantifiable or are not being </a:t>
            </a:r>
            <a:r>
              <a:rPr lang="en-US" sz="2400" dirty="0" smtClean="0"/>
              <a:t>credited </a:t>
            </a:r>
            <a:r>
              <a:rPr lang="en-US" sz="2400" dirty="0"/>
              <a:t>in the </a:t>
            </a:r>
            <a:r>
              <a:rPr lang="en-US" sz="2400" dirty="0" smtClean="0"/>
              <a:t>SIP)</a:t>
            </a:r>
          </a:p>
          <a:p>
            <a:pPr marL="284163" lvl="1" indent="-2841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First Version: 2004, Revised 2009 &amp; </a:t>
            </a:r>
            <a:r>
              <a:rPr lang="en-US" dirty="0" smtClean="0"/>
              <a:t>				2014</a:t>
            </a:r>
            <a:endParaRPr lang="en-US" dirty="0" smtClean="0"/>
          </a:p>
          <a:p>
            <a:pPr marL="284163" indent="-284163"/>
            <a:r>
              <a:rPr lang="en-US" sz="2800" dirty="0" smtClean="0"/>
              <a:t>For each measure:</a:t>
            </a:r>
          </a:p>
          <a:p>
            <a:pPr marL="915988" lvl="1"/>
            <a:r>
              <a:rPr lang="en-US" sz="2400" dirty="0" smtClean="0"/>
              <a:t>Description</a:t>
            </a:r>
          </a:p>
          <a:p>
            <a:pPr marL="915988" lvl="1"/>
            <a:r>
              <a:rPr lang="en-US" sz="2400" dirty="0" smtClean="0"/>
              <a:t>Progress/status</a:t>
            </a:r>
          </a:p>
          <a:p>
            <a:pPr marL="915988" lvl="1"/>
            <a:r>
              <a:rPr lang="en-US" sz="2400" dirty="0" smtClean="0"/>
              <a:t>Benefits</a:t>
            </a:r>
          </a:p>
          <a:p>
            <a:pPr marL="915988" lvl="1"/>
            <a:r>
              <a:rPr lang="en-US" sz="2400" dirty="0" smtClean="0"/>
              <a:t>Opportunity for Expansion</a:t>
            </a:r>
            <a:endParaRPr lang="en-US" sz="2400" dirty="0" smtClean="0"/>
          </a:p>
          <a:p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F89EF-1B84-4D67-960B-4AABA8D380FC}" type="slidenum">
              <a:rPr lang="en-US" smtClean="0"/>
              <a:t>7</a:t>
            </a:fld>
            <a:endParaRPr lang="en-US" dirty="0"/>
          </a:p>
        </p:txBody>
      </p:sp>
      <p:sp>
        <p:nvSpPr>
          <p:cNvPr id="14" name="AutoShape 2" descr="data:image/jpeg;base64,/9j/4AAQSkZJRgABAQAAAQABAAD/2wCEAAkGBxQSEhUUExMWFRUXGRUaGBcYFxoXHBgYGBoXGB0XFxcYHCggGB0lHR4aITEhJykrLi4uGSAzODMsNygtLisBCgoKDg0OGxAQGywkHyQsLC0sLDcsLCwsLCwsLC8sLCwsLCwsLCwsLCwsLSwsNywsLCwsLCwsLCwsLSwsLCwtLf/AABEIAOAA4AMBIgACEQEDEQH/xAAcAAABBQEBAQAAAAAAAAAAAAAAAQMEBQYCBwj/xABDEAABAwIEAgcECAMHBAMAAAABAAIRAyEEEjFBBVEGEyIyYXGBQpGhwQcUFSNSsdHwYnLhQ5KTorLT8TNUgsIXJFP/xAAaAQEBAQEBAQEAAAAAAAAAAAAAAQIDBAUG/8QALxEAAgIBAwIDBwMFAAAAAAAAAAECEQMSIVEEMRNBkQUicYGxwfAUofEjMlJh0f/aAAwDAQACEQMRAD8A9xQhCAEISEoBUIQgBCQlIHhAdIQkJQCoXMeKVpQCoQhACEhK4FUGwIShY4hcldIAQhRa1V4OllUrI3RKQo+HxE2OqkI1QTsEITbawPvI90/osOaTpmqHELik/MJ56eS7VjJSVoj2BCEKgEIQgEJSeSUhKgEASOdC6TdRu6qIxtCUNUXifEqeHa11SQC6Jiw8SdBA9TFgVXJJWzJYNCCENM3GibxNYMa5x0aCToPiVk2OZRySqHhuJU3uDQTmIJgg7EAidDBMW5Hkl4rxGnh6T61UwxgBJAnUgCANbkI2CWheaY36VwKjhSw3WMB7LjULCRzLchhM/wDyy/8A7Mf4x/21y8eHJnUj06rTDhBTbcKAZuvND9LT/wDsx/jH/bW46NdJqOOa40iczAzO0gjKXA2BIvob+C1DNGWyY91lzlHJKmsTWyMc4gmBMAST4AbkqHh+Lse+BAbHeJ37PZBHZNnDQ7rZosUJh+LYHZXOyk6TafImx9F1icQ1gl3kALknk0blZ1LnsDsMAuAF0oONxrqdLMWgPcWta2Z7T3BrZjzkxyN91OVUrA3VeR7JI8CB+ZVPiMU7MYMCTpaYtJ5lXNUGLAeug8VBxOCGpJ9kEiLkmJjZfG9q4c+SP9Jvbd+Xlz+ep6MMorudYOs5wF2gyQSQTMRoJEKcExRoFsZdLgjn4+akL39HjnDGlkvVtfp+cPk5ZGm9gQhC9ZgFFfiCTDf+VKTdKkG6KqjLTY4hCbqqGhRUXaYHNPqsiKZvFmVK9XC9qnUynKdzbVsaWIIvOukKj4VUNdtbh+LP3jZyO1kC4IJuSLEblp8CpvTXhbi1uJo2q0byNSwX9Y18i5ZLpZ0mpP8Aq9aicuKHfAFmAT3juZmBuCZiy8WWbT97+U/ujLND0Z4+MO2ph8W8UzQ0c4wC38InU6QNwRGivWijjqTKtOoS0teGuaS3WAZBvIgiD4rw3jGPq16hq1Xl7juYFuQAsAtB9HfSf6pW6qo77iqRJOjH6B/gDofQ7KYs9VF9gmelcDrtDyC3IagBEwCXgS4DKAD2TNifam5VJ9L+MyYNtMa1ajQf5WAv/wBQb71KxWIpUXOmoxjg92UN+8d380lkdkn+YCNrmcf0+xrse+kabcrabXd43Lnls6D+ELpnzQUWr3LJ7GLwIl0BSmMNrG+bbkrPo5wZ4xDC5zABJJJPI+C0WG4A5vVTVpdg1p7X45iLbfJc8HTeMtSfnX0/6/Q4SnRg8UIaPH9VrfohxuTGOpzarTPq5hDh/lzqNx/gDxRoND6bi0OBhx3vIt+5ULgGGq4bE0q4ynq3TGY3BBaRpyJXN1hyU32r90ai/M9yx+LFJheTyA8yYGniqXheBZVzB7RDWhtnWJcXF1hoDYhskQQYEqtPSmlXIFTNSABtGdpLpBzZYdppEaulaDo+Wlji1zHS8mWmZgNbLjqXGLkr2wywn/azsmmT8UWhhzgFoFwRPpG/kqinim0XkPY8uLWlrWMdULA4ulgyghoADZNgSp89bU/gpn+9UHyb+f8AKueJ1xThzRmqu7FNn4nG9+QEEk7AFYl7z1Ly/P4BAxHEWvqU+sY+myk4PcX5YBcHMZnyuMC5N4iGk2Mq+VbRo9Swh4Dw6TUfaXud3i5p22AEwIGgXfCcI6k0tJ7H9m03LG37Bd7QFo5aXiTqLd0CekIlMYesXucR3Aco/icO8fIG3mD4KQtpqSKC460TE3XaiY1mhW4q2Zk6VktCbw7paE4ozS3BCEIAQUIQEDGY5lN7KZdlfVkMJBLZA3NhOkCZKrsFxs0SaOLMVW3a8NJFdk95jWCcw9poFtdLq24lgGV6bqdQS0+hBGjmnYg3BWM4lRqhxpYio91RkvovEDOxg71GB2a7bktJIeCRoQW8ckpRd/nzIaHpVxAswdSpRrMY5zZpvMEOm8M5kiYNxvovBZ333Wk4hj3VnZnR5CzQTclrZ7MmXEDclQmcLzuzEw3fx8l4MufW7MN2RMLQdUsB5nbzJ+XmrbCcMYzUZjzO3kFLp0w0AAQBsu15ZTbMjOIrhkeJ+HNVlHi01iD3DYeBHtev6clzxOvdx5WCpAukMaa3BuMFWBLXbfsK6zD8I/fosjwivIjmJ9d1psPVzNB330/RfY9j5EnLE/ivv9jzdQuzEx1PM2wuL7/oqxXE/u36KFisNu33fpZX2r0MpvxoK+V9zOHKl7rIicw2JfTdmY4tdzBj/lNgKyxGBECHMByg5ZlxdGi/Ouai0exKy+6P9Lg0Np1mwBYPaP8AWPmPctBwhprO+sv9oRSb+ClzP8T4BPIBo2K8tfUAiSBNhKtuD8bqUJaCTTd3mztuWH2XR+9x7sPVONKfZFUuT0cs62Z7sFrfGQQXfIevNM1cPDg1r6mY3JzuIa3d0E6nQePkV3Q4lTdRFRhltg0DWdAyNjNoT2DoloJdd7ruP5NHgNPed19ClKvqdDnAPsWEQ5lvMey4eY+II2Upc5BMxeInwXS6RVKgCRzZsUqFoCNbFglQhACELL8d4w5uJp06NYZhAqUy0Fpm93azEmBtcwsTmoq2Rs1C4rVMrS6CYBMDW3JZbC/SDhHOyvL6ZsZc2R2gCLtmLEawtBSxlOvTd1NZjpBGdjg7KedjqFVOMuzFkfDcVz1sggNLTEyCSImNnC+3KZIIR0loU3Yd3WhxALS0tMOa+QGOY49whxHaNhebSotXg56ohjg7MJcIEHf7uIDbhpg2OUA81FbjHMY8ud2ILnMq5XwwiCwsEQZhsZtXd2ElWl2UxnHeFlj/AL5obWtnyjsVQQfvWGBlMghzYF7jVNHCOBgCbDRJiq5e4kzyAJLsrRo0E3gCyi4Tij3Pc2Radr2MalfBytyk3Hscth0iLIQqXjOLh2UXIA1MAEmTrqcvzUjG3RCXiuFtfF3C976+8KIOCNzkdvLlBBkd6dNOUKAypZoMyfOTcjku2VJBIkgakAkDe5hd9Ml5gm4VhpOyhrjD2tkyRDgZItoFfYesWnw3CyQxAt2jfTvfotOFNcsc1OL3I0mqZcsfIkfP9Uvv+P6qppVS3RTaWKadbHyEe9fo+l9p4sqqb0y/b5M8c8Lj23HKtAO1F+d5/NMfZ59kk+nzCnVXNPdaGiOYN+d0jHkaGNrECy75ehwZt5R39PoZjklHazG8dkVMp2A+N/0SVONhoaA3M6BN4E+66c6SU4rk/iDSPdG3kqPEsINwRIBHiOYX53NhjHJKFbJnsg7imbnoX0giqCBpdzCZt3c7P4hMesbr1ulUDgHNMgiQV4J0NwpdXzTlY0EFx0k2jx525L1XoxxAMeaBeHNPccLCdwAYN/z819LpenXgalyI5anpfY1KEKBxXiHVZIynM6CCbx/C0C5PdHiQqeknoTWGxLaglpkAxoRsDv4EJvFvIyx4/JVK2RulZJQkaZSqFBV+E4LQpVHVWUwHumXSTrcxJ7M+CsE3iA7K7LGaDlnSYtPqo0u7QKri3RfC4mTUotzH229l0+Lm6+sry7HcJpUcS9tBz3hktJdAIIJDhaMw20E381rMXhq9AAtp1KZtJZcQBuWE55MmXeSojQNR5IPbcSSbCSTJPv2Xyep6hNU40/z4HNuznCV30j9zVdTPIEgHzbofcn8fxqrWblqZSZEuAyl8TAdFiBNrWuouMaWS1xa78/FR2iAvLHJLTSexncVzgLmwVRhKoZUe46GY9TKncR7h9FU5Tz+Hh+t1uC2BbuxzBMmABJPyHNMzSr6G/gcruV91T4tlgCdxflZQ2MFu1Ek+kbraxrkGqqYFhIJGkCBYGDIkeBKKWCY1rmgEh1jJm0RE+Sp+G49+ZjS7MHGCDcj11WhXOScdgQxw1ltbGdddNeegUxCFhtsAhRMPjmuc4aReZ1A1PgumY1pjaYj1n0V0sEnPlvMJynjXEAh2qgcRqQ2Of5KHTx2Rsa3+G/78V1xzyRXuSa+dGXFPuiy4kDVAkAkEeFpE/Bc8WDqlFzA0EwMogWgjQ7WTzXAgEaFKr+py73J79/8AfxGlcDtLEOaABAA2gQPRdsxzwQQ6CLjwIVQMWesiezMf1Trcc0+RiD5kjy+PPkt/quo/zfqyeHHg9I+vvrUmO60gVAAADkIe0nOGltybWaTedlKwXCnOa4uJpB94GUPkyO04W7sCAJ7IMgrL9GcU4MqNaYc2Hg2Nj2H62GrST4LS8A4uaj8rqgeHA5SMuo/lG4k+i9mLq4vTF3b9D0LdWW/DaDqdMNdlkT3RAEmYE7BO16QdrsnUhC9iDVibrpIAlQoIQhAUPGuluHwtUUq2cEtDswbmaJLhBgzNp03CwHSfjFKpiTUoVZa4MM3b2gI0cBewWi6XdCa2KrurU6tO+WGOBEBrQIzCZvJ0GqyWK6C41n9i2oObHt/IkH4Lw9Qsk7i1sYlZC+sOrvBdcN0Ma+J9ynqlr8OrUn/eUatNsESWObJ8DuY5FS+EPc5ri4z2yB5CNOS+fOGkwWjKUtJLc3gqyhwerUe5rQOzqSQ0XMC53JVphqkTfb4rini6lMzTcATqCA4HlM6QbyuNyV6TUa8xnFdFi/DtLSeukdk5Q2cxa5msgtALidICjYLofNKq6s8seycuUtc2MmcPJ1c12gy7p+iajKhqtd95ObwJNjMzO/vRXz1Hh73yYAsMsAXAgWjbRW8vbVt8N/h8DeqHBVdG8IM5fUAEFrAHyINSQKgnUMiT5rS/WaY7WSnYZ8ucXyHq8n/ke2FWYnDhxnwO3uTYwIn1G2wH6pkjrdtmVOlVE6swNcQHBwBjMNDHJM4h0MceQP5IoU8rQP3zXTmyCDvZVbGGUPDDFRvr+RV415zvvs2fGc2qruH4ItqEkjs29SP0KkYerNeo3kGfP9V0nu/kBMfTc5zQ0E2dYCdLn4KnrG62vDKPbaTAOYRIBOhkCdJsLXVHxfhXaLmAiXd3WATb0A/JZx5Vq0lraxeDS5gABJkgAXJ3+assThX0yA9pE6SDfQ296r8FSNGtRewA9Wc1yRJBB2srXpVxGpia1IkMy0ycpBdJDgCSQBGwtzVelvuPIzNMdoc5H5q3Dz1jrnut+Jemm0B1hMbT6mU3Tq//AGHt/gb8CT/7I9yF5wGnTdiKbarWvY4wWuEgyCBIOt4Wn4XxV7S1gqAhpY1zeycontTFxA2WNwwaXsDgHNzNzAiQRIkEHUELX08UKJe1jafVte/sZG5QA4wBAkWiPBbhPSk9TW/5fodMZs0IQvuGgQhCAEIQgBc1aga0ucQGgEkmwAFySV0s903qPGGcGmA8OY60yHAiPDdAZj6QOk1GvhGOw1TPFdodZzSPu6hmHAGLa6Lz0cUf+yU0RLD4ZT+Y+ajLzzxxk7aLpTJ32o/n8Sm38bIMFwBibuOnvUOpMGNYMeapK4Ni8G4F5sbc48rLKwY+COK4NP8AbZ7Pa72lzdOfaj+fxKzNSGBrmNiRr3otc+H/ACusNVqOB7Vxvra9oFvWJV/T4+BpjwaT7Ufz+JR9qP5/ErPE1CA4ktmI2H/le3uKewVZznOBMgRsBc7fvkp4GPgaY8F39qP5/Erv6/VtY301UGhGYZtJv5C5+Chikwl9Yse5gfmplrpLy4lp1uIIB0EERdFgx8F0xLg8TqDWR6lcjiTpnfnJUChSLQ5hIOXK5pcT1ha4DvNk5RJAAMb6rpPAx8DREsDxipz+Rt4ofxiod/l74VensPhXP7otz2U8DHwNKJH2o/n8SlbxOodJPqVIo8LaO8Z8rD9UmEb1VQsPdcJB8k8DHwNERWVa52I8yR804GVZmWzzkz74UsFKng4+BoiRQaouS0ga3dpuvYuD4bBVqDamHpUTSqNlpZTa23KwBaQbEagheQY6plpvPJrj8Cq36Pemr+HVcr5dhnkdYwXLTp1jBz5jcDmAuuPHCN0iaUux9FITWGxDajG1GODmPaHNcLhzXCQQeRCdXYAhCEAIQhACrOkdHPh38xBHp/SVZqs45xFtFoByHOYIcbBsGXFoBLhaIHMaIDxyhwio1zjsNIgl1wQI20TdfAsdtB5iy3Vfio9kDVpgMbSZLSHA5Gy83AN3kW0WTxTIefOffdYkaRRVuFOHdIPwKrKuAc06QIIhwkAHkR/VatCyUx9DBNac29/AX5DZP06YboAN7c1pH4dh1aD6Jl3DaZ2I8ifmgKCrSDhBuF2rg8KZzd8P0XP2S38R+CgK/CPDXgmSBJIAkxB0G6ODhxLfvQxtzlc0NIp3BYAdACNR5qzocNDXB2YmE+/BUzqxp7Jbp7LtR6qgrnh2V4DhUa4t6shswwTAz+0bX5eqrMTUyEtIOYRa8XvcgGIF1eYKi6lmaA0UWjsXJdzM+EysRhuJVWOztf2uZAcfe4EqpWQ1+CoEhpFPLLc0vMnawaLC51N7aKJwajkqQJABGsXJBbaNSIuTdQ+H9JKrqjWua12YtbaWm51WrbRaCSAJO6dgdOdFyq7FvmCdiDA5Wl07AyrEhQXtkGfaMaehj0uPRZKd0CAe84bQefuvspih4fMbG8az7pEag+SmICHxV8Uz4wP36I+j/ovhcXiS3EVCABLKI7PWxqM8zA1yiCecAqHxqtLg3lc+Z/p+aXgvCMTXcHYalUcQQQ9vZDSDY9YYAI81uJln0JQotY1rGNDWtAa1oEANAgAAaABOKHwfruop/WMvXZRny6Zv3rFpmFMWyEfFVYLLxLvgpCreI1Ie3eLx6/0VkgBCEIAWH6ZVqJrNyVGmoQQ5oMkRzjQxz5K96XcOrV8PkouyuzAkTlzNggtn1B9FnOF/R9HaxFWIvlp/N5H5D1UBRVMQ0GJlxsGi5J5QFFx7T3ngU9gHGHOMiWgfiEyW6gXhSukHSTCYQup4EdYTZxn7sECP+oO3VFu6HZLmZ0WEq4iriKgc5xc60GwDQNA0CA0DYAAKNFNKhcUXyBOu/mu1g0CESucwSiWjpC5zpM6UyakdoXHWJc6Uy6kdKmxfRqi8kjM0kkmDIk30dKuA4JU3Q2ZncB0aNKsx/WBzWkmIg6GOY1WiQhGygkLQUqFAIAncPRL3BotJ15Dc+gum1ueieDp4SicXiXtp5h2S8gQzWb7u5co5qpWGQOjeG4WHTUZ99Yn6xcAnbKQGsINrgaWJ1XorAIERG0aR4LA47hQx1TNhcM6iye1Wqg0Wv1MsoEZ3XM5iGgydVuMBhG0abKbe6wAD03PidV0RgkIQhUGS6YUn1q+Hw1N5p9YKjqjhM5GxGnqPOFrVHbhGiq6rfM5rWa2ytLnCBzlxv5KQgBcveBqQLgXtc2AXSpOlPDalem3qzdrpiYm0SDzHzKAu14V036Z1sXUqUmuLMO1zmhjbZwDGaod51y6C2pEr2TgPEevotd7Q7L/5h+uvqsD0l+i99Su6phqlNrHuLix+YZS4ycpaDIm8WjRAeWLW4PotiaOHNerSLWOIse+BeHOb7Im17zst5w3o3guEUjicQ8Oe3+1eNHfho073Pq7W8LzLph0zxHFKgpUw5lGexSBu6PbqkWMax3W+MSoUdrYkUrnewAElx2DRuVMOYRmBaSAYP9Ff9A/o80rYjMZG5IJ8GbtGnb1MWgGV6DxfgFHEUhSLQ0N7haACzy8OY3SjL3Pmri3SKvRqkEDU9kgRE22k2vM7q64J0hp4i3cqfhO/8p3U/pPwFsvp4luR1Oe1pYXzNOjmwZ9disFjejdekA9rS4aiO83lmGxVJsz0Vxj9/JJSqBwkT6gj4ELNdFeMVHRSrSTfK462E35+a06GGqBCEIQEq4quIFm5jykD81y6u0ZcxDS6IBI15DmhR4PXYeoOPx9Oi3NUdA25nyTmFxDajQ9uh9PBRpGlJomITTXKr4xxYtaRSud3fh8uZWHE6RlYcd4x1XYpn7zc65f6+C9A+jPiGFx4L67esx1MhzjWPWGNBUoA2pt5hoEHzBPizKZcSfeSbSZNyefjupeB4o/DVGVMO7K9hkPi7iJ1H4SDBbMFaSoM+qEKt6PcWbisPTrNIOZozAey+O029xB+SslogIQhACEIQAhCEBFo4FrKjqjezmADmgAAkEkP/muR4+ilIQgMf9IfQo8TbRy1uqdSL9Wl7SH5ZsHC4gQfMb2a6JfR7SwZJeRUM2t3o0c/5N0Em7pttUIASOcAJJgDUnZKs50s4kA0UW9suI6xrYcQ2JDHNuQKhGW4ggu3hAZ/jOF+0K7mOpO9nI5wyxE5YNyA3N1j2wDm6tphRuI9BK1OXMqsezbNLHSSAG7tMk6yNvNbjgPDOpZL71CADN8rRowRYAXJi0k7QAnSGsBTa05TmcJDpMtAJMAXJETblOyEas8kxvDqlB0VaZY7xET5O0d6FR16ZxCkRgsVUfPZo1g1piAWh46xrWgBpJjadea8ap4943nzUszpLlCrW8UO7fcVFHSRv/5u94VJpZd1HQCeQJ9y8y4hxWo+v1hJlrgQNuyZjyW0pcfzuaxlJznOc1rW5rlziAALakkBXPDvoyxGLxFN2Jwf1ejmmq5tRoeWwbANJuXZRJbMTcIaiqPMhiTiq7frDyATFhMDkBsvX+E9GappgtYKdJoMOecotNhN3HXbVej8A6E4DBEHD4Wm1w9sgvf/AH3kuHoU7xrD5D1rbA98z3QATIaTlIJygi0+pQrVnjXSnB1cPWNJ57JAcxwkCow6Ov8AEbHnqqrqw3vXP4fzB5WuCvbcVwFmOwzGVS5r6ToFQNAI0kAEQWlpA5GxGyThv0f4GlBNI1Xc6pz/AOWzfgpRVseD4zhNYYfr2sJoCp1cgaPdBDTFyCYAJtJjU39X6G/Riyi3ENxjWVg80ckSIDBnJEGWkuJab3DORheiNwlMM6sMYGfgDRl/uxCeVB5O9lbgWLzDNUwdU/sHYVGjTZw/y+o4TGMq021WODmOGYOGkc/D5LjifD6eIpOpVWhzHCCPyIOxGoKzVDoa8UzQOIcMPmDi1ti/mwiIpsAAECZMuJJKgLHC8aZjXVaWHqOb1eXNUABkOn/pE2mxGYg+AOqm8M4hTe40qbi/qw0FxMzt3vaNrnxUVnRqkxpp0fuabrvyTnedgXuk5Ym3j5zZYLAU6IIpsDZ1jeOZVBJQhCAEIQgM1hukfU1vq2Mc0VIBZVEhjwZjNPcd8Jm4WjDhMTdVPSngv1ugaYIa8EFriNCNjvB0UHheAq4elTY/vNES0lwsTFyBtFkBpkKFhsbNn2P5/opqAFE+zqfXdflmrlazMSTDWlxhoJhveMxraZgRLQgBZrGNrZixzusdk2AiHGSS3KTHZA0MEjtLSoQFTj8GMVg3UmzRFSnlEtuxpFpbPLaV89UqT30uvAIpZ+rzGI6zLny6z3YPovpXGPim88muPuBXjfRXo3UqcKwwILIx7K1TOA0hjGimZDy3l4+RUYMUSYmQqttIW7Tdtbagn4aeq+jsZwDAVDUeG0W1Xse3OMvZLgRnDZy5r6xPiqJv0T4Fxow55ZTDs4Du1Wcct6lQaAQbNDdSlA8q6C4XNxDCCQfvqZsfwg1PhluvpdYror9G+Gwdb6wSalUOeaerWUg7MA1rZJJDTllxPOAtqqAUbiJd1bsrA8xGUmJmykoQGfwfDnmp94XiA05gT2sjgWl1y0uOhBzd22UQtAhCAEIWD6S9JMcX9Vg6VOmHYgYZlWpLnvflLnvp04yhjAHEucT3T2VGwbxCoeA9GG4eoaz61bEV3NymrVdMAkEtYwQ1jZAsB6q+VAIQhACEIQAhCEAIQhANVMM1xkiSjD0i0RmJG07J1CAEIQgBCEIDl7AQQQCDYg3BB2KoW8EqYenkwdRtOm2S2l1VNrZLiTBa0RMnbXzWgQgKTC8HL6f3+UVC4maYAtyOx5+qtcJhm02hrdB8fEp5CAEIQgBCEIAQhCAEhbulQgBCEIAQhCAEIQg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5" name="Picture 6" descr="Picture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6196012"/>
            <a:ext cx="838200" cy="504825"/>
          </a:xfrm>
          <a:prstGeom prst="rect">
            <a:avLst/>
          </a:prstGeom>
          <a:noFill/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0400" y="1828800"/>
            <a:ext cx="1501198" cy="203789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4493" y="4323896"/>
            <a:ext cx="1600654" cy="1600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573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225425"/>
            <a:ext cx="6480175" cy="641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6314"/>
            <a:ext cx="8229600" cy="4724400"/>
          </a:xfrm>
        </p:spPr>
        <p:txBody>
          <a:bodyPr numCol="2">
            <a:normAutofit lnSpcReduction="10000"/>
          </a:bodyPr>
          <a:lstStyle/>
          <a:p>
            <a:pPr marL="0" indent="0" algn="ctr">
              <a:buNone/>
            </a:pPr>
            <a:r>
              <a:rPr lang="en-US" dirty="0" smtClean="0"/>
              <a:t>2009 Gold Book</a:t>
            </a:r>
          </a:p>
          <a:p>
            <a:pPr marL="0" indent="0" algn="ctr">
              <a:buNone/>
            </a:pPr>
            <a:endParaRPr lang="en-US" sz="1200" dirty="0" smtClean="0"/>
          </a:p>
          <a:p>
            <a:r>
              <a:rPr lang="en-US" dirty="0" smtClean="0"/>
              <a:t>Existing Programs</a:t>
            </a:r>
          </a:p>
          <a:p>
            <a:r>
              <a:rPr lang="en-US" dirty="0" smtClean="0"/>
              <a:t>Existing but Available for Expansion</a:t>
            </a:r>
          </a:p>
          <a:p>
            <a:r>
              <a:rPr lang="en-US" dirty="0" smtClean="0"/>
              <a:t>Potential Future Initiatives</a:t>
            </a:r>
          </a:p>
          <a:p>
            <a:endParaRPr lang="en-US" dirty="0" smtClean="0"/>
          </a:p>
          <a:p>
            <a:endParaRPr lang="en-US" dirty="0" smtClean="0"/>
          </a:p>
          <a:p>
            <a:pPr marL="0" indent="0" algn="ctr">
              <a:buNone/>
            </a:pPr>
            <a:r>
              <a:rPr lang="en-US" dirty="0" smtClean="0"/>
              <a:t>2014 Gold Book</a:t>
            </a:r>
            <a:endParaRPr lang="en-US" dirty="0"/>
          </a:p>
          <a:p>
            <a:pPr marL="0" indent="0" algn="ctr">
              <a:buNone/>
            </a:pPr>
            <a:endParaRPr lang="en-US" sz="1200" dirty="0"/>
          </a:p>
          <a:p>
            <a:r>
              <a:rPr lang="en-US" sz="2000" dirty="0" smtClean="0"/>
              <a:t>Climate, Energy &amp; Sustainability Plans</a:t>
            </a:r>
          </a:p>
          <a:p>
            <a:r>
              <a:rPr lang="en-US" sz="2000" dirty="0" smtClean="0"/>
              <a:t>Renewable Energy &amp; Green Power</a:t>
            </a:r>
          </a:p>
          <a:p>
            <a:r>
              <a:rPr lang="en-US" sz="2000" dirty="0" smtClean="0"/>
              <a:t>Energy Efficiency Programs</a:t>
            </a:r>
          </a:p>
          <a:p>
            <a:r>
              <a:rPr lang="en-US" sz="2000" dirty="0" smtClean="0"/>
              <a:t>Stakeholder Initiatives &amp; Partnerships</a:t>
            </a:r>
          </a:p>
          <a:p>
            <a:r>
              <a:rPr lang="en-US" sz="2000" dirty="0" smtClean="0"/>
              <a:t>Land Use &amp; Transportation Coordination</a:t>
            </a:r>
          </a:p>
          <a:p>
            <a:r>
              <a:rPr lang="en-US" sz="2000" dirty="0" smtClean="0"/>
              <a:t>Transportation Options</a:t>
            </a:r>
          </a:p>
          <a:p>
            <a:r>
              <a:rPr lang="en-US" sz="2000" dirty="0" smtClean="0"/>
              <a:t>Transportation Demand Reduction</a:t>
            </a:r>
          </a:p>
          <a:p>
            <a:r>
              <a:rPr lang="en-US" sz="2000" dirty="0" smtClean="0"/>
              <a:t>Vehicle Emission Reduction</a:t>
            </a:r>
          </a:p>
          <a:p>
            <a:r>
              <a:rPr lang="en-US" sz="2000" dirty="0" smtClean="0"/>
              <a:t>Other Initiatives</a:t>
            </a:r>
          </a:p>
        </p:txBody>
      </p:sp>
      <p:sp>
        <p:nvSpPr>
          <p:cNvPr id="4" name="Rectangle 2"/>
          <p:cNvSpPr txBox="1">
            <a:spLocks noGrp="1" noChangeArrowheads="1"/>
          </p:cNvSpPr>
          <p:nvPr>
            <p:ph type="title"/>
          </p:nvPr>
        </p:nvSpPr>
        <p:spPr>
          <a:prstGeom prst="rect">
            <a:avLst/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5400000" scaled="1"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 smtClean="0"/>
              <a:t>2009 vs. 2014</a:t>
            </a:r>
            <a:endParaRPr lang="en-US" sz="32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F89EF-1B84-4D67-960B-4AABA8D380FC}" type="slidenum">
              <a:rPr lang="en-US" smtClean="0"/>
              <a:t>8</a:t>
            </a:fld>
            <a:endParaRPr lang="en-US" dirty="0"/>
          </a:p>
        </p:txBody>
      </p:sp>
      <p:pic>
        <p:nvPicPr>
          <p:cNvPr id="7" name="Picture 6" descr="Picture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6196012"/>
            <a:ext cx="838200" cy="504825"/>
          </a:xfrm>
          <a:prstGeom prst="rect">
            <a:avLst/>
          </a:prstGeom>
          <a:noFill/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9853" y="1734457"/>
            <a:ext cx="607722" cy="1177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450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>
            <a:normAutofit/>
          </a:bodyPr>
          <a:lstStyle/>
          <a:p>
            <a:r>
              <a:rPr lang="en-US" sz="2800" dirty="0" smtClean="0"/>
              <a:t>State plans: </a:t>
            </a:r>
          </a:p>
          <a:p>
            <a:pPr marL="354013" lvl="1" indent="0">
              <a:buNone/>
            </a:pPr>
            <a:r>
              <a:rPr lang="en-US" dirty="0"/>
              <a:t>	</a:t>
            </a:r>
            <a:r>
              <a:rPr lang="en-US" dirty="0" smtClean="0"/>
              <a:t>DC, </a:t>
            </a:r>
            <a:r>
              <a:rPr lang="en-US" sz="2400" dirty="0" smtClean="0"/>
              <a:t>Maryland &amp;</a:t>
            </a:r>
          </a:p>
          <a:p>
            <a:pPr marL="354013" lvl="1" indent="0">
              <a:buNone/>
            </a:pPr>
            <a:r>
              <a:rPr lang="en-US" sz="2400" dirty="0" smtClean="0"/>
              <a:t>	Virginia </a:t>
            </a:r>
            <a:endParaRPr lang="en-US" sz="2400" dirty="0"/>
          </a:p>
          <a:p>
            <a:pPr marL="457200" lvl="1" indent="-457200">
              <a:buFont typeface="Arial" panose="020B0604020202020204" pitchFamily="34" charset="0"/>
              <a:buChar char="•"/>
            </a:pPr>
            <a:r>
              <a:rPr lang="en-US" dirty="0" smtClean="0"/>
              <a:t>Regional plans:</a:t>
            </a:r>
            <a:endParaRPr lang="en-US" dirty="0"/>
          </a:p>
          <a:p>
            <a:pPr marL="354013" lvl="1" indent="0">
              <a:buNone/>
            </a:pPr>
            <a:r>
              <a:rPr lang="en-US" dirty="0" smtClean="0"/>
              <a:t>		</a:t>
            </a:r>
            <a:r>
              <a:rPr lang="en-US" sz="2400" dirty="0" smtClean="0"/>
              <a:t>MWCOG GHG Reduction Targets</a:t>
            </a:r>
          </a:p>
          <a:p>
            <a:pPr marL="354013" lvl="1" indent="0">
              <a:buNone/>
            </a:pPr>
            <a:r>
              <a:rPr lang="en-US" sz="2400" dirty="0"/>
              <a:t>	</a:t>
            </a:r>
            <a:r>
              <a:rPr lang="en-US" sz="2400" dirty="0" smtClean="0"/>
              <a:t>	</a:t>
            </a:r>
            <a:r>
              <a:rPr lang="en-US" sz="2400" dirty="0" smtClean="0">
                <a:solidFill>
                  <a:srgbClr val="0070C0"/>
                </a:solidFill>
              </a:rPr>
              <a:t>Jurisdictions’ Climate Action Plans</a:t>
            </a:r>
            <a:r>
              <a:rPr lang="en-US" sz="2400" dirty="0" smtClean="0"/>
              <a:t>	</a:t>
            </a:r>
          </a:p>
          <a:p>
            <a:pPr marL="457200" lvl="1" indent="-45720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0070C0"/>
                </a:solidFill>
              </a:rPr>
              <a:t>Energy Security &amp; Assurance Plans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457200" y="217993"/>
            <a:ext cx="8229600" cy="792162"/>
          </a:xfrm>
          <a:prstGeom prst="rect">
            <a:avLst/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5400000" scaled="1"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solidFill>
                  <a:srgbClr val="0070C0"/>
                </a:solidFill>
              </a:rPr>
              <a:t>Climate, Energy &amp; Sustainability Plans</a:t>
            </a:r>
          </a:p>
        </p:txBody>
      </p:sp>
      <p:pic>
        <p:nvPicPr>
          <p:cNvPr id="7" name="Picture 13"/>
          <p:cNvPicPr>
            <a:picLocks noChangeAspect="1" noChangeArrowheads="1"/>
          </p:cNvPicPr>
          <p:nvPr/>
        </p:nvPicPr>
        <p:blipFill>
          <a:blip r:embed="rId3" cstate="print"/>
          <a:srcRect l="29375" t="20313" r="28751" b="11719"/>
          <a:stretch>
            <a:fillRect/>
          </a:stretch>
        </p:blipFill>
        <p:spPr bwMode="auto">
          <a:xfrm>
            <a:off x="7448266" y="4809253"/>
            <a:ext cx="1115259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8" descr="CCC_logo_small_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86600" y="2514600"/>
            <a:ext cx="1168749" cy="1544781"/>
          </a:xfrm>
          <a:prstGeom prst="rect">
            <a:avLst/>
          </a:prstGeom>
          <a:noFill/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F89EF-1B84-4D67-960B-4AABA8D380FC}" type="slidenum">
              <a:rPr lang="en-US" smtClean="0"/>
              <a:t>9</a:t>
            </a:fld>
            <a:endParaRPr lang="en-US" dirty="0"/>
          </a:p>
        </p:txBody>
      </p:sp>
      <p:pic>
        <p:nvPicPr>
          <p:cNvPr id="5122" name="Picture 2" descr="http://energy.maryland.gov/facts/images/EmPOWE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0913" y="5299444"/>
            <a:ext cx="2056557" cy="689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http://www.mhec.state.md.us/images/sgg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2494" y="1114583"/>
            <a:ext cx="1905000" cy="1028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913" y="1551531"/>
            <a:ext cx="844675" cy="1466850"/>
          </a:xfrm>
          <a:prstGeom prst="rect">
            <a:avLst/>
          </a:prstGeom>
        </p:spPr>
      </p:pic>
      <p:pic>
        <p:nvPicPr>
          <p:cNvPr id="12" name="Picture 3" descr="\\cogfs002\dep$\AIR\jking\air photo\Logos\web%20seal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66800" y="5020730"/>
            <a:ext cx="1103313" cy="1175282"/>
          </a:xfrm>
          <a:prstGeom prst="rect">
            <a:avLst/>
          </a:prstGeom>
          <a:noFill/>
        </p:spPr>
      </p:pic>
      <p:pic>
        <p:nvPicPr>
          <p:cNvPr id="13" name="Picture 4" descr="\\cogfs002\dep$\AIR\jking\air photo\Logos\untitledfged.bmp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55913" y="5099974"/>
            <a:ext cx="1071563" cy="1016794"/>
          </a:xfrm>
          <a:prstGeom prst="rect">
            <a:avLst/>
          </a:prstGeom>
          <a:noFill/>
        </p:spPr>
      </p:pic>
      <p:pic>
        <p:nvPicPr>
          <p:cNvPr id="14" name="Picture 6" descr="Picture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04800" y="6196012"/>
            <a:ext cx="838200" cy="5048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42344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>
            <a:normAutofit/>
          </a:bodyPr>
          <a:lstStyle/>
          <a:p>
            <a:pPr marL="346075" indent="-346075"/>
            <a:r>
              <a:rPr lang="en-US" sz="2800" dirty="0" smtClean="0"/>
              <a:t>Renewable Portfolio Standards</a:t>
            </a:r>
          </a:p>
          <a:p>
            <a:pPr marL="346075" indent="-346075">
              <a:lnSpc>
                <a:spcPct val="150000"/>
              </a:lnSpc>
            </a:pPr>
            <a:r>
              <a:rPr lang="en-US" sz="2800" dirty="0" smtClean="0"/>
              <a:t>Government Renewable Energy Purchasi</a:t>
            </a:r>
            <a:r>
              <a:rPr lang="en-US" sz="3000" dirty="0" smtClean="0"/>
              <a:t>ng</a:t>
            </a:r>
          </a:p>
          <a:p>
            <a:pPr marL="741363" lvl="1" indent="0">
              <a:buNone/>
            </a:pPr>
            <a:r>
              <a:rPr lang="en-US" sz="2000" dirty="0">
                <a:solidFill>
                  <a:srgbClr val="0070C0"/>
                </a:solidFill>
              </a:rPr>
              <a:t>Green Power Partners &amp; Communities</a:t>
            </a:r>
          </a:p>
          <a:p>
            <a:pPr marL="741363" lvl="1" indent="0">
              <a:buNone/>
            </a:pPr>
            <a:r>
              <a:rPr lang="en-US" sz="2000" dirty="0" smtClean="0">
                <a:solidFill>
                  <a:srgbClr val="0070C0"/>
                </a:solidFill>
              </a:rPr>
              <a:t>DC Renewable Energy Goals, MCDGS Solar RFP</a:t>
            </a:r>
          </a:p>
          <a:p>
            <a:pPr marL="346075" lvl="1" indent="-34607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0070C0"/>
                </a:solidFill>
              </a:rPr>
              <a:t>Private Sector Renewable Purchasing</a:t>
            </a:r>
            <a:endParaRPr lang="en-US" dirty="0">
              <a:solidFill>
                <a:srgbClr val="0070C0"/>
              </a:solidFill>
            </a:endParaRPr>
          </a:p>
          <a:p>
            <a:pPr marL="741363" lvl="2" indent="0">
              <a:buNone/>
            </a:pPr>
            <a:r>
              <a:rPr lang="en-US" sz="2000" dirty="0" smtClean="0">
                <a:solidFill>
                  <a:srgbClr val="0070C0"/>
                </a:solidFill>
              </a:rPr>
              <a:t>Cooperative Solar Procurement, Community </a:t>
            </a:r>
          </a:p>
          <a:p>
            <a:pPr marL="346075" lvl="2" indent="-346075">
              <a:lnSpc>
                <a:spcPct val="150000"/>
              </a:lnSpc>
            </a:pPr>
            <a:r>
              <a:rPr lang="en-US" sz="2800" dirty="0">
                <a:solidFill>
                  <a:srgbClr val="0070C0"/>
                </a:solidFill>
              </a:rPr>
              <a:t>MD Game Changers Program</a:t>
            </a:r>
          </a:p>
          <a:p>
            <a:pPr marL="346075" lvl="2" indent="-346075">
              <a:lnSpc>
                <a:spcPct val="150000"/>
              </a:lnSpc>
            </a:pPr>
            <a:r>
              <a:rPr lang="en-US" sz="2800" dirty="0" smtClean="0">
                <a:solidFill>
                  <a:srgbClr val="0070C0"/>
                </a:solidFill>
              </a:rPr>
              <a:t>Rooftop </a:t>
            </a:r>
            <a:r>
              <a:rPr lang="en-US" sz="2800" dirty="0">
                <a:solidFill>
                  <a:srgbClr val="0070C0"/>
                </a:solidFill>
              </a:rPr>
              <a:t>Solar </a:t>
            </a:r>
            <a:r>
              <a:rPr lang="en-US" sz="2800" dirty="0" smtClean="0">
                <a:solidFill>
                  <a:srgbClr val="0070C0"/>
                </a:solidFill>
              </a:rPr>
              <a:t>Challenge</a:t>
            </a:r>
            <a:endParaRPr lang="en-US" sz="2800" dirty="0">
              <a:solidFill>
                <a:srgbClr val="0070C0"/>
              </a:solidFill>
            </a:endParaRPr>
          </a:p>
        </p:txBody>
      </p:sp>
      <p:sp>
        <p:nvSpPr>
          <p:cNvPr id="4" name="Rectangle 2"/>
          <p:cNvSpPr txBox="1">
            <a:spLocks noGrp="1" noChangeArrowheads="1"/>
          </p:cNvSpPr>
          <p:nvPr>
            <p:ph type="title"/>
          </p:nvPr>
        </p:nvSpPr>
        <p:spPr>
          <a:prstGeom prst="rect">
            <a:avLst/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5400000" scaled="1"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/>
              <a:t>Renewable Energy &amp; Green </a:t>
            </a:r>
            <a:r>
              <a:rPr lang="en-US" sz="3200" dirty="0" smtClean="0"/>
              <a:t>Power</a:t>
            </a:r>
            <a:endParaRPr lang="en-US" sz="32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F89EF-1B84-4D67-960B-4AABA8D380FC}" type="slidenum">
              <a:rPr lang="en-US" smtClean="0"/>
              <a:t>10</a:t>
            </a:fld>
            <a:endParaRPr lang="en-US" dirty="0"/>
          </a:p>
        </p:txBody>
      </p:sp>
      <p:pic>
        <p:nvPicPr>
          <p:cNvPr id="3074" name="Picture 2" descr="http://www.eere.energy.gov/solarchallenge/images/illustration_banne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5274955"/>
            <a:ext cx="3200400" cy="928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4" descr="data:image/jpeg;base64,/9j/4AAQSkZJRgABAQAAAQABAAD/2wCEAAkGBxQSEhUUEhQVFBQVFBQVFRQYFBQUFBQVFRQXFhQUFBQYHCggGBolHRQUITEhJSkrLi4uFx8zODMsNygtLisBCgoKDg0OGhAQGywkHyQsLCwsLCwtLCwsLCwsLC8sLCwsLCwsLCwsLCw0LDQsLCwsLCwsLCwsLCwsLCwsLCwsLP/AABEIALoBDwMBIgACEQEDEQH/xAAbAAACAwEBAQAAAAAAAAAAAAACAwEEBQAGB//EAEQQAAEDAgMEBwILBwQCAwAAAAEAAhEDIQQSMQVBUWETInGBkaGxMvAGIyRCUnJzgrLB0RQzYpKzwuFDY6Lxg9I0k6P/xAAaAQADAQEBAQAAAAAAAAAAAAAAAQIDBAUG/8QAJREAAgIBBAICAgMAAAAAAAAAAAECEQMSEyExQVEicTJhBBSB/9oADAMBAAIRAxEAPwDysKYRQiAXunlgQphHlUhqBAAKYR5VMIEDC6EcLoTAEBFCmEUIEBCmEYCkNQAELoTMq7KgQuFMJmVdlQAuF0JmVdlQAuF0JmVdCBCoXQmZV2VAAKEeVdlQAshRCZlUZUALhQQm5VEIGKhQQmwohMBULimEKa1EtJa4EEag6hIYoOKEko4UQgLNjaOzgH9WzT4BZr6UGFp4yoYvyVDNKyhdGsqsUGo8qMNCs0aAKpsgqIQFbfSjRIyppiYEKYRhqYynKYhICIMVhuHV+psuKWYahJySGotmTlRikYlH0Z4JtJp0Q2IrQphazMA3KN7p0CbidkjIHssYOYa6cFO4rK0MxIXQn1KJaBIiRIPESRPiD4IcquyBeVdlTMq4NTELDFxamQuyoAVlUspE6I4RMkaIAA4d3AqOiPuFoU65jrSkvrcFNsrgpFq50cEx6HKqIsWUJCaWoYQAshDCbCjKmMVlWztujno4fED5zOhf9ej1Wk8yyP5VlFq9J8H6XT4TFYfVzYxFMb5aIcB2gAfeWWR1UjSHNo8qQohMhQQtCCzi6uYoKNEuMDVCGprCdxUdLguyamHLTBGibRYSYCnpnTe65juCXI+An4ZzdVXLIWoymSyTB9Qqj6QiZkz3JRYSRXDUYYuDUxoVkHNkLSweLIGW0c1RYE9gUSVlxdGvh3tBEsBnfuVTE4KHZgRrolNqo6jhEjVZpNMttNE1G9GZa7XdcFWK+LlojdqqderICZT01Tr2K/Q99DpcNO+jUg/Z1LtnscD/ADINn7Jl3WEjy7Vt/B6m05qZ/wBRpb3i7T5LMrY6ox2X2YMEQO9ZqTtxRbiqUmU8Xs/K4tMEbjvHaqVbBlgmxCvVSSZnVIrgkQFtFsxkkUSEMK83AmLyq9SkQVomjNpiIXQmZU6lhi7ROwK4JUFadHZTnNmw7bSk4zCZAOalSTdDcWlZQIQwmlqKjE30Mg9+/use5V0ShBUBk6J1SkWktIggkEcCLFABCYE/sbuCipQj80zp3bySl1HSlyO0DVAjmtT4GYrosXTnR80z9/T/AJBqyYXMJBBFiCCDwIuEpR1RaHGVSTLfwj2f0GJq09wdLfqu6zfWO5ZmVe2+HdIVaeHxTf8AUYGu7xnb/ePBeNLVOGWqCKyx0yZLQmBu9HTHJWRgHFpcBYc0NlVZWDZB4iD2iYPqPNTTsioOyuDjBA1HEGxHhKbXodG4tNyDruIIkEciCD3pXzQeLAa7XcgcEaFUiWzmNR5yiYFZp4EuOhg70m/YJPwV6PtXTXUhmgGQm1cJkMTN0Nahew7krQ6aFVGFpunMIhKLDvVjB0CTYofQK7K7imsqRzVirgyDomtwTRqdffVJyQ1FhbIr/GtcNWkO5WNwrvwtodHXLhdrwHjvsfMT3qcDs/ozmBkRyWhtxorYemfnNLm9wAt4ZVzua3E10bqD22n2eXqvFvP9Ez2h1bRx1ShQMwrLqJbcjXmt3RhyJaSUGJECMoB43UdIQZAhQ6oTM3lVRLZVAWrhKwbBAv76LPATBAG+U5KyYujX/a3Onf8AksjG0iLFPw+NyjSSgrVcxkqIxplykmihlVinSaRcGU0OA4JlOoPnW7lbbJSQjG4fqsqCTmlrp3PYb+LSw95VM01t4OKjKtLU5elZ9amCXAdrC/wCy3GQlB+AkvJVLVGVWOiUmgQtLIoqFq4MVkU5TcNgHVHtYwS5xgDT3CHJLsai2amDpvxOCNJnWdhqnSFv+29ryI5yHwFgOpRrbtsg+HdSrha+DwuHc8VWP6SrVY4sEvIApjiGgEyfpbpXotm7ZxIJD8R0jdwqUw8j7417wuKGaXOlWrOuWKPFunR52mE8udGtuCWxG502XUzAUAtDEsz0adQasPQv7hmpO/llv/jVINWnse/SUjpVYQ37RnWp+JBb99Kb8jj6M9q4BS0I8qZJDAtHZ7HuIDT5wAqlJbGxWdcKMjpF41bNDDfB2Os4y7yTn7MG6xW6HiFQrV+S4Nycmd23FIxauyN8Ty3KWsbTnMAFdxGLjXTRZmIqNcLlbR1S7MZaY9CcRiWzZMw1RtpA7d6z3tG4oqTlvoVGGt2eko12O0Pcsfb3wh/Y69Cg5gqjGOyinnDHUgOq2o2Wn2nPi+5hhaXwcwwdULnexTGZx3cgfXuXmfhFhnYjaLMSGSGAAuicgPSClJ7Qew9q5Jw+VI6oz+Ns3cF0LyQWYik4G4ewPbP8L22I5qxiNjOcZp1GO5OzNPhELIp4lwOpXHHPBs468SPRbLHkT4Zi8kGuUXqmyKu+n3thw8iVRxGznjcb8kTNo1Qfbf8AzFWTtdxEEE8yZVrcXohvGzKdhjujfI3iPcLqRsQQtCjUD3hlhnMcs18t90kx95V69EASJHvvWil4Zm15RTqUohE2iY0K6EbKpHMK+SOAThzwQFm4q9Sxd93NFUDSOanU/JVLwVMDX6Ko141a4HtjUd4sj2hhg2o4M9iZZ9RwzM8iFUxtdtJpc+YmLC5JVj4NYxmKAFTPSALmsqZc7HCZyTbrAuN9AICznkjGRpDG5RK4opooL1Dth4ZvtVnzwGUnwAKrVMNTDjkDy3qwXQDvzzA7I70v7CfVlL+O/LRhNw5Xpfg7hxQpVMTUFwC2mOPGO0wPFKw2CLnBoFyY7Oa0NsQ7LSb7FO3a4W9+9ZZMmr4mmPHp5PE4rY9XFVnYi3xPRveTq7pKhs3sDSVo08ByXq9n4cChVHEiUltMBQstN0XtXVnzoNRBqkBEAu84gqdKdEjae0G4aJJzRmEWgg6zuhWmGE3B7MZiK1Jj2h0vbqATlBDnAE6SGkLPLel0aY61KzR2Rg6OJGd9R2Hces6k6mARN5DiQMt7b4hXMVgMG0fv3ucBoxoM8LxHmszarw6vVP8AuPjsBIHkAqqzjCTSuTLlOKfCHhjLAB09WZI1jrAADjpyV/DMcy4H+FmMCvuxfViSbC3iqlF9CUk3fRssxdRwaLGNSpoYmCcyxcDiCXZZjPYXgZvmzymB3qDWdvmdOYWW1zRpu+TSxzw4LIqWMKTWJRZgRdaxjpMZy1C+jSynNbwV3YtBpeaj/YpDO7mR7De8+itypWQlbou7Qq/s+HZQH7yp16vIHRvlHceK7BmcFiHb8zBPIFpH4isjG1jUe57vacZ7OAHYFtbOZ8gr/XH9iwlHTFX3aNoyuTrqjzwK4qXtQwuk5mSiyoQESABy71c2mJy1RpVBLhuFQWqDxh33lVVmhUljqR3kPZye0XHe2e8NUy4plR54KJC7KmZVIYeBV2TQDWq1TrkDce5JDeKbZS+RrgDFU2VLPYHDUggEW5FadfZ7aFPD0WiMlKSAIGZ5LnmO1Z7LmAOS3dvA9O4DQBon7osFhNfNf6bwfxZVoNAVpkKsxqlgJcADqY8VDNE6NWg8U2F+89Vn9xVLOpxVcOMD2WiG9g39+qruqLOMTRyNrBO+Iqn30CoitwMKxs53yat3/hCymVFMY22U5UkeQDUQCYAiAXo2cFCwFs/BJk4qmfoh7vBjv1WZkWjsZ/Ruc6YMMYOZqVqbDHcXLPK/gy8a+SM54ue0+q4JtVnWPafVRlVp8EPsZRaYMd6FwR02HchLeKF2D6BAWpiqotUAB6QdblUbZ/jZ33lnAKvsrHvqve11F7aLMuZ56rgXEhpaHCHTldYHcDNr55GlTZWNN3Rfke4UGAtQ0MKB7VZ3YGj1Co13NuGg62k7pMbuEeB42FK+kxuNLtFYlW61UCk2m069d54u+a3uHmSq0KSFbVmdtAwvQbOHyGv9f/0WDC9Ds0fIa31j6NWWb8V9o0w9v6Z5wtUZU2FELcxAAUwihdCBAZVQobDrV8SJrFtFuaq7KSHMbTAPVOgdmywb8VpQtXZQihiXfwMb/MTPkssyuJrhdSF4PblWmwN6ro+c4S7viJPMpWK2vWqCHPMSDAAbcGQbXsQCqkKMqpYoLwJ5Z+yHEnUk9qhrUWVSFZHZb2ZTmqwcXtH/ACCs4zF5yH/Ta13jdUMO45pzZSJIPMAkAdpAHeoLjko/Y0/RYSV5F9G8XWP/AEf067pVULihhXoRG4y6a3NS16qU2GVpYehxUySRcG5GxsofJqv3vwhZ7KC2dms+IqDt/Cs8hcilyzra4R4gBMFNQGpzbL0LOBABpTqZ9mRrWow7hFQSO+R4IZXZiMvDpKR//RqzycxZpjdSH1fad9Z3qjosngpxNQ53cnO4cSk5k1yiW6ZoBloJTBSYdb+CzqbuKeKqlxZSmi1+zUufgVbrYRgw7QyYfULp3nK3KB2XWYa0/wDSt18VNNjQbMtb6TpcfUDuUSTtFxap8FQ0i3UGEFYzuhMNR3EoCDxWqMmxuBADpPmnYiu1x6zZ5iyqtCgtScbdgp0qAqATbReh2U35FW7X/hasHIvR7JZ8jqjjn/AFGd/FfaLw/k/pnmIRdEUzoyjAK2sworZV0Kx0SE00WKhMLQw9WKJZvf0jzxin0QbP/wBjvBVciZTb8ZEAfJ6vf16RBPcY7lnl6X2a4ly/or5V2VPFNEKK0szorQuhWxh1PQJakPSyo0a23W5GRf18VwbNOj9hT/NXBRU4KiTRoH/ab6uWcpLUmaRi3FopNok7lYpYbktFlDmnikFMspccRUpYYDcngQjIAUNbO5ZuRqlRqbM/dP7T+FYT6h3L0GzmRTeOZ9Ass0gsoNJs0knSPGAI1wCIBeieecAhqD2fr0/6jU0BBiPZ+/T/AKjVE/xZcPyRaxjPjH/Xf+IpYarOOHxtT7R/4ilgIT4B9ghqINTGtTWUSdyGwoSKaY0SH/XaNIsKYAt3K9TwxQ4fDXqDg9nmxZSmrRrGDplMMUhi0W4JNbg+Se4idtmX0akU1rNwfJNbgT2JPKh7TMYUjwXoNmtP7NUB35vwhC3BBXsNTApvHb6BYZclo2xY6Z5wYbeh6Fb37OIXfs4V7pOyYHQngu6A8Fv9COC7oxwRvC2TAGGPAqKeHIrNEa0a/wCKit8tPBUqjD+00vscR60UpZbRUcVMrtwJ32RjCK+aHE+Sg0e1PcFtoonDoTTHFXjhxwK7JGjQEaw0FJrOSVstk0KP2f8Ae5ajGXuqexB8no/Vd/Ues3PkuMeAoXQrJp3XdHCeoNJWbSunZY1sjDYUPHG6V2OqLezT8W/fc+gWW54jRa+zvYd2n0Cxy1TCtTKl0jyoCJrVfZhgrVKgNwXY80TkWJmWyiTuUY/CuFMuIsCw/wDNq9BSoncAkbfpkYaoeAb+NqxnnVUaww82RitmONR53F7z4uKKnswDUrcqUgXHtPqoFELL+xx2a7CszaeBbwVtmEVtrWjePEI87eI8Qs3nXstYq8FYYZV8JR+NrDgaX4CtIVG8R4hUsFUHT4i4/wBGL6/FnRQ80fZWgsdCo6NWc44jxC7O3iPEI3Y+w0CW00YppmdvEeIVeq/nbtRuL2GkMQnUxDXe+4KqHDiPFWKLwWOuPcJOa9jSBEIsi6pEJBqpqa9g0NLUKEPUZlSkvZJxKo1//l0fscT60FdJWbXf8soD/YxXrQQ5KhJGrlQEqYRBiepCoWWypFFMDboxTJNktSKUQOjCy/g6fk1Lsf8A1XrVyHgsj4MXwtL/AMn9V6VoKNB5UZU0tCgtVakKmKIXCnKbkMaLmxu1RrQaR2DENd2/kFnhnBaeH9l3b+SqNHd3JRlyxtcHjixwvm9ffT0UMpn6Q80siwPWEwATocxNj5eKietq42DogfOBFtbWXwNS9np8DRSd9IedvNRUpO4jxMe/6JRq3dPVAvYAnLJh2kRYjyXGreADydYiIJ3a2EhGmfsLQ1lM7yJ33P5my7oDrbxP/S5zyJO4ACb2mwnxHYg6UkGWHMARAGYgg69mke4SqTHaGdE7fHv3Iehfy/RBSqn2TJPD+IH2QbEoiXAyJIAkiJdwkRbVGmQWjhSfxbHvqjFB2hcNOB7t6Km8yQQ7wndNo7roCeBsOftbiOV+z1SakHAQou4n39VBoOtf38VD3OBMA8rSI0F9Sbea4Vd5BEtntjhz1RpkFokUf4nc9Ezov4j5cUGY3vAFpII0jn/2jaZE/l6b4v2KWpAQKX8TvJF0faUk4rVo1uTGrbxf34IjVdre0yONgQeQ18EaZhaDjt8VE8vM+/BC6pBAzX1jiNYjxUsqO3kdswN0314p0wDLjw56n8lOc8D4pTn63FheDod+7iie6wkltp1vEX1HJKmHATqh7u/h/hR0h1AJItw9exK6WW2m/IHtgTzjvCPpCO+Y4A2sSe9Omg4DFR36/ouFV26fH/CUa9725b+2dyIVxx7Ljj/nySqQcBCq/wByeHYpNR/HzP6IM1wCDN91o59seaUyrNouNe3dFr8U6kHBY6R/H1Qhzo1j34SlPrAGCNdT2gwmPeIuDPITE8Sj5BwcHPvLvfxUBz/p+X+UulUD5EaGLjfAmOSnpBMGNAf8/kq+QcDBUP0j420XNq/xef6JQqjQ6iDEX8EHSDQgQd8Gx3nvKKkHA9uL4P8A+R879qkYk/TPifK/Z4qqSeQ36SQbWjmZEclLXA6gT6cAfEp0/bC0dSqgEskGJMGIc0g5SN0wB5Kc5a4CbEOPjMEXiNORIXmca8trOykiGuAgxbKLWWi0zmJuYo333D5v3DwXdL+PXnwZKdmuHsfuDgQW5soE8QNxueG8peZjZDS5pyzlgEA2y37928rN2d+4J3giDvEufMFDi3El0n/TZ6u/QeAUbNScbHq4sv0sTM5XXqHTcCCDYaEa+ARU6wJuXESWtLYkbogawTHYCqrHEYBpBg9Jrv1jVFsgZm3v1Jve9r+Z8Sm8apv90Cl0aD3XkMcS2bj51t++dfK2qTiaxtkGUkOLzBhsXgE6b9EVJx6HtbQnnJZM8dT4rtuiDbewTz65146LGMflRT6G1azsmYSYI8OQJuDI4aFETmiJaXaBwN5Ot7g7z2qvtMZTSy2s3S2mYBC8yac3+Kdrf5x/QKdC4HZLMU5wN8pBIdIAs0kZh3J1UNN2lpJdAk2MEEhpG64ta5Kx6zjNa++n+IfqVp7JYC91hYWtp1qmngtZYklaJTHU8SJLTmEfwzoSInV05Tbkj6QAEjS140dvbzFxv1hZ+HvVIOgdVgbh1G/qfFXaf7/L80ikS3cSQ+SR3DwWUsaRSYNfEB7S1vVcCInTQG87ohSGvn5vSZQB1jBde4J+toYQU2jI23z3eT4HkpwLAXukA3du5H9SikuEB1Os4ucHtLYcACRO6CJOo7ePJGysQ/K4w0Gx1HsiWmRe53SmUbvbN/jHt+7ldbs5KjS/fP5CpHKAwiOF0aU7+gLzLB9vnXkgSQYdoLaeiVUr5ZtYEOsCHAZesTPZZFiBc/agdxFx2KrSEsE36m+/0f1KFBVYWXwc3VsdDFjLbR2/lC5jp0neI1gh2sbwqOIs+1uozzddWXNGVxi/W/uUvGOxz6hjqlpG90WF9NZ3hIc+G5mAEg3AAsXQJue/uS8Fq36vqWyqGEeSRJJ9o67wCiMBNmv80ggWzWkWgG4Bg3k6JBe32ZMNadRJLRBGmm/vCbV9l3awJlSmMpsPYG4fRSSQxdE20kTG8ENGhdfkUDqQn2ocBm3Olo1ynx1RVT5Nd5EAKxQaIJi8UzO+SLmeKP2BWLRmkg5biIE5nWMEG5ueGi5xN5sB1bNvIIg98QuiKNWLRmiLfOIS8J7XdT/Gmld/oCaEOaTNgYGYbxrp2+UoHObAIEguAygWMgtNzqJ38uScxg61hY1ItpBspcIpkCw+N9Cm+GBXBAc4GGjqE3gixbPDuUkAy3nILRLrARPceNoSabQX0yRJ6PffiruGHtciI5SBKqSpWJH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6" descr="data:image/jpeg;base64,/9j/4AAQSkZJRgABAQAAAQABAAD/2wCEAAkGBxQSEhUUEhQVFBQVFBQVFRQYFBQUFBQVFRQXFhQUFBQYHCggGBolHRQUITEhJSkrLi4uFx8zODMsNygtLisBCgoKDg0OGhAQGywkHyQsLCwsLCwtLCwsLCwsLC8sLCwsLCwsLCwsLCw0LDQsLCwsLCwsLCwsLCwsLCwsLCwsLP/AABEIALoBDwMBIgACEQEDEQH/xAAbAAACAwEBAQAAAAAAAAAAAAACAwEEBQAGB//EAEQQAAEDAgMEBwILBwQCAwAAAAEAAhEDIQQSMQVBUWETInGBkaGxMvAGIyRCUnJzgrLB0RQzYpKzwuFDY6Lxg9I0k6P/xAAaAQADAQEBAQAAAAAAAAAAAAAAAQIDBAUG/8QAJREAAgIBBAICAgMAAAAAAAAAAAECEQMSEyExQVEicTJhBBSB/9oADAMBAAIRAxEAPwDysKYRQiAXunlgQphHlUhqBAAKYR5VMIEDC6EcLoTAEBFCmEUIEBCmEYCkNQAELoTMq7KgQuFMJmVdlQAuF0JmVdlQAuF0JmVdCBCoXQmZV2VAAKEeVdlQAshRCZlUZUALhQQm5VEIGKhQQmwohMBULimEKa1EtJa4EEag6hIYoOKEko4UQgLNjaOzgH9WzT4BZr6UGFp4yoYvyVDNKyhdGsqsUGo8qMNCs0aAKpsgqIQFbfSjRIyppiYEKYRhqYynKYhICIMVhuHV+psuKWYahJySGotmTlRikYlH0Z4JtJp0Q2IrQphazMA3KN7p0CbidkjIHssYOYa6cFO4rK0MxIXQn1KJaBIiRIPESRPiD4IcquyBeVdlTMq4NTELDFxamQuyoAVlUspE6I4RMkaIAA4d3AqOiPuFoU65jrSkvrcFNsrgpFq50cEx6HKqIsWUJCaWoYQAshDCbCjKmMVlWztujno4fED5zOhf9ej1Wk8yyP5VlFq9J8H6XT4TFYfVzYxFMb5aIcB2gAfeWWR1UjSHNo8qQohMhQQtCCzi6uYoKNEuMDVCGprCdxUdLguyamHLTBGibRYSYCnpnTe65juCXI+An4ZzdVXLIWoymSyTB9Qqj6QiZkz3JRYSRXDUYYuDUxoVkHNkLSweLIGW0c1RYE9gUSVlxdGvh3tBEsBnfuVTE4KHZgRrolNqo6jhEjVZpNMttNE1G9GZa7XdcFWK+LlojdqqderICZT01Tr2K/Q99DpcNO+jUg/Z1LtnscD/ADINn7Jl3WEjy7Vt/B6m05qZ/wBRpb3i7T5LMrY6ox2X2YMEQO9ZqTtxRbiqUmU8Xs/K4tMEbjvHaqVbBlgmxCvVSSZnVIrgkQFtFsxkkUSEMK83AmLyq9SkQVomjNpiIXQmZU6lhi7ROwK4JUFadHZTnNmw7bSk4zCZAOalSTdDcWlZQIQwmlqKjE30Mg9+/use5V0ShBUBk6J1SkWktIggkEcCLFABCYE/sbuCipQj80zp3bySl1HSlyO0DVAjmtT4GYrosXTnR80z9/T/AJBqyYXMJBBFiCCDwIuEpR1RaHGVSTLfwj2f0GJq09wdLfqu6zfWO5ZmVe2+HdIVaeHxTf8AUYGu7xnb/ePBeNLVOGWqCKyx0yZLQmBu9HTHJWRgHFpcBYc0NlVZWDZB4iD2iYPqPNTTsioOyuDjBA1HEGxHhKbXodG4tNyDruIIkEciCD3pXzQeLAa7XcgcEaFUiWzmNR5yiYFZp4EuOhg70m/YJPwV6PtXTXUhmgGQm1cJkMTN0Nahew7krQ6aFVGFpunMIhKLDvVjB0CTYofQK7K7imsqRzVirgyDomtwTRqdffVJyQ1FhbIr/GtcNWkO5WNwrvwtodHXLhdrwHjvsfMT3qcDs/ozmBkRyWhtxorYemfnNLm9wAt4ZVzua3E10bqD22n2eXqvFvP9Ez2h1bRx1ShQMwrLqJbcjXmt3RhyJaSUGJECMoB43UdIQZAhQ6oTM3lVRLZVAWrhKwbBAv76LPATBAG+U5KyYujX/a3Onf8AksjG0iLFPw+NyjSSgrVcxkqIxplykmihlVinSaRcGU0OA4JlOoPnW7lbbJSQjG4fqsqCTmlrp3PYb+LSw95VM01t4OKjKtLU5elZ9amCXAdrC/wCy3GQlB+AkvJVLVGVWOiUmgQtLIoqFq4MVkU5TcNgHVHtYwS5xgDT3CHJLsai2amDpvxOCNJnWdhqnSFv+29ryI5yHwFgOpRrbtsg+HdSrha+DwuHc8VWP6SrVY4sEvIApjiGgEyfpbpXotm7ZxIJD8R0jdwqUw8j7417wuKGaXOlWrOuWKPFunR52mE8udGtuCWxG502XUzAUAtDEsz0adQasPQv7hmpO/llv/jVINWnse/SUjpVYQ37RnWp+JBb99Kb8jj6M9q4BS0I8qZJDAtHZ7HuIDT5wAqlJbGxWdcKMjpF41bNDDfB2Os4y7yTn7MG6xW6HiFQrV+S4Nycmd23FIxauyN8Ty3KWsbTnMAFdxGLjXTRZmIqNcLlbR1S7MZaY9CcRiWzZMw1RtpA7d6z3tG4oqTlvoVGGt2eko12O0Pcsfb3wh/Y69Cg5gqjGOyinnDHUgOq2o2Wn2nPi+5hhaXwcwwdULnexTGZx3cgfXuXmfhFhnYjaLMSGSGAAuicgPSClJ7Qew9q5Jw+VI6oz+Ns3cF0LyQWYik4G4ewPbP8L22I5qxiNjOcZp1GO5OzNPhELIp4lwOpXHHPBs468SPRbLHkT4Zi8kGuUXqmyKu+n3thw8iVRxGznjcb8kTNo1Qfbf8AzFWTtdxEEE8yZVrcXohvGzKdhjujfI3iPcLqRsQQtCjUD3hlhnMcs18t90kx95V69EASJHvvWil4Zm15RTqUohE2iY0K6EbKpHMK+SOAThzwQFm4q9Sxd93NFUDSOanU/JVLwVMDX6Ko141a4HtjUd4sj2hhg2o4M9iZZ9RwzM8iFUxtdtJpc+YmLC5JVj4NYxmKAFTPSALmsqZc7HCZyTbrAuN9AICznkjGRpDG5RK4opooL1Dth4ZvtVnzwGUnwAKrVMNTDjkDy3qwXQDvzzA7I70v7CfVlL+O/LRhNw5Xpfg7hxQpVMTUFwC2mOPGO0wPFKw2CLnBoFyY7Oa0NsQ7LSb7FO3a4W9+9ZZMmr4mmPHp5PE4rY9XFVnYi3xPRveTq7pKhs3sDSVo08ByXq9n4cChVHEiUltMBQstN0XtXVnzoNRBqkBEAu84gqdKdEjae0G4aJJzRmEWgg6zuhWmGE3B7MZiK1Jj2h0vbqATlBDnAE6SGkLPLel0aY61KzR2Rg6OJGd9R2Hces6k6mARN5DiQMt7b4hXMVgMG0fv3ucBoxoM8LxHmszarw6vVP8AuPjsBIHkAqqzjCTSuTLlOKfCHhjLAB09WZI1jrAADjpyV/DMcy4H+FmMCvuxfViSbC3iqlF9CUk3fRssxdRwaLGNSpoYmCcyxcDiCXZZjPYXgZvmzymB3qDWdvmdOYWW1zRpu+TSxzw4LIqWMKTWJRZgRdaxjpMZy1C+jSynNbwV3YtBpeaj/YpDO7mR7De8+itypWQlbou7Qq/s+HZQH7yp16vIHRvlHceK7BmcFiHb8zBPIFpH4isjG1jUe57vacZ7OAHYFtbOZ8gr/XH9iwlHTFX3aNoyuTrqjzwK4qXtQwuk5mSiyoQESABy71c2mJy1RpVBLhuFQWqDxh33lVVmhUljqR3kPZye0XHe2e8NUy4plR54KJC7KmZVIYeBV2TQDWq1TrkDce5JDeKbZS+RrgDFU2VLPYHDUggEW5FadfZ7aFPD0WiMlKSAIGZ5LnmO1Z7LmAOS3dvA9O4DQBon7osFhNfNf6bwfxZVoNAVpkKsxqlgJcADqY8VDNE6NWg8U2F+89Vn9xVLOpxVcOMD2WiG9g39+qruqLOMTRyNrBO+Iqn30CoitwMKxs53yat3/hCymVFMY22U5UkeQDUQCYAiAXo2cFCwFs/BJk4qmfoh7vBjv1WZkWjsZ/Ruc6YMMYOZqVqbDHcXLPK/gy8a+SM54ue0+q4JtVnWPafVRlVp8EPsZRaYMd6FwR02HchLeKF2D6BAWpiqotUAB6QdblUbZ/jZ33lnAKvsrHvqve11F7aLMuZ56rgXEhpaHCHTldYHcDNr55GlTZWNN3Rfke4UGAtQ0MKB7VZ3YGj1Co13NuGg62k7pMbuEeB42FK+kxuNLtFYlW61UCk2m069d54u+a3uHmSq0KSFbVmdtAwvQbOHyGv9f/0WDC9Ds0fIa31j6NWWb8V9o0w9v6Z5wtUZU2FELcxAAUwihdCBAZVQobDrV8SJrFtFuaq7KSHMbTAPVOgdmywb8VpQtXZQihiXfwMb/MTPkssyuJrhdSF4PblWmwN6ro+c4S7viJPMpWK2vWqCHPMSDAAbcGQbXsQCqkKMqpYoLwJ5Z+yHEnUk9qhrUWVSFZHZb2ZTmqwcXtH/ACCs4zF5yH/Ta13jdUMO45pzZSJIPMAkAdpAHeoLjko/Y0/RYSV5F9G8XWP/AEf067pVULihhXoRG4y6a3NS16qU2GVpYehxUySRcG5GxsofJqv3vwhZ7KC2dms+IqDt/Cs8hcilyzra4R4gBMFNQGpzbL0LOBABpTqZ9mRrWow7hFQSO+R4IZXZiMvDpKR//RqzycxZpjdSH1fad9Z3qjosngpxNQ53cnO4cSk5k1yiW6ZoBloJTBSYdb+CzqbuKeKqlxZSmi1+zUufgVbrYRgw7QyYfULp3nK3KB2XWYa0/wDSt18VNNjQbMtb6TpcfUDuUSTtFxap8FQ0i3UGEFYzuhMNR3EoCDxWqMmxuBADpPmnYiu1x6zZ5iyqtCgtScbdgp0qAqATbReh2U35FW7X/hasHIvR7JZ8jqjjn/AFGd/FfaLw/k/pnmIRdEUzoyjAK2sworZV0Kx0SE00WKhMLQw9WKJZvf0jzxin0QbP/wBjvBVciZTb8ZEAfJ6vf16RBPcY7lnl6X2a4ly/or5V2VPFNEKK0szorQuhWxh1PQJakPSyo0a23W5GRf18VwbNOj9hT/NXBRU4KiTRoH/ab6uWcpLUmaRi3FopNok7lYpYbktFlDmnikFMspccRUpYYDcngQjIAUNbO5ZuRqlRqbM/dP7T+FYT6h3L0GzmRTeOZ9Ass0gsoNJs0knSPGAI1wCIBeieecAhqD2fr0/6jU0BBiPZ+/T/AKjVE/xZcPyRaxjPjH/Xf+IpYarOOHxtT7R/4ilgIT4B9ghqINTGtTWUSdyGwoSKaY0SH/XaNIsKYAt3K9TwxQ4fDXqDg9nmxZSmrRrGDplMMUhi0W4JNbg+Se4idtmX0akU1rNwfJNbgT2JPKh7TMYUjwXoNmtP7NUB35vwhC3BBXsNTApvHb6BYZclo2xY6Z5wYbeh6Fb37OIXfs4V7pOyYHQngu6A8Fv9COC7oxwRvC2TAGGPAqKeHIrNEa0a/wCKit8tPBUqjD+00vscR60UpZbRUcVMrtwJ32RjCK+aHE+Sg0e1PcFtoonDoTTHFXjhxwK7JGjQEaw0FJrOSVstk0KP2f8Ae5ajGXuqexB8no/Vd/Ues3PkuMeAoXQrJp3XdHCeoNJWbSunZY1sjDYUPHG6V2OqLezT8W/fc+gWW54jRa+zvYd2n0Cxy1TCtTKl0jyoCJrVfZhgrVKgNwXY80TkWJmWyiTuUY/CuFMuIsCw/wDNq9BSoncAkbfpkYaoeAb+NqxnnVUaww82RitmONR53F7z4uKKnswDUrcqUgXHtPqoFELL+xx2a7CszaeBbwVtmEVtrWjePEI87eI8Qs3nXstYq8FYYZV8JR+NrDgaX4CtIVG8R4hUsFUHT4i4/wBGL6/FnRQ80fZWgsdCo6NWc44jxC7O3iPEI3Y+w0CW00YppmdvEeIVeq/nbtRuL2GkMQnUxDXe+4KqHDiPFWKLwWOuPcJOa9jSBEIsi6pEJBqpqa9g0NLUKEPUZlSkvZJxKo1//l0fscT60FdJWbXf8soD/YxXrQQ5KhJGrlQEqYRBiepCoWWypFFMDboxTJNktSKUQOjCy/g6fk1Lsf8A1XrVyHgsj4MXwtL/AMn9V6VoKNB5UZU0tCgtVakKmKIXCnKbkMaLmxu1RrQaR2DENd2/kFnhnBaeH9l3b+SqNHd3JRlyxtcHjixwvm9ffT0UMpn6Q80siwPWEwATocxNj5eKietq42DogfOBFtbWXwNS9np8DRSd9IedvNRUpO4jxMe/6JRq3dPVAvYAnLJh2kRYjyXGreADydYiIJ3a2EhGmfsLQ1lM7yJ33P5my7oDrbxP/S5zyJO4ACb2mwnxHYg6UkGWHMARAGYgg69mke4SqTHaGdE7fHv3Iehfy/RBSqn2TJPD+IH2QbEoiXAyJIAkiJdwkRbVGmQWjhSfxbHvqjFB2hcNOB7t6Km8yQQ7wndNo7roCeBsOftbiOV+z1SakHAQou4n39VBoOtf38VD3OBMA8rSI0F9Sbea4Vd5BEtntjhz1RpkFokUf4nc9Ezov4j5cUGY3vAFpII0jn/2jaZE/l6b4v2KWpAQKX8TvJF0faUk4rVo1uTGrbxf34IjVdre0yONgQeQ18EaZhaDjt8VE8vM+/BC6pBAzX1jiNYjxUsqO3kdswN0314p0wDLjw56n8lOc8D4pTn63FheDod+7iie6wkltp1vEX1HJKmHATqh7u/h/hR0h1AJItw9exK6WW2m/IHtgTzjvCPpCO+Y4A2sSe9Omg4DFR36/ouFV26fH/CUa9725b+2dyIVxx7Ljj/nySqQcBCq/wByeHYpNR/HzP6IM1wCDN91o59seaUyrNouNe3dFr8U6kHBY6R/H1Qhzo1j34SlPrAGCNdT2gwmPeIuDPITE8Sj5BwcHPvLvfxUBz/p+X+UulUD5EaGLjfAmOSnpBMGNAf8/kq+QcDBUP0j420XNq/xef6JQqjQ6iDEX8EHSDQgQd8Gx3nvKKkHA9uL4P8A+R879qkYk/TPifK/Z4qqSeQ36SQbWjmZEclLXA6gT6cAfEp0/bC0dSqgEskGJMGIc0g5SN0wB5Kc5a4CbEOPjMEXiNORIXmca8trOykiGuAgxbKLWWi0zmJuYo333D5v3DwXdL+PXnwZKdmuHsfuDgQW5soE8QNxueG8peZjZDS5pyzlgEA2y37928rN2d+4J3giDvEufMFDi3El0n/TZ6u/QeAUbNScbHq4sv0sTM5XXqHTcCCDYaEa+ARU6wJuXESWtLYkbogawTHYCqrHEYBpBg9Jrv1jVFsgZm3v1Jve9r+Z8Sm8apv90Cl0aD3XkMcS2bj51t++dfK2qTiaxtkGUkOLzBhsXgE6b9EVJx6HtbQnnJZM8dT4rtuiDbewTz65146LGMflRT6G1azsmYSYI8OQJuDI4aFETmiJaXaBwN5Ot7g7z2qvtMZTSy2s3S2mYBC8yac3+Kdrf5x/QKdC4HZLMU5wN8pBIdIAs0kZh3J1UNN2lpJdAk2MEEhpG64ta5Kx6zjNa++n+IfqVp7JYC91hYWtp1qmngtZYklaJTHU8SJLTmEfwzoSInV05Tbkj6QAEjS140dvbzFxv1hZ+HvVIOgdVgbh1G/qfFXaf7/L80ikS3cSQ+SR3DwWUsaRSYNfEB7S1vVcCInTQG87ohSGvn5vSZQB1jBde4J+toYQU2jI23z3eT4HkpwLAXukA3du5H9SikuEB1Os4ucHtLYcACRO6CJOo7ePJGysQ/K4w0Gx1HsiWmRe53SmUbvbN/jHt+7ldbs5KjS/fP5CpHKAwiOF0aU7+gLzLB9vnXkgSQYdoLaeiVUr5ZtYEOsCHAZesTPZZFiBc/agdxFx2KrSEsE36m+/0f1KFBVYWXwc3VsdDFjLbR2/lC5jp0neI1gh2sbwqOIs+1uozzddWXNGVxi/W/uUvGOxz6hjqlpG90WF9NZ3hIc+G5mAEg3AAsXQJue/uS8Fq36vqWyqGEeSRJJ9o67wCiMBNmv80ggWzWkWgG4Bg3k6JBe32ZMNadRJLRBGmm/vCbV9l3awJlSmMpsPYG4fRSSQxdE20kTG8ENGhdfkUDqQn2ocBm3Olo1ynx1RVT5Nd5EAKxQaIJi8UzO+SLmeKP2BWLRmkg5biIE5nWMEG5ueGi5xN5sB1bNvIIg98QuiKNWLRmiLfOIS8J7XdT/Gmld/oCaEOaTNgYGYbxrp2+UoHObAIEguAygWMgtNzqJ38uScxg61hY1ItpBspcIpkCw+N9Cm+GBXBAc4GGjqE3gixbPDuUkAy3nILRLrARPceNoSabQX0yRJ6PffiruGHtciI5SBKqSpWJH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10" descr="data:image/jpeg;base64,/9j/4AAQSkZJRgABAQAAAQABAAD/2wCEAAkGBxQTEhUUEhQVFhUXFRcYGBcYFxcYFxgUGhcYFxcYFxgYHCggGBwlHBQUITEhJykrLi4uFx8zODMsNygtLisBCgoKDg0OGxAQGywkICQ0LCwsLTQsLCwwLCwsLCwsLCwvLCwsLCwsLCwsLCwsLCwsLCwsNCwsLCwsLCwsLCwsLP/AABEIAMkA+wMBIgACEQEDEQH/xAAcAAABBQEBAQAAAAAAAAAAAAAFAQIDBAYABwj/xABIEAABAwIDBQUDCAcGBgMBAAABAAIRAyEEEjEFQVFhcQYTIoGRMrHBFCNCUnKh0fAHM2JzsuHxNENjgpLCFSRTorPDdYTSdP/EABoBAAMBAQEBAAAAAAAAAAAAAAACAwEEBQb/xAAyEQACAgEDAgMFCAIDAAAAAAAAAQIRAxIhMUFRBBNhBRSRsfAVIjJxgaHB0ULhM1Lx/9oADAMBAAIRAxEAPwDmYoJ3yhBflAmys06i+gcEeBqYUNVI1yqserNJspWqNTELYMqjtEjhqijKY3qtXw+sIi1ZrAmFcWyCZVXHw50RJB6SjVDDTNlC7Zxc6wuCLclbUjE97AeJw83buVBHcTg3NfrbmheKw5aTKYtCXQrLkqRBU5cuXLAOXLlyAOXLlyAOXJVy0BFy5KgBFyVdCKAauhOhdCKAbCWEq5FAdlXZEsriVoCZEkJ0pEAGjbkpMLU4qNtQPCiqMgWKU5avYNUXK7RKAYbGZYBE80Uo4kFJKItUFW1QmucNFUc/gpaL+KlpNsmweGMkoi2iInemYeu3RS1sQ0BSk22UVJArH4cSSsztKlLwEdxe0Gk80C2g82jiunGmluTT+9sCKlKN6iIV/GMg24XVEqp0xdoRcuSoGEXJVyAEXQlhKAigGpwakRvE7NbSwVKq8fO4io40xJhuHp2L44ueRE/RFtVjaQUBg1c5ISulOYdC6F0pQgBISFOKQhADVyWEiw0RLK5csA6Vy5ItAtNMCy7vSuhdCCYrKplHMJfrCAhl1fw2Ly9VjRPIr4DbHJHVCZAUHfjiozV5pKIiOxLmHVSY3HuIAlOZQDyDwTNqYP6QRtZqBTic05t66pXnekqAhVnpyyVk1euC3mqSlTMq0pFUNXJ2VLCBrGQuhOhODEBYwNXFPJTFoF/s/sl2KxFKg22d0E/VYLvd5NB84RPt/j21cY9tO1KgBh6YGgbT8Jj/ADZvIBG/0fM+TYXF7QcLspup0p+tb3vNJvk5YIk7zJ3nieKhF68rfSO36vn+B3tH8xFyVIriHJQVwC7KgBy6E1dKDDiEkJ8pEGjYSJxTUAIuSroWGltMcuSwgkJKnpNzRPqoYTqTyCgGE2Ye1yqT2wdVI7GkiIVZ75WUTin1D2zapRRwlZLD4ksIhE244xIKSUdxWmhdoU2gG10EcrdfE5jdVCnQ8FQkJJCUNlNITFDiQntpk6ApjBdF2YloG5K3Qs3XAKNtyjLloG1wdygxGDY8SPCVmruKsqvdAQpCpzh3TEGyJ9ktlHE4yhS3F4LvsM8T/UNjzC2UlFNsut9kaXtn/wArs3CYMWc/5ypHBskg8jUqOI+yFgFtP0il+Ix9UtEspxRbBGjB4unjc/0WXr4B7PaaRz1H3KPh9oK+Xv8AE3JNaqXTYpwnZVbZhlzsOdYXQT1orQuhS5FwagNREWJC1WzhzEqBzUApEJC5K5JCBhFyWEsINGwkhPyroQFlrIuLFbNJcKKWzn1FLKuyq73CTu4RZuop5EuRTuUZK02yMhPou3cUiUBACPbBTCFK9MKATGN5pYCWF2VA1j2sC4hIAnQgUkpMJmCpWVyBuMFVgES2bsKtXBcwAUx7VV5yUm8ZefcJPJLJpK2Zpt0NZtFvCCt/2LoupUqmMDGP+aOVodNQX3tAMTAPRYnvsJROWgw4+sNXumng2H+Kt7jwCE7No7Ro42jVw7mvq1XNYQWtbSJDTDSxoADA0GIE2tcrg8Rk1QelOurL4cUYzVvfoa+jRa4FzmwSS4v0JMyT6kpKOOIcQ5oe02EiyIYbCMrv7of8rifEBQeSaFQtMOOHqa2IMsIzN3gJcZs1+HEVaRa6bPsWnoRbyWwywnwxZYpR5IaeyqFT5w+Ab2gWPDoqOO2fTfbDgAi8Trxkqw7ESJseQERdUxVeHS1mU8fgrLV3JtxKrNjPcQ0sdPlB6LS7D7DYeoQ57zlGrJ1O8TqoKO0KjgQ85YFiIBlVDtN7C4tcRm1WSeSSpOjYyhHd7m42n2TwbqYZ3YpxoWan7RvPmvMe0uwjh3ERLD7LuXA8Cr7+1lcEeKY4j8EzG9pe9plj2CDv+KzDDLj5djZJ45bpUY5zU3KrVVovH5ChhdpiZHCVShitYfDgi4RZjnRSDUmRFRQa0Ku6oOCyxVO+A1Uw0aKu5iJmnZdRwJdoCY1UdRGmCTSKs4TYdaq0uY2RuuBPSdVudndmKeVpffjEieV/eir9ltaG93Ia0RFiY4id6hLxSWyOqHhpcs8gr4ZzSWuBBBgg6gquaS9xfsfC1gO8DXuAAzaO5XCHYrsbhaktYHMc2biT65tUR8bDqmO/DTXFHj3dpRSOsFbXaHZCqx+VrS8bnNHw3K/szsNoatQ0/wBm2vUFWfiIJXZJY8jdUeedwYmDHFRli9nodk6H0XSIgjnx0Ta/Ymg68CeVh9yl77DqV92yHjYpqRlKdF6PjP0cHWlUEcH/AAIVY/o/xDILHU3HfDj8RdUXisb6k3hyLoYh2EOXMBI9x3yn7O2ZVrvyUmOe7gNw4uJs0cyvQdm9ncgjEmSJ+ZpDO8t/aIswHifUK7NXIaWGpfJW/RhgOY/tOuJ536qUvFdI7+vT6/IeOB8y2+f1+YDwXZWhhmh+Kcyo/cySKQPOPFWPJojqq+3HCtGaagHsAw2kwD6lJtuhPorr+zdYOzVA5xJu4kuPmdYRTZ3Z8ECXeRETHAqEnG9U5X8hvvfhhGvmZTDbOaNyZ2jwZGHz0gc9OpTqNIE5S105ojQRPBa/FbJy6A/cfcp9hUh3zARIMgg6EFpkFGTLcWxMeJqaRjNmUn1q2Iru7t2GxJZVbTOYvp1w1ocW28JDg4SDuGi2mzNt5W91iPnaWku8TwODvrjn7VvpFCaOyRh3VKI9llV+X7Dj3jB5B4HkpDQUlCDiUeTIpNmio7HptBq4bK9pFm6weR+GqAbWwjB48oBcZMzHOeBlS4Gu+k7NTMcRq09Qi1Q0MXAeO6rRY7ndD9LpqsUpQdvddx2o5I1HZ9v6MFWqSdAFFRwJfmLiQxjHPcRG6zWjm5xa3znctJtDZLqRyvb0I0PQqTEYEMwzW6Gq7O77DbMHSSXLrWZUq6nJ5Tt6uh57UpclXfSPBa+pskGTIHqhtXBgLpjlTI7ozpw54JBhCUbOH5LhRI3KmoNbLPY7s6K1WKns6xxW+rdncGWlpEOAgO0PXgVitn4p1O7TBurOJxjqsbjv5rjyqcpXdI6ceSCjTVsobX7MVmvIYA9u5wPvB0QR2wqu8BbbAVntY4ucLRAJ181cp4Gi8Bxc2TfVP58lyCxr/EzgIThWbuJCIDs27NBqAN6HNHTT71G7ZOHzBrqlQOJsTlgj0ss1R7k/LmXuz2Oa14DySOth1lampUafZcN45eawuI2HlPzVaRqZ11tEWO/hop8I9lGWuf8AOESTlNwToJIvy96jPGpO0y+PJKKpo1AwDSf1gnkmYeo+lUOcuLXaG8LLYhr2Oktc4G7XtDvRzdWnktBsqp4QahLeBJSSg0t3ZWM03tsaPCNDhmnRLXcCJdduqCYvaIpXnw8QpsFt6lWa4B3XlzuoPHLkuskeC9Tx7dAkfjHMMxIVHDGgJIqNMcbEJlTabHOAkQs0b8GavUvP28wDxcfuXNx4qHKH5WcGHxHq76PRt+ao4l9BxiAU3DbKY4j4cFuiFdg1SsNMxVKk0NblYDfqd5PE8ypGbRYQLiTwVKrsYECCDwDp+CHUaVIZi/wZTGt53/BKoRaNc5J7mlp1ZSPaDaAhuHxlPLOaeEfyTnbUa03S6GPrRFjMM9pllwdeShwNFwq03EQC+J0vld+CI08bTfEO3XCbVyh1EN07ydZ+g5Dk6aYqitSaI9p7Mz1Hu6W55ReUDr4UtN1oNrVy2s3m0esn8U4OZVkObp5H13JoTaSFnjUm+5mZTHMBWhqV6MR3Y4eXVRM2VTcMweQCeAMciqeYupJ4n0KuB2g61KoO9a4gAH2wdBBOvn6pNrYcu8bDmY0BpA1ZG5w3K5Sw1KlVbFVuchxYxxAc4gQXAfSDcwJgWQfEMqUXzJa76wM5h7nDkUkUtVxGlajUylUbOqpVcMFcxNYuJJa1vHLME7yAdOkqs6oF1Rs4ZVZbwXZV9SCSGtN76x0T8d2X8YbQD3WOYvgNnkd+qnwvaSm3K1wIAESN/oiWF7T0NxI5QUjlmTujojDC1VkNPshSDYdnB+tI+4aQheP7JPmaLw5vB3hcPgUS2pin1f1bwB5qnDhk76rF4F9TzRB5OWzZxxvZL9TKVi9ru7cDmBgg8VE4kGIK1G2NjsOaoKviItIBHqFlziXiwebc12QkpLY45pwdMLY/bD/DVaLEXGoB58FmdpbRdVdmOvKydUqk74HAaKn3aaEEhpTbOo4xwOp9UTwm1A6G1GBwGh3g8kOp4fVI9sJmkxbNfs/aLGD9Y4zoCQY4X4K/hMVTryx7okwANJ4rz5ryrGHruaZEzx3qbwlFlaNXtDYuKgMN2A2vr/JUmdnqzLhwbO6blT7K7ROaWh5JE+fnyWlxlUPomrSu4at1jieYUXOcdmVUYS3RnqXZqs++YSed1Ozs9WabkDnNlDg+0T2PBcZAtFgiWK7Vh7CA0hxWSeSzUsVE9PYdUCSW9cyK7KwpZdxPwQTYuPJGV7on6wsPNHvlAAlrw5o1G8cxxUMmrhloaeUT4mo93sD3T/JY/aDa5rlhs52oI8MHTTojmIrVXO+bj13dApziKopnw3AMu5arYfc7GZFr7gXA7NrgwMxExOWBA6lG8ZgacS4n1i6DV+01VsZYEcfiqGM7Q1X2c1kdPiqOGSTsmp44qjU0cExoNQSQBJG+OXFLhMYyo+iWO/vB4d48LliPlj4kF2WY1MdEW7NMArUnQ4EvFyPCddCky4ai22PjzJySSNd2iwznVKZYROV1iYm4/FBs1amSCNeCIdtqbj3OUEulwAGskNP+1BaGIykNc41amgptdDByfU+l0bPVRxK4Iplf32W20ajzYWGpNgOpTK2Iqt8NCP2qr5LR9ikCMx1u4j7JU+es+1Sm4AaBo8A8hr5ynHGZJG/3Ipsy0tzIdotkUppV6767n0qtNzq4qllUMLmscGlohjQDmysaBYxEkrS9m9pOxFCMU02JGctyuBaS2XNsHtMSHtiQ4SBcqfZ+StU7uo0Oa8Oa4HQgtIKzgxb6Du6BnJ4OuTwz9yZY9UqXIjy6Y290y1tvAVKJk3pu9l7TLSN19xQSrW5q/S7TvpucAwOpO9ui67Dxy28KXE7Kp4gGpgScwu7DuPzjeOQ/TH55LrjcPx/H++3yOOSUv+P4df07/MDFys7Ooh77zlaC95G5jRLo5nQcyFXo4Oq4wGOJGoiI6zotJhtltpYaoaxM1S1vhNw1pDnaj6xZ1yquSSiqExwcnZnHYsgWkcgTZQuxz/rO8ySinybDveKbJn67jGbiI0FtI+9Prdn6ZMNqFsa5hIPMG1lqnBchon0AT67yIkx9yiRLE4CpRuCC0bxw5hDy6b2VU0+CbTXI6nQlWqOEnVWPkZFw5p806m9wB8J6hQcn0OhRInYZoneqlRg4K/TY52gPor1PYznayLaxZZq08m6b4M53Q4KCqIWpoYMOMNAS47ZLg2TTtxhasqsPKdWZqhVG9arAbap0qBg+PhxQKtgIOh9E1mzyf5okoy5CLlHgXE7YLzLgOkWUHy+9gArTNkzwK47CqGcrZW3Ayps6ntBx3q1RxB6KrQ2VUDoIIPMK8dnOB1bbmlek1auobwm0g1ovLuKuYLbgkh2nx4Kjs7CYcDxuJdv3Doi+FoYdp8DhfUH+YXLPT2Z0wcu6BW2hTqhxa2HtAII3t3gjzJ8lmTTMwVvcZWYyS0MPK0lZ/GsFQ5ognfx6quLJSI5oK76g3CPLQRYg6g+9Hdi4xxqUmEQBUaR6H8VQo4cdVd2ayK1P7bVmZpxYYLU0arta4Ckwn68erXfgstTrQc0CRv0K1PbJv/Kk8HMP3x8ViaVbiufw6uBfxUmshocBtQ3zE9T/ACQ7a+NDnSP6qm/FWsqVVj3Xgx0MK0cauyE8smqC/ZbEk4tg6+5Au05LcXXH+I4+pzfFEuyNsXT80nazGvpYysGkAS03A3safiqQ2z0u38iy3wJvv/BlX1CmsrOaQ5pIIMggwQeRCs5HVnmACbkmzWgby4mA0cyp21KFHcMRU5yKDT0s6r/2jqutvpRzKN7hdm3alWlmqNDSIHfuhrXkfRdaXuifYBdyKixW1H4mm35PSe5tMOblLXCpIccz2t/vGmxlswLGCFn9o7RqVnZqhmBAAADWjg0CwCtbQwrqVLCV2PcO8Y8iCRlqMqZS4Ry7vpB4rneJxaqueOnB0rJad3xz+pWdjHEzAB66KavtOsRBAMfncrJx1LFWxXzdbdiGNs4/47Br9tt+Isqo2Q+nV+dALA11TM0yyoxumR4sQ5xa3iM40VbXDVP64J0+U9vrk7D1HuPiBjQxw81IaNIbz/qCFgu4n4fyThh3HcU+n1Esud6UorEaEjzRSnjaBHipNDhwFo6KT5XQP0GmNPDHlKRy9Blj9QNnO6VNTfWIJDnkDXWB1Wh2SyhUvDWPG/Rs8QJhFKtF4IIcB9ka8eqlLMk6orHA2rsxtLGVG3m6uf8AGKp1cbc1oXY7cxjS7jDQZ3rqtORlqUm5T9SAWnikeRdYjrE1xIEt2tWdF2nnCWttOoQQ5rbhSVtnZQTLbbpvHSEMkcVqUXwK3NclzB0fZLiIF4JN1o8PtFntBjQBac0abuqytKpKgL0sserk2OVxNNtDbLS7V2WIM3PkslUrkE5Z6K2wzvUNbDnhdUxxjHYTJKU9xlPaRGoVmntAcQEOqYd0xlPomCn/AEVdMWRuSD1HFt+sp212nQhZ4SPolEsHs9zhJc1vU39Apygl1HjKT6BnCgE7kQayHUz/AIrPigdLAVh7EOHFpHuN1fw+JqTSY9pbFVpkgg/S4rlyx2dM6cP4laNztKg19IteJaYkX3EHcs27ZmFgkAeEmfE73ErR7TfFCo4aim8+jSV5Xj9qOi2W+sKHhYSknTOnxUoxatGop1MMHAMyTO+SZHDgmY7bb6RGd4g6DL+BWAdi3zIt+KZXxlR8ZyTHFd68NvucXnuttj0PY2KpVK7Hty5yRpItPD09FU7cbUNHFnwMcCxpBIEgxGuu5Auw5Pyun5+8Il+lPDE4mm4AwaIHmHvn3hSUEvEKPoV1N4G/UHuxlKrDnsBPG59eIVPFbJBvScD+yTfy/BCadN4NjHmnPzAg5r/H1XYo1wzkbT5HvoFvtAi8XG9aXbFKdm4J3B1Uerif9qz78c4ghxzBarHtH/CcMdwrH0PeKeWTuH5/wx8cdpfl/KMjh8I+o4NYwucdwEmOPIc0Z2e/u2PolzH5i2WucO5BEnLmJA7wnKcw8PzZlyqv2hLcg8LDq1tgftb3+ZPKFb2fSa7DYokez3Dhyl5b7nFbkba39PmZDZ/H5EVXEuY4sfTyEatygeoOoPFMGO4CBwEfgpKGMGUMqDOwezJhzP3btw/ZMjlvSPfRmzXEcZj7rwj80K/Rgaj2obHiw8yd8FTt7SUDHzJAO60/cVjTiRa0z6cN6UYkGZB38J8h5L5j7T8T6fA7/JRtHdoKBu0OA5/yRPBdpaNhmjmcxjpay86D+WnqeqUYkDcm+1c/VJ/H+zVhrg9WbtPDuF8QJ4+GPvuFJSxlM2GJa70/FeUHFk7vz+QmtrE7gJ3rV7Un1ihvKPU8Qxx1eCORsVTGFXnrcS8eyY+74p7cfUAkVHA8nH+itD2v3j+/+hX4ezfvpRoYUNKs0HxgnzWHG16//Udx3H3hRHa9c/3jtRo1pMX5K69q4nyn+39i+7s9FdtGnr3YPARH9VNR2i2zu6IjTgvOa2OrCxqu66Afd+ZTPllWP1j9dJS/amFrh/X6m+TL0PQ8VtokHI0NJtO9UK203m7mgkbwIPmd6xIrv+s71+5J37/rHW1zP9Fq9q4l/ixXgk+prf8AiQJ0IUlPH3kjqL+9ZKm9/wBY+pS1HO3ud5n1Tfa+L/qL7u+5v9nbZDTcOjfDkbwG02VnBoBkFh8X22gEcLEjzXkbnH6zvzdOp5pkOcDMyCeijl9pYpL8LKY4Siz6VxjM1J44scPVpXjNYjUkA8lnRtfEjw/KK4B3Co/3Sqoc46Pdz10S+G9pYsN3bs3xEXlo0WYHSE11I7ln2l2veOB87p/ePn9Y9df23h7M5vdWbXsQ0nFt5Cf+5o+P3I7+lZpz4cj6tQehZ+K8yo4iqw5m1HtMagweOvUKXF7TxFYNFWvUflnLmMxOvuHouZ+1sLzLJvSLqDWJ4+5aMpMqHms8SA7zICU1qu5w9Bqute2/Dvv9fqR92kEQ1b2vSnYrf2XtPrUI/wBy8wfVqjVxHLKJ+8IrU2/i3YY4bvAKYDZ8Lc1nBwM9W/eo5fa2Celq9nZfHgcbvqqJgxHtg0s2Gxo/wqZ/01M3wWAc2vuru6+H10V/Ye2a2HpYum4uqHEUe7a4ujujDhmEamXg7vZTS9q4Zql6fMI+HadsJldKxb8Nif8ArOPmVXNKvvrH/U5P9rYuxN+F9SAVOusRBn3aJxxPhsL/APb14zqh5rCIGYjNczum0DUWG+dyUEus0E67xIDdZC8by+526S+/FEATJ5/AeqkfiBbmN/53GRzQ/HuYGgNJL/pCbAiPZjjI9PJJh2PeWtL2gRALphoMmLCSJkWBus8tVY2lhHD1yR6m0+U2U/fwPzp8UIDi3w79NdeiQ19L87c/6FK8NmBd+LA0+PvCSrjIiTrGt+iFnEBxeTAJiABaZEDW1p436qOq7m7MCAJgAAGDJOl4+KFhXU2gq3H6jnw/HzThjWxJ1te/n8EM2jTIfkY4Pl3tgZczjE6uktB+kba6KDI9jgHAj2gDmEZg7KSHAxY2nRasMWrGcWg6/FCZJEaeU3PuXOxbYsfP89ECY8yBmd7QDgL7y3XT4XUc5TGYnwi5H0tY10nfboj3dGUaRuKG7SOqk+U729BMb+aFYZudggCSRJJi1hA5Gb79NytvqQLwbxGh42vZQljSdC0Xn1QGl28H8hR99BI1MT6mPiqeHqOcwt3z4QAS6LmIAk6fmE6jVJdB8PhOsxuHiEaGD6pfLqwoIYavnAGgIBsMxkSIgXHTz4KWi8TY+LeIgA8AZvvQkjIItmzHNAENMkEAawIFzGidSxLc7SMxlwkAgOj/AExFxPuOqx4ruhqC7xFxETvgk25cL8k3vCRM6HKLWtMfFdh4yusM0SA50ZriYtFgL3AuLpuFZ4WuDtziQ1oeAA4uaCZOaRk15gxvjwtzdBwrSXHgJG/dyTjW05i9iRCpNe4Q4gFniGYj6QbmyiDzHhuL6GErXQ4MOWXZXGAZEicrpFgBFgI62TuAuksd/JsdfdbT1KfWq5QIP4zMR6KgXlsg+Rg3sI96fRfmJLJfAIcMpIAki7pF/DNtZW6OpmkuNkkGf5iLKYOIgEGb8jZOOHaWgsLy4mC20ewDMwJuR5KKphyKhzw2OouLERvMnRRtMbRQ6nWGhi3LTr+KtUnzoBI1Gtt3JCjVMPIMwRrbUk+zNxYyr2ErtBc0+DMGyCQDv1sOI1ROGxsVuOr1QSIHtSdddZ8rFRYiqRAGsTvM7+P5hS4ovY4tcfZJHth1mx91xFhu5IbXxxyZi76QEmTaIga7uCbHG+CldBcTiYudOXPVRh43yEMftXwO4zwIk7p9PvVvC4d72NeYuP8AqsH3F0hdTx6VvsSasH4ijh2OY0NqkOklz3BpLDZpHhgC0zfXfolwNCmDUILs1MlwBylsDQOv4vERuE+4XV1H7sfwhXML7Df3VT31F1Sg1HllbV8DqQc+TkDm6uAsGEkZbjdJkN4zrdSbQwhBpElha5gyxwgWJI1APT3KPZv6xv8Am/hSVfa/P7azdS2Jt2OfUvmiCMskfWHhkkmJsIgAW6qV9Bpdlu1sOcJ8RjQAcSbc44qidB0cjLf1zP8AL7gsn93j1BOwZhKAY5ri5pnxAXJJDrB2Uywm5HQIhhK3jNQkMOaLh/eeKcwB4Gcpm8HRMr/rm/n6RUeM9t323e9LJ6+eqNUqRO+hSaIyCoxpPiBLXEuPEEjKPOf8yoPYGN0OWRuEk7zewPL8E6n7Dft/7mqxtP8Au+h9yFadN3/oGyLY8tzsYHZ3AtN9WOi2saxfn0iHF0jlB7oth7m946wLgILAT4TF9LpmA0f/AJf4wiO2/wCyUft1P/LWTN6ci9XX7DRVpsXBF5Zm7xsS2b/OOJbawEnUdZGqI4+k0sovaPAwnOC0B2YeJ0DWBmb1ABQzszq37X/4Whxv6qp1/wDW5cud6clfXY2KtNgfauGc5zA1pLyHaH2g0eCx3kR6dJgpbNcbBzZIGrjc33wRYNJvEgGFox/aaH7yt76qD4n+01v/AOZ/vS480q0rtf7sHBX9dgLQqZXs7yDBMsmJkEtOYCzbNEg/itFszZUw+o5zaAfTdkdmcHyDY5QbCC0wCRI6oUf7Phvz9NyM1dWfuaf8TlTPNvZbcr4MIpItg0y1zB888huVrw408khwAaCCDObh7UEaqOsytTZ3WZ5c5rQWHXK2PDFiD4TeRaYmAEIpe3V6j3q72a/t9L7HwK55Y9Kbu63/AGGT1NIkqYFl9HyQQzI8CCGk2ncHEXJnkTa9TwbDVDxYgGSCctgAXEEG/ibraTuRdumJ/dP/AIQgOA9il0/Bc6ySnHn6aMl92iGnWzgh5LsrwWsAGUOuZcbWN1LsvEGMwysMtJbYZy0OLczQcrhrJ18XoHq+2Pst/wBymx3tH9y3+By6njT2EUmHcW3wuNrmJykANgtLQdIkR/RCcTiwHZWR7MgGZcwmIAE3iVaw36sfZf8AFBH/AK2l9o/wpcGNW76GvcLYWnSa4uDzlLRF2EkAne20zAtzRGoctLNDzTc53eePM9jWvDaUa+0Z13yQAMqyND9Q37J/hW1/R77H/wBt3/hCXxUfLi53ddB8S1SoftCq3u3ihVkh7HObUHgIFwyb5ocSIIgzyhZ/tHs9+V57skEy1zIyOAALsoaNGw6dLNlEe0X0v/lP/ZWVzEf2rF/axP8AAUuFvHUl6v4UUavY89bgXPBcIjMBmJ8IBi5id60OD2E7I3NUYCRMRWMTcaUyNCEzaemJ6N/81RB27+rveV6UpSmtnX/hBpJ0f//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AutoShape 12" descr="data:image/jpeg;base64,/9j/4AAQSkZJRgABAQAAAQABAAD/2wCEAAkGBxQTEhUUEhQVFhUXFRcYGBcYFxcYFxgUGhcYFxcYFxgYHCggGBwlHBQUITEhJykrLi4uFx8zODMsNygtLisBCgoKDg0OGxAQGywkICQ0LCwsLTQsLCwwLCwsLCwsLCwvLCwsLCwsLCwsLCwsLCwsLCwsNCwsLCwsLCwsLCwsLP/AABEIAMkA+wMBIgACEQEDEQH/xAAcAAABBQEBAQAAAAAAAAAAAAAFAQIDBAYABwj/xABIEAABAwIDBQUDCAcGBgMBAAABAAIRAyEEEjEFQVFhcQYTIoGRMrHBFCNCUnKh0fAHM2JzsuHxNENjgpLCFSRTorPDdYTSdP/EABoBAAMBAQEBAAAAAAAAAAAAAAACAwEEBQb/xAAyEQACAgEDAgMFCAIDAAAAAAAAAQIRAxIhMUFRBBNhBRSRsfAVIjJxgaHB0ULhM1Lx/9oADAMBAAIRAxEAPwDmYoJ3yhBflAmys06i+gcEeBqYUNVI1yqserNJspWqNTELYMqjtEjhqijKY3qtXw+sIi1ZrAmFcWyCZVXHw50RJB6SjVDDTNlC7Zxc6wuCLclbUjE97AeJw83buVBHcTg3NfrbmheKw5aTKYtCXQrLkqRBU5cuXLAOXLlyAOXLlyAOXJVy0BFy5KgBFyVdCKAauhOhdCKAbCWEq5FAdlXZEsriVoCZEkJ0pEAGjbkpMLU4qNtQPCiqMgWKU5avYNUXK7RKAYbGZYBE80Uo4kFJKItUFW1QmucNFUc/gpaL+KlpNsmweGMkoi2iInemYeu3RS1sQ0BSk22UVJArH4cSSsztKlLwEdxe0Gk80C2g82jiunGmluTT+9sCKlKN6iIV/GMg24XVEqp0xdoRcuSoGEXJVyAEXQlhKAigGpwakRvE7NbSwVKq8fO4io40xJhuHp2L44ueRE/RFtVjaQUBg1c5ISulOYdC6F0pQgBISFOKQhADVyWEiw0RLK5csA6Vy5ItAtNMCy7vSuhdCCYrKplHMJfrCAhl1fw2Ly9VjRPIr4DbHJHVCZAUHfjiozV5pKIiOxLmHVSY3HuIAlOZQDyDwTNqYP6QRtZqBTic05t66pXnekqAhVnpyyVk1euC3mqSlTMq0pFUNXJ2VLCBrGQuhOhODEBYwNXFPJTFoF/s/sl2KxFKg22d0E/VYLvd5NB84RPt/j21cY9tO1KgBh6YGgbT8Jj/ADZvIBG/0fM+TYXF7QcLspup0p+tb3vNJvk5YIk7zJ3nieKhF68rfSO36vn+B3tH8xFyVIriHJQVwC7KgBy6E1dKDDiEkJ8pEGjYSJxTUAIuSroWGltMcuSwgkJKnpNzRPqoYTqTyCgGE2Ye1yqT2wdVI7GkiIVZ75WUTin1D2zapRRwlZLD4ksIhE244xIKSUdxWmhdoU2gG10EcrdfE5jdVCnQ8FQkJJCUNlNITFDiQntpk6ApjBdF2YloG5K3Qs3XAKNtyjLloG1wdygxGDY8SPCVmruKsqvdAQpCpzh3TEGyJ9ktlHE4yhS3F4LvsM8T/UNjzC2UlFNsut9kaXtn/wArs3CYMWc/5ypHBskg8jUqOI+yFgFtP0il+Ix9UtEspxRbBGjB4unjc/0WXr4B7PaaRz1H3KPh9oK+Xv8AE3JNaqXTYpwnZVbZhlzsOdYXQT1orQuhS5FwagNREWJC1WzhzEqBzUApEJC5K5JCBhFyWEsINGwkhPyroQFlrIuLFbNJcKKWzn1FLKuyq73CTu4RZuop5EuRTuUZK02yMhPou3cUiUBACPbBTCFK9MKATGN5pYCWF2VA1j2sC4hIAnQgUkpMJmCpWVyBuMFVgES2bsKtXBcwAUx7VV5yUm8ZefcJPJLJpK2Zpt0NZtFvCCt/2LoupUqmMDGP+aOVodNQX3tAMTAPRYnvsJROWgw4+sNXumng2H+Kt7jwCE7No7Ro42jVw7mvq1XNYQWtbSJDTDSxoADA0GIE2tcrg8Rk1QelOurL4cUYzVvfoa+jRa4FzmwSS4v0JMyT6kpKOOIcQ5oe02EiyIYbCMrv7of8rifEBQeSaFQtMOOHqa2IMsIzN3gJcZs1+HEVaRa6bPsWnoRbyWwywnwxZYpR5IaeyqFT5w+Ab2gWPDoqOO2fTfbDgAi8Trxkqw7ESJseQERdUxVeHS1mU8fgrLV3JtxKrNjPcQ0sdPlB6LS7D7DYeoQ57zlGrJ1O8TqoKO0KjgQ85YFiIBlVDtN7C4tcRm1WSeSSpOjYyhHd7m42n2TwbqYZ3YpxoWan7RvPmvMe0uwjh3ERLD7LuXA8Cr7+1lcEeKY4j8EzG9pe9plj2CDv+KzDDLj5djZJ45bpUY5zU3KrVVovH5ChhdpiZHCVShitYfDgi4RZjnRSDUmRFRQa0Ku6oOCyxVO+A1Uw0aKu5iJmnZdRwJdoCY1UdRGmCTSKs4TYdaq0uY2RuuBPSdVudndmKeVpffjEieV/eir9ltaG93Ia0RFiY4id6hLxSWyOqHhpcs8gr4ZzSWuBBBgg6gquaS9xfsfC1gO8DXuAAzaO5XCHYrsbhaktYHMc2biT65tUR8bDqmO/DTXFHj3dpRSOsFbXaHZCqx+VrS8bnNHw3K/szsNoatQ0/wBm2vUFWfiIJXZJY8jdUeedwYmDHFRli9nodk6H0XSIgjnx0Ta/Ymg68CeVh9yl77DqV92yHjYpqRlKdF6PjP0cHWlUEcH/AAIVY/o/xDILHU3HfDj8RdUXisb6k3hyLoYh2EOXMBI9x3yn7O2ZVrvyUmOe7gNw4uJs0cyvQdm9ncgjEmSJ+ZpDO8t/aIswHifUK7NXIaWGpfJW/RhgOY/tOuJ536qUvFdI7+vT6/IeOB8y2+f1+YDwXZWhhmh+Kcyo/cySKQPOPFWPJojqq+3HCtGaagHsAw2kwD6lJtuhPorr+zdYOzVA5xJu4kuPmdYRTZ3Z8ECXeRETHAqEnG9U5X8hvvfhhGvmZTDbOaNyZ2jwZGHz0gc9OpTqNIE5S105ojQRPBa/FbJy6A/cfcp9hUh3zARIMgg6EFpkFGTLcWxMeJqaRjNmUn1q2Iru7t2GxJZVbTOYvp1w1ocW28JDg4SDuGi2mzNt5W91iPnaWku8TwODvrjn7VvpFCaOyRh3VKI9llV+X7Dj3jB5B4HkpDQUlCDiUeTIpNmio7HptBq4bK9pFm6weR+GqAbWwjB48oBcZMzHOeBlS4Gu+k7NTMcRq09Qi1Q0MXAeO6rRY7ndD9LpqsUpQdvddx2o5I1HZ9v6MFWqSdAFFRwJfmLiQxjHPcRG6zWjm5xa3znctJtDZLqRyvb0I0PQqTEYEMwzW6Gq7O77DbMHSSXLrWZUq6nJ5Tt6uh57UpclXfSPBa+pskGTIHqhtXBgLpjlTI7ozpw54JBhCUbOH5LhRI3KmoNbLPY7s6K1WKns6xxW+rdncGWlpEOAgO0PXgVitn4p1O7TBurOJxjqsbjv5rjyqcpXdI6ceSCjTVsobX7MVmvIYA9u5wPvB0QR2wqu8BbbAVntY4ucLRAJ181cp4Gi8Bxc2TfVP58lyCxr/EzgIThWbuJCIDs27NBqAN6HNHTT71G7ZOHzBrqlQOJsTlgj0ss1R7k/LmXuz2Oa14DySOth1lampUafZcN45eawuI2HlPzVaRqZ11tEWO/hop8I9lGWuf8AOESTlNwToJIvy96jPGpO0y+PJKKpo1AwDSf1gnkmYeo+lUOcuLXaG8LLYhr2Oktc4G7XtDvRzdWnktBsqp4QahLeBJSSg0t3ZWM03tsaPCNDhmnRLXcCJdduqCYvaIpXnw8QpsFt6lWa4B3XlzuoPHLkuskeC9Tx7dAkfjHMMxIVHDGgJIqNMcbEJlTabHOAkQs0b8GavUvP28wDxcfuXNx4qHKH5WcGHxHq76PRt+ao4l9BxiAU3DbKY4j4cFuiFdg1SsNMxVKk0NblYDfqd5PE8ypGbRYQLiTwVKrsYECCDwDp+CHUaVIZi/wZTGt53/BKoRaNc5J7mlp1ZSPaDaAhuHxlPLOaeEfyTnbUa03S6GPrRFjMM9pllwdeShwNFwq03EQC+J0vld+CI08bTfEO3XCbVyh1EN07ydZ+g5Dk6aYqitSaI9p7Mz1Hu6W55ReUDr4UtN1oNrVy2s3m0esn8U4OZVkObp5H13JoTaSFnjUm+5mZTHMBWhqV6MR3Y4eXVRM2VTcMweQCeAMciqeYupJ4n0KuB2g61KoO9a4gAH2wdBBOvn6pNrYcu8bDmY0BpA1ZG5w3K5Sw1KlVbFVuchxYxxAc4gQXAfSDcwJgWQfEMqUXzJa76wM5h7nDkUkUtVxGlajUylUbOqpVcMFcxNYuJJa1vHLME7yAdOkqs6oF1Rs4ZVZbwXZV9SCSGtN76x0T8d2X8YbQD3WOYvgNnkd+qnwvaSm3K1wIAESN/oiWF7T0NxI5QUjlmTujojDC1VkNPshSDYdnB+tI+4aQheP7JPmaLw5vB3hcPgUS2pin1f1bwB5qnDhk76rF4F9TzRB5OWzZxxvZL9TKVi9ru7cDmBgg8VE4kGIK1G2NjsOaoKviItIBHqFlziXiwebc12QkpLY45pwdMLY/bD/DVaLEXGoB58FmdpbRdVdmOvKydUqk74HAaKn3aaEEhpTbOo4xwOp9UTwm1A6G1GBwGh3g8kOp4fVI9sJmkxbNfs/aLGD9Y4zoCQY4X4K/hMVTryx7okwANJ4rz5ryrGHruaZEzx3qbwlFlaNXtDYuKgMN2A2vr/JUmdnqzLhwbO6blT7K7ROaWh5JE+fnyWlxlUPomrSu4at1jieYUXOcdmVUYS3RnqXZqs++YSed1Ozs9WabkDnNlDg+0T2PBcZAtFgiWK7Vh7CA0hxWSeSzUsVE9PYdUCSW9cyK7KwpZdxPwQTYuPJGV7on6wsPNHvlAAlrw5o1G8cxxUMmrhloaeUT4mo93sD3T/JY/aDa5rlhs52oI8MHTTojmIrVXO+bj13dApziKopnw3AMu5arYfc7GZFr7gXA7NrgwMxExOWBA6lG8ZgacS4n1i6DV+01VsZYEcfiqGM7Q1X2c1kdPiqOGSTsmp44qjU0cExoNQSQBJG+OXFLhMYyo+iWO/vB4d48LliPlj4kF2WY1MdEW7NMArUnQ4EvFyPCddCky4ai22PjzJySSNd2iwznVKZYROV1iYm4/FBs1amSCNeCIdtqbj3OUEulwAGskNP+1BaGIykNc41amgptdDByfU+l0bPVRxK4Iplf32W20ajzYWGpNgOpTK2Iqt8NCP2qr5LR9ikCMx1u4j7JU+es+1Sm4AaBo8A8hr5ynHGZJG/3Ipsy0tzIdotkUppV6767n0qtNzq4qllUMLmscGlohjQDmysaBYxEkrS9m9pOxFCMU02JGctyuBaS2XNsHtMSHtiQ4SBcqfZ+StU7uo0Oa8Oa4HQgtIKzgxb6Du6BnJ4OuTwz9yZY9UqXIjy6Y290y1tvAVKJk3pu9l7TLSN19xQSrW5q/S7TvpucAwOpO9ui67Dxy28KXE7Kp4gGpgScwu7DuPzjeOQ/TH55LrjcPx/H++3yOOSUv+P4df07/MDFys7Ooh77zlaC95G5jRLo5nQcyFXo4Oq4wGOJGoiI6zotJhtltpYaoaxM1S1vhNw1pDnaj6xZ1yquSSiqExwcnZnHYsgWkcgTZQuxz/rO8ySinybDveKbJn67jGbiI0FtI+9Prdn6ZMNqFsa5hIPMG1lqnBchon0AT67yIkx9yiRLE4CpRuCC0bxw5hDy6b2VU0+CbTXI6nQlWqOEnVWPkZFw5p806m9wB8J6hQcn0OhRInYZoneqlRg4K/TY52gPor1PYznayLaxZZq08m6b4M53Q4KCqIWpoYMOMNAS47ZLg2TTtxhasqsPKdWZqhVG9arAbap0qBg+PhxQKtgIOh9E1mzyf5okoy5CLlHgXE7YLzLgOkWUHy+9gArTNkzwK47CqGcrZW3Ayps6ntBx3q1RxB6KrQ2VUDoIIPMK8dnOB1bbmlek1auobwm0g1ovLuKuYLbgkh2nx4Kjs7CYcDxuJdv3Doi+FoYdp8DhfUH+YXLPT2Z0wcu6BW2hTqhxa2HtAII3t3gjzJ8lmTTMwVvcZWYyS0MPK0lZ/GsFQ5ognfx6quLJSI5oK76g3CPLQRYg6g+9Hdi4xxqUmEQBUaR6H8VQo4cdVd2ayK1P7bVmZpxYYLU0arta4Ckwn68erXfgstTrQc0CRv0K1PbJv/Kk8HMP3x8ViaVbiufw6uBfxUmshocBtQ3zE9T/ACQ7a+NDnSP6qm/FWsqVVj3Xgx0MK0cauyE8smqC/ZbEk4tg6+5Au05LcXXH+I4+pzfFEuyNsXT80nazGvpYysGkAS03A3safiqQ2z0u38iy3wJvv/BlX1CmsrOaQ5pIIMggwQeRCs5HVnmACbkmzWgby4mA0cyp21KFHcMRU5yKDT0s6r/2jqutvpRzKN7hdm3alWlmqNDSIHfuhrXkfRdaXuifYBdyKixW1H4mm35PSe5tMOblLXCpIccz2t/vGmxlswLGCFn9o7RqVnZqhmBAAADWjg0CwCtbQwrqVLCV2PcO8Y8iCRlqMqZS4Ry7vpB4rneJxaqueOnB0rJad3xz+pWdjHEzAB66KavtOsRBAMfncrJx1LFWxXzdbdiGNs4/47Br9tt+Isqo2Q+nV+dALA11TM0yyoxumR4sQ5xa3iM40VbXDVP64J0+U9vrk7D1HuPiBjQxw81IaNIbz/qCFgu4n4fyThh3HcU+n1Esud6UorEaEjzRSnjaBHipNDhwFo6KT5XQP0GmNPDHlKRy9Blj9QNnO6VNTfWIJDnkDXWB1Wh2SyhUvDWPG/Rs8QJhFKtF4IIcB9ka8eqlLMk6orHA2rsxtLGVG3m6uf8AGKp1cbc1oXY7cxjS7jDQZ3rqtORlqUm5T9SAWnikeRdYjrE1xIEt2tWdF2nnCWttOoQQ5rbhSVtnZQTLbbpvHSEMkcVqUXwK3NclzB0fZLiIF4JN1o8PtFntBjQBac0abuqytKpKgL0sserk2OVxNNtDbLS7V2WIM3PkslUrkE5Z6K2wzvUNbDnhdUxxjHYTJKU9xlPaRGoVmntAcQEOqYd0xlPomCn/AEVdMWRuSD1HFt+sp212nQhZ4SPolEsHs9zhJc1vU39Apygl1HjKT6BnCgE7kQayHUz/AIrPigdLAVh7EOHFpHuN1fw+JqTSY9pbFVpkgg/S4rlyx2dM6cP4laNztKg19IteJaYkX3EHcs27ZmFgkAeEmfE73ErR7TfFCo4aim8+jSV5Xj9qOi2W+sKHhYSknTOnxUoxatGop1MMHAMyTO+SZHDgmY7bb6RGd4g6DL+BWAdi3zIt+KZXxlR8ZyTHFd68NvucXnuttj0PY2KpVK7Hty5yRpItPD09FU7cbUNHFnwMcCxpBIEgxGuu5Auw5Pyun5+8Il+lPDE4mm4AwaIHmHvn3hSUEvEKPoV1N4G/UHuxlKrDnsBPG59eIVPFbJBvScD+yTfy/BCadN4NjHmnPzAg5r/H1XYo1wzkbT5HvoFvtAi8XG9aXbFKdm4J3B1Uerif9qz78c4ghxzBarHtH/CcMdwrH0PeKeWTuH5/wx8cdpfl/KMjh8I+o4NYwucdwEmOPIc0Z2e/u2PolzH5i2WucO5BEnLmJA7wnKcw8PzZlyqv2hLcg8LDq1tgftb3+ZPKFb2fSa7DYokez3Dhyl5b7nFbkba39PmZDZ/H5EVXEuY4sfTyEatygeoOoPFMGO4CBwEfgpKGMGUMqDOwezJhzP3btw/ZMjlvSPfRmzXEcZj7rwj80K/Rgaj2obHiw8yd8FTt7SUDHzJAO60/cVjTiRa0z6cN6UYkGZB38J8h5L5j7T8T6fA7/JRtHdoKBu0OA5/yRPBdpaNhmjmcxjpay86D+WnqeqUYkDcm+1c/VJ/H+zVhrg9WbtPDuF8QJ4+GPvuFJSxlM2GJa70/FeUHFk7vz+QmtrE7gJ3rV7Un1ihvKPU8Qxx1eCORsVTGFXnrcS8eyY+74p7cfUAkVHA8nH+itD2v3j+/+hX4ezfvpRoYUNKs0HxgnzWHG16//Udx3H3hRHa9c/3jtRo1pMX5K69q4nyn+39i+7s9FdtGnr3YPARH9VNR2i2zu6IjTgvOa2OrCxqu66Afd+ZTPllWP1j9dJS/amFrh/X6m+TL0PQ8VtokHI0NJtO9UK203m7mgkbwIPmd6xIrv+s71+5J37/rHW1zP9Fq9q4l/ixXgk+prf8AiQJ0IUlPH3kjqL+9ZKm9/wBY+pS1HO3ud5n1Tfa+L/qL7u+5v9nbZDTcOjfDkbwG02VnBoBkFh8X22gEcLEjzXkbnH6zvzdOp5pkOcDMyCeijl9pYpL8LKY4Siz6VxjM1J44scPVpXjNYjUkA8lnRtfEjw/KK4B3Co/3Sqoc46Pdz10S+G9pYsN3bs3xEXlo0WYHSE11I7ln2l2veOB87p/ePn9Y9df23h7M5vdWbXsQ0nFt5Cf+5o+P3I7+lZpz4cj6tQehZ+K8yo4iqw5m1HtMagweOvUKXF7TxFYNFWvUflnLmMxOvuHouZ+1sLzLJvSLqDWJ4+5aMpMqHms8SA7zICU1qu5w9Bqute2/Dvv9fqR92kEQ1b2vSnYrf2XtPrUI/wBy8wfVqjVxHLKJ+8IrU2/i3YY4bvAKYDZ8Lc1nBwM9W/eo5fa2Celq9nZfHgcbvqqJgxHtg0s2Gxo/wqZ/01M3wWAc2vuru6+H10V/Ye2a2HpYum4uqHEUe7a4ujujDhmEamXg7vZTS9q4Zql6fMI+HadsJldKxb8Nif8ArOPmVXNKvvrH/U5P9rYuxN+F9SAVOusRBn3aJxxPhsL/APb14zqh5rCIGYjNczum0DUWG+dyUEus0E67xIDdZC8by+526S+/FEATJ5/AeqkfiBbmN/53GRzQ/HuYGgNJL/pCbAiPZjjI9PJJh2PeWtL2gRALphoMmLCSJkWBus8tVY2lhHD1yR6m0+U2U/fwPzp8UIDi3w79NdeiQ19L87c/6FK8NmBd+LA0+PvCSrjIiTrGt+iFnEBxeTAJiABaZEDW1p436qOq7m7MCAJgAAGDJOl4+KFhXU2gq3H6jnw/HzThjWxJ1te/n8EM2jTIfkY4Pl3tgZczjE6uktB+kba6KDI9jgHAj2gDmEZg7KSHAxY2nRasMWrGcWg6/FCZJEaeU3PuXOxbYsfP89ECY8yBmd7QDgL7y3XT4XUc5TGYnwi5H0tY10nfboj3dGUaRuKG7SOqk+U729BMb+aFYZudggCSRJJi1hA5Gb79NytvqQLwbxGh42vZQljSdC0Xn1QGl28H8hR99BI1MT6mPiqeHqOcwt3z4QAS6LmIAk6fmE6jVJdB8PhOsxuHiEaGD6pfLqwoIYavnAGgIBsMxkSIgXHTz4KWi8TY+LeIgA8AZvvQkjIItmzHNAENMkEAawIFzGidSxLc7SMxlwkAgOj/AExFxPuOqx4ruhqC7xFxETvgk25cL8k3vCRM6HKLWtMfFdh4yusM0SA50ZriYtFgL3AuLpuFZ4WuDtziQ1oeAA4uaCZOaRk15gxvjwtzdBwrSXHgJG/dyTjW05i9iRCpNe4Q4gFniGYj6QbmyiDzHhuL6GErXQ4MOWXZXGAZEicrpFgBFgI62TuAuksd/JsdfdbT1KfWq5QIP4zMR6KgXlsg+Rg3sI96fRfmJLJfAIcMpIAki7pF/DNtZW6OpmkuNkkGf5iLKYOIgEGb8jZOOHaWgsLy4mC20ewDMwJuR5KKphyKhzw2OouLERvMnRRtMbRQ6nWGhi3LTr+KtUnzoBI1Gtt3JCjVMPIMwRrbUk+zNxYyr2ErtBc0+DMGyCQDv1sOI1ROGxsVuOr1QSIHtSdddZ8rFRYiqRAGsTvM7+P5hS4ovY4tcfZJHth1mx91xFhu5IbXxxyZi76QEmTaIga7uCbHG+CldBcTiYudOXPVRh43yEMftXwO4zwIk7p9PvVvC4d72NeYuP8AqsH3F0hdTx6VvsSasH4ijh2OY0NqkOklz3BpLDZpHhgC0zfXfolwNCmDUILs1MlwBylsDQOv4vERuE+4XV1H7sfwhXML7Df3VT31F1Sg1HllbV8DqQc+TkDm6uAsGEkZbjdJkN4zrdSbQwhBpElha5gyxwgWJI1APT3KPZv6xv8Am/hSVfa/P7azdS2Jt2OfUvmiCMskfWHhkkmJsIgAW6qV9Bpdlu1sOcJ8RjQAcSbc44qidB0cjLf1zP8AL7gsn93j1BOwZhKAY5ri5pnxAXJJDrB2Uywm5HQIhhK3jNQkMOaLh/eeKcwB4Gcpm8HRMr/rm/n6RUeM9t323e9LJ6+eqNUqRO+hSaIyCoxpPiBLXEuPEEjKPOf8yoPYGN0OWRuEk7zewPL8E6n7Dft/7mqxtP8Au+h9yFadN3/oGyLY8tzsYHZ3AtN9WOi2saxfn0iHF0jlB7oth7m946wLgILAT4TF9LpmA0f/AJf4wiO2/wCyUft1P/LWTN6ci9XX7DRVpsXBF5Zm7xsS2b/OOJbawEnUdZGqI4+k0sovaPAwnOC0B2YeJ0DWBmb1ABQzszq37X/4Whxv6qp1/wDW5cud6clfXY2KtNgfauGc5zA1pLyHaH2g0eCx3kR6dJgpbNcbBzZIGrjc33wRYNJvEgGFox/aaH7yt76qD4n+01v/AOZ/vS480q0rtf7sHBX9dgLQqZXs7yDBMsmJkEtOYCzbNEg/itFszZUw+o5zaAfTdkdmcHyDY5QbCC0wCRI6oUf7Phvz9NyM1dWfuaf8TlTPNvZbcr4MIpItg0y1zB888huVrw408khwAaCCDObh7UEaqOsytTZ3WZ5c5rQWHXK2PDFiD4TeRaYmAEIpe3V6j3q72a/t9L7HwK55Y9Kbu63/AGGT1NIkqYFl9HyQQzI8CCGk2ncHEXJnkTa9TwbDVDxYgGSCctgAXEEG/ibraTuRdumJ/dP/AIQgOA9il0/Bc6ySnHn6aMl92iGnWzgh5LsrwWsAGUOuZcbWN1LsvEGMwysMtJbYZy0OLczQcrhrJ18XoHq+2Pst/wBymx3tH9y3+By6njT2EUmHcW3wuNrmJykANgtLQdIkR/RCcTiwHZWR7MgGZcwmIAE3iVaw36sfZf8AFBH/AK2l9o/wpcGNW76GvcLYWnSa4uDzlLRF2EkAne20zAtzRGoctLNDzTc53eePM9jWvDaUa+0Z13yQAMqyND9Q37J/hW1/R77H/wBt3/hCXxUfLi53ddB8S1SoftCq3u3ihVkh7HObUHgIFwyb5ocSIIgzyhZ/tHs9+V57skEy1zIyOAALsoaNGw6dLNlEe0X0v/lP/ZWVzEf2rF/axP8AAUuFvHUl6v4UUavY89bgXPBcIjMBmJ8IBi5id60OD2E7I3NUYCRMRWMTcaUyNCEzaemJ6N/81RB27+rveV6UpSmtnX/hBpJ0f//Z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1" name="Picture 4" descr="wind-turbines17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2000" contrast="-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860"/>
          <a:stretch/>
        </p:blipFill>
        <p:spPr bwMode="auto">
          <a:xfrm>
            <a:off x="7239000" y="1600200"/>
            <a:ext cx="1447799" cy="2006946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http://epa.gov/greenpower/images/gpp_logo180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2300" y="4038600"/>
            <a:ext cx="1714500" cy="790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Picture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4800" y="6196012"/>
            <a:ext cx="838200" cy="5048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905393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>
            <a:normAutofit/>
          </a:bodyPr>
          <a:lstStyle/>
          <a:p>
            <a:r>
              <a:rPr lang="en-US" dirty="0"/>
              <a:t>Energy Efficiency Financing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sz="2800" dirty="0" smtClean="0">
                <a:solidFill>
                  <a:srgbClr val="0070C0"/>
                </a:solidFill>
              </a:rPr>
              <a:t>PACE</a:t>
            </a:r>
            <a:r>
              <a:rPr lang="en-US" sz="2800" dirty="0">
                <a:solidFill>
                  <a:srgbClr val="0070C0"/>
                </a:solidFill>
              </a:rPr>
              <a:t>, </a:t>
            </a:r>
            <a:r>
              <a:rPr lang="en-US" sz="2800" dirty="0" smtClean="0">
                <a:solidFill>
                  <a:srgbClr val="0070C0"/>
                </a:solidFill>
              </a:rPr>
              <a:t>on-bill-repayment, Green banks </a:t>
            </a:r>
          </a:p>
          <a:p>
            <a:pPr marL="0" indent="0">
              <a:buNone/>
            </a:pPr>
            <a:r>
              <a:rPr lang="en-US" sz="2600" dirty="0"/>
              <a:t>	</a:t>
            </a:r>
            <a:r>
              <a:rPr lang="en-US" sz="2600" dirty="0" smtClean="0"/>
              <a:t>Energy </a:t>
            </a:r>
            <a:r>
              <a:rPr lang="en-US" sz="2600" dirty="0"/>
              <a:t>Performance Contracting</a:t>
            </a:r>
          </a:p>
          <a:p>
            <a:r>
              <a:rPr lang="en-US" dirty="0" smtClean="0"/>
              <a:t>High Performance Buildings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smtClean="0">
                <a:solidFill>
                  <a:srgbClr val="0070C0"/>
                </a:solidFill>
              </a:rPr>
              <a:t>Government &amp; Private Building Requirements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0070C0"/>
                </a:solidFill>
              </a:rPr>
              <a:t>	</a:t>
            </a:r>
            <a:r>
              <a:rPr lang="en-US" sz="2400" dirty="0" smtClean="0">
                <a:solidFill>
                  <a:srgbClr val="0070C0"/>
                </a:solidFill>
              </a:rPr>
              <a:t>Building Codes, </a:t>
            </a:r>
            <a:r>
              <a:rPr lang="en-US" sz="2400" dirty="0">
                <a:solidFill>
                  <a:srgbClr val="0070C0"/>
                </a:solidFill>
              </a:rPr>
              <a:t>Green </a:t>
            </a:r>
            <a:r>
              <a:rPr lang="en-US" sz="2400" dirty="0" smtClean="0">
                <a:solidFill>
                  <a:srgbClr val="0070C0"/>
                </a:solidFill>
              </a:rPr>
              <a:t>Leasing</a:t>
            </a:r>
          </a:p>
          <a:p>
            <a:r>
              <a:rPr lang="en-US" dirty="0" smtClean="0">
                <a:solidFill>
                  <a:srgbClr val="0070C0"/>
                </a:solidFill>
              </a:rPr>
              <a:t>DC </a:t>
            </a:r>
            <a:r>
              <a:rPr lang="en-US" dirty="0">
                <a:solidFill>
                  <a:srgbClr val="0070C0"/>
                </a:solidFill>
              </a:rPr>
              <a:t>Sustainable Energy Utility</a:t>
            </a:r>
          </a:p>
        </p:txBody>
      </p:sp>
      <p:sp>
        <p:nvSpPr>
          <p:cNvPr id="4" name="Rectangle 2"/>
          <p:cNvSpPr txBox="1">
            <a:spLocks noGrp="1" noChangeArrowheads="1"/>
          </p:cNvSpPr>
          <p:nvPr>
            <p:ph type="title"/>
          </p:nvPr>
        </p:nvSpPr>
        <p:spPr>
          <a:prstGeom prst="rect">
            <a:avLst/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5400000" scaled="1"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/>
              <a:t>Energy </a:t>
            </a:r>
            <a:r>
              <a:rPr lang="en-US" sz="3200" dirty="0" smtClean="0"/>
              <a:t>Efficiency</a:t>
            </a:r>
            <a:endParaRPr lang="en-US" sz="3200" dirty="0"/>
          </a:p>
        </p:txBody>
      </p:sp>
      <p:pic>
        <p:nvPicPr>
          <p:cNvPr id="7" name="Picture 16" descr="partn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01630" y="3095600"/>
            <a:ext cx="1147083" cy="1371601"/>
          </a:xfrm>
          <a:prstGeom prst="rect">
            <a:avLst/>
          </a:prstGeom>
          <a:noFill/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F89EF-1B84-4D67-960B-4AABA8D380FC}" type="slidenum">
              <a:rPr lang="en-US" smtClean="0"/>
              <a:t>11</a:t>
            </a:fld>
            <a:endParaRPr lang="en-US" dirty="0"/>
          </a:p>
        </p:txBody>
      </p:sp>
      <p:pic>
        <p:nvPicPr>
          <p:cNvPr id="1032" name="Picture 8" descr="http://gmbnet.com/wp-content/uploads/2012/05/USGBC-Log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3315" y="1523999"/>
            <a:ext cx="1290251" cy="1279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3.bp.blogspot.com/_HC0tnd5ZsdY/TDZJtU_BrnI/AAAAAAAAB_c/K-amGrR4VTE/s1600/1000+Conn+Av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823254"/>
            <a:ext cx="2061483" cy="150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Picture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4800" y="6196012"/>
            <a:ext cx="838200" cy="504825"/>
          </a:xfrm>
          <a:prstGeom prst="rect">
            <a:avLst/>
          </a:prstGeom>
          <a:noFill/>
        </p:spPr>
      </p:pic>
      <p:pic>
        <p:nvPicPr>
          <p:cNvPr id="10" name="Picture 3" descr="\\cogfs002\dep$\AIR\jking\air photo\Logos\imagesCA2CHV1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667000" y="5551920"/>
            <a:ext cx="2850899" cy="7386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734519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Clean Air Partners </a:t>
            </a:r>
            <a:r>
              <a:rPr lang="en-US" dirty="0" smtClean="0"/>
              <a:t>Program</a:t>
            </a:r>
          </a:p>
          <a:p>
            <a:r>
              <a:rPr lang="en-US" dirty="0" smtClean="0"/>
              <a:t>Localities’ Air Quality Programs</a:t>
            </a:r>
          </a:p>
          <a:p>
            <a:pPr marL="457200" lvl="1" indent="0">
              <a:buNone/>
            </a:pPr>
            <a:r>
              <a:rPr lang="en-US" sz="2000" dirty="0" smtClean="0"/>
              <a:t>Low VOC Paints, Pesticides</a:t>
            </a:r>
          </a:p>
          <a:p>
            <a:pPr marL="457200" lvl="1" indent="0">
              <a:buNone/>
            </a:pPr>
            <a:r>
              <a:rPr lang="en-US" sz="2000" dirty="0" smtClean="0"/>
              <a:t>Episodic Measures: Striping, Lawn Mowing, Refueling </a:t>
            </a:r>
          </a:p>
          <a:p>
            <a:pPr marL="457200" lvl="1" indent="0">
              <a:buNone/>
            </a:pPr>
            <a:r>
              <a:rPr lang="en-US" sz="2000" dirty="0" smtClean="0"/>
              <a:t>Air Quality Awareness </a:t>
            </a:r>
            <a:endParaRPr lang="en-US" sz="2000" dirty="0"/>
          </a:p>
          <a:p>
            <a:r>
              <a:rPr lang="en-US" dirty="0"/>
              <a:t>Cooperative Green </a:t>
            </a:r>
            <a:r>
              <a:rPr lang="en-US" dirty="0" smtClean="0"/>
              <a:t>Purchasing</a:t>
            </a:r>
          </a:p>
          <a:p>
            <a:r>
              <a:rPr lang="en-US" dirty="0" smtClean="0"/>
              <a:t>Public-Private Partnerships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400" dirty="0"/>
              <a:t>	</a:t>
            </a:r>
            <a:r>
              <a:rPr lang="en-US" sz="2400" dirty="0" smtClean="0"/>
              <a:t>Airports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2400" dirty="0"/>
              <a:t>	</a:t>
            </a:r>
            <a:r>
              <a:rPr lang="en-US" sz="2400" dirty="0" smtClean="0">
                <a:solidFill>
                  <a:srgbClr val="0070C0"/>
                </a:solidFill>
              </a:rPr>
              <a:t>Colleges &amp; Universities</a:t>
            </a:r>
          </a:p>
        </p:txBody>
      </p:sp>
      <p:sp>
        <p:nvSpPr>
          <p:cNvPr id="4" name="Rectangle 2"/>
          <p:cNvSpPr txBox="1">
            <a:spLocks noGrp="1" noChangeArrowheads="1"/>
          </p:cNvSpPr>
          <p:nvPr>
            <p:ph type="title"/>
          </p:nvPr>
        </p:nvSpPr>
        <p:spPr>
          <a:prstGeom prst="rect">
            <a:avLst/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5400000" scaled="1"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 smtClean="0"/>
              <a:t>Local Air Quality Initiatives</a:t>
            </a:r>
            <a:endParaRPr lang="en-US" sz="32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F89EF-1B84-4D67-960B-4AABA8D380FC}" type="slidenum">
              <a:rPr lang="en-US" smtClean="0"/>
              <a:t>12</a:t>
            </a:fld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0743" y="1600200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 descr="http://static.ddmcdn.com/gif/airplanes-work-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8000" contrast="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5836"/>
          <a:stretch/>
        </p:blipFill>
        <p:spPr bwMode="auto">
          <a:xfrm>
            <a:off x="6096572" y="5058463"/>
            <a:ext cx="2582971" cy="1104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Picture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4800" y="6196012"/>
            <a:ext cx="838200" cy="504825"/>
          </a:xfrm>
          <a:prstGeom prst="rect">
            <a:avLst/>
          </a:prstGeom>
          <a:noFill/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3862" y="5764921"/>
            <a:ext cx="849090" cy="679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8923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Smart Growth Development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smtClean="0"/>
              <a:t>Regional Activity Centers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smtClean="0">
                <a:solidFill>
                  <a:srgbClr val="0070C0"/>
                </a:solidFill>
              </a:rPr>
              <a:t>Strategic Investment Plan</a:t>
            </a:r>
          </a:p>
          <a:p>
            <a:r>
              <a:rPr lang="en-US" dirty="0" smtClean="0"/>
              <a:t>Transit-Oriented Development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smtClean="0">
                <a:solidFill>
                  <a:srgbClr val="0070C0"/>
                </a:solidFill>
              </a:rPr>
              <a:t>Regional Transportation Priorities Plan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0070C0"/>
                </a:solidFill>
              </a:rPr>
              <a:t>	</a:t>
            </a:r>
            <a:r>
              <a:rPr lang="en-US" sz="2400" dirty="0" smtClean="0"/>
              <a:t>Transportation-Land Use Connections Program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smtClean="0">
                <a:solidFill>
                  <a:srgbClr val="0070C0"/>
                </a:solidFill>
              </a:rPr>
              <a:t>Bonus Densities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2"/>
          <p:cNvSpPr txBox="1">
            <a:spLocks noGrp="1" noChangeArrowheads="1"/>
          </p:cNvSpPr>
          <p:nvPr>
            <p:ph type="title"/>
          </p:nvPr>
        </p:nvSpPr>
        <p:spPr>
          <a:prstGeom prst="rect">
            <a:avLst/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5400000" scaled="1"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/>
              <a:t>Land Use &amp; Transportation Coordination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F89EF-1B84-4D67-960B-4AABA8D380FC}" type="slidenum">
              <a:rPr lang="en-US" smtClean="0"/>
              <a:t>13</a:t>
            </a:fld>
            <a:endParaRPr lang="en-US" dirty="0"/>
          </a:p>
        </p:txBody>
      </p:sp>
      <p:pic>
        <p:nvPicPr>
          <p:cNvPr id="9218" name="Picture 2" descr="http://www.mwcog.org/images/upload/items/activity-Center-Mai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1524000"/>
            <a:ext cx="1428750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5047795"/>
            <a:ext cx="2133600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http://www.jhuapl.edu/CAC/images/WMATA_Metro_Map_X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4688818"/>
            <a:ext cx="1524000" cy="1723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http://www.smartgrowthamerica.org/smartgrowthusa/wp-content/uploads/2011/12/locus-station-park-green-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515" y="4836886"/>
            <a:ext cx="2494578" cy="1575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Picture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1300" y="6241904"/>
            <a:ext cx="685800" cy="41303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63137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48200"/>
          </a:xfrm>
        </p:spPr>
        <p:txBody>
          <a:bodyPr>
            <a:normAutofit fontScale="92500" lnSpcReduction="10000"/>
          </a:bodyPr>
          <a:lstStyle/>
          <a:p>
            <a:r>
              <a:rPr lang="en-US" sz="3000" dirty="0" smtClean="0"/>
              <a:t>Public Transit</a:t>
            </a:r>
          </a:p>
          <a:p>
            <a:r>
              <a:rPr lang="en-US" sz="3000" dirty="0" smtClean="0"/>
              <a:t>Bus Rapid Transit &amp; Bus Priority Enhancements</a:t>
            </a:r>
          </a:p>
          <a:p>
            <a:r>
              <a:rPr lang="en-US" sz="3000" dirty="0" smtClean="0"/>
              <a:t>Commuter Rail</a:t>
            </a:r>
          </a:p>
          <a:p>
            <a:r>
              <a:rPr lang="en-US" sz="3000" dirty="0" smtClean="0"/>
              <a:t>Bicycle &amp; Pedestrian Programs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smtClean="0">
                <a:solidFill>
                  <a:srgbClr val="0070C0"/>
                </a:solidFill>
              </a:rPr>
              <a:t>Capital Bike Share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smtClean="0"/>
              <a:t>Safety &amp; Infrastructure Improvements</a:t>
            </a:r>
          </a:p>
          <a:p>
            <a:r>
              <a:rPr lang="en-US" sz="3000" dirty="0" smtClean="0">
                <a:solidFill>
                  <a:srgbClr val="0070C0"/>
                </a:solidFill>
              </a:rPr>
              <a:t>Vehicle Share Programs</a:t>
            </a:r>
          </a:p>
          <a:p>
            <a:pPr marL="0" indent="0">
              <a:buNone/>
            </a:pPr>
            <a:r>
              <a:rPr lang="en-US" sz="3000" dirty="0">
                <a:solidFill>
                  <a:srgbClr val="0070C0"/>
                </a:solidFill>
              </a:rPr>
              <a:t>	</a:t>
            </a:r>
            <a:r>
              <a:rPr lang="en-US" sz="2400" dirty="0" smtClean="0">
                <a:solidFill>
                  <a:srgbClr val="0070C0"/>
                </a:solidFill>
              </a:rPr>
              <a:t>Car2Go, Enterprise, </a:t>
            </a:r>
            <a:r>
              <a:rPr lang="en-US" sz="2400" dirty="0" err="1" smtClean="0">
                <a:solidFill>
                  <a:srgbClr val="0070C0"/>
                </a:solidFill>
              </a:rPr>
              <a:t>ZipCar</a:t>
            </a:r>
            <a:endParaRPr lang="en-US" sz="2400" dirty="0" smtClean="0">
              <a:solidFill>
                <a:srgbClr val="0070C0"/>
              </a:solidFill>
            </a:endParaRPr>
          </a:p>
          <a:p>
            <a:r>
              <a:rPr lang="en-US" sz="3000" dirty="0" smtClean="0"/>
              <a:t>Value Pricing (HOT Lanes)</a:t>
            </a:r>
          </a:p>
          <a:p>
            <a:pPr marL="0" indent="0">
              <a:buNone/>
            </a:pPr>
            <a:r>
              <a:rPr lang="en-US" sz="3000" dirty="0"/>
              <a:t>	</a:t>
            </a:r>
            <a:r>
              <a:rPr lang="en-US" sz="2600" dirty="0"/>
              <a:t>I495 Express lanes, I95 Express Lanes, ICC</a:t>
            </a:r>
            <a:endParaRPr lang="en-US" sz="2600" dirty="0" smtClean="0"/>
          </a:p>
          <a:p>
            <a:endParaRPr lang="en-US" sz="3000" dirty="0"/>
          </a:p>
        </p:txBody>
      </p:sp>
      <p:sp>
        <p:nvSpPr>
          <p:cNvPr id="4" name="Rectangle 2"/>
          <p:cNvSpPr txBox="1">
            <a:spLocks noGrp="1" noChangeArrowheads="1"/>
          </p:cNvSpPr>
          <p:nvPr>
            <p:ph type="title"/>
          </p:nvPr>
        </p:nvSpPr>
        <p:spPr>
          <a:prstGeom prst="rect">
            <a:avLst/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5400000" scaled="1"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/>
              <a:t>Transportation Options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F89EF-1B84-4D67-960B-4AABA8D380FC}" type="slidenum">
              <a:rPr lang="en-US" smtClean="0"/>
              <a:t>14</a:t>
            </a:fld>
            <a:endParaRPr lang="en-US" dirty="0"/>
          </a:p>
        </p:txBody>
      </p:sp>
      <p:sp>
        <p:nvSpPr>
          <p:cNvPr id="5" name="AutoShape 4" descr="http://wamu.org/sites/wamu.org/files/styles/headline_landscape/public/images/attach/5513.jpg?itok=pvUYmsBx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35271" y="2590800"/>
            <a:ext cx="2057400" cy="1407695"/>
          </a:xfrm>
          <a:prstGeom prst="rect">
            <a:avLst/>
          </a:prstGeom>
          <a:noFill/>
          <a:ln>
            <a:noFill/>
          </a:ln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10000"/>
                    </a14:imgEffect>
                    <a14:imgEffect>
                      <a14:brightnessContrast bright="5000" contras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8816" t="12041" r="22172" b="14560"/>
          <a:stretch/>
        </p:blipFill>
        <p:spPr bwMode="auto">
          <a:xfrm>
            <a:off x="7112000" y="4495800"/>
            <a:ext cx="1468120" cy="1846642"/>
          </a:xfrm>
          <a:prstGeom prst="rect">
            <a:avLst/>
          </a:prstGeom>
          <a:noFill/>
          <a:ln>
            <a:noFill/>
          </a:ln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06" r="58912" b="12295"/>
          <a:stretch/>
        </p:blipFill>
        <p:spPr bwMode="auto">
          <a:xfrm>
            <a:off x="4992031" y="4495800"/>
            <a:ext cx="1344337" cy="83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 descr="Picture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4800" y="6196012"/>
            <a:ext cx="838200" cy="5048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569153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678363"/>
          </a:xfrm>
        </p:spPr>
        <p:txBody>
          <a:bodyPr/>
          <a:lstStyle/>
          <a:p>
            <a:r>
              <a:rPr lang="en-US" dirty="0" smtClean="0"/>
              <a:t>Commuter Connections</a:t>
            </a:r>
          </a:p>
          <a:p>
            <a:r>
              <a:rPr lang="en-US" dirty="0">
                <a:solidFill>
                  <a:srgbClr val="0070C0"/>
                </a:solidFill>
              </a:rPr>
              <a:t>Incident Management and Communication	MATOC</a:t>
            </a:r>
          </a:p>
          <a:p>
            <a:r>
              <a:rPr lang="en-US" dirty="0" smtClean="0"/>
              <a:t>Telecommuting</a:t>
            </a:r>
            <a:endParaRPr lang="en-US" dirty="0"/>
          </a:p>
          <a:p>
            <a:r>
              <a:rPr lang="en-US" dirty="0" smtClean="0"/>
              <a:t>Safe Routes to Schools</a:t>
            </a:r>
          </a:p>
        </p:txBody>
      </p:sp>
      <p:sp>
        <p:nvSpPr>
          <p:cNvPr id="4" name="Rectangle 2"/>
          <p:cNvSpPr txBox="1"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44562"/>
          </a:xfrm>
          <a:prstGeom prst="rect">
            <a:avLst/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5400000" scaled="1"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/>
              <a:t>Transportation Demand </a:t>
            </a:r>
            <a:r>
              <a:rPr lang="en-US" sz="3200" dirty="0" smtClean="0"/>
              <a:t>Reduction</a:t>
            </a:r>
            <a:endParaRPr lang="en-US" sz="32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F89EF-1B84-4D67-960B-4AABA8D380FC}" type="slidenum">
              <a:rPr lang="en-US" smtClean="0"/>
              <a:t>15</a:t>
            </a:fld>
            <a:endParaRPr lang="en-US" dirty="0"/>
          </a:p>
        </p:txBody>
      </p:sp>
      <p:sp>
        <p:nvSpPr>
          <p:cNvPr id="7" name="AutoShape 2" descr="data:image/jpeg;base64,/9j/4AAQSkZJRgABAQAAAQABAAD/2wCEAAkGBxQTEhUUExQVFRUXGR8aGRgYFyQfHhwdGyAiHSAcIB4gICogIBwlHRwdIjQiJSorLi8uHyAzODMtNygtLisBCgoKDg0OGxAQGywkHyQsLCw0Nyw0LTQsLCwsLCwsLCwvNCwsLDQ0LCwsLCwsLCwsLCwsLCwsLCwsLCwsLCwsLP/AABEIALcBEwMBIgACEQEDEQH/xAAcAAACAgMBAQAAAAAAAAAAAAAFBgMEAAIHAQj/xABFEAACAgAEAwUFBQUGBQMFAAABAgMRAAQSIQUxQQYTIlFhBzJxgZEUI0KhsTNSYnLBFYKSorLRFiRDY/A0U8Ilc9Lh8f/EABkBAAMBAQEAAAAAAAAAAAAAAAABAgMEBf/EADARAAICAQMDAQYFBQEAAAAAAAABAhEhAxIxQVFhBBMicZGx8EKBweHxBRRSodEV/9oADAMBAAIRAxEAPwBVgmVnkjZfvWZEQ6botQIJulA2PI8iMXM/lZMq2h44bFAssl7VfLSu+3KjgSuWLyAC9TEDfffYWb+t4JZ/hUcEZldXDhgAjGMFwTRK0xO22x6HBkMFvhPEy6RVLpUqwJDG6UnlvzHKt/TpjOD8dLPoVImLe8GkK6jyJLah8b25YWG4lEygBSoSydW/M+grni7wV4pLVYJ3OwBgQHfy06QaoE1fT0w3ElPIUXOrTaXUOaGjc0NQ5ylq3thVDn5YNJmtCBmVCT4aILR2rMGFN/NzN8xgBnZTC3dHLS6iBZkjIK3y1DvCPI7Dl5YxeM6U0zQa4wv7hI1MOdl6FuBtXphtMazhBTiWfin1hYEU0pI7xgp2rkARQvoPlivwrLhtMOqIEI9kyKF5kjnpO9Dp531wN7OZZs7II1+yr+Iq5KsQAfcC1ZAHK/lgJBam7RdJsV6Gxd2P1w6xQnfND32jzyExQRMhiXT4Be0ttqI6USw3xW4t2my84hV4pWeKNUAQGjp52CtgX0vAf7AscYkSaJmcV5EbjxeLb05nmSeWwDMTuEYrrdj4a0cuRJvodqBA6kbYNsRXIb3z0R8MEDFmF04HhokUfHXQmiBid2jldUjhhEgrWGcMAeR8McRF7det4E8O4W0CNOmYhaRQSUSQa6ugRZ2FkdbPlg9xbjCQBoYc1mZ5CFZiI10LfiYCQGySDvzquYojD29kK31ZaVMvIZFkmRNA8QAZqo7tfdbEk1W23TALJcKkMv8Ay9aQbBCUoo8iQrdK588DF4xrYP3rqpItdQ368g5vlW+LUOdRJnOuVzVK6JQCnxVq1A1dDl0xSiS5V0DssssElyzSQnw2yFyDvdEDff5DzxpxbPBoAWlmdwxUM6uTvXulyq0ed8tj64BapJ5jI9oeah9RQjevxAdeQO1bi+XvEQjNqZwSQoCqhpjzb3TsuxPPbbE7cjTs2nm0CyQWHgAWRdW1bnSxO5vly32GJonG3vW16n7wmjZ2quXLf1xBxyttUKgEEuym2JJ39+Q01711wNnzEYRBG76he1787BbSxG3IctufTD6D6hXMMIaOiCUkVo1Ek351Qv8A2xo6uzHTClVsveAV60GofPEHFswZlBmkj7ytJLs/McgNXLw1t52caQRRAFXl7xuau84CmiF60Au3ma5dcC8jyuGHMi2XXWskYLDkwtuewPgdQAKuj59cU5JCQzVKsQ2BZDpNjerYrVj9MU4phFf3yEsPCFXUQT11AHarFctxglwGY1J3uZkc2uhQ7ovnYIIAI23BBoG/LCoV9CdliMaSfZprA/A5VH5c02PXlfzwTy3Ce9bvhPFlVrUYjODJQ2DMupiL8r32sdMD+OP3wE8LtIClEHvJCD+IcyQBezD1o9cUXzX4deVhkutQRkJGxFNM25vyBG/puqtArIuKxuXBys6O25cyNpPPoSx+mLOczjLThlPK1VnejsDbPe1/1PnjR45bQsv3oJAkoSCqH/cBv96hVYpSjMyjSiJLHfPu0jPlsF02ByB9TgKsvZntDmDDpU7tRFpYryLBA12B6+eCHCQxjLy90aHNpwpar5x2rbAUBXIfVbmFRd0V1FdSlQArA+V3W3w87vFLJZl4iVYVsBoO3LbmRpurFg9T54VDGvK5oli0cwgYHUQGcAhaG2mwwsnwk9D0vEzcYkCt3s0Gr3VXufvhyOsyG78KkE8ycKSROzX3yxsfdC6nO5uqG3nYsczgtFk4FFz27k6RqiLMevubkLWFx0KS7sG5jj51Du5iKJ8RAN7nbfetIHzJBG14IcBmzGdkJ7yjEObAFfFYFIBpPI8+tH0xdHdg+HRoKalYJztbAogkb7Hy8sX+B8R0O+oWCBWlhfUk0SKFEepvGWrKag9iybaUNPd77wbQ9mZqppEcUAbUAetACq6egwSyHA0jiJbU0gsghjpG/hGn90ChVeeJ83xoLEWVT3leGJvCxvlsenrhXyXaXNmTTLoQVdqpoEb7ncAV88cWm/VzTfHxO2cfSQaXfsFZey2bclgyANvXeee/X9MZj3N9qpdZ7o5UptpLZmiduorbGY0UfUvNfQzcvSrr9RBnjmEhdMvL75K6oCQd75Muk/A4t8Y4q86x1looiq1KV0hS4AGoK1BTtvXp5YMDhsCoZ5M5I6FyvgBYhiNQXxISBVc9sDX4MGYeORSxpQ7d50Jo6VQDbfn0GPQOBJVjn78i0MlMFKkxiwK+9UE77Hc+hxt/ZeZVt3ClCf8AqCwV58rII/LBTNcRgegCpel8f2ZN9AAFksWG3lz6+kpziq4kYRzs2rUDpHibZidxqLc+vP0w9pDl0L/BeF5rNuSBEHobMrxLvppiAqiipJ8O5q/jP2l4E2WaJCsE0jO4butbgIukg6ZHK6veNddh0OK8/GNdEZeNbSiQBYAGmt+gHyxNF3c4YtIrvuWUxFwjkkkgbg/Db9bKC3yD3izBNCOMV7hTuUfbqL0nV8jjXJwSaGaOEuoGrxq7qSD7vgIUHc3e22LQiDTgGQxLfhZoqC/u+FaNaq+uJuExQSjSxy6S2E2Xxa2NKDpircivfIHnh4QrZSzXEnaNdcWXFMB3ey7gbnUzWB5+Ly25YM8MSJlVb7gkHUzZtpVJO66UUtV6WFm9x6nAPOZNnXQiIwRjb9xbEjagSpNXfPr+fi5RmU+CY6eQFadjyChB539cFXkV9C7xWFo2Mbzo8H3hjQHUPDGXVjVk1QFn5bY9yPZjOSxd7EjNHXvq6gKRsfePqdj6YiE8sfiHfI+kKNUEPL+ZizV6AV6Y3Xjs85kUmbQ66CqgqvKjyKijzrArQ8G8mQzYQMqzA8y+mtqGxKgA0b33xVhykxBpoixb8UhWztd941demNcrGikR6O7jcgSbqSeVWSSBRs3fXBZGyqP3biA01HcvQO9bPRIG3Ln0wpWa6U4xTuKfx6EK8OzIYKf7PphqqScbepIbYfOtsbpDIO8WKWILQphMp/dvbVyvULNXsL3wEzRTUQO6YatkrY0eRreqHL44YYDDmpWkyuUjS0VGVMq/d2vPk6qCSOXoNzzKk65IS3PBXm7HxFGktlJUsCs8dMfLTRK3fWtsecH7JtoDPLC2o0EfNd0RVdd+d160fnLxyGbuwk0ZiiCgtGSVsLuSq6zW/IAnmfXFLgcOWkdUy0TNKrq50CRzSm9JtdIUkCzt8cWuLsh3dBufhrRMkcB7tgDq0ZkMEa6OkmifCOYBsE+mBU2ezEsZ1o7orBu8bMqduVDw14rB0g2aGGXPrKoM+k5fSdQWawpRQNQCjUWYmyBWo9PIKWQngZdCRsHqgUDMo23Bs1uPh5YSyPCN+F8NzEra4455F5kJKKGnaiC4289q3xHPlZFnEK+CTawzgbkbKxBrl1Hnz8iuT4pLGEiyrmE6qqeNBFVXsdOvn618OsHFs/mIHMkpyzuQC7RBWBA6ElTRArbfngbaY1TJOK9l8yg1zw5XY+9HmCXuttgTYxc4PkM88Q7tS0XrC8t15HXV8ttsK+e4xlZnZu7SItp9yNtyBR6qACd63+OJ8jxaVVEMMrLGzWUUldTEUt7771zPlhVgMBLifBJY+SutsbjeFYwdAvV4tdA6iBtZIOIOL5CSExpLGut01KFkWQaLoEFFA53sOW3ninxKXNRjQ3es1jdbK0R57jn64IcCzaaQJc88T8kSHS3Pcj7xVNliTQJ3JwKrBt1VkYhzcz+DKtrkJOqIdas7b4mzvZx4owc0cwrWaaTLqVJCkhR4i13+IfQc8WOE8WzffJNGIWZAQjzTqmoWdyhrxEGrC8q+ONuN8RzTTNJmmilk20wd992qEWXGhlI5DrRsnesVJpv3VSBRairkm/vv/wBA+VzK6aJZlI2UDUT05MB19fhiXJTyKrd0Juj6TllHgawdK1bXtTAj44tZ6JmQ68vFEy6N11ksHvnr3UjTfS7+GNeCyZhnRFzCjSvhiMSsSF3KIQLugTvy38sZauoox3dEVpwt0wdHwuM/exw0V0k2lL4th/1T67bDErcek0GAkCP/ANtkTRtvYEmtedG6xrm+IyCGWFHLPIyb8t4y1AUdO+tx5fCsQ8Gjl8ffZKWbko7vVqXnyABU3Z3N1XLBGdg4EqLFMQNMysopjlolK7dbiQKedUBXzxOsWVRS5bMBlZVUPKyjlZPgUsR0NdeuxGCHD52gowZXiWXZTq1OxCEnbxfdhSDe9ijWKEPEs1lwZknhQMQCEB70g/whNJAJxXIVSI4c++kf8+vyylj6mHHuD+X9qTKoBdXIG7PG2o/HSQPyxmHTIsU8hmMwjr3KKaurCmrux4Wo8+t0d8FP7P4hKbjKRrp8XjQb36tfKjij2RmyaykZ6UrEUKnTqDWT/CCb6b7VeGx8rwfu++yskrlGP7VnCWBdAiPdq5CxvWJSknbNHOO1KP55X/PqxJzeTlQhZHDKd9KSIQd65Anawdttxi+nC5cuVMmXlljdQydwrSAg+bKwUH+HST8MVuIJ3jDRMsShQFTQW5dd+tmtsUMxLKmwnkIrz0Cwd6Ctf19caXRlyMHFkiSIOMtmI2N+GTTG4A/FW7Ud65XXlvgTmu0bSEloVF6T4aWtIq7VdfmSNVE7+VDMzPJRMg0k0xJG5vlvZvnyx59sJotNGCRVaDZFVz09eRrC5G+3QnbjbXQCgbDZdz03sm+mGbhrZtkIikgUuBfeSUw6kUbI39B9CbWsjHEGuSVIbFqQkjMN9mAC7XRHMGum+GuVY4YVd8/NMkocACN96tDs7iqJ6+QwX3DjgCcb4fNG9uIncmy0bayWNVuEG92dr5434ZDI4uTOZSIbnRI7FgSK3RfCDWx6+fLaPgHCJJmvLQrmnH4JiEu+ewlG48tX1ojDB9pnypePNcNyUTaCwKRqzAkeEuBI1LfmQSAcJsEgHxLLpF3Y+1rKrDUojQhSLIJBCheYP5YkyeXj0ozODbAMKQUl0djRDVvzxDls5TguFaiaUQIgAPMCq07nn673g2IchLH4GhV+Y7ycAL5+Emj+WKoXLFb7O4IXQt7LasDZvZtjQ+eCq9m84Tb8Nzjbbsp5n97dDuefvYi4gYEq3W68JokEcgQQ1V64M8DzvEZoTFlx38GwKkahfvAUW2G4PI74THGuosvlQJggWQHWNwxvnVjfBrOca4dJYXLzqL/fLqar/uiwQtcheNe08UuSkjEqx5eYgMCEBKgAVRq7BoVivmu0sMqSJu7uQRIVGpQABV0ARtY22s+ZwmuowpxTtEIJTGcrl2KAKPuwToAGkDma0ny88U5FkzEY7xe+CsdOgqukVVFVjHXfn8sVZXnz80ssQC62s2yqF6AAsyjaqofTDb2O7DQIrTcUzBCqaRFm8JFe8zKSedgAEcjzwY5FyLglKxqhjYLEzSKXc2pNAjnVEC9N1tikM4gBtpRdk0KA3B5g7VQH18zjq/HuCZSLKd/kJ0gIdUDMwZSSaKOZFZlNEnpuBe2ELjnHXRRHNm4nZgd4TqWvDRtQF3FjbApC2guLKqJLeXuyFqmj7zpe401q876+RvF3i4Tu1Yyo6sl7QaC1MUJq6FsK6cuXl5wTtTk4ie+gXM9ST4TfK7JN3zI89xW+KvaXi6ZqWMZSGOCIJpRDRJsl2smx75J/PDy3kOhfyOTV1AXhUmYKbaklcXyP4EI8ud8+dYFcV+xrO6IXywVqtGkdq2uyTQNE2Oh2OKuX4nPBIQZxEy2LTnfxUfHrghw/PZMROpysE83/AEmOoLZ/fAq+RrcdB64Kod9GRzx5fTpjzU8pbl3gVQOmzF2ABJ3vbr0wdTNvBAkrw8MMMlAPdyarGq1Da9QXmo00fLAv7FnY8v34TKDLgbtrQAWQKIDXqsjYi/TFaSPLytb5iJrOyjnz5DcXh8iNuIHLZiaVwFJOrQqhuQFJYC9KG18rHQYOZXhWf+ziT/ke7FJV6JAuy/w0BsN/pWFvK5KR5WXK5juYywAAZ1UFtgu1mydgTzO3kMW+JZCSKTu587DI4F+KU+H+EggG+v0xm3mkaxSq30IRD3hOvMRajzGsEht6PLzN+e588e8J4fIXVIsqM2wNIyzvHVC6FMu+kE8ydj5HGk0MQBaRctMxGlaMq0ehGh6PnR2+GK2RkzKMJI4PED4XAJ8Q8qPPF7LXBnuoMcQ4F4QrZQZWbWQyHMlyFIBDUzkCyTtuTWB03Djl3HhknX/t6bs7cqLfL1HXBNeDpNI8udjzYZ9T642jFvVi9ZJAb3fTbpyX8hmpowVXL8rJpm6je626n6nDisUKT6jpxbtBnJsqkDxZiKNWNCQaHOkfLUo1Cr6jntsvwO8f7dJpFPlKErpR8Bs9eY5jrivxLOSZymzBlLImlSAzUBuF3NczubvfrWKkMZhKuHa7sA9COR3sXYxEltdM301ui2nx5Dq5zJV/6aX5sCfqRZxmCPCu3OdiiSNB3iqKDMSSR8QtbcvgMZh+1n5+Zi9GHj5CPnc+11I1n929gflzwd7IcdhW43ySz6vcK6tXedAaHiB8tiPPoI07NZfNSahxGEFjyeN0u+g1hRZN1jxuAQQy6Y8xIZENeAmNlYfzItH+9eJgpM6fU6mm5uuLwRcXmZLdlkj3IbSpFMNyv8O56/mbwIgzUhTWQ8nirmSL51t6fr8MWOM5SmKu09udWqRgdR89wCSL3BIO/ritlxmcsY3hckK+pCo1KGoDUVNgNW246czi22jmqPQmnzkpUFsvSXzcEi/Mahv8uWPMhlVml0tS1vYABoEcgPMHn898aZ/jebdZFaST71iZAqlQ5NDcCl6DkMecFidJlYKx8DWdPI6TtyrnXPFack5pS4sU01FtcjjxPiWS05Tu8ojyQBVm1IPv9ggvSfFYFgkWDywd9pmQiyrBe4hEKi4UVASAx8WxHMkasc44nw2TWzkhVZ9m1Amg1XQNg7305WMEo8rdB5c1maFKCWCqOWxLVy9dvzxlNJTdcWbKVwSrNFsyugV0hdlsGo0IBrerUbfHHjcdaWXx5FVZzuxD/wCYtudvXDD2d7fQ5FRCIpRpFUZPCNzyAJOIu2HauLOaGi79iCd5LK0eYUAE3fP4Dy2pfAzaXcV9dzajA2gNuoLUQDuBZPOsdZ7JdnuCTn7uId4FJKNJIDXU6C+9X0xyZeIyFCrMgP8Ahv5kYk4NlJFzEU6TwF4nVwA73QNsthOTDwn44WewYH0+z+SR1nyvcqhBMQkQllHIA94jURXXfArM8XzcGWnds5G7AaFEaBdJ1AFjcaHZbrnZYeW7RP7VZFJ/5RH32CZjf5ho1r5XhA9p/amXPU32eWFAgVwxBHvatq/iC/TCuS5KqLugOvFZpWDyOZTyDMAx+FkXjTKtPK5DMiIG3tlSwDvp2LEkdarAxOGUmXP2iJu+YDukZu8XVtbqQFAI6hjzx1HJeyqCRdRfMKx5raGvQUvlsN8PcTtKeRi4YisuYE1FrUowa1rYEEdDY22Ox54qZ5ZJag4dk3kgAEg1VrYAUrUCvhFnz3Y2dxih2u7MR5Kl++7o7gy6VOrYGtP4dx8wcA+CZmRZUOWVlYsEVgWatZA2vaj1HXDxdht6BqV8wpeLMRRZdwAakoG+QJHPldE4H5jhSsdTyxudNUm4/LkOf546nlvZ9BmLlmkl1SNqcKVoGvIjUAOVWawn+03sxDw/T3ZZkagTYvVRobDba/Pnhbg20L/Z7hUzkrCkWr1X9WO9epIxTzj5jU0bqLU0fdA+VnFXJ8TfxABgtEkFzy+Zrrf1xbzPCGWKKeTwxymlbUrEkgsAVDagTR5jFWqEotHuS4fGxk+0eAaSUKENb1YBAa6J22B5+mKvDp5V8MY3JPhCdfTTuSMVy2hyGtP5ufy//nPHUuzvs6OYgjny88GtgO8a31q9AldUbLpq9wPT5pyQ9r7COnD881d5lcxIt9YnANj0XYix8xi+chE0KKnDpY8yD4muVrIIoqpNWeZsUOnPZv4j2MzWWeNpOIMi6ktFzMp1AsARoYE7jUL1VfTngXkoZY81LLHKJZWd2SJVskG/CfNQCL26YEwaE/MJLE33mXEbA7a4tP6qMWMg2UebvM6H7tz95IHIIY7g0oYk7Eaa5b2Kw08bh4tJpZklbbfVEwVfRaFAYAZvNOfASkm49B67XfPbb1w2xIvnI8FkpIp5Es7Bg5LE7bHQBvQ226YAccy0BbusvKy93qHjpQx1b14tRPkK3o0LODuVOVRCrZCN5r+7fvnGnr4xYB09Kq6HqcDo85IHdlyyarJZgBZ8zqJs/XElqPc34fwEwtJFm83l4tUY0hptW5YMGpbrYEb1zwWi4aApXKcSymqjtYYlatqXSSTQv03rC/k5sk0pfNROysfHoZg1m70nVW23MAbEbbYcc/2d4fAkOYyUc8nfalR2Y6QSChHOi27CvQ9RhKVcMcoW3aFnK5TiEiFkmy5QbAsUQnawQpAYjpy52OmKz5PMsbdbA6WDt/iH64NcP4FxMC4SwToolFAdAFJ8sQ9pOFcQWB2zAIA0kHUhPPf3TdVZ38sO/JKT4oFNnYVNGKQEeQFflj3ABM5pFHQSOZ03+fXGYWC/az+6OncP4dwXMsiMk2VckBR3uuNt9ltrajyvw8+eGbjPYTIN3cM+aWORmP2cBgj6OkXjLmRQT4SdxyG22En+18iWDPlZFb95XRqI+ManG+azOTzJtpJgQoH3kKNsNwAVk10CSaA6nFO7wZKmho4t2Vy2XyzrOs7xqwFP4zY5MmhdQG5Fittj5YXchw/IyI5gkfLzKoZY5QvjBHJW2Ng2CDZ25GwTHxLRmGMjZrv38i0iMfRVYBb9FO+FmXOx1UbSEtuGL2APKrH++KjfcToJZR5DJQQC9ibCn+l4M8RyiwRrqt5X5oqlhGu/iehvdUAK677YVmzOiJNchGvXsH28JFbXyNn8sZleIOgDmSXumUhdDGiw3KE9Qb5jlvzwqTdhmsF+CZyW7qKLSCLJQqdydySxrle/niSZncUHiBuithtvMMoB/u18zgXmeNzFAYtBKimQxgk+o6nBXtJxQZfMNGBE8arEbsgkvErEhgxUeIt+E1VVik4olp9wbneFIffkWOTqrHY+XMWNh1seoxHmwcvpWQaAyjTuCGA6hhYO/OsXOJqyKk8veNl3OmMGMWp5mNyTaMB4lKghxuK3At5fMRrYgkjmiJswzC96BtVNE0eoPMdeeNVJVhEW08k3Z7g65mKXMSS9xlcuvjlA1Bj+6BYtt+QB6DqMDYMzw0PtJxAc/djiA+monHQuyXajLdwuSnyutCxsLGHTxNq3j3oA9FBrywTz3Ast395bJZePTduRoD9D7v4N/KyRewHixlalTVGyprAiLw3ISq75fMZjWBZj7nxepCkKG5WQrXillFlkAoq6jbxRlZCPhqI+QvBbjUc3etQzSLewgydxj4Foy1epwPXiA1BDM+o34ZItJNc7PdgCviMCSJfNk7QxRQ99JlpZdTaIkiFMWFEm9DUqgjetyQAOdMOS45HAsf27Ly5NXUsglmLyuB5IsQA328ZWttsUuBZ54mJQyggaiBLZC3zKqdhy5g7FSQQbwudu5Js7P3zay6qECMKXSN7Vl8J1XZrr6cpcc4Gp2MDdvMmXLHLKzAUrySK5UdCFK6QfgfnjP+OF02uZkLE+6I4VC+pLarHw3+GOYpl9B+8Qr+n12GCeV4QXqkbSbHKvh6Vdfnh0h5eEOme7UZqWK4syiOvNUATvAT0PMOPIGmH7pFMK4vBmOJLGJcwF7u9pnGkE9Rvqs15EeuAqdmtJ3jZ/UNQ+mMPDKr/lpB8KP6jBiitjT5/2e53sKUQs0wavxIysP8CnUcHswcmuUjzE2RaJ5H0xRpIF1LGAHkLaA6jXtTFjZNGhhf0xr76zp86/qMW8hngNAjOqjzkVjbfFnKg1QoLhKKHK0uC4vDOHNl/tP2Z1XvRGQJC7aipfe3UHYYest2+Kosia5EsCQlUQx2aFhQdj0O4uhd4XJO1UmyDL5Z1LAsjwhQOhOzAEgE0QD5YLZXieVjUy/dRBmKMhgHdvsQVJ06tDKdrPma2oKvBDkWe0Xa4SoxSAMdB1SFFMqL1ZRW6USSyk1e4F3hX7H56PJO88lSqTaSKDrUverwgEiwa2sfDD12MynD5RryrvG45o0rFV3uhvpIsbXZxWy+e4dFm9JhgXxNrnAQaGHlRJOo17qjneE0uCk3zZvlvank5vApdzRGlVe6Ox3EQr42Mcn4hwxzmnaJTDDrLIFbersAW1/M46fx3isT5bNHLvEs8kYVCraXot4gXNeLTfWvXHNVy3EANpZq9M0D+QkwKHce+sFrKyaGB7l3r3gRq1G7snc302rEnFeMxuaky7RqBRURafnrq+e/P8sQ5TP5kI3eNIWDDaQatqN+8D1AwRyB+0fdghJB+O1UX0BCgWp5GlLDnZFjBsibr1uqqSfgV8xlonIqUrQ93TsfjRxJlHzixpHHIJMtE/eKBRAP4qsWLs+mC+fyChmEqd1IuzIxF39d/Q9dvjjxck6gPGdLDyJIIrqK2a75bYTpEwjLV4q/LSv4DJ2e7bwRj9rHdVTmq/xqv64Gdtu10UmWaOKQPq8HvJtuASACSdr35euBf20r+0QNe+xUgfAA2B8cMmV7KZl4xIcvoFX41o151Rr574lU+C9TR1NJ++qEbg/Z1ZoUkMioWvYoxOxI5gjnV/PGYamyJvmp/vDGYeexhfkHu0R/CtjkCB+ob+mIYMqjncCLn4rJrbnQJ26YCPxDMxtvJPX8zEfrWN4+0h1C2U0R78StddDqBO/Xl8sb2jHIf4dwd7JXNZUV+GQvHY8w2kgEeexsXi3mPZ9NKwlgkyzaxqdI5lOlz7+kWLUnxCuWqq2wF7QcHYzLJBHLJDONcYQGkIOl4zdVpbkW3KlTzOCPDeHzRC6WNgPC2kMVs7+FlK3Qq9+Z5YVN5iF06aIOMdl2yyL9oMkYB8LMtCz0Fghga5b4jTN5etP3ek+8FUqOYO1c/PpjfjmWzeaWNJZYiEJOwC2T5hECkgbA1e5xVyvZXvcwglkSKFmGpx4iqgdBW52r54ag6toe5cIuo+Rr9pOn8pBH+ZQfzxW7iORiFzQEdgAyRt189IYX5efphrmXguXUh0zbq3hZtNjbkdmGnnsRRwT4VmOCRZYyqHSCaTuz3scjDWi3sDqohXPiHr5YW4KBWS7W5fKwPDLHJmi9au+IFqB4Qq+NdAskajtZ+GNctxnhZDE5YoFVWOiTnr6KpKamXqAPheGDjcPCXyxmMiGENp1QktpZuSkAEoT5EC8BOD5bg2aYxgZiAkDx6hW23IhiB8bxK7oHfUI8R49CYEiyazd2QSHimXLjVXuvIWD94AbCsNxuLAwJyMudhGvvpJbJGmXNOwW6o2klEjSenU/J/yHYDJQQvEakST3i6W7KeS2pGwNMCBYO4OA+b7G8NyELZmQTlEqmc7ksaChU02fiK9cJNA0wXlshn5YzHmkmfQGCN37Q9853AoKNS6dtRBA67WQDj7My5gaTkMxCeQkeRRprz1IrMPrg9kvabGjJHBl5QmwFyBQo/kVWAFeuDEftFUkh0mG5Fq6sPjRK7H6+mGm+wNRZBF2KiMKRNLJDoQBGiUhlccyW1nUrdVCqL3AUk2Dz3ZOXLqT9oOYW/d3DEnbZCNRPwJwa4t21ViVi3Gw1sdIN9QFGojpuVPl0xT47mUzqRpHm1ybqTrIZgko6am2kHLkxIone8NbkK4t0BZeyGaZdSqqvyVZ2AUfxFaLEjkAdr3PKiS4N2FlhiaWWV8xmPwRmRly6nzYjxPXPTSg8vXC5J7Hs69vFJlJ1O+pJTvfxSr+ePYOwPE8tXdwurA7tE639UbVgbvqVwR8U4DxOJu8leIKW30FAAL3pSq7AdBvgP/AGpMhNlWUHqANvitHHQW4RnNAL9x9sZwE7yHUZdG4D646ibw2rA6WJAIBNnOzicTjkLS5MBSSX10qHcnxBrvnsVW6A352KRLtinxTJTwANNG7KVVmR6LRhrCk1+FiCA42sUaO2BkmWjk090QGuzzLAeoGxF9dvicdczHbHhcTkyRQNMU0OIVWQgVRW6AC2Tsa58sLma7Q8He9GWli9Y20/5SSuBNvkqknYtQcClm8JR5dO/hVhQOwsjevniR+zMqEbzqB+F1Yj/QD+eLI4tATFGJGEIzKyygnxNGlaU22PN7G3Mc6wC45xiTv5ZVd1R5XcFWPJmJFkbjbzwZRcpRbtKjrOS7ZQaKmURuNtMaeGq94AkVZ/Dv8cJXaOeWeYPFmGRaQAB2UbDxeFTQ1OWPwIxQ4ZxGV8l365iYucz3IHfPWkR6/d1c7v5YkgJzStG4bWPF3gT3AOZYqNWm6vVe3KjsySDcuqB0pzQG8qOR+9pYk/31xWk46UIVzGGqyGhRf0QfrgzwqZ0naBgIZ47Rg4Gk+h81POx52NibsjtVJHMO/wAvDJRI+7UFXHlva/PphbmsGns1qK9NPz1a/bz8+hpGFny3fQpIDF4pChbRIALdQbIDKPH4atQ2227L2H7YREGGR07pSe6abSdr90nceoPlt0wR4H2g4dIFZsskEl3S7C/PUpA+uKuf7P8ABlOnLxk5i6EUMluDWr8eoDYcgL5bYW7dhkS0pQ5GTtFnckVX7bEjJyEgQ0nTeQAd2PXUBjj/ABjP5WOaQQTtpWQqFZS3hBII1jnyFHe9/TBPifDJICVkl7gNuqyMitp6WCy6vjQwPXLMdlzkfoAU/QSb4KaeC4xg425U/gyzwXJxHLPmEj0qrHvJ5TYbcckIDdQOpJxG/aBJiI5M9M5LABdLVZNAAGM9fXHr5CRUtswQehKUv1JPTFaWWZGJsugYaXC+KvOr8JHS6vDt9g2ab/H80wznOJiB2hfPTo8ZKsveHYjYjaOvpjMVc5koJXaQzOxc6iXhcsb6sVUgn1BxmDciHpan+L+TBnZfiuaZ/u41KgEuCygEXdnURsL5gGsMa9poQSs0ULV+JdLg/Oh+mFWfPRSszNOrM5slgV3oC/cCjYAfLFN+HwqO8olQd3WUsL9SCaPxxq4w8/QwTmix2plXMS3D3UcS+6o8O5AsmtrsYHtNKqRpFI2pdTOVfc2RXW6AA+px5phchQ0g9TTD9A3zvE6ZjMZMeGmjskOpOnfoR0P8wvc774pxglhCc5N5My/F50RjJLKDtp7wsQbsHZ7BHwwU4LmmzpMABMjA6ZIUBZa6sqUGQdaAb1PIycB7fzQkgVpP4ANSk/y8h8RXrfLD3wPtbkcwV1xwLPROloKYVzKsmpiK3sAYz95FKmcp4hl5MrMYplZZVAN2GVweTqfxIeY5+R6jF+Tiaz5RMouiPRN3opGItl0tstlRyNUeW3ljsfFOIcLkhAzQyrxxml1SG0voNQDLfkDhG7XzcLhiU5KRnkfdY0ZWQAGiWYe6OfUm+nPBd4YttZRp2I7FShnkaWGRdFGGI6xODzidX0MoO25BokHasQcX9l+aizDfZWQwtRUPKqul76Gs7lTtYuxWAEfEzswOn1EoWvXdLAxNDxqXcKc1vuwQBrJ53VWfO8LKeGVhqg7k/aRmeHN3DGHM6Nm0klbG37Q1vtvSkH88VeN+1qfNKUeDL91sdDRiSyN7Opq25ihgO2mraGRR/HlCB/lY/pipK0OksqI4HvadVgeqsAwHrVeuGkgyiseNKQwGlS5sssekgc6WmoeWwGIVzZIAXMOK9Ws357n8sT5fJQObH3Z3rexvtv1GKfEOGtF748J5MN1Pz8/Q4ukuUTd8BTKzPpBMveUdxsTRH8QPX0xtk80krBJGC2wAeMhTuaphyr1FEc9+WBOXzckWl10laoNpB+VkHfB3g/Goe872SEGWqDReEjatXVb3OzAg+WCSa4JTb5GLJcShyTgJJNE5GpW3IdTyIZbV1Pr86OHXgftMhYATsiudrH9QAa/TC/wZODvlzlpTMiHdO937turIyDbVtdkg0MLnG+ya5eny+YimQmlZGBr0auR+OM2r5LjHbwbdqfajm5ZpEDiKMMQqoxHh6amFEkjnvXpham4xPPs0jlTzAcm/qfyxHxGRbIlRCy8ya/Xz5csV8lG8EqnuHMjmo1dWWyTQCg7tvQ+OBYwW8u0F5smkSIsrCNWGoLYBPqQAST9a6VjWbOZchEeWwnuqb22/kvkcS5qDisjAyZecnkLh2UeXKlGKmb47mo20yax0t0K7+l1th2hUXKyw0Gl/eUliL+ZFHfzwTn45SjX7jWBsrKbq6pdzsOuAR47KU1OqMo5WAfoDfzrE/DuK6mMYy8RLDdaUK1edEA1z531GDBLHLh/aSMwaHyUM8YfUdMaq16a1EAUWra+ddRywa4ZxrhU3uxSwMdj946E3tVhyGHobHXHNjwKeECWFwQfwBwWHod9/n9cZmCZWDSr3TfiKWC3x2oH13OJemnwOM31OwcV7P5DiISpAssahA6tqJA2UP+96b3ucIfaPgUvDmMYqWMJ3lhSBQNbqb6gfXC02W2I7zvFIoq9WfS+Wxo8huB8cTZbis2YGXy0rlZo7Vda6hp20sGs3XLe+XXESuKNoP3k06Yxdi+ANnmBjh7tFvXKeRJ3UKpsEgHpsBW984eOcaiyWZaOBpZHX7t5UYINqtQQCxA6/Drjon/FPD+HRpDqUOAAIkcl9+pttr52dzfXCxNFlpSf/AKOGUklWRpF2PnpSr+Zwo/DBerqynJuTtip/baZhyWTvG/EztqNDbUS0d6R8eWNRLlyzqsUZobt3S6GG2wcXf0wSbs+yyM0UU2XVhRWNGJry1Pq9LsH4DFSbs9JzL5hF9Yt6+dD8sabTHcyKDgdAvERCTzCupU+hUsbH5ehwdi4HI6XlSs7qgZ40BXY7Huy3UVum43FHfSFl+GOPdzBb0ZAPzAJ88UJMxmIzZ5A0GU2Pqp2PoaOChJsLziZGK/Z82tfhDugB5nwBgBv6YzFrK+0KdUC/bJloVRAavmws/PGYWzwX7WXco5LsK08d5efLSEkDSzlGvyqiD8QaxkHYDiEEoLQvGvIyKBKtdQyJqZlPVSvyw1dnOyeVCao5ZJgdmttI+BVQPo14cMpPLEAFdio5Am/zOCTkZxSOScQ7FTMrTZNHIRissIBGk7+OISUWiarCnxLyoijgJkZMxC3uEeay7Kb81F47lxjtBmRGwiVZHAuipO3wHn6+WFpODyZpWMkKxGvFLJtp8yqIEWviD8cNTlWQcIt2jnS5aI2XAUk3934QPSjf9MRScFe9UOprBN0Ab2oWT+fpgxxMtHM6ZbLqyoSvfSb6yNtSrYQAnlsdt/TFMzcR5/dt6aYf9hjpWvLbRi9KO6/v7+BBk+F51nUSBAo6yyArXUeDURY9MdD7P9nMm0axyDKtINmlc6AfKhs7Gq8h64TTnZx7+V1esd/0LAfTFTO59gQ41dxel9vHGxGyuOQs8jVEeRsDKT3O2zS9scIdOJZvhmRlaPLxRTzD3pJbMSEdEXcsb8j/AHtqwLi9q2aX3oMuRdDSrre/q5rb0wIy/Eck6xrIJCd9bX6bUC11fPcbeWGjgnB+FZlACZsvITsBICjn0MgIB/hYj0JxDSQoScvBdyXtTgLBZoyoPN0tgv8AMCqmv5dWA3aTtrJ33dtBDEnNXNSNJGw2eNiAhVhfn1Bo2MMs/sZjI+7zTr6PGG/0sMGOJezLLyZYZZRoVRqV9bMUlPNlDckahqQEA3YogHE3FF1Jo5AvC8vMLgcRyXWk7Kw6EgXpv+GwPLrj1cvmIVKyqVQivdsH1DG1N+Yx0PhPsaSIgzTvKfKMd2PrZb6EYbY8hHlkCAiJfItV+dljv88XvS4JUH1ODHLwkUbo/A/0xHFw2HVuSF66T4gPQHYn02+OOl9pchk8zZVHZh+OBNI+ZC0fjRwjt2S8YYtKaNgADmDYuwfTpvjda8/5/ch6Uf4DvAuxWXbKnNmZ3QuI0WaQQpZIGpnBsizsAQTywzL7OQ8R16PELDxEqFHoWdwR6nCKvCVjjEZaYIJTMVatJkqgxGnoOVYY+O8eSbhq5GNBCq6LY+MEIdRsUtFmAJO/XGWo5ydpYLhtiqGLhHYaDL0YI42lH/Vk+9e/4bOlfkMadpOyM+aVRLN4kbUjiBQy/A1Y5XYIN1vsMcYznAWBLIElAokoL/IgH6WBglkMxIuWDx5iaOTXVRzMo079FIHTGTiaKR17hsGdhBEkkWaF7FlMTfC11Kf8OFf2g8R4gpIWKMZU0LWmc3zBDHn08I+eAPCu3WfiI1yfaE6pKBfykA1g+p1D0ON+I5uQIuaUnMQWVdpVJkTWf2cpBrT0V0AX4MKxSWSJSVYAaSrLCI41TUhJoim35i/K/TbAPMzILV0IYdCRz+P9cN0K5fMtb6ozz1IQHrysim28xjovZrgXD5I2+zd3MT7xk8b301Bt/kKGCToUVZwzKyyRgSKHAJIrf9a0kV64NZDtEL+8SJ9qKvEHuvU+Jf7pB9cdXzXs9yjLTQqrdWjBj389KmvhYJ/PHM+2vY5Ms4EeYLswNRyEFxXlQoj4188Ld3L29im8cMhpWSKyCSSfCN7HibYbjc+XPnhrh7FSRIHaN6T/AKrsgoXfvGgB5frjn8fFzC2lI4zobZhztTYIu6IIvbli3m+1manWpWaReel3JG3Wjtyw6TC2hoy+RyyzGYtBJIW1HvMzGwJu+QcbenkK5YI9oV+3srPzUUBBINJHqoLeXTzOOeLxDTRMAF1uBV+W9Ymk4pE3vo62KPPcfXcYdLwTuC/EOykCliSYiSTTKKF9AKXbE+c4cscUBywdGVCJWW0LHamoG654qdn+NGGRDl5WtTYRjqXryDVp581IP6Ycc5xvOhGfwzQgEyxNCneRXtqtUUsg/fABG1gbEjBsVcpxB5V0OTmV9WJk8/DKPGK8iSvmpxcbLtCvewjvoAPGf+pGLr7xSTaWCNQ8Jo3pO2CHCO1eXiZWEKSseqjTMl8yrqNQ+tHy54eeBx8LPdzanimskmRyGLElm16ToIYsb6GyMTb7DStHMpo4JTr7td/3SEG23u6duX1vGY6dmuynCGcsRlASb2sD6LKB9BjMTuRVM5xwjOyRPcbsj8rG4N7UVOxH/gwe4dPmJY9TNnHLAqUQaRuCLDruCCbBrYjrjnWT4k0UiuJCSTVCQsQRRBAI3YE2tggEXWwx2vslm2WBBKmmthZ1bcxZ8+m/Or64qUk2SlSBXYfsjmMn3mYmn7vUn3jTMGIVd7PQVvuSawpdsfaAZH0ZYGSNTXez2S5HVUBVUX4iz6Y7BDxTKTlsuZoGc7GJnUk+hQnf4YHZ3sBwyXZ4FRvOImPf4IQPqMSmkymnRwtO1Ex5xwH+6w/Rxi9lu0MbECSNo75uh1Aeug7kfBr8gcdMzXsiyW5hnmX+ElWH5gH88Ccx7FpauLNRn0aMr+YY4tTXczcX2EHN8RaOQx5jUgIVkeKmDqfxqW2ZWHIitwQeoBTh/G4NxIe8UjT94u7ofeRqY+Hy50dxRAOHnPezLXDHlTHJoCs3fsyN3Mvh/ZgU7ROdWpCBuFI3u0HO+zfM5cnvCNI/Einf1t6r6YakpYYOLWUSQdg++c/ZZ0KMfAkhAko7hbJCsfUc6uhyxcfsXPl95YJjXUglf8vhxUynDzDyhmP8RjZvoar6Vhh4d22zcG3eSFf3ZEJH+YWPkRh00GCrwvtFmoNkmbSNlSyQAP5iegroMNXDPaW4IE6Bl6kbH/Y/DbCbxztEuafXL3QfbdQV5dCA+99b32FVgNFlI++WVpGcLRCaiB4dxvv6YWy+g93k6Bx7tjLLWmcRo24RCUZR5MTR1VzF1ijHxrLqpYJ389UHncFQeh0gkkelj49cAuPcfzEp/wCX+zwL5aAzH4syVXoqjC/xXiOdQ2JAy0PEEQg7Wb8G2+3LDqugvzC/Fos1mSTNmNY6KNkX0CDwj6YEHs2/Rl/TFHL8bnJ37pvjBH/RAfzxdyvaMg/eQKR/22ZSB6Biy38hhqhMISQZlLWAgIT4apWHXnsfzONeH8UkEgWYeMe6/dglT5shGlxtzrUN6PQ7/wBrJCO9eMZiKQ1E+pkVSOaOi794OqlqIoixglw7tXlQ2tY2hkDaoijAhRpA0mwpBJ1bjo1EGsKuwN5yU5+0uZy7KkscZAJdSFBWQNYLahRI39CCANqrBfIdrcqykZrLQyx3ujopO/7jncN6E/Tnhx4Zw7IcSidJndnkfvKdlDK9AFo2VQACALFb72Dd4rT+x2OPxZeSz/3RZ/xdPpiLi+cD2tO0Q8P7N8DzP7GSWFj+Aysp38llBH+HDpF2dcCNRmNcKLo7t4VIaMgLoYrpBFDqOeOU8Y4ZNlXKS7Eb30PqCdjifhXbaTLSLbFxYtb5/wBAa8//AN4JQxhlqXgeZfZPw8uXCSc70GVtA+V3XoScVuJcQyOQHdMyQhRYVUIB3ral3N9cLXBO2GffNsJeIZaKMmwskQ06WJCMqgB23C395QB3OxABdqeyL5OV5s1mftUj06so0m3Yi6NqL3Ph8jjJzrn7s2hpOXHn4YVsZXzuTzrFpNUemirts77EVqANLv1N8iKrG0WQyWt3+zrJJL77/aI2J+BeVWHLoBjnL51botKpq/dVv0Yfpj37Wv8A7v8Aiif/AOIbD3Lz8n+ha0U/xL5r9R7k7G8NYbQTp/8Ab1vz/kLitv1xVznYXh5ofaHh5UHIXpXJ1B9cKQzPlJCf74U/5qxeyuezAH3eoj/tyav9JOD2kV+L54+of2snwr+GfoHo/ZgmzLOWW1O6g7A+YNb4U+M9nmy7BXIIItSD0/lO4+YwSh4vLExapImPM6St/Hlq+d4HPxaMEnUzsxs2WYk+pN/ni1Nc2ZT0JLlFLKAx33E6q7VURI0yHlQB21b/AD5ehJcL7STRzKJR3bJQ2QIy9d6ANUcacT4Kk6hgaJAIIPMdLHWrO/TfAfOrNLtO5tNteguaNkFmFUm1b777A701LuY7fmdKy3G+GynTmITDIec0AGk+pVdgepofTEXHeGpGofKzDMxnmVItOtMOYsdSAMcoad42qOUOvRgCA2/MBgPzxdy/FJV8RANcypF18jvz9cPjqUOjxSgkFaI2ILCwR054zCqvaCM7nVfy/wB8eYnex7UDo+D5luiRg+VD/TZw7pxWRMuyhm7wRkAjq2nYjy3xXWQ+Sn5f7YzVf4R8if8AfGVl0bcB4DD9kEj6rZdQIQlvCWDaaYWR4b22I3sHDN2R7UyS5YFyXdGMZa7JqiPUnSRv1wqSRkqUWSZFJJKq4078yAV2J61V9cDouzkA31SE+u3+k4BUdXHHyKsMPy/XFyHtMP3jjky8Lr3MzMnwkcf0OJlgzQHgzb/3tDfrgCjsUXavb3/r/wCHFfP9pe+hlkPjhgvUsYtpXH4APIGvnz2GOVCbPJsXjeueqED/AE46J2O4msEekVTMXIqqLVsPTbDQ6W13ycS45xzMTTvLJJJGzG9AZlCjooG2wG3541lzeZjVD9omBcE7StsPrj6c7+OZfHAkg8iAfyOA+a7M8MmJEuUjXyK2p/y1WNNyM6Z89x8dzew+0SH0ZtX5NYxYXi0o9+OCT1MYVv8AFHpOOzz+yvhbm43miPo9j/OD+uBmb9kSux7nOIT+60dfOw39MNSiJqRzOSYyr9wCsgBLRMdTMBuTG34qF2taq5XRxJkeOwij3O/mJG/qTt/56Ye19k2ZRlL+JV3vLsNdg2CBIUAI89V7DAjtN7PMw5eWGCXWpGpWUKZhQ+9UKxRX1EhkB3rUKsjF711IcG1YNiy+XzDa1EsF2GKAG/qApP0PrgzlfZW8y6srxCCX+GRCjD0bSSQflhRfh2aiGh1eAXuGB/Tkfri3k30HUGfX++GKn6qRh7G8xEnSqQ/8J9nUsMDRzZbvnkYLIY5x3bJq56WCsJEUkqw3B9CVKzxb2S56GQ9wqTRc1bVT1/Ele8PSx+mLvDe2+aioCUsB0fxfn7354a8h7SnCMXjLuF8CqwAdhyWyPCT88Q4zi7LuMlRzlezc0W2Z7wD9zSVX6kWfyw/9l8tmSolWZ405AKbJ+INgbeeLfBPaJPmZRA+SRHcDQO9D1qGpS6FQwXT4r8gdsL/tW7RHKhOHZRmjK080iHSxLeKrWt2J1GvQcsG+8JFbKy2OXFImnVVmYNpIYPsHDKbHIBSLF8v1wC4r2NjzDmR2OoknZVrf0CjHKcr2lz4IC53Mj+aVmA9fETi23bXiK7jNOQeWpEawDX4kPliaY7R0PhXYSGOcyzs2YXTpEZAVaIIN1uefSsR9uOzU2ZVVypjjVAiqsjMaVAQF1UTzY4SYfaVxBeZhf+aED/QVwZi9p860JcrE+wJ0SMn+oPiZadu2jSGs4ppPDAWY7CcRSyI4pDX4H/8AyrAHiWVzWX/bZZ1HU0dPP94WPzx1jh3tEys3hIaGQ+6sxCox6DvRaiztbBRhU412pmeZoc3D3QB/Y+XkSfxjqD7p6DFLd0M6QkZbiasaKmjzBNjbff5gYJ5cxysFUKSTpVSvM3VLfM30GG3JxZaUDUBo6sy6qxr/AGdliCDGFvppFH1Ffrjl1fVvSfvRZ2+n/p/9zjTmr7O0/wBQdkc42WDAJ1plYtpI5FCl6Re+9WDVeq5x1TlmKJfcyjWp5FlO4v8AiUkj0OH7hPD44WEkEjRyKdiQXA2r8bMPPbTiDjnZ9sxGVLIZNZkVuQXV7yhQPdN3V7dMc79do71KOO+P9/l9Ds/8n1Kg4TV9Vnr+/wBaFjhEUiqEnEkWwaNytbGuvIAjn5beW/VeweYyZhPdVG5an7x7dj56jVjfkAAPLHMv+Fs2gCsZJIxyRX8PyF/0xtJJ3PhaJ466EV+v647Ia0JrEkzgl6LWhmUWjr3Fux2UzAJkgjYn8QFN/iWj+eOcdq/ZVoUyZR22smN9/wDCw389jd+eBvD+2LwMO6kbmPCd1+Y8sOXEuLzHKyHOZ3L6XSgMr7+qxYV26EbVV7+mLbMZRpnE1kI2/U4zFviPd969Rqu/LURjMFEj0I/Ir/iH9TjbuW8ifhv+mK+jHoixIydlI5ivjj0HGsczr7rsPgxxu2cc8yD8UUn61eADw41xuM15oh+RH+kjGd6D+D6Mf63gAjN9OeDWV7VED72IEqCbZR0F+8MCrQ9HH0P+2NWjQggtseepdvyvBYUQdleycufRs5LNTFiEJs78xRvwqDY2Nivqb4V2gmjkky2YfU8PJm1Wy8tzpvbYgtRphe+Iez/GZckjxwiKSJjYUtpKn01JRXka2o/HCtnuF53MZh5w6ozHmslmvLYk0KA3PQYdio6LH2i9fob/AEvFnL9parxY54OGZ5R/6h2/nj1D87xqk2dXmIHH8un9AMFhR1jLdqD0Y/XBODtY21kH444wvF8wPeyin1ST/cnHmZ7RHQ47jMIxUhb8S2RQ5DBYUdVm9q/DmcxSK8tbMyRakHzJs/IYuy9l+G8Qg77K6Bq/Gm1HyK7U3oawiezDs3l5cl3jxJI+rxB68IUg7Ajw+tGyGPkMC8jx0cL4hPCJKiYUb5ahTKas+bLdkkVZw02uBUiTj/Zb7PIyCUGgpBIIB1GiLq/CNyQDhdyve2wIKgHcqb2vnfxrywW7Vdq45VZ45kL7VzI3O90PLCTHxhwxOstYoiqXmD89xi/aN8k7UjsPsXj7zNZqZizBBpiJ5UzG9PTbTVDlZG2OjcT7KZHMMzzZWJ3b3n00x6bstE7DzwF9k07PwvLlgNXjuq3+8bcgciRviD2odtH4fDGIFUzzMQmoWFVa1NXU+JQASBvZ5VjOy3k2znsm4c16BNET+5Lf+sMMBM17F0YfdZt1rkJIw35qy/phf4Z7S+IRENmCs62daFApobEqyqoG9UWsH4WR2ThfEI54Y5omtJFDKa6EX8j6Ye5oW1HIM57G86v7OTLyD+ZlP0KkfnijxPsLxC7bKlqAFxlTdbcgb/LHeQx88arfWjud/S+WK3sTgj5qzXAp4/2mXmT+eJlH5jDTk+zPe8NEmZkRoEBKOrXNlhdbCvFHfOK9hutEUe5d+fLFXNZOCUESwRODz1ID+owOdiUKPmvMZabIShJKIYBkdDaSoeTI3Ub/ABHXB3gPBczmZA4R4sv17z8X8qnp6jb8sd0yOQywQRJCqpGTpXQAFLbkr5WT0xu/DY23VvpRwpSU1kqFwdpnMZuyiblXkjPQe8Pz3/PAibg2aibUoWUCzsN66+E8/gLOOncRhSMkFhYXUQAb03V7A9cK3aHjiRRO0avK6qGMaqQ2ltgwBAtfUXXljkn6PSl0r4Hq6X9X9TDDe5eRMyfbeHk8UxHLV4b+NFrr5XjOJ8SjmArTIm5AO25BA3okUfS8D8zxSOGUrMmoSljabUSTWpD4WOlgrKSACLu8UOD5VJJ5ljlHdrupbawdXS/QDrjl1vSQ0o+0i6o6vS+vnr6j0tRJqV8YrqUe0Ob1TfaPs3dKaCIL0g7m9+fX02wLzfEJEYEqhci7KhtIN1QO19cR8SipjbdeeMgjfMMqJvpG7Hy9fpyx6Gm7VnleohtltI4u4IBfvy/UgrV/PfGYaYOzkQUBgWbqbq/ljMXuRz0wgrKfxEfEf7XjYR3yIP1/qMZjMID0wsOYx4MZjMAHoxsMZjMAGasZjMZgGehRj3QMe4zCA3iAHnggnFJQK7x68ibH0NjGYzAM1biTdVib+aJP1ABxqM4h96CL+6XH/wA6/LGYzAB5FLGpJj76EtzMUtXWwNMjC/XngO3ZnJuxZ3zLE/vaW/TRjMZgsVFo9m8mwADKK5Bo2H+nVi3keyCA3EIWPoDf1ZRjMZhDovtwTMxeIKV9VcA/kbwsccyWYkKNNPLP3QOlZSGoN7wB+XXyxmMw+BclPj3EE7iJAUKotCtQLWLuqAWjzFkGtsMPs/8AacuVykeWfKs4i1/eLIBYZ2f3SOmquZx7jMUxDOvtpyINPDmk/uow/wBd4K5L2q8MkIAndSeQaF//AIgjGYzBQhs4fxOOYXE+ofAj9QMXNTYzGYQ2ch9tPHZe9gySMY42j7ySj71kqA1blRpJrqSL5YS0SbIBJomMMlWChG9e8DpABAPRrBvkOePMZgA7f2c4jHxLJQZiRKZlYGiRTA6XAo+4St0elYW+IoEWd8vlbdCVV5XBLkkg0SzGru9VfA4zGYGCOLcfnYsA5OuvFoND/wA54udmeDKQZGGx2UX9TtjMZhvgceQp/wAOwXZQn4sT/XBCGFUFKAo8gKxmMxBRtj3GYzAB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578" t="26769"/>
          <a:stretch/>
        </p:blipFill>
        <p:spPr bwMode="auto">
          <a:xfrm>
            <a:off x="1295399" y="4876800"/>
            <a:ext cx="2518229" cy="1299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5" descr="http://blog.adw.org/wp-content/uploads/2009/11/beltway0107_500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2893730"/>
            <a:ext cx="2132798" cy="1420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1" name="Picture 7" descr="http://www.ae2s.com/gisblog/wp-content/uploads/2013/08/safe_routes_to_schools_logo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343" y="4876800"/>
            <a:ext cx="2305050" cy="1466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3" name="Picture 9" descr="http://www.vre.org/graphics/comconanim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250" y="1447800"/>
            <a:ext cx="2819400" cy="627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cars%20circling%20earth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72000" y="4993239"/>
            <a:ext cx="1066800" cy="1066800"/>
          </a:xfrm>
          <a:prstGeom prst="rect">
            <a:avLst/>
          </a:prstGeom>
          <a:noFill/>
        </p:spPr>
      </p:pic>
      <p:pic>
        <p:nvPicPr>
          <p:cNvPr id="11" name="Picture 6" descr="Picture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4800" y="6287798"/>
            <a:ext cx="685800" cy="41303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043852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http://www.gm-volt.com/wp-content/uploads/2007/04/plug-in_priu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8336" y="2348097"/>
            <a:ext cx="2215593" cy="1195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Low Emission Vehicles &amp; Fleets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smtClean="0"/>
              <a:t>Plug-In Hybrids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smtClean="0">
                <a:solidFill>
                  <a:srgbClr val="0070C0"/>
                </a:solidFill>
              </a:rPr>
              <a:t>Electric Vehicles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0070C0"/>
                </a:solidFill>
              </a:rPr>
              <a:t>	</a:t>
            </a:r>
            <a:r>
              <a:rPr lang="en-US" sz="2400" dirty="0" smtClean="0">
                <a:solidFill>
                  <a:srgbClr val="0070C0"/>
                </a:solidFill>
              </a:rPr>
              <a:t>Compressed Natural Gas Vehicles</a:t>
            </a:r>
          </a:p>
          <a:p>
            <a:r>
              <a:rPr lang="en-US" dirty="0"/>
              <a:t>Enhanced Idling Enforcement</a:t>
            </a:r>
          </a:p>
          <a:p>
            <a:r>
              <a:rPr lang="en-US" dirty="0" smtClean="0"/>
              <a:t>Virginia Remote Sensing Program</a:t>
            </a:r>
          </a:p>
          <a:p>
            <a:r>
              <a:rPr lang="en-US" dirty="0" smtClean="0"/>
              <a:t>Diesel Retrofits</a:t>
            </a:r>
          </a:p>
        </p:txBody>
      </p:sp>
      <p:sp>
        <p:nvSpPr>
          <p:cNvPr id="4" name="Rectangle 2"/>
          <p:cNvSpPr txBox="1">
            <a:spLocks noGrp="1" noChangeArrowheads="1"/>
          </p:cNvSpPr>
          <p:nvPr>
            <p:ph type="title"/>
          </p:nvPr>
        </p:nvSpPr>
        <p:spPr>
          <a:prstGeom prst="rect">
            <a:avLst/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5400000" scaled="1"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/>
              <a:t>Vehicle Emission Reduction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F89EF-1B84-4D67-960B-4AABA8D380FC}" type="slidenum">
              <a:rPr lang="en-US" smtClean="0"/>
              <a:t>16</a:t>
            </a:fld>
            <a:endParaRPr lang="en-US" dirty="0"/>
          </a:p>
        </p:txBody>
      </p:sp>
      <p:pic>
        <p:nvPicPr>
          <p:cNvPr id="13318" name="Picture 6" descr="http://www.carclipart.com/free_car_clipart/red_cartoon_car_with_exhaust_0071-1006-2115-1412_SMU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729" y="1644904"/>
            <a:ext cx="1389864" cy="625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Picture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0" y="6262595"/>
            <a:ext cx="727647" cy="438242"/>
          </a:xfrm>
          <a:prstGeom prst="rect">
            <a:avLst/>
          </a:prstGeom>
          <a:noFill/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0" y="4724400"/>
            <a:ext cx="1831200" cy="137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3918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Workforce </a:t>
            </a:r>
            <a:r>
              <a:rPr lang="en-US" dirty="0"/>
              <a:t>Development &amp; Training</a:t>
            </a:r>
          </a:p>
          <a:p>
            <a:r>
              <a:rPr lang="en-US" dirty="0" smtClean="0"/>
              <a:t>Urban Heat Island Mitigation</a:t>
            </a:r>
          </a:p>
          <a:p>
            <a:r>
              <a:rPr lang="en-US" dirty="0" smtClean="0"/>
              <a:t>Tree Canopy Management</a:t>
            </a:r>
            <a:endParaRPr lang="en-US" dirty="0"/>
          </a:p>
        </p:txBody>
      </p:sp>
      <p:sp>
        <p:nvSpPr>
          <p:cNvPr id="4" name="Rectangle 2"/>
          <p:cNvSpPr txBox="1">
            <a:spLocks noGrp="1" noChangeArrowheads="1"/>
          </p:cNvSpPr>
          <p:nvPr>
            <p:ph type="title"/>
          </p:nvPr>
        </p:nvSpPr>
        <p:spPr>
          <a:prstGeom prst="rect">
            <a:avLst/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5400000" scaled="1"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 smtClean="0"/>
              <a:t>Community Initiatives</a:t>
            </a:r>
            <a:endParaRPr lang="en-US" sz="32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F89EF-1B84-4D67-960B-4AABA8D380FC}" type="slidenum">
              <a:rPr lang="en-US" smtClean="0"/>
              <a:t>17</a:t>
            </a:fld>
            <a:endParaRPr lang="en-U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8629" y="4614572"/>
            <a:ext cx="1905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 descr="http://goodcreditscore.dnb.com/wp-content/uploads/2012/07/green-money-211x30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7" t="1715" r="2787" b="2285"/>
          <a:stretch/>
        </p:blipFill>
        <p:spPr bwMode="auto">
          <a:xfrm>
            <a:off x="7246257" y="1752600"/>
            <a:ext cx="1370592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Arborist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856"/>
          <a:stretch/>
        </p:blipFill>
        <p:spPr bwMode="auto">
          <a:xfrm>
            <a:off x="1132114" y="3962400"/>
            <a:ext cx="3352800" cy="1871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Picture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4800" y="6287798"/>
            <a:ext cx="685800" cy="41303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821316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 Measures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24400"/>
          </a:xfrm>
        </p:spPr>
        <p:txBody>
          <a:bodyPr>
            <a:normAutofit/>
          </a:bodyPr>
          <a:lstStyle/>
          <a:p>
            <a:r>
              <a:rPr lang="en-US" sz="2400" dirty="0" smtClean="0"/>
              <a:t>VOC measures</a:t>
            </a:r>
          </a:p>
          <a:p>
            <a:pPr marL="914400" indent="0">
              <a:buNone/>
            </a:pPr>
            <a:r>
              <a:rPr lang="en-US" sz="2400" dirty="0" smtClean="0"/>
              <a:t>Low-VOC Paint &amp; Pesticides</a:t>
            </a:r>
            <a:endParaRPr lang="en-US" sz="2400" dirty="0"/>
          </a:p>
          <a:p>
            <a:pPr marL="914400" indent="0">
              <a:buNone/>
            </a:pPr>
            <a:r>
              <a:rPr lang="en-US" sz="2400" dirty="0" smtClean="0"/>
              <a:t>Gas Can Replacement Program</a:t>
            </a:r>
          </a:p>
          <a:p>
            <a:pPr marL="914400" indent="0">
              <a:buNone/>
            </a:pPr>
            <a:r>
              <a:rPr lang="en-US" sz="2400" dirty="0" smtClean="0"/>
              <a:t>Refueling After Dusk</a:t>
            </a:r>
          </a:p>
          <a:p>
            <a:pPr marL="914400" indent="0">
              <a:buNone/>
            </a:pPr>
            <a:r>
              <a:rPr lang="en-US" sz="2400" dirty="0" smtClean="0"/>
              <a:t>Striping &amp; Pesticide Application Deferred</a:t>
            </a:r>
          </a:p>
          <a:p>
            <a:r>
              <a:rPr lang="en-US" sz="2400" dirty="0" smtClean="0"/>
              <a:t>Episodic Measures</a:t>
            </a:r>
          </a:p>
          <a:p>
            <a:pPr marL="914400" indent="0">
              <a:lnSpc>
                <a:spcPct val="110000"/>
              </a:lnSpc>
              <a:buNone/>
            </a:pPr>
            <a:r>
              <a:rPr lang="en-US" sz="2400" dirty="0" smtClean="0"/>
              <a:t>Lawn Mowing Deferred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2400" dirty="0"/>
              <a:t>	High Electricity Demand Day </a:t>
            </a:r>
            <a:r>
              <a:rPr lang="en-US" sz="2400" dirty="0" smtClean="0"/>
              <a:t>Initiative</a:t>
            </a:r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381000" y="304800"/>
            <a:ext cx="8229600" cy="1143000"/>
          </a:xfrm>
          <a:prstGeom prst="rect">
            <a:avLst/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5400000" scaled="1"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 smtClean="0"/>
              <a:t>Behavioral Measures</a:t>
            </a:r>
            <a:endParaRPr lang="en-US" sz="3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F89EF-1B84-4D67-960B-4AABA8D380FC}" type="slidenum">
              <a:rPr lang="en-US" smtClean="0"/>
              <a:t>18</a:t>
            </a:fld>
            <a:endParaRPr lang="en-US" dirty="0"/>
          </a:p>
        </p:txBody>
      </p:sp>
      <p:pic>
        <p:nvPicPr>
          <p:cNvPr id="14338" name="Picture 2" descr="http://www.twp.washington.nj.us/images/paint%20can%20and%20brus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607606" y="250371"/>
            <a:ext cx="1299199" cy="1197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6" descr="data:image/jpeg;base64,/9j/4AAQSkZJRgABAQAAAQABAAD/2wCEAAkGBxQTEhUUExQWFRUXGBobGBgYFxgcGxoeHyAdGhobGBgcHSggGx4lHRoeITEiJSkrLi4uHB8zODMsNygtLisBCgoKDg0OGxAQGzUkHyYsLDQtLywsLDQvLCwsLiwsLDQsLywsLSwsLCwsLDQsNCwsLDQsNCwsLCwsLCwsLCwsLP/AABEIALIA8AMBIgACEQEDEQH/xAAcAAACAgMBAQAAAAAAAAAAAAAEBQMGAAIHAQj/xABEEAABAgQEAgcGAwcCBQUBAAABAhEAAwQhBRIxQVFhBiJxgZGhsRMyQsHR8CNy4QcUFVJigvEWM0NTc4OSk6KywtIk/8QAGgEAAgMBAQAAAAAAAAAAAAAAAQIAAwQFBv/EADERAAICAQMCAwYGAgMAAAAAAAABAhEDEiExBEETUWEFFCJxsfAygZGhweEj0UKy8f/aAAwDAQACEQMRAD8A5LguDielRzFJSQNAdYY/6aVst/7f1hxheDKp8yVaKyqCh2N6mGSUnKCb5i4HIcPHyhIzhNWipuxAnCzLUkqY9VIZtYs3QZ1e3I0OT/7QL0jymWmYgvoS21gHPN7RBgsmb7KaZKihQSFKAsSBcnm0HppKM1JklG4Ui74fRSlkhZUnh1SxO+a8WrCuiaU3lmbLJ1KJlu8EMfAxxg9IJ+5Q43Z/nFswHpNPqCgTJhyhJSoXSkmzHqnXRg13UNo62bU42mZccUnudCoUzqcmUqbKnAuJb/hzBY9UAulXcR2QL0yxaVT0qs6AvMhikpdtnW/Am3E9kCV9JKmple1WUBEwKSpK8jK0YKJa6XSd2Jio9L8dP7tWSisLyhIUsoYrWVe6obLQkPmAYu8c+V02aK2EVTT5FEoskBNszs408QYseBdMJ1PlTMBKDo7+Rjn8jEc6QLgkBy5LkQ//AHtfsxqxBDnQj5RxfHyY9pKy1ZmjpFdjdFVS/wAaUJze7spJ5L1EVPBOg+Hzp68yZihdaZZWW/IFpAY8HMKKcJUvT2YPPhyiw9HcdkoXOppnUmBs5UVmUtJ0CmHUVeyo04+pxzT0qmWwlCb3Ia3BDSy/3qnnTJ0qUT+BMf28ofHlfUoBBdnbe1w6vHZakAyJaSFkupAAWTwKiHBvvCXph0qNVUrUCpEuXLMqWVe8QfedQuXI8IUyqVUpKVhWVMwkhYLpJAZuDjhFznLTYryQjLZF1wbDE0tLWVU8meTIyBGZmzGwSjKWOZjc7c45vJK8yEkN8QLNeLvT4subTypS1BUsgLLBuu2UhVzdJ2ir1tMpRnFNwgE7xV4tScWV5MqbpAE5RK0qUX95zxvBWDLCkZSWUFpKXNrm7jw8IUIq9H4GC6aWkIzZ7kaN+sWZOBJSouOE4XMl189Mwg55c+4I3QS4HCI5FQqdMp5OUkIUkBknMQ4UzQ0r5aVmlqkBaUTEqlrI1Kggacj1h3GBOgzoMytIJTJQMujZ1WSC54xRq2tjvmhX0zqSqsqluAoqI10y9XXfSELHOndkG8MVgL9oiaQMxJC2u497x4QItCpZLsQAGSdD3RbCexW5LkGSshIAJ2doMlLYEBLk78NNIWzl2DOdO6PZc25DXeDNXwLLdBE+oc3AIAa0NMPxoy1Ol7pyqu+bmQ2mloRTCCx0c6DhvaCkS0guhYa2vvHiwiqStUwKyz0M8qezBKEuzuPhJffsMSLxBKEqSJiMqviyEKUm6WJ0JFy5G8J6WrUhQUgsWIIUlwd3eBas+xLHJMdlAu7ciOEVKO4KpF5wWTQ+yEuepWdKCtMyYrJZ/eKBqwbd9QIpFRiEuUsClsHLTV3WdHKNkP421gTEsQXMEvPfKggd+t42krkmWmWpOVQ0mu7HcKTuk25i8aMca38yyLR0CprHy9QKBVlAIPHQ8m9IhqaNSnUkpR7OzXZJBN77QlkTJuYgrW6hbmRcPFkw0EBSVkqaWXHE6teOZCawpUxU0KJmC55Sz7QEhyydADrz1ZhEOHVppZzKBKwSkcgpn7dvCHtPKMualcsZglOYf1Ps+xEa4xhcqdNTMSpSSoBSkLLtsGb0i9dbFSerj+R1kSdop/SbD0Spv4Z6rB0/yK3BHbcQvp6goWFJOUgi41DaEdkXLpRRgSwkq6pUTYMzt4tFEmIykg+sd/oMzyYYyl3v60Uvd2dXwLo/JqkJXMmTJhUNTMNj/SRbuIjzpv0U9lTgS3VKWsCYpRcjQdZhf3UseUVnoHihlqy5jl4ObcxfTlHa5ATUSlSlMy0lPFuB7jDdVr0OKYYJN7cnz3T4KtMz2YUCNM4B04txEPVUyy6FhkpYAJuCGf8AWDJalAkbixbiC0FUqVkO23pHj59U/wDkHWxcZS0y8qAzkMrfnCDFsTmU1SVoYZwHSbhw1iN9jytFoq5kzNlT7xNuQ3URw4c4Hq8FTOlFBSxSCQprgvq+7nXjF3TdXDG7mtns/kBS8yi11POKRNmIUEqNjlITfRu1j2tFi6LnNSzpC0lSJi0qR/SUvmUODuB3QlxSVVZ0081alZWCEv1SA7EaOzmLxQUuRCUBrAdn6x1uq6tYsCqt+K4oeVLdCs4OZA9pJBUkMZkt7lt0nj6iGtHJlTJRVLIyLvbnsrw0ghNMtxe0A1VDNkZ50oZpaiDNlgXOvXRzG43jkxz+MtDdPs/4f8PsVJ2Bz+i0sjKNUnXiDAc3oykMz/KLPIlmYj2iFOlScwUL2f15RLOo5g0vpFHj54PTJ7+pG2Ffs2mfhzJEy6pMyVOQ/ByFAdz+MCVOGCRhsyUkv/8A2lDjcIJSPSPMEmmRUpmLJSClSSeHxAnvEWIYeo4dIQogrWVTFHipRufPzjY8v+HX980abvFZy+qpm2a5I7efKBZ1DmGYklraRflYAtn5etoD/gByF0Fw2nh3vFK6prkx7lGVQc7Roqgym99Pt4vRwJSQAU6qO3AWPY8DzMKWEjMi4LAfWG97aDbKnWASjnQynAZ7txcDeIU1ziYlQDG7Nodik7DlF1lYQ7pUjYdxu4eJ6fo2QqwDhQawPcRvB96gluGxDRYd7FKCshQW9srKSWtrzhXjOCZV5Zd3a5FuwcI6BTYeticyldUDrMdzd+w+kRV8q68w+76RX77pba3Jbs5l/CpupFrh9rcI3m4WtLK2AzR01UuWLKDhgwPi/hGY5ITldrFWUBtgnX1h17RlfAdxFSoU42u8HrcMp9i47Is8rDUsx1PKNk4HLdJGwcg7iOa82ohW/wCJFwyW2iCsq1lnTs1vvlFu/hcoHQFjuPCCThyGNhf9frBU1yiHN+kVSTKS4YtvFNkyVKCykFQQAVEcCWEWvp7VqmVSpSJeUIZAHHmAOMWHoTgITIUJgCzPJB/IOqw7yY9r0kfD6bGvT+yJHPcLqzLWFajeO+9DKgHq/GlnHBw4+ndHEsfwNVDVGUvrAMpJHxJNwe3Y846N+y2etSps+YbzlhuFgdPGNmRasdki6kZj8j2FQuWEWzOLWY3Hr5RAivIUJaUZlH/xSP6j8heLj0ypXUiYkZlEMEu2bj2AWJOwhRRYUlDE3Uq6izX3tw2EeE63p1hzyVbcr8/9cDPZgFHKQm5BJNyo77X4dm0SzChKgAXFzaHKqIEMoBjpEM7BkFy2o0jK1b3Qu4lxOnp50vItLi41YvsUnYjWEmEVX7tMFPUsX/2Z2gWHcpVwUIt5wbQvcEEvrbQwJU9HUT5ZlrFlCxdyDsUni8asGZxj4c1cX28vVev1DZtLZzwJdvCzwPKURoHd27Q0KsAr106xS1rAl0y53wqI1So7G4PYYtgp/eGXiezv7oq6jA8Eknunw1wwNFRq6NdCoz5QKqdRJmyf5HuVy+A4iHkrEwpIVLGZKhmChceUN/ZJY8zFUraRWGzPbSwVUilPNlj/AIR/mT/QXuNvTQn7ylBv4+z8/R+vk/yYeTfGZS6lBl5NCHYaXNx4RbVTEqly0p0SEgCFQlhWWZLOZKrpILgwfLl9VtDv+kZvEmovFLzCpNKjeoS6urYNfujeSTqTAwkFgx2LxIJZAfbK/nCxk7FPVJ61t9Dyjwp5PcffnGsqYdG3Mbie1r6/pCt2Qg9hcuG30jdEkAHtf/Ebmdaxdj8oGnz2IOujc4ElRAxFMyDfsEA1FCly/n3tGJxHSxbX/EbVFST1hw9f8Qz42IRzcLSefVHeWDwTMw5K0JB1TfTlA5rWAtq78ol/eL2cuIe0ESK6Sy9HDNGkvpN2coWzP2dTiXTMSARd3sdu2PZnQCeHZQszX8Ys8DH2kyUxinpAFOLOB5biJcR6QiVJzAgmzbh2s/K8IEdB6tHWKkMWJdTMOJ5NFRr6pnSFPc349kdD2d7Mjny23cVTfr6fn9AO0b0c9c+qSHGZavhBKr3N+POOs4LMlyamXTzQUJXLAkLbqqIsUuLZt++Kb+znBlELq1BSkhkp5XZSuwO3jFhqKisplVKJSVzAudMKC3+25IPszzSw5R6HrOphiXxP5DRVKwD9qsxM6chdgmWn2ebi97jVomwbGUkS0yyCpuqhKMo6u5J0A4xV69M5SVIVLU6S6yUulJGuY/J3hl0HlpJIGUrdiQNEnVyw7ons7LLLgblym/05Qje9nVF0uZCFKOZas4KhokZczJGyQwhQiqFw97frDbr5FgD8NNOsu+pUGAPY3nHKZmMKSrIoEEak8w48jHD9sYm5xcV2Y8vM6SmaCLEcvpGvtOeh7/to5/R40QnUl2J5cDBp6TOjhq8cSUZ+QllymZgbXSbg784iExXvDXX7EVGV0ssljo9oMRj9isulL+e8SSkuUSxlj1DLmoPtUughpmxAHuzAdlIJ14Ewlw7HZtEtNLVHPLL+xnt74GiVbOPnwiL/AFTmJNgOB35c4gw/G0KCpKioezvLmaEACxSovdLt4RtwTehwyRuPf/a9V+69EFMu+G4gidLQtGkxIIBsQ4djzES4lKTMlqQoOlaFC3AhvGOU4TippJ2RQCvaW9qOrmI9wLGxuflF4m4yCE3dgXuNb/MRX1eJYp3D8L4f35Be3BXsNxOooPZrqpLU84gkg9aUojRaQAkEm7gAbR0BISpiGKSBcGxfRjppFVXWpWlUuYy0LTdJDuN4TYNjP7mtMhayqnVeUo3KD/Is8OBiyU/fLdVk/wCy/wBr90S7Oh5dL7ERvqNOXdCCVjwsLOHGuu0EycZSRwu31jBqoAwMu5fR/WPaiSbNfXzaIDXpKVcNBE0vE0KHp6iIpohAilNwDs/0gNaS5fcW8recNkVKLEmzsfvujAUaOB8m+xEpMgoD2YWtbs182jJRUyg1nLdnEd0N1KSVDTf0+/CNadrE6QyRKEZWrKoMbjccIgkVag43bRtG+cWaWAL6bGBWlhy1x46+cJXmShlKnk+8S2gDefOIkzFkkP1eYu8RKoJpN0gcGJHjHkihmsAVMeBeNP8AkLdysftIxr2EoSUEZ5ouRqED0c27AY5bTyzMWlI1UQPGGHS7E/b1MyY7h8qAP5U2F/Pvhl+zjAjU1YzKKQgZiQzgDmQQI9n0OH3fAo9+X8yp7s7LRU8qhp0o+JSQlKAMyiBrlTub6wIulmzVAqdEtj1E+8eJmKHonxMSTpP4hUh9LqU6lMDuo3+UbirUE5nCRzjzXWdT4uR+RdYBjNM0iclIZHs1sySlrRQeh9WEnKVpTmNnZPiY6Bi1TMVJmaE+zUCe0GONYfLUsFiBkDlyNOT6x2PYKTxzXqinK6ao7jKmkqmJBBT7FHVcG2jts5MB1ODyJilLXLTqQ5T6tCn9m6SZVXMyKYIASogurV2J10GnKG0rFSokADmDq/jYtGH20lHMl6IZO1bIZOA05Sosk/DpwuzxDO6G05UWdJJ2UG8NuUNU1AI91Jaz6G/fGyp6W0YclHujkRcUHYQq6FU5ASAoZQwUDvzHGPf9GyihitSm0sw5k+sOl1iQGcjs1MQfhm3XY87cdolp9/qDYqmL9EUykiYjMtTpCEZXBUqwzcADcng8bVXQRRCUomDXrZmLsNSLMNmizTZSGLKWO8uPlAf7wpUwIRMKlf0sT+j84sgsjaUefv7/ADBXaitTehCppmZyMxUXSH6vANw4GEeI4ZUU+WXOsV2lzCeqtj7qlaBbePdHR8cXMpJKquatKUoDKfVSVFsrDd7jhfiYhnrFbKyGWtcmYGVnKQx1C5ak2UL9oPeI6eHp8tfFvF9vL5ev/hZ4WxR5GBVaJgzSyUmzs4CSxL8Tt3wqxGin5loVKUq7bszsG4xcqepnUU1FNVLKparU84lgpv8AhzDoFC3CHdXOKS60K5kJcfpGTNjy4JanG15r72K3Cjl2H10yWShQ6xshSvia+Un+YbcYdUuNOnRihKnF793j4GLDiVFJnoIIGVQcghiNrHUG2sLMIpjLminnsSoZpM5g60ixSrgtL38YSUodQnLT8a59fX5+a/MlXwLZmNr0DtZreflA38bUHUDckM3LkNIt9ThUtTpWNA41Ft/rC1fRKS91hIJeyrA8OUUY/D7xFaYqPSNVy+jk33guTjpyhzx7+Ue/6FB91bvwI0j1fQ2YEsF9cPa2/BuweMM8eF8EpjJWNWH3YmJRjtlX00D8YUL6Lz0AlShpfgOEBp6Nzw935+NvGKlhhT3JuWVHSHK4JBuYjl42FOdwm4Hj8orFZhNRLfqEsGcbvwePcKoJ6ZmYguhrMWVxEOuni1yTc6VK6Tq1EuYqzupkDlY3bugDH+lCkyVOoIWUnImXrwda1bflSO2MFLOsyX46XbaKf02w2fNaYnqqQkkoIYtqSB8Q4tG/oIwlmSyfh+pZqfYpqJExSsiJRzHYBSieyOl/s3kGnp6mbNQtKipEtIYpUprnK4vc+UJOj1UqRI9osTpkxbZnmymSkXDJy57g3fyi84lWfhSlIQFPmcOFFGliR1X5DhHe63qF7vJxF01ubHHZZDBC3/MIEXiiVGyVhtw3fERqCBeUlR1cDziAVw2Qm/D66x5GUSahpKxFBGUrWygQxHGOS0tGVTTKSSJgUUjndo6TSrSbBOml9I510lUqVWLWjqqzBae0sfWO57DyOM5R7V9/USe52bocCmjKFFlCWQdLG+0JJtKlWiwCTchn4XvDDo/0qp5/sWU0xeUKTlLBW4zaawLi1GnOrKh9ktrzHJot9rYJbZKHT2oAqZCnylS3Z7BrAavpA6UzMoIVNy6jS/DaJKWVMJKsqktbU+Q4QQlE4W17X8I4WunwiUBzKlYtMTM4gsIkpqwAsSrtgqmFQCXDjmLXgwU0w6ywTb4dBE1X2BTFOOYp7KVmCusbC1+Z7h6xU8Dx9MqZmJIJOv6xL07rVKmFDMJbpsG5lx96RUY9B0WNYsW63e7LE6Ol410gStcqdNlGokoHwqfIp/eMv3VduoiwYV0ipppKpE0KSbzJJtMT/WhGp/qSH4i7vxukr1yj1TbcHQ9sazgJgzp6qhw2jYoRkthvEo+ga7B5FTJVLm9eUsDQ+Ckq2I1BhL0dTOkzFUU9QWUjNJmkB5kt2v8A1JLA9o4xy7A+n1VSBMvqzUJJ6q3djqAp3HLg512u2IdLBOXhtRKb2Spy0LJ9+UrKCtCjoUqGVX9nhU04lkWpFzn4bKXZK8p2s6fvvio9MqWdTSRNUlBTKmS1JUkFtcpB4Okkd8dGqZaE9a31hVjNQifTzZCQFlaVJbYEcToDoe6MU+nxuSmtmmMsWp7IQSJ9h1wDvoeyJvYrXcr7WCL8tCYjmYLMlhwhKi2gUH8+2B/3SaB/sKI14+hjg6Mye8f2KpYZrlBgolaDKw4jzjFU5SpPXD3sD6wkn1qEKIzLQoC6S6TfkYml1QPVz31zEvA0sqew3AUqwI3vt3849nJWlDMhV/5r7X9YVU0xbNmSHffwhjKdmUxta9yeUHR6AsiVJUouABxu8SoMwB2BvcjQ9vBxHlItSBYORxVeJUYgxYBLMNx4QEqVBJRTTASTOURponXa8aT5BIZSiuxAzAdzN2QBUz2l5WLgoOVNy2n32RBVYycxly0uUgKc6Hh2iESnKqI5AtZ0PlzV51yy4zXBbM/H174bUOF+ylmSg2+HQFKmZ+HjCuViM1ZKVlSSpyybNxJ72jejrpxmZUEskEX4uwfxEa8cs8NlK/R8AWSiz/w/qHNNllfABQB4vsO6AF0CVAhSU3dyHtCiRi9UooBCQSC1vHw3jY4lOIUQB1F5SE7uwt5+EVzjJyvSl8guSY5lUiUuEhLsPN/pFF6e4cstPSlLABKySGHBi+mo8INqccmBa0qSXSoq1NwLfffCzGsZTNlLlKlXLfPaNHQ5MmDPGaW3f5PkRtMq+GCalbomICkglnBHgC/fF76LYzNXMUiZMMzMxFrZhwOt/pFYp8AMoJmKQRLB6zXJBLfXy4wwpqeclSkS+qoGykh3IIJPBikvxvHp83VYMmKWOT5X7/0Jvdo6KmSt8xKk7Mcpbv1ghNKwzFSmGl3ik4d0hnAlE51WbMwseY7touMrE0+zSsswAc3HkY8pkxzxupfqXKZNMqCHDE8bDTjGszGkpS+VTaHqkeNuyIDjKQkFKElrnrat2Q3oK9LOZaQbOAoGETT7jpvzOD4/X5qmcoGylqPc9vKATMSdQ3Mad8G9N6EyKyalmSpSloPFKi9uLO3dCQTTr6/ekemxTWhVuhWEzJO4LjlGtMWWHLA6lvlG1b1JisrpHvJHJVx26tGkmbmUAQ7nUaxZGUfxJ0Aiq0vBmBz1OhCiyAsK94AEgKT1sxALBRANjffYYySZQmj3VKKQ+pIAKh3BQ8YhlzG+YgZpbG/2dgjkyNT4o6HiPS2pKsk9PspVsrJzy/8AuvdaTxcNwMGUf7TFylqk1EhAKCUn2bo0s6QbEHYiK3hmKH2ACkpWlJIIVoUZSSH7WHfEkumk1CQmWUkf8meTb/pTh1k97xnuMudq/Q7Huc8LbxpTj5cNfJjKdiSVzAunqCq/+3NOVYfZKj1VQ/wrFVu1xxf6HSOf1mAqQWSopP8Ay6hkvyRPH4au9o8psRnUygmYFyuUxJy9xNiPymEyY21Zu6XqemktD2fk9jsSqJFSnLNQFjYtcdhirYrhIlTMrMWZJcgHn26Qx6LdK0OM9v8A3J+o73i04jKl1A0DHgX7wYwZsHiLZ7nM9o9C3PdV5MotFM6oCg3aN+2NplOsLLkAE2LluNr2MEVWHrlLYp6oLpXqD8htrGrTCrKFy9eq5T6axz1jmnTPOyi06aJZdCq7zgR3P3X84KNAlIfOFt+V3F7+UCykTRqi7MeqPJtYHm05JLbklrsX13iNz8wbFrklJBAAFmceRgGZhgy3sRodCzuG4RrT000Fbm2zcS7+EHU00qSQra99WGxiQhLuK2LTSoRmBcsSNNj9iPUykomZruwuRoNe+x8ocy56CRmDupy/g8D4uEJCQDc8OWo8GixquBXVWRIRLmKKgnioWs+h7tImoqVImLLXHW03v6xvQSxlQoixBPnp5QUtbKJsM2/pCxu7Y6KvVlBnBRsSCFBnFyxPn5RWekeHAspDFgSb2IsB5esXTF6QKuGBNuxiC/neAqulSUvlf3XAHvB7sORg+KoVYrQNg6gZEyXMDMCbDYtftBYx7h6kyyEuMqVBQIuSFHlycd0SSqAoBBUVDK4J1TxD7gsLGBpqQly2i8r30DlJ53JiNqW6ZA+XSIVNJISTl+E3JSoXbnc9xiTEMJTMUlIfKGUb65R1RzvaISsoShx1usVEA9vb9mJ/4hlyhRsSRfi1mOo4RTLI7DQpl4CRmX1uLWa99OWndESsKMqZqSkgnX4WY2/uH/iYeU1dmB2JG4tqWHnBSMpUGuGIPEjTwhHmkmQ5j0plTOpKmgKA0fUG1wdQS8VlOFTDZIKi4DHUElrmOy4rg6ZhSW+IOeRYFuHGAcOwcS1LUzkAJBPMh1c2Z424eteOFIKbRTsV6NKKJBU4WpCEqAH8o6zHiEg97R5hOBe0QmYtJQpeawtlSeqgAanq2fmTHSauXmMvTkDo/wAXY7QDLllKmKXCEpS1n+7ecVy63Lo0r7+/4DqKnjnRvLSoRKBf2pUADuoAEg76fbRVMYoSmSnNeYSVBQSzpSACFnkTaOu1GVkhQcgZuwt9LRHW4KiYhKTqAWLXZQFz2WMW4faDiqluWY8ji7RzlNJlpbWJBKeJATLUv6f3QBhslQmgEG9nFw5Fr9pEdLqsCQoSGHu5ufVLfJI8I36PYWJRSlQ+KZnfmbG3FwR2Rfh62Gl7nah7T0YtuRHh9YoSUhbKSsAAEOOqHWSDzIHjBkujllLJBQP5UkFH/prBT4NDPFsKzlBsAlEzxJQWbsSowh/iwlm0tagSkFQ0D308R3GJj6q38Jtw9b03UwrMlq++/wAiObgtPfIqXKmfCULVKAPOWSpHgBFqw2vMhLLkTgGuqWsTEnmWjnuM4TNnz1LykAlYQnRyGbxcGB5NJWSjLyzJiShAUoPYAks4PhGlZcc+aZj6rqsUHoxSdfPY7RhuK08+0pYcapNleBimdKP2eykldVTrWiZlUr2YWWKgCQU9+1xDWnnJmSErNpluulswOj/5girrpipiiRZNgG438ozdT18caahyczLNLdO7F2EKnGXL9qnrgB9bP87esMyUqbMFNcsN21geXPIDvb5axvKrgrK1mcdp97SON7y5ScjJqNU4qAgkkAjzJ1fvHnGJxIOeKn9NIqC6pgH3I9PW8eTqwgEvZKbngTpfuMdbSuxieVlmm48lQBe+Uu3FoXVWL5yOIAPlfxtFUNWW5AMPmfOCKc3KlHRP2T2N5xmnGRW8jZd6DEiQlLuWFoazJhUGSCyiQD5eUUzAZzHM5DJsDq+xMXikmDKkC+UBR5uQBCtJ/CX4pWBTAvKnVtL8x+kTyqJTAPx9HbyMHTlP2kgN3KcQUQ+l73G7Pf1il4Fk3ZoSEM6Wohh/hoCm0GZI7X1u+lz2/KLKlac5HwkHs4G/nA6ggFTbAMOYv2OIXwHBbMmwPVpA0uQG+sVmqAWz8FHtd7DuA8YsoW4dR1Lu2gu7/ONarC0FgCwIIBGxOnmIminZLsrcuctIBysAEg/3WJI42EM6KpLA/wAw6p4NYw1RhyTLWkjrDTZwfWFlXhpVMDG2UmzBjEnj2tAGMmZYECwAJuOTxECAnb3t3uNbjvgellEKUnYpTqLu3kxGvOJxTkEOp0hI8d+7TXaCobNIlm6mLPsk3+rQFUrKVO7kh37NYmkyCnOlusUa7X4eZjSXK6iVNmyp4s44kbxU8U6IazFggliz387eRg2nUVBQZyAL8uPeIT1M5SkhgyQ5Ld5+vmIPwuYpJUDoOskbtuCewwiThzwFEqQQAdGFjx1s3ZeJV6JADu6QeVm+sShpksDidRxt9YiBFg2jDgbbtytBk+yCEiUFFIuLO1nvry384HTh4UC7B2GjWYgEQZLmdZJtZ0nsF37dI2SrKVaEbHvvGiNVsGxQmiHUSw6qQewuNH/LEZoASVMCFDrAvpcBu8w8VI6yttk+BiGRJcpCgyTZLcrt6xS4OvV/0ET0dMlCpibgE6cCPd8gYLM0OST1XvtY2BiSRTkqSSGYk6Xd3B7NYV4vJUQdQ6SBzN7HwhJNyd2K2ySagKcJN1A8+LNAtAlKCpLvez7EbffKCpNE2R7FQOj6hmZ9P0gBVIrLMPxFeo0Gvjb1hVaWwCorplqUk/fLziSvklMlhfMrhc5fle3GGUyalgzWBL9rN4XvG1ItCw5dklOQcWNn4nXxjoqctdGKSQhqqYpSnMcujDcku4G9rX5wRQU5DFYbNYWcl7O3LwvFjnCXnClAFgzatxPlAJJ9oV6agFrDi/G48ovcvhdlelWGUNAEy8wPulIvuojMX7zD7DJpEtLe8/iA5I8YS0kwiWl3LkEuNtH8IPNckAMW18eA8THPyOV2aYJIbfvLgEXOvcN/SNqOus4aznwd3PMEQnkV/UUQfhAtsd/P0jSdOzABFrDTcnX5QFkaLFIMq695gA90Zi3bYEHnp3RAib1paXcLL34gAHsfTvhVVJ0L2LJd+Go+Y7I2kTcqArVlKUH8AD5QyysFjNVdnSm5CgVPY7XSDyMH+3ACmPVBCUaNc7GF86ahSjlIFlKN+I/SAjXhkp2+j+d4sU4O7C5UPjiDE3GRnHEHn2N3xpT4iwSTuSDd9dSQNA8V1c/Qi5Iu7tr+sQmezAl7n6Me+JYrmWGViP4qmAYAgNw+/nDZMzPYB0ga7OW8YpVLMZZJJ0IPPaHWFYsWVZmIYNsQYEXpdMKmWGVLvbVgNtQ8DTClKBcOkMbaG2nEQvVUF0kaBSQeT/rEE+vdan3W9vlw1h5SVDa1RPMlgBQ/t7eRGjxNUS5aFWLl+xxv6wumVLkjVRLu51Sb8o2qbjXRg/GzPe+rxQ6qgaholCUpIBuVuL/ekFS1J6xUxLsQ3GK/WTlK4kkuwPI+sM6JnBCveJ1c7WfheDCD5GUtxnUyQL6ZRvx+cC1KSALlh5vqD5xuua7OLE35HTwj1CgpJvd2MNOKuhrPaSeS4I90lr9oft0iabMGUEG50/MHcffGA6UjrObkuPN/8RIhIJ4AEEeJc37hCW3CkSwn2gzJOlvv5wN7JLl9jaz/AHeBwshLOc5by1aJ0T82Z2um2murGBFOrZLJZlOcwD837h84gnoAUrgTmty/SJZayrMC7him4ZwHyvzgdSxnOa4a3J9oWUF+4TmQunVgwfuf6iPaOoyhRGwGXtL37WgMKYZed/kI3lzA/Y59BHVajZz3YfSznyl3cP8ApBK5gJfZzClNSNrWb74R4ax+qksb6ctvCK5PyQtMdfvRJST4cOyIZk4tbX56eFoBpKklIX+Yd4b6xMZ3W4ggkdn3vFbjfI1sImVSiAlJDG/by+cYalQ121+cQP1XGhAbk/CITUOrXX/EBwSRNTCpk217kWbvjw1RYh9LxilDbZyecBovfmQYXw0MpMNmV6lM5uR6Bu+IUVN78P0jQKHVJ0HppfuiOZqeTDwg+GguQz9vZJ4AnzjJuqrufXgfMwFPmtlu3V+sZTVDl/6W8LwHAWw6ZN63eTEyKxhc6Bvo8L0sQCD/ADfX6wIupJQttQq/axMBQslssa8XJGW3hdtdeLtAn7/mUoXI+n35QlM73DsfsQTTIJyl2zM47XaA8JNbHsivB6z7keMRzsSd32OohGZvWUjifMP9I0l5sgPFOb1aB7sHxCwoxLKtMx9+7aGsqubTcW3vFNCipLcD+nq0M5VQwF+EHw3HgKmWmXWApN7/ABdv36x4mtIUpIAD+Z1MV+lqLEPfrH0aJJNS60kbAntMKoTlJfe2w+scIqiCcpF79jwSitBAKVWygjtJ4xVV1hSnVm0Zri7RlJinVDaJ15DVooeKcWNGRZ5tY4ewOg8LxH7RkrUToBf6Qj/iGZQ0flsTBs+vBSsfzBHlrCS1aw6go1irpVa1x84FViCrCx0cGAple4bcBra5f0gGfMzG3ZFjx2iaxAk9aJ0j8JUZGR00USFc1RaPKc/iI/MPURkZFqFDactLmf8AUPygunP4af7vnHkZFXmRntWeqn8v/wCYgkGye0+hjyMg9xQvj+SNKPTv+ceRkVLgZEZNlxsPeV3egj2Mhn+EhHO+H8qfSMle73n0EZGRJ8kC6X3fvhEA97+75RkZFaIQzB1EdvzMO6IXldsZGRaAClD8Q98TU3u/9sRkZDw4/QDB8P0Hb84Nb3fzH0jIyKXwHuSyvc7h6iMww/idyv8A5RkZDx/Evl/A3Y0xT3u6AJXuHtT6RkZBycseJvQqLiC0qt3iMjIxv8QyNK4/iHs+UQyTGRkGHYh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34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53284" y="4876800"/>
            <a:ext cx="1943698" cy="1441576"/>
          </a:xfrm>
          <a:prstGeom prst="rect">
            <a:avLst/>
          </a:prstGeom>
          <a:noFill/>
          <a:ln>
            <a:noFill/>
          </a:ln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 descr="Picture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0" y="6196012"/>
            <a:ext cx="838200" cy="5048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709015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Microgrids</a:t>
            </a:r>
          </a:p>
          <a:p>
            <a:r>
              <a:rPr lang="en-US" dirty="0" smtClean="0"/>
              <a:t>Combined Heat &amp; Power</a:t>
            </a:r>
          </a:p>
          <a:p>
            <a:r>
              <a:rPr lang="en-US" dirty="0" smtClean="0"/>
              <a:t>Waste-to-gas &amp; </a:t>
            </a:r>
            <a:r>
              <a:rPr lang="en-US" dirty="0"/>
              <a:t>Cogeneration </a:t>
            </a:r>
            <a:endParaRPr lang="en-US" dirty="0" smtClean="0"/>
          </a:p>
          <a:p>
            <a:r>
              <a:rPr lang="en-US" dirty="0" smtClean="0"/>
              <a:t>Improve access to energy </a:t>
            </a:r>
            <a:r>
              <a:rPr lang="en-US" dirty="0"/>
              <a:t>efficiency &amp; </a:t>
            </a:r>
            <a:r>
              <a:rPr lang="en-US" dirty="0" smtClean="0"/>
              <a:t>renewable energy financing </a:t>
            </a:r>
          </a:p>
          <a:p>
            <a:r>
              <a:rPr lang="en-US" dirty="0"/>
              <a:t>Net Zero Emission Pledges</a:t>
            </a:r>
          </a:p>
          <a:p>
            <a:endParaRPr lang="en-US" dirty="0"/>
          </a:p>
          <a:p>
            <a:endParaRPr lang="en-US" dirty="0" smtClean="0"/>
          </a:p>
        </p:txBody>
      </p:sp>
      <p:sp>
        <p:nvSpPr>
          <p:cNvPr id="4" name="Rectangle 2"/>
          <p:cNvSpPr txBox="1">
            <a:spLocks noGrp="1" noChangeArrowheads="1"/>
          </p:cNvSpPr>
          <p:nvPr>
            <p:ph type="title"/>
          </p:nvPr>
        </p:nvSpPr>
        <p:spPr>
          <a:prstGeom prst="rect">
            <a:avLst/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5400000" scaled="1"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 smtClean="0"/>
              <a:t>Additional Ideas</a:t>
            </a:r>
            <a:endParaRPr lang="en-US" sz="32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F89EF-1B84-4D67-960B-4AABA8D380FC}" type="slidenum">
              <a:rPr lang="en-US" smtClean="0"/>
              <a:t>19</a:t>
            </a:fld>
            <a:endParaRPr lang="en-US" dirty="0"/>
          </a:p>
        </p:txBody>
      </p:sp>
      <p:pic>
        <p:nvPicPr>
          <p:cNvPr id="7" name="Picture 8" descr="tower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9564" y="3962400"/>
            <a:ext cx="1633814" cy="2309513"/>
          </a:xfrm>
          <a:prstGeom prst="rect">
            <a:avLst/>
          </a:prstGeom>
          <a:noFill/>
        </p:spPr>
      </p:pic>
      <p:pic>
        <p:nvPicPr>
          <p:cNvPr id="6" name="Picture 8" descr="http://www.migreenteam.com/Resources/Pictures/green%20neighborhoo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4908517"/>
            <a:ext cx="1219200" cy="1571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Picture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6196012"/>
            <a:ext cx="838200" cy="504825"/>
          </a:xfrm>
          <a:prstGeom prst="rect">
            <a:avLst/>
          </a:prstGeom>
          <a:noFill/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2286" y="1578022"/>
            <a:ext cx="2188571" cy="1641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5826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876800"/>
          </a:xfrm>
        </p:spPr>
        <p:txBody>
          <a:bodyPr>
            <a:normAutofit/>
          </a:bodyPr>
          <a:lstStyle/>
          <a:p>
            <a:r>
              <a:rPr lang="en-US" dirty="0" smtClean="0"/>
              <a:t>Regulate Distributed Generators</a:t>
            </a:r>
            <a:endParaRPr lang="en-US" dirty="0"/>
          </a:p>
          <a:p>
            <a:r>
              <a:rPr lang="en-US" dirty="0"/>
              <a:t>Pay-as-you-drive insurance</a:t>
            </a:r>
          </a:p>
          <a:p>
            <a:r>
              <a:rPr lang="en-US" dirty="0" smtClean="0"/>
              <a:t>Eco </a:t>
            </a:r>
            <a:r>
              <a:rPr lang="en-US" dirty="0"/>
              <a:t>Driving </a:t>
            </a:r>
            <a:r>
              <a:rPr lang="en-US" dirty="0" smtClean="0"/>
              <a:t>Programs</a:t>
            </a:r>
            <a:endParaRPr lang="en-US" dirty="0"/>
          </a:p>
          <a:p>
            <a:r>
              <a:rPr lang="en-US" dirty="0" smtClean="0"/>
              <a:t>Parking </a:t>
            </a:r>
            <a:r>
              <a:rPr lang="en-US" dirty="0"/>
              <a:t>management / impact fees</a:t>
            </a:r>
          </a:p>
          <a:p>
            <a:r>
              <a:rPr lang="en-US" dirty="0" smtClean="0"/>
              <a:t>Traffic </a:t>
            </a:r>
            <a:r>
              <a:rPr lang="en-US" dirty="0"/>
              <a:t>Signal </a:t>
            </a:r>
            <a:r>
              <a:rPr lang="en-US" dirty="0" smtClean="0"/>
              <a:t>Optimization</a:t>
            </a:r>
          </a:p>
          <a:p>
            <a:r>
              <a:rPr lang="en-US" dirty="0"/>
              <a:t>Hoteling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F89EF-1B84-4D67-960B-4AABA8D380FC}" type="slidenum">
              <a:rPr lang="en-US" smtClean="0"/>
              <a:t>20</a:t>
            </a:fld>
            <a:endParaRPr lang="en-US" dirty="0"/>
          </a:p>
        </p:txBody>
      </p:sp>
      <p:sp>
        <p:nvSpPr>
          <p:cNvPr id="5" name="Rectangle 2"/>
          <p:cNvSpPr txBox="1"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020762"/>
          </a:xfrm>
          <a:prstGeom prst="rect">
            <a:avLst/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5400000" scaled="1"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 smtClean="0"/>
              <a:t>Additional Ideas</a:t>
            </a:r>
            <a:endParaRPr lang="en-US" sz="3200" dirty="0"/>
          </a:p>
        </p:txBody>
      </p:sp>
      <p:pic>
        <p:nvPicPr>
          <p:cNvPr id="7" name="Picture 2" descr="http://grow-business.co/wp-content/uploads/2013/07/Diesel-Generator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1600200"/>
            <a:ext cx="1900995" cy="1668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www.yourdictionary.com/images/definitions/lg/parking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6076" y="4663408"/>
            <a:ext cx="2404305" cy="1581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Picture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4800" y="6196012"/>
            <a:ext cx="838200" cy="504825"/>
          </a:xfrm>
          <a:prstGeom prst="rect">
            <a:avLst/>
          </a:prstGeom>
          <a:noFill/>
        </p:spPr>
      </p:pic>
      <p:pic>
        <p:nvPicPr>
          <p:cNvPr id="1026" name="Picture 2" descr="http://www.preciousearth.org.uk/pluginfile.php/302/block_html/content/Green%20Car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821883"/>
            <a:ext cx="2097502" cy="1423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42848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876800"/>
          </a:xfrm>
        </p:spPr>
        <p:txBody>
          <a:bodyPr>
            <a:normAutofit fontScale="92500"/>
          </a:bodyPr>
          <a:lstStyle/>
          <a:p>
            <a:r>
              <a:rPr lang="en-US" sz="2800" dirty="0" smtClean="0"/>
              <a:t>What are the New Challenges and Opportunities for MWAQC, State, and Local Leadership?</a:t>
            </a:r>
          </a:p>
          <a:p>
            <a:pPr lvl="1"/>
            <a:r>
              <a:rPr lang="en-US" sz="2400" dirty="0" smtClean="0"/>
              <a:t>New Lower NAAQS? 75 =&gt; 60-70?  By 2015-2020</a:t>
            </a:r>
          </a:p>
          <a:p>
            <a:pPr lvl="1"/>
            <a:r>
              <a:rPr lang="en-US" sz="2400" dirty="0"/>
              <a:t>Use of Generators on </a:t>
            </a:r>
            <a:r>
              <a:rPr lang="en-US" sz="2400" dirty="0" smtClean="0"/>
              <a:t>High Electric Demand Days</a:t>
            </a:r>
          </a:p>
          <a:p>
            <a:pPr lvl="1"/>
            <a:r>
              <a:rPr lang="en-US" sz="2400" dirty="0" smtClean="0"/>
              <a:t>Use of Controls on Power Plants</a:t>
            </a:r>
          </a:p>
          <a:p>
            <a:pPr lvl="1"/>
            <a:r>
              <a:rPr lang="en-US" sz="2400" dirty="0" smtClean="0"/>
              <a:t>Low-Level </a:t>
            </a:r>
            <a:r>
              <a:rPr lang="en-US" sz="2400" dirty="0" err="1" smtClean="0"/>
              <a:t>NOx</a:t>
            </a:r>
            <a:r>
              <a:rPr lang="en-US" sz="2400" dirty="0" smtClean="0"/>
              <a:t> + Transported Pollution</a:t>
            </a:r>
          </a:p>
          <a:p>
            <a:pPr lvl="1"/>
            <a:r>
              <a:rPr lang="en-US" sz="2400" dirty="0" smtClean="0"/>
              <a:t>Addressing Mobile, Area, and Non-road Emissions</a:t>
            </a:r>
          </a:p>
          <a:p>
            <a:r>
              <a:rPr lang="en-US" dirty="0" smtClean="0"/>
              <a:t>Areas of Possible Focus</a:t>
            </a:r>
          </a:p>
          <a:p>
            <a:pPr lvl="1"/>
            <a:r>
              <a:rPr lang="en-US" dirty="0" smtClean="0"/>
              <a:t>Fleet Turnover, Fleet Electrification, CNG</a:t>
            </a:r>
          </a:p>
          <a:p>
            <a:pPr lvl="1"/>
            <a:r>
              <a:rPr lang="en-US" dirty="0" smtClean="0"/>
              <a:t>More Telework, Smart Growth, </a:t>
            </a:r>
            <a:r>
              <a:rPr lang="en-US" dirty="0"/>
              <a:t>Green Infrastructure</a:t>
            </a:r>
          </a:p>
          <a:p>
            <a:pPr lvl="1"/>
            <a:r>
              <a:rPr lang="en-US" dirty="0" smtClean="0"/>
              <a:t>Clean Distributed Generation/Intelligent Grid</a:t>
            </a:r>
          </a:p>
          <a:p>
            <a:pPr lvl="1"/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F89EF-1B84-4D67-960B-4AABA8D380FC}" type="slidenum">
              <a:rPr lang="en-US" smtClean="0"/>
              <a:t>21</a:t>
            </a:fld>
            <a:endParaRPr lang="en-US" dirty="0"/>
          </a:p>
        </p:txBody>
      </p:sp>
      <p:sp>
        <p:nvSpPr>
          <p:cNvPr id="5" name="Rectangle 2"/>
          <p:cNvSpPr txBox="1"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020762"/>
          </a:xfrm>
          <a:prstGeom prst="rect">
            <a:avLst/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5400000" scaled="1"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 smtClean="0"/>
              <a:t>What’s Next?</a:t>
            </a:r>
            <a:endParaRPr lang="en-US" sz="3200" dirty="0"/>
          </a:p>
        </p:txBody>
      </p:sp>
      <p:pic>
        <p:nvPicPr>
          <p:cNvPr id="8" name="Picture 6" descr="Picture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6196012"/>
            <a:ext cx="838200" cy="5048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509446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renewable energy in Oklahoma Ci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4268102"/>
            <a:ext cx="2209800" cy="2187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799" y="1447800"/>
            <a:ext cx="7769225" cy="4191000"/>
          </a:xfrm>
        </p:spPr>
        <p:txBody>
          <a:bodyPr>
            <a:normAutofit/>
          </a:bodyPr>
          <a:lstStyle/>
          <a:p>
            <a:pPr algn="l"/>
            <a:r>
              <a:rPr lang="en-US" sz="2800" b="1" dirty="0" smtClean="0">
                <a:solidFill>
                  <a:schemeClr val="tx1"/>
                </a:solidFill>
              </a:rPr>
              <a:t>MWAQC TAC:</a:t>
            </a:r>
            <a:endParaRPr lang="en-US" sz="2800" b="1" dirty="0">
              <a:solidFill>
                <a:schemeClr val="tx1"/>
              </a:solidFill>
            </a:endParaRPr>
          </a:p>
          <a:p>
            <a:pPr algn="l"/>
            <a:r>
              <a:rPr lang="en-US" sz="2600" dirty="0" smtClean="0">
                <a:solidFill>
                  <a:schemeClr val="tx1"/>
                </a:solidFill>
              </a:rPr>
              <a:t>    Approve </a:t>
            </a:r>
            <a:r>
              <a:rPr lang="en-US" sz="2600" dirty="0">
                <a:solidFill>
                  <a:schemeClr val="tx1"/>
                </a:solidFill>
              </a:rPr>
              <a:t>Framework </a:t>
            </a:r>
            <a:r>
              <a:rPr lang="en-US" sz="2600" dirty="0" smtClean="0">
                <a:solidFill>
                  <a:schemeClr val="tx1"/>
                </a:solidFill>
              </a:rPr>
              <a:t>&amp; </a:t>
            </a:r>
            <a:r>
              <a:rPr lang="en-US" sz="2600" dirty="0">
                <a:solidFill>
                  <a:schemeClr val="tx1"/>
                </a:solidFill>
              </a:rPr>
              <a:t>List of </a:t>
            </a:r>
            <a:r>
              <a:rPr lang="en-US" sz="2600" dirty="0" smtClean="0">
                <a:solidFill>
                  <a:schemeClr val="tx1"/>
                </a:solidFill>
              </a:rPr>
              <a:t>Measures -  </a:t>
            </a:r>
            <a:r>
              <a:rPr lang="en-US" sz="2600" b="1" dirty="0" smtClean="0">
                <a:solidFill>
                  <a:schemeClr val="tx1"/>
                </a:solidFill>
              </a:rPr>
              <a:t>January </a:t>
            </a:r>
            <a:r>
              <a:rPr lang="en-US" sz="2600" b="1" dirty="0">
                <a:solidFill>
                  <a:schemeClr val="tx1"/>
                </a:solidFill>
              </a:rPr>
              <a:t>7</a:t>
            </a:r>
          </a:p>
          <a:p>
            <a:pPr algn="l"/>
            <a:r>
              <a:rPr lang="en-US" sz="2600" dirty="0" smtClean="0">
                <a:solidFill>
                  <a:schemeClr val="tx1"/>
                </a:solidFill>
              </a:rPr>
              <a:t>    Review </a:t>
            </a:r>
            <a:r>
              <a:rPr lang="en-US" sz="2600" dirty="0">
                <a:solidFill>
                  <a:schemeClr val="tx1"/>
                </a:solidFill>
              </a:rPr>
              <a:t>and Comment  </a:t>
            </a:r>
            <a:r>
              <a:rPr lang="en-US" sz="2600" dirty="0" smtClean="0">
                <a:solidFill>
                  <a:schemeClr val="tx1"/>
                </a:solidFill>
              </a:rPr>
              <a:t>- </a:t>
            </a:r>
            <a:r>
              <a:rPr lang="en-US" sz="2600" b="1" dirty="0" smtClean="0">
                <a:solidFill>
                  <a:schemeClr val="tx1"/>
                </a:solidFill>
              </a:rPr>
              <a:t>February/March 11</a:t>
            </a:r>
            <a:endParaRPr lang="en-US" sz="2600" b="1" dirty="0">
              <a:solidFill>
                <a:schemeClr val="tx1"/>
              </a:solidFill>
            </a:endParaRPr>
          </a:p>
          <a:p>
            <a:pPr algn="l">
              <a:spcBef>
                <a:spcPts val="1800"/>
              </a:spcBef>
            </a:pPr>
            <a:r>
              <a:rPr lang="en-US" sz="3000" b="1" dirty="0" smtClean="0">
                <a:solidFill>
                  <a:schemeClr val="tx1"/>
                </a:solidFill>
              </a:rPr>
              <a:t>MWAQC</a:t>
            </a:r>
            <a:endParaRPr lang="en-US" sz="3000" b="1" dirty="0">
              <a:solidFill>
                <a:schemeClr val="tx1"/>
              </a:solidFill>
            </a:endParaRPr>
          </a:p>
          <a:p>
            <a:pPr algn="l"/>
            <a:r>
              <a:rPr lang="en-US" sz="2600" dirty="0" smtClean="0">
                <a:solidFill>
                  <a:schemeClr val="tx1"/>
                </a:solidFill>
              </a:rPr>
              <a:t>    Briefing</a:t>
            </a:r>
            <a:r>
              <a:rPr lang="en-US" sz="2600" dirty="0">
                <a:solidFill>
                  <a:schemeClr val="tx1"/>
                </a:solidFill>
              </a:rPr>
              <a:t>, Review, Comment </a:t>
            </a:r>
            <a:r>
              <a:rPr lang="en-US" sz="2600" dirty="0" smtClean="0">
                <a:solidFill>
                  <a:schemeClr val="tx1"/>
                </a:solidFill>
              </a:rPr>
              <a:t>- </a:t>
            </a:r>
            <a:r>
              <a:rPr lang="en-US" sz="2600" b="1" dirty="0" smtClean="0">
                <a:solidFill>
                  <a:schemeClr val="tx1"/>
                </a:solidFill>
              </a:rPr>
              <a:t>February </a:t>
            </a:r>
            <a:r>
              <a:rPr lang="en-US" sz="2600" b="1" dirty="0">
                <a:solidFill>
                  <a:schemeClr val="tx1"/>
                </a:solidFill>
              </a:rPr>
              <a:t>26</a:t>
            </a:r>
          </a:p>
          <a:p>
            <a:pPr algn="l"/>
            <a:r>
              <a:rPr lang="en-US" sz="2600" dirty="0" smtClean="0">
                <a:solidFill>
                  <a:schemeClr val="tx1"/>
                </a:solidFill>
              </a:rPr>
              <a:t>    Adopt – </a:t>
            </a:r>
            <a:r>
              <a:rPr lang="en-US" sz="2600" b="1" dirty="0" smtClean="0">
                <a:solidFill>
                  <a:schemeClr val="tx1"/>
                </a:solidFill>
              </a:rPr>
              <a:t>May 28</a:t>
            </a:r>
            <a:endParaRPr lang="en-US" sz="2600" b="1" dirty="0">
              <a:solidFill>
                <a:schemeClr val="tx1"/>
              </a:solidFill>
            </a:endParaRPr>
          </a:p>
          <a:p>
            <a:endParaRPr lang="en-US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685799" y="228600"/>
            <a:ext cx="7769225" cy="990600"/>
          </a:xfrm>
          <a:prstGeom prst="rect">
            <a:avLst/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5400000" scaled="1"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 smtClean="0"/>
              <a:t>Schedule:</a:t>
            </a:r>
            <a:endParaRPr lang="en-US" sz="32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F89EF-1B84-4D67-960B-4AABA8D380FC}" type="slidenum">
              <a:rPr lang="en-US" smtClean="0"/>
              <a:t>22</a:t>
            </a:fld>
            <a:endParaRPr lang="en-US" dirty="0"/>
          </a:p>
        </p:txBody>
      </p:sp>
      <p:pic>
        <p:nvPicPr>
          <p:cNvPr id="6" name="Picture 8" descr="Picture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0411" y="5397770"/>
            <a:ext cx="1676400" cy="1143505"/>
          </a:xfrm>
          <a:prstGeom prst="rect">
            <a:avLst/>
          </a:prstGeom>
          <a:noFill/>
        </p:spPr>
      </p:pic>
      <p:pic>
        <p:nvPicPr>
          <p:cNvPr id="7" name="Picture 6" descr="Picture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699" y="6196012"/>
            <a:ext cx="838200" cy="5048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849543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Contact:</a:t>
            </a:r>
          </a:p>
          <a:p>
            <a:pPr marL="1828800" indent="0">
              <a:buNone/>
            </a:pPr>
            <a:r>
              <a:rPr lang="en-US" sz="2800" dirty="0" smtClean="0"/>
              <a:t>Isabel Ricker</a:t>
            </a:r>
          </a:p>
          <a:p>
            <a:pPr marL="1828800" indent="0">
              <a:buNone/>
            </a:pPr>
            <a:r>
              <a:rPr lang="en-US" sz="2800" dirty="0" smtClean="0">
                <a:hlinkClick r:id="rId2"/>
              </a:rPr>
              <a:t>iricker@mwcog.org</a:t>
            </a:r>
            <a:endParaRPr lang="en-US" sz="2800" dirty="0" smtClean="0"/>
          </a:p>
          <a:p>
            <a:pPr marL="1828800" indent="0">
              <a:buNone/>
            </a:pPr>
            <a:r>
              <a:rPr lang="en-US" sz="2800" dirty="0" smtClean="0"/>
              <a:t>202-962-3245</a:t>
            </a:r>
          </a:p>
          <a:p>
            <a:pPr marL="1828800" indent="0">
              <a:buNone/>
            </a:pPr>
            <a:endParaRPr lang="en-US" sz="2800" dirty="0"/>
          </a:p>
          <a:p>
            <a:pPr marL="1828800" indent="0">
              <a:buNone/>
            </a:pPr>
            <a:r>
              <a:rPr lang="en-US" sz="2800" dirty="0" smtClean="0"/>
              <a:t>Jeff King</a:t>
            </a:r>
          </a:p>
          <a:p>
            <a:pPr marL="1828800" indent="0">
              <a:buNone/>
            </a:pPr>
            <a:r>
              <a:rPr lang="en-US" sz="2800" dirty="0" smtClean="0">
                <a:hlinkClick r:id="rId3"/>
              </a:rPr>
              <a:t>jking@mwcog.org</a:t>
            </a:r>
            <a:endParaRPr lang="en-US" sz="2800" dirty="0" smtClean="0"/>
          </a:p>
          <a:p>
            <a:pPr marL="1828800" indent="0">
              <a:buNone/>
            </a:pPr>
            <a:r>
              <a:rPr lang="en-US" sz="2800" dirty="0" smtClean="0"/>
              <a:t>202-962-3238</a:t>
            </a:r>
            <a:endParaRPr lang="en-US" sz="2800" dirty="0"/>
          </a:p>
        </p:txBody>
      </p:sp>
      <p:sp>
        <p:nvSpPr>
          <p:cNvPr id="4" name="Rectangle 2"/>
          <p:cNvSpPr txBox="1">
            <a:spLocks noGrp="1" noChangeArrowheads="1"/>
          </p:cNvSpPr>
          <p:nvPr>
            <p:ph type="title"/>
          </p:nvPr>
        </p:nvSpPr>
        <p:spPr>
          <a:prstGeom prst="rect">
            <a:avLst/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5400000" scaled="1"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 smtClean="0"/>
              <a:t>For more information</a:t>
            </a:r>
            <a:endParaRPr lang="en-US" sz="3200" dirty="0"/>
          </a:p>
        </p:txBody>
      </p:sp>
      <p:pic>
        <p:nvPicPr>
          <p:cNvPr id="5" name="Picture 6" descr="Picture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6150881"/>
            <a:ext cx="838200" cy="504825"/>
          </a:xfrm>
          <a:prstGeom prst="rect">
            <a:avLst/>
          </a:prstGeom>
          <a:noFill/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F89EF-1B84-4D67-960B-4AABA8D380FC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78034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2203</TotalTime>
  <Words>1149</Words>
  <Application>Microsoft Office PowerPoint</Application>
  <PresentationFormat>On-screen Show (4:3)</PresentationFormat>
  <Paragraphs>354</Paragraphs>
  <Slides>23</Slides>
  <Notes>17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Gold Book State and Local Clean Air Measures</vt:lpstr>
      <vt:lpstr>Long History of Delivering Clean Air</vt:lpstr>
      <vt:lpstr>Regulatory Mandates &amp; Local Voluntary Initiatives</vt:lpstr>
      <vt:lpstr>State and Federal Measures</vt:lpstr>
      <vt:lpstr>Delivering Clean Air – A Legacy of Local Leadership</vt:lpstr>
      <vt:lpstr>Comparison to Voluntary Bundle</vt:lpstr>
      <vt:lpstr>The Gold Book</vt:lpstr>
      <vt:lpstr>2009 vs. 2014</vt:lpstr>
      <vt:lpstr>PowerPoint Presentation</vt:lpstr>
      <vt:lpstr>Renewable Energy &amp; Green Power</vt:lpstr>
      <vt:lpstr>Energy Efficiency</vt:lpstr>
      <vt:lpstr>Local Air Quality Initiatives</vt:lpstr>
      <vt:lpstr>Land Use &amp; Transportation Coordination</vt:lpstr>
      <vt:lpstr>Transportation Options</vt:lpstr>
      <vt:lpstr>Transportation Demand Reduction</vt:lpstr>
      <vt:lpstr>Vehicle Emission Reduction</vt:lpstr>
      <vt:lpstr>Community Initiatives</vt:lpstr>
      <vt:lpstr>VOC Measures</vt:lpstr>
      <vt:lpstr>Additional Ideas</vt:lpstr>
      <vt:lpstr>Additional Ideas</vt:lpstr>
      <vt:lpstr>What’s Next?</vt:lpstr>
      <vt:lpstr>PowerPoint Presentation</vt:lpstr>
      <vt:lpstr>For more information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State and Local Clean Air Measures</dc:title>
  <dc:creator>Isabel Ricker</dc:creator>
  <cp:lastModifiedBy>Jeffrey King</cp:lastModifiedBy>
  <cp:revision>80</cp:revision>
  <dcterms:created xsi:type="dcterms:W3CDTF">2013-12-04T21:34:32Z</dcterms:created>
  <dcterms:modified xsi:type="dcterms:W3CDTF">2014-02-24T15:12:09Z</dcterms:modified>
</cp:coreProperties>
</file>