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57" r:id="rId2"/>
    <p:sldId id="346" r:id="rId3"/>
    <p:sldId id="371" r:id="rId4"/>
    <p:sldId id="353" r:id="rId5"/>
    <p:sldId id="355" r:id="rId6"/>
    <p:sldId id="356" r:id="rId7"/>
    <p:sldId id="365" r:id="rId8"/>
    <p:sldId id="366" r:id="rId9"/>
    <p:sldId id="367" r:id="rId10"/>
    <p:sldId id="358" r:id="rId11"/>
    <p:sldId id="359" r:id="rId12"/>
    <p:sldId id="370" r:id="rId13"/>
    <p:sldId id="360" r:id="rId14"/>
    <p:sldId id="368" r:id="rId15"/>
    <p:sldId id="369" r:id="rId16"/>
    <p:sldId id="378" r:id="rId17"/>
    <p:sldId id="361" r:id="rId18"/>
    <p:sldId id="372" r:id="rId19"/>
    <p:sldId id="373" r:id="rId20"/>
    <p:sldId id="374" r:id="rId21"/>
    <p:sldId id="375" r:id="rId22"/>
    <p:sldId id="379" r:id="rId23"/>
    <p:sldId id="377" r:id="rId24"/>
    <p:sldId id="376" r:id="rId25"/>
  </p:sldIdLst>
  <p:sldSz cx="9144000" cy="6858000" type="letter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000" i="1" kern="1200">
        <a:solidFill>
          <a:srgbClr val="E8E8D0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000" i="1" kern="1200">
        <a:solidFill>
          <a:srgbClr val="E8E8D0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000" i="1" kern="1200">
        <a:solidFill>
          <a:srgbClr val="E8E8D0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000" i="1" kern="1200">
        <a:solidFill>
          <a:srgbClr val="E8E8D0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000" i="1" kern="1200">
        <a:solidFill>
          <a:srgbClr val="E8E8D0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sz="1000" i="1" kern="1200">
        <a:solidFill>
          <a:srgbClr val="E8E8D0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sz="1000" i="1" kern="1200">
        <a:solidFill>
          <a:srgbClr val="E8E8D0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sz="1000" i="1" kern="1200">
        <a:solidFill>
          <a:srgbClr val="E8E8D0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sz="1000" i="1" kern="1200">
        <a:solidFill>
          <a:srgbClr val="E8E8D0"/>
        </a:solidFill>
        <a:latin typeface="Verdan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6699"/>
    <a:srgbClr val="229F11"/>
    <a:srgbClr val="FFFF99"/>
    <a:srgbClr val="85C8CD"/>
    <a:srgbClr val="4BADB5"/>
    <a:srgbClr val="663300"/>
    <a:srgbClr val="4299A0"/>
    <a:srgbClr val="333399"/>
    <a:srgbClr val="7030A0"/>
    <a:srgbClr val="5B93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14" autoAdjust="0"/>
    <p:restoredTop sz="95027" autoAdjust="0"/>
  </p:normalViewPr>
  <p:slideViewPr>
    <p:cSldViewPr>
      <p:cViewPr>
        <p:scale>
          <a:sx n="75" d="100"/>
          <a:sy n="75" d="100"/>
        </p:scale>
        <p:origin x="-882" y="-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35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-786" y="2346"/>
      </p:cViewPr>
      <p:guideLst>
        <p:guide orient="horz" pos="3024"/>
        <p:guide pos="2305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3BC4C1-20D1-4F34-B849-343B54683C55}" type="doc">
      <dgm:prSet loTypeId="urn:microsoft.com/office/officeart/2005/8/layout/orgChart1" loCatId="hierarchy" qsTypeId="urn:microsoft.com/office/officeart/2005/8/quickstyle/simple1" qsCatId="simple" csTypeId="urn:microsoft.com/office/officeart/2005/8/colors/accent2_5" csCatId="accent2" phldr="1"/>
      <dgm:spPr/>
      <dgm:t>
        <a:bodyPr/>
        <a:lstStyle/>
        <a:p>
          <a:endParaRPr lang="en-US"/>
        </a:p>
      </dgm:t>
    </dgm:pt>
    <dgm:pt modelId="{5FB56D9C-0874-4F6B-8FF7-6BE0ADD7943B}">
      <dgm:prSet phldrT="[Text]" custT="1"/>
      <dgm:spPr>
        <a:solidFill>
          <a:srgbClr val="333399">
            <a:alpha val="69804"/>
          </a:srgbClr>
        </a:solidFill>
      </dgm:spPr>
      <dgm:t>
        <a:bodyPr/>
        <a:lstStyle/>
        <a:p>
          <a:r>
            <a:rPr lang="en-US" sz="3600" dirty="0" smtClean="0">
              <a:solidFill>
                <a:schemeClr val="tx1"/>
              </a:solidFill>
            </a:rPr>
            <a:t> </a:t>
          </a:r>
          <a:r>
            <a:rPr lang="en-US" sz="3600" b="1" dirty="0" smtClean="0">
              <a:solidFill>
                <a:schemeClr val="tx1"/>
              </a:solidFill>
            </a:rPr>
            <a:t>JARC</a:t>
          </a:r>
          <a:r>
            <a:rPr lang="en-US" sz="3600" dirty="0" smtClean="0"/>
            <a:t>	</a:t>
          </a:r>
          <a:endParaRPr lang="en-US" sz="3600" dirty="0"/>
        </a:p>
      </dgm:t>
    </dgm:pt>
    <dgm:pt modelId="{28FBD0A4-E474-4D56-9B18-ACD08C3109B6}" type="parTrans" cxnId="{5049A9D1-A7B8-4DDB-889F-8EF2093E2B70}">
      <dgm:prSet/>
      <dgm:spPr/>
      <dgm:t>
        <a:bodyPr/>
        <a:lstStyle/>
        <a:p>
          <a:endParaRPr lang="en-US" dirty="0"/>
        </a:p>
      </dgm:t>
    </dgm:pt>
    <dgm:pt modelId="{E0676E0A-33AC-424B-9020-9EE1F3CDBF1F}" type="sibTrans" cxnId="{5049A9D1-A7B8-4DDB-889F-8EF2093E2B70}">
      <dgm:prSet/>
      <dgm:spPr/>
      <dgm:t>
        <a:bodyPr/>
        <a:lstStyle/>
        <a:p>
          <a:endParaRPr lang="en-US"/>
        </a:p>
      </dgm:t>
    </dgm:pt>
    <dgm:pt modelId="{2074FED1-CDA2-4F10-BC74-F101925BA028}">
      <dgm:prSet phldrT="[Text]" custT="1"/>
      <dgm:spPr>
        <a:solidFill>
          <a:srgbClr val="333399">
            <a:alpha val="69804"/>
          </a:srgbClr>
        </a:solidFill>
      </dgm:spPr>
      <dgm:t>
        <a:bodyPr/>
        <a:lstStyle/>
        <a:p>
          <a:pPr algn="ctr"/>
          <a:r>
            <a:rPr lang="en-US" sz="2000" b="1" dirty="0" smtClean="0">
              <a:solidFill>
                <a:schemeClr val="tx1"/>
              </a:solidFill>
            </a:rPr>
            <a:t>New   </a:t>
          </a:r>
          <a:br>
            <a:rPr lang="en-US" sz="2000" b="1" dirty="0" smtClean="0">
              <a:solidFill>
                <a:schemeClr val="tx1"/>
              </a:solidFill>
            </a:rPr>
          </a:br>
          <a:r>
            <a:rPr lang="en-US" sz="2000" b="1" dirty="0" smtClean="0">
              <a:solidFill>
                <a:schemeClr val="tx1"/>
              </a:solidFill>
            </a:rPr>
            <a:t>   Freedom</a:t>
          </a:r>
          <a:r>
            <a:rPr lang="en-US" sz="1700" dirty="0" smtClean="0"/>
            <a:t>	</a:t>
          </a:r>
          <a:endParaRPr lang="en-US" sz="1700" dirty="0"/>
        </a:p>
      </dgm:t>
    </dgm:pt>
    <dgm:pt modelId="{BC9AF5B4-01F3-46B5-99FA-FF575F890E92}" type="parTrans" cxnId="{92A1E17B-FDA3-487C-AD1A-353695151F8B}">
      <dgm:prSet/>
      <dgm:spPr/>
      <dgm:t>
        <a:bodyPr/>
        <a:lstStyle/>
        <a:p>
          <a:endParaRPr lang="en-US" dirty="0"/>
        </a:p>
      </dgm:t>
    </dgm:pt>
    <dgm:pt modelId="{BFAB2D7F-541C-4AD2-89AA-20AB912DC9B1}" type="sibTrans" cxnId="{92A1E17B-FDA3-487C-AD1A-353695151F8B}">
      <dgm:prSet/>
      <dgm:spPr/>
      <dgm:t>
        <a:bodyPr/>
        <a:lstStyle/>
        <a:p>
          <a:endParaRPr lang="en-US"/>
        </a:p>
      </dgm:t>
    </dgm:pt>
    <dgm:pt modelId="{523B6451-35CC-467C-A0A3-16710A79184A}">
      <dgm:prSet phldrT="[Text]"/>
      <dgm:spPr>
        <a:solidFill>
          <a:srgbClr val="5B9329"/>
        </a:solidFill>
      </dgm:spPr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Section 5310 Elderly and Individuals  with Disabilities</a:t>
          </a:r>
          <a:endParaRPr lang="en-US" b="1" dirty="0">
            <a:solidFill>
              <a:schemeClr val="tx1"/>
            </a:solidFill>
          </a:endParaRPr>
        </a:p>
      </dgm:t>
    </dgm:pt>
    <dgm:pt modelId="{B3F5ED9A-0534-4AFA-9439-5CC0BC7ED63F}" type="parTrans" cxnId="{04356025-A59C-4D42-BAB1-3F558481AAE5}">
      <dgm:prSet/>
      <dgm:spPr/>
      <dgm:t>
        <a:bodyPr/>
        <a:lstStyle/>
        <a:p>
          <a:endParaRPr lang="en-US" dirty="0"/>
        </a:p>
      </dgm:t>
    </dgm:pt>
    <dgm:pt modelId="{5BD6B820-AF64-4900-A474-557336E58D47}" type="sibTrans" cxnId="{04356025-A59C-4D42-BAB1-3F558481AAE5}">
      <dgm:prSet/>
      <dgm:spPr/>
      <dgm:t>
        <a:bodyPr/>
        <a:lstStyle/>
        <a:p>
          <a:endParaRPr lang="en-US"/>
        </a:p>
      </dgm:t>
    </dgm:pt>
    <dgm:pt modelId="{CB289C05-2E5B-41FF-875C-6B8B8B113889}">
      <dgm:prSet phldrT="[Text]" custT="1"/>
      <dgm:spPr>
        <a:solidFill>
          <a:srgbClr val="4BADB5"/>
        </a:solidFill>
      </dgm:spPr>
      <dgm:t>
        <a:bodyPr/>
        <a:lstStyle/>
        <a:p>
          <a:r>
            <a:rPr lang="en-US" sz="2400" dirty="0" smtClean="0">
              <a:solidFill>
                <a:schemeClr val="tx1"/>
              </a:solidFill>
            </a:rPr>
            <a:t>New Program: Section 5310 Enhanced Mobility</a:t>
          </a:r>
          <a:endParaRPr lang="en-US" sz="2400" dirty="0">
            <a:solidFill>
              <a:schemeClr val="tx1"/>
            </a:solidFill>
          </a:endParaRPr>
        </a:p>
      </dgm:t>
    </dgm:pt>
    <dgm:pt modelId="{4AACB1D9-4F5A-4EC4-9597-7C3B99009A57}" type="parTrans" cxnId="{D2446437-C9AE-4E0C-817C-9BB8DAB79842}">
      <dgm:prSet/>
      <dgm:spPr/>
      <dgm:t>
        <a:bodyPr/>
        <a:lstStyle/>
        <a:p>
          <a:endParaRPr lang="en-US"/>
        </a:p>
      </dgm:t>
    </dgm:pt>
    <dgm:pt modelId="{9FD4A4D6-3C83-4693-BC7E-E0C97F1601C4}" type="sibTrans" cxnId="{D2446437-C9AE-4E0C-817C-9BB8DAB79842}">
      <dgm:prSet/>
      <dgm:spPr/>
      <dgm:t>
        <a:bodyPr/>
        <a:lstStyle/>
        <a:p>
          <a:endParaRPr lang="en-US"/>
        </a:p>
      </dgm:t>
    </dgm:pt>
    <dgm:pt modelId="{4996FBA7-08E0-44EF-A3A0-ADC535223E18}">
      <dgm:prSet phldrT="[Text]" custT="1"/>
      <dgm:spPr>
        <a:solidFill>
          <a:srgbClr val="7030A0">
            <a:alpha val="80000"/>
          </a:srgbClr>
        </a:solidFill>
      </dgm:spPr>
      <dgm:t>
        <a:bodyPr/>
        <a:lstStyle/>
        <a:p>
          <a:r>
            <a:rPr lang="en-US" sz="2200" b="1" dirty="0" smtClean="0">
              <a:solidFill>
                <a:schemeClr val="tx1"/>
              </a:solidFill>
            </a:rPr>
            <a:t>Coordinated Human Service Transportation Plan</a:t>
          </a:r>
          <a:endParaRPr lang="en-US" sz="2200" b="1" dirty="0">
            <a:solidFill>
              <a:schemeClr val="tx1"/>
            </a:solidFill>
          </a:endParaRPr>
        </a:p>
      </dgm:t>
    </dgm:pt>
    <dgm:pt modelId="{942DEE65-D5E6-4213-A641-AC240752055F}" type="sibTrans" cxnId="{91976FD7-7234-40A9-8125-9124DEA810B2}">
      <dgm:prSet/>
      <dgm:spPr/>
      <dgm:t>
        <a:bodyPr/>
        <a:lstStyle/>
        <a:p>
          <a:endParaRPr lang="en-US"/>
        </a:p>
      </dgm:t>
    </dgm:pt>
    <dgm:pt modelId="{C136D251-7967-4125-B846-74C5DE847BFF}" type="parTrans" cxnId="{91976FD7-7234-40A9-8125-9124DEA810B2}">
      <dgm:prSet/>
      <dgm:spPr/>
      <dgm:t>
        <a:bodyPr/>
        <a:lstStyle/>
        <a:p>
          <a:endParaRPr lang="en-US"/>
        </a:p>
      </dgm:t>
    </dgm:pt>
    <dgm:pt modelId="{A2A127F9-69DE-4EBE-942A-BD2F59C4CEDA}" type="pres">
      <dgm:prSet presAssocID="{D13BC4C1-20D1-4F34-B849-343B54683C5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A91D618-1440-4B50-ACCE-754D31C76EAD}" type="pres">
      <dgm:prSet presAssocID="{4996FBA7-08E0-44EF-A3A0-ADC535223E18}" presName="hierRoot1" presStyleCnt="0">
        <dgm:presLayoutVars>
          <dgm:hierBranch val="init"/>
        </dgm:presLayoutVars>
      </dgm:prSet>
      <dgm:spPr/>
    </dgm:pt>
    <dgm:pt modelId="{D0970F47-40A2-44B3-B1D7-5B20FE093516}" type="pres">
      <dgm:prSet presAssocID="{4996FBA7-08E0-44EF-A3A0-ADC535223E18}" presName="rootComposite1" presStyleCnt="0"/>
      <dgm:spPr/>
    </dgm:pt>
    <dgm:pt modelId="{44263973-4DD7-4210-BE51-0E0915C12EA1}" type="pres">
      <dgm:prSet presAssocID="{4996FBA7-08E0-44EF-A3A0-ADC535223E18}" presName="rootText1" presStyleLbl="node0" presStyleIdx="0" presStyleCnt="2" custScaleX="182637" custScaleY="124036" custLinFactNeighborX="-1477" custLinFactNeighborY="-1976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8F9EB40-C705-4B32-98C0-5FA4A7733028}" type="pres">
      <dgm:prSet presAssocID="{4996FBA7-08E0-44EF-A3A0-ADC535223E18}" presName="rootConnector1" presStyleLbl="node1" presStyleIdx="0" presStyleCnt="0"/>
      <dgm:spPr/>
      <dgm:t>
        <a:bodyPr/>
        <a:lstStyle/>
        <a:p>
          <a:endParaRPr lang="en-US"/>
        </a:p>
      </dgm:t>
    </dgm:pt>
    <dgm:pt modelId="{5A9EB3A3-3170-4DE1-BC87-2E662511EF6A}" type="pres">
      <dgm:prSet presAssocID="{4996FBA7-08E0-44EF-A3A0-ADC535223E18}" presName="hierChild2" presStyleCnt="0"/>
      <dgm:spPr/>
    </dgm:pt>
    <dgm:pt modelId="{BBBD89B0-B06B-4988-9199-D69A66D4DE81}" type="pres">
      <dgm:prSet presAssocID="{28FBD0A4-E474-4D56-9B18-ACD08C3109B6}" presName="Name37" presStyleLbl="parChTrans1D2" presStyleIdx="0" presStyleCnt="3"/>
      <dgm:spPr/>
      <dgm:t>
        <a:bodyPr/>
        <a:lstStyle/>
        <a:p>
          <a:endParaRPr lang="en-US"/>
        </a:p>
      </dgm:t>
    </dgm:pt>
    <dgm:pt modelId="{F8022965-F0C8-444C-ACF0-08230FB91F60}" type="pres">
      <dgm:prSet presAssocID="{5FB56D9C-0874-4F6B-8FF7-6BE0ADD7943B}" presName="hierRoot2" presStyleCnt="0">
        <dgm:presLayoutVars>
          <dgm:hierBranch val="init"/>
        </dgm:presLayoutVars>
      </dgm:prSet>
      <dgm:spPr/>
    </dgm:pt>
    <dgm:pt modelId="{7CBDD312-08CF-4EA6-BFC1-0F79F9D2FAE3}" type="pres">
      <dgm:prSet presAssocID="{5FB56D9C-0874-4F6B-8FF7-6BE0ADD7943B}" presName="rootComposite" presStyleCnt="0"/>
      <dgm:spPr/>
    </dgm:pt>
    <dgm:pt modelId="{0E7B3C1D-D838-47B1-92E4-9191E20A6268}" type="pres">
      <dgm:prSet presAssocID="{5FB56D9C-0874-4F6B-8FF7-6BE0ADD7943B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49D9656-2354-49A4-BE90-675CA08292DC}" type="pres">
      <dgm:prSet presAssocID="{5FB56D9C-0874-4F6B-8FF7-6BE0ADD7943B}" presName="rootConnector" presStyleLbl="node2" presStyleIdx="0" presStyleCnt="3"/>
      <dgm:spPr/>
      <dgm:t>
        <a:bodyPr/>
        <a:lstStyle/>
        <a:p>
          <a:endParaRPr lang="en-US"/>
        </a:p>
      </dgm:t>
    </dgm:pt>
    <dgm:pt modelId="{648FDA66-F86B-4804-A585-D698C7A3BB2D}" type="pres">
      <dgm:prSet presAssocID="{5FB56D9C-0874-4F6B-8FF7-6BE0ADD7943B}" presName="hierChild4" presStyleCnt="0"/>
      <dgm:spPr/>
    </dgm:pt>
    <dgm:pt modelId="{2F9DB2B1-6A58-4F1C-ACCF-9E09950614EC}" type="pres">
      <dgm:prSet presAssocID="{5FB56D9C-0874-4F6B-8FF7-6BE0ADD7943B}" presName="hierChild5" presStyleCnt="0"/>
      <dgm:spPr/>
    </dgm:pt>
    <dgm:pt modelId="{BC8EDFD1-7B2B-432E-A4E9-4DF886B5094A}" type="pres">
      <dgm:prSet presAssocID="{BC9AF5B4-01F3-46B5-99FA-FF575F890E92}" presName="Name37" presStyleLbl="parChTrans1D2" presStyleIdx="1" presStyleCnt="3"/>
      <dgm:spPr/>
      <dgm:t>
        <a:bodyPr/>
        <a:lstStyle/>
        <a:p>
          <a:endParaRPr lang="en-US"/>
        </a:p>
      </dgm:t>
    </dgm:pt>
    <dgm:pt modelId="{30F8C4D8-9A8D-4F78-9131-5BE8C6E6D2F1}" type="pres">
      <dgm:prSet presAssocID="{2074FED1-CDA2-4F10-BC74-F101925BA028}" presName="hierRoot2" presStyleCnt="0">
        <dgm:presLayoutVars>
          <dgm:hierBranch val="init"/>
        </dgm:presLayoutVars>
      </dgm:prSet>
      <dgm:spPr/>
    </dgm:pt>
    <dgm:pt modelId="{984C951D-FC19-4962-BF7D-CFA77511C516}" type="pres">
      <dgm:prSet presAssocID="{2074FED1-CDA2-4F10-BC74-F101925BA028}" presName="rootComposite" presStyleCnt="0"/>
      <dgm:spPr/>
    </dgm:pt>
    <dgm:pt modelId="{B386D645-CE81-4535-A1EF-07BC8AEC9508}" type="pres">
      <dgm:prSet presAssocID="{2074FED1-CDA2-4F10-BC74-F101925BA028}" presName="rootText" presStyleLbl="node2" presStyleIdx="1" presStyleCnt="3" custAng="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F0022F1-9113-46BC-8DF5-D09F08A7D689}" type="pres">
      <dgm:prSet presAssocID="{2074FED1-CDA2-4F10-BC74-F101925BA028}" presName="rootConnector" presStyleLbl="node2" presStyleIdx="1" presStyleCnt="3"/>
      <dgm:spPr/>
      <dgm:t>
        <a:bodyPr/>
        <a:lstStyle/>
        <a:p>
          <a:endParaRPr lang="en-US"/>
        </a:p>
      </dgm:t>
    </dgm:pt>
    <dgm:pt modelId="{2104B99A-1DA7-4D29-A6E6-3F93B61A7721}" type="pres">
      <dgm:prSet presAssocID="{2074FED1-CDA2-4F10-BC74-F101925BA028}" presName="hierChild4" presStyleCnt="0"/>
      <dgm:spPr/>
    </dgm:pt>
    <dgm:pt modelId="{F0BF5B79-DC9D-45CB-8577-6B661E91A17D}" type="pres">
      <dgm:prSet presAssocID="{2074FED1-CDA2-4F10-BC74-F101925BA028}" presName="hierChild5" presStyleCnt="0"/>
      <dgm:spPr/>
    </dgm:pt>
    <dgm:pt modelId="{88E5E82F-4BC4-4201-B588-2BCAB462FEAA}" type="pres">
      <dgm:prSet presAssocID="{B3F5ED9A-0534-4AFA-9439-5CC0BC7ED63F}" presName="Name37" presStyleLbl="parChTrans1D2" presStyleIdx="2" presStyleCnt="3"/>
      <dgm:spPr/>
      <dgm:t>
        <a:bodyPr/>
        <a:lstStyle/>
        <a:p>
          <a:endParaRPr lang="en-US"/>
        </a:p>
      </dgm:t>
    </dgm:pt>
    <dgm:pt modelId="{35494B98-435B-459C-A66B-DE6E67DB5495}" type="pres">
      <dgm:prSet presAssocID="{523B6451-35CC-467C-A0A3-16710A79184A}" presName="hierRoot2" presStyleCnt="0">
        <dgm:presLayoutVars>
          <dgm:hierBranch val="init"/>
        </dgm:presLayoutVars>
      </dgm:prSet>
      <dgm:spPr/>
    </dgm:pt>
    <dgm:pt modelId="{A52ED570-D1A0-421A-A0AB-5639070074E5}" type="pres">
      <dgm:prSet presAssocID="{523B6451-35CC-467C-A0A3-16710A79184A}" presName="rootComposite" presStyleCnt="0"/>
      <dgm:spPr/>
    </dgm:pt>
    <dgm:pt modelId="{E5B9F75F-E4AD-4405-8075-6B7B6F9D36FE}" type="pres">
      <dgm:prSet presAssocID="{523B6451-35CC-467C-A0A3-16710A79184A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A44CD9D-2428-46DF-BCBB-E61B1F942EA9}" type="pres">
      <dgm:prSet presAssocID="{523B6451-35CC-467C-A0A3-16710A79184A}" presName="rootConnector" presStyleLbl="node2" presStyleIdx="2" presStyleCnt="3"/>
      <dgm:spPr/>
      <dgm:t>
        <a:bodyPr/>
        <a:lstStyle/>
        <a:p>
          <a:endParaRPr lang="en-US"/>
        </a:p>
      </dgm:t>
    </dgm:pt>
    <dgm:pt modelId="{54116A0F-876F-47D1-B896-5E99EAB1844A}" type="pres">
      <dgm:prSet presAssocID="{523B6451-35CC-467C-A0A3-16710A79184A}" presName="hierChild4" presStyleCnt="0"/>
      <dgm:spPr/>
    </dgm:pt>
    <dgm:pt modelId="{888C5CC1-8469-4D9A-8AEA-92D23DAEA6FC}" type="pres">
      <dgm:prSet presAssocID="{523B6451-35CC-467C-A0A3-16710A79184A}" presName="hierChild5" presStyleCnt="0"/>
      <dgm:spPr/>
    </dgm:pt>
    <dgm:pt modelId="{2D0EF402-9847-4369-A349-3B2F976E122A}" type="pres">
      <dgm:prSet presAssocID="{4996FBA7-08E0-44EF-A3A0-ADC535223E18}" presName="hierChild3" presStyleCnt="0"/>
      <dgm:spPr/>
    </dgm:pt>
    <dgm:pt modelId="{A54F1C05-F110-4142-8EA1-111CB5E5DA3D}" type="pres">
      <dgm:prSet presAssocID="{CB289C05-2E5B-41FF-875C-6B8B8B113889}" presName="hierRoot1" presStyleCnt="0">
        <dgm:presLayoutVars>
          <dgm:hierBranch val="init"/>
        </dgm:presLayoutVars>
      </dgm:prSet>
      <dgm:spPr/>
    </dgm:pt>
    <dgm:pt modelId="{7E6EA28C-2FEB-4763-BD7E-2D2EAB1D6E0B}" type="pres">
      <dgm:prSet presAssocID="{CB289C05-2E5B-41FF-875C-6B8B8B113889}" presName="rootComposite1" presStyleCnt="0"/>
      <dgm:spPr/>
    </dgm:pt>
    <dgm:pt modelId="{3E27D532-E971-4648-8302-257FFEC79AAB}" type="pres">
      <dgm:prSet presAssocID="{CB289C05-2E5B-41FF-875C-6B8B8B113889}" presName="rootText1" presStyleLbl="node0" presStyleIdx="1" presStyleCnt="2" custScaleX="204874" custScaleY="140519" custLinFactX="-12896" custLinFactY="101037" custLinFactNeighborX="-100000" custLinFactNeighborY="200000">
        <dgm:presLayoutVars>
          <dgm:chPref val="3"/>
        </dgm:presLayoutVars>
      </dgm:prSet>
      <dgm:spPr>
        <a:prstGeom prst="ellipse">
          <a:avLst/>
        </a:prstGeom>
      </dgm:spPr>
      <dgm:t>
        <a:bodyPr/>
        <a:lstStyle/>
        <a:p>
          <a:endParaRPr lang="en-US"/>
        </a:p>
      </dgm:t>
    </dgm:pt>
    <dgm:pt modelId="{4EF8C533-7EC0-4ECF-A2EA-FCAD368CC47D}" type="pres">
      <dgm:prSet presAssocID="{CB289C05-2E5B-41FF-875C-6B8B8B113889}" presName="rootConnector1" presStyleLbl="node1" presStyleIdx="0" presStyleCnt="0"/>
      <dgm:spPr/>
      <dgm:t>
        <a:bodyPr/>
        <a:lstStyle/>
        <a:p>
          <a:endParaRPr lang="en-US"/>
        </a:p>
      </dgm:t>
    </dgm:pt>
    <dgm:pt modelId="{27FAA983-410E-41A3-86EA-B0BA2B981ED9}" type="pres">
      <dgm:prSet presAssocID="{CB289C05-2E5B-41FF-875C-6B8B8B113889}" presName="hierChild2" presStyleCnt="0"/>
      <dgm:spPr/>
    </dgm:pt>
    <dgm:pt modelId="{C1FDC135-C76B-4824-9168-EAA6077DD3AF}" type="pres">
      <dgm:prSet presAssocID="{CB289C05-2E5B-41FF-875C-6B8B8B113889}" presName="hierChild3" presStyleCnt="0"/>
      <dgm:spPr/>
    </dgm:pt>
  </dgm:ptLst>
  <dgm:cxnLst>
    <dgm:cxn modelId="{2DD4ADB2-1659-4D25-8F6B-B8197133DDA3}" type="presOf" srcId="{523B6451-35CC-467C-A0A3-16710A79184A}" destId="{E5B9F75F-E4AD-4405-8075-6B7B6F9D36FE}" srcOrd="0" destOrd="0" presId="urn:microsoft.com/office/officeart/2005/8/layout/orgChart1"/>
    <dgm:cxn modelId="{361CEA48-9601-4374-BC61-4538CE8CDAE4}" type="presOf" srcId="{2074FED1-CDA2-4F10-BC74-F101925BA028}" destId="{8F0022F1-9113-46BC-8DF5-D09F08A7D689}" srcOrd="1" destOrd="0" presId="urn:microsoft.com/office/officeart/2005/8/layout/orgChart1"/>
    <dgm:cxn modelId="{92A1E17B-FDA3-487C-AD1A-353695151F8B}" srcId="{4996FBA7-08E0-44EF-A3A0-ADC535223E18}" destId="{2074FED1-CDA2-4F10-BC74-F101925BA028}" srcOrd="1" destOrd="0" parTransId="{BC9AF5B4-01F3-46B5-99FA-FF575F890E92}" sibTransId="{BFAB2D7F-541C-4AD2-89AA-20AB912DC9B1}"/>
    <dgm:cxn modelId="{81455DF5-1920-49BA-96D4-F75A3D96544B}" type="presOf" srcId="{4996FBA7-08E0-44EF-A3A0-ADC535223E18}" destId="{44263973-4DD7-4210-BE51-0E0915C12EA1}" srcOrd="0" destOrd="0" presId="urn:microsoft.com/office/officeart/2005/8/layout/orgChart1"/>
    <dgm:cxn modelId="{91976FD7-7234-40A9-8125-9124DEA810B2}" srcId="{D13BC4C1-20D1-4F34-B849-343B54683C55}" destId="{4996FBA7-08E0-44EF-A3A0-ADC535223E18}" srcOrd="0" destOrd="0" parTransId="{C136D251-7967-4125-B846-74C5DE847BFF}" sibTransId="{942DEE65-D5E6-4213-A641-AC240752055F}"/>
    <dgm:cxn modelId="{04356025-A59C-4D42-BAB1-3F558481AAE5}" srcId="{4996FBA7-08E0-44EF-A3A0-ADC535223E18}" destId="{523B6451-35CC-467C-A0A3-16710A79184A}" srcOrd="2" destOrd="0" parTransId="{B3F5ED9A-0534-4AFA-9439-5CC0BC7ED63F}" sibTransId="{5BD6B820-AF64-4900-A474-557336E58D47}"/>
    <dgm:cxn modelId="{5F5B8DF4-6E39-4CB8-8B30-BCB7E01257BC}" type="presOf" srcId="{523B6451-35CC-467C-A0A3-16710A79184A}" destId="{2A44CD9D-2428-46DF-BCBB-E61B1F942EA9}" srcOrd="1" destOrd="0" presId="urn:microsoft.com/office/officeart/2005/8/layout/orgChart1"/>
    <dgm:cxn modelId="{4B09C20E-16A7-4FC1-8F0B-48D1F50EF1F3}" type="presOf" srcId="{5FB56D9C-0874-4F6B-8FF7-6BE0ADD7943B}" destId="{0E7B3C1D-D838-47B1-92E4-9191E20A6268}" srcOrd="0" destOrd="0" presId="urn:microsoft.com/office/officeart/2005/8/layout/orgChart1"/>
    <dgm:cxn modelId="{FB9EE11E-E22C-4F95-BC22-8EE9B5645791}" type="presOf" srcId="{28FBD0A4-E474-4D56-9B18-ACD08C3109B6}" destId="{BBBD89B0-B06B-4988-9199-D69A66D4DE81}" srcOrd="0" destOrd="0" presId="urn:microsoft.com/office/officeart/2005/8/layout/orgChart1"/>
    <dgm:cxn modelId="{91292B9B-DA2E-4D4F-AD62-83048B21DC07}" type="presOf" srcId="{B3F5ED9A-0534-4AFA-9439-5CC0BC7ED63F}" destId="{88E5E82F-4BC4-4201-B588-2BCAB462FEAA}" srcOrd="0" destOrd="0" presId="urn:microsoft.com/office/officeart/2005/8/layout/orgChart1"/>
    <dgm:cxn modelId="{57515640-25CF-48FA-8621-E2DFBBA0E4A1}" type="presOf" srcId="{BC9AF5B4-01F3-46B5-99FA-FF575F890E92}" destId="{BC8EDFD1-7B2B-432E-A4E9-4DF886B5094A}" srcOrd="0" destOrd="0" presId="urn:microsoft.com/office/officeart/2005/8/layout/orgChart1"/>
    <dgm:cxn modelId="{2F1FF7E2-A238-4D8A-A4FB-2ED0DDE0021E}" type="presOf" srcId="{5FB56D9C-0874-4F6B-8FF7-6BE0ADD7943B}" destId="{A49D9656-2354-49A4-BE90-675CA08292DC}" srcOrd="1" destOrd="0" presId="urn:microsoft.com/office/officeart/2005/8/layout/orgChart1"/>
    <dgm:cxn modelId="{5049A9D1-A7B8-4DDB-889F-8EF2093E2B70}" srcId="{4996FBA7-08E0-44EF-A3A0-ADC535223E18}" destId="{5FB56D9C-0874-4F6B-8FF7-6BE0ADD7943B}" srcOrd="0" destOrd="0" parTransId="{28FBD0A4-E474-4D56-9B18-ACD08C3109B6}" sibTransId="{E0676E0A-33AC-424B-9020-9EE1F3CDBF1F}"/>
    <dgm:cxn modelId="{49D850B5-CA04-47FC-B4F5-32DD9DEC5723}" type="presOf" srcId="{2074FED1-CDA2-4F10-BC74-F101925BA028}" destId="{B386D645-CE81-4535-A1EF-07BC8AEC9508}" srcOrd="0" destOrd="0" presId="urn:microsoft.com/office/officeart/2005/8/layout/orgChart1"/>
    <dgm:cxn modelId="{D2446437-C9AE-4E0C-817C-9BB8DAB79842}" srcId="{D13BC4C1-20D1-4F34-B849-343B54683C55}" destId="{CB289C05-2E5B-41FF-875C-6B8B8B113889}" srcOrd="1" destOrd="0" parTransId="{4AACB1D9-4F5A-4EC4-9597-7C3B99009A57}" sibTransId="{9FD4A4D6-3C83-4693-BC7E-E0C97F1601C4}"/>
    <dgm:cxn modelId="{890CBA7B-2796-4D18-923A-7725475C101E}" type="presOf" srcId="{CB289C05-2E5B-41FF-875C-6B8B8B113889}" destId="{3E27D532-E971-4648-8302-257FFEC79AAB}" srcOrd="0" destOrd="0" presId="urn:microsoft.com/office/officeart/2005/8/layout/orgChart1"/>
    <dgm:cxn modelId="{DFBF1B9F-6D6B-466D-90B7-04D6792E8028}" type="presOf" srcId="{D13BC4C1-20D1-4F34-B849-343B54683C55}" destId="{A2A127F9-69DE-4EBE-942A-BD2F59C4CEDA}" srcOrd="0" destOrd="0" presId="urn:microsoft.com/office/officeart/2005/8/layout/orgChart1"/>
    <dgm:cxn modelId="{C9805AC5-0738-4B05-9609-0FCFF0AD0EAD}" type="presOf" srcId="{4996FBA7-08E0-44EF-A3A0-ADC535223E18}" destId="{88F9EB40-C705-4B32-98C0-5FA4A7733028}" srcOrd="1" destOrd="0" presId="urn:microsoft.com/office/officeart/2005/8/layout/orgChart1"/>
    <dgm:cxn modelId="{98206FE6-472D-4D95-BC72-451E6735D279}" type="presOf" srcId="{CB289C05-2E5B-41FF-875C-6B8B8B113889}" destId="{4EF8C533-7EC0-4ECF-A2EA-FCAD368CC47D}" srcOrd="1" destOrd="0" presId="urn:microsoft.com/office/officeart/2005/8/layout/orgChart1"/>
    <dgm:cxn modelId="{820D9D24-8063-4850-B94D-A645BAAC744F}" type="presParOf" srcId="{A2A127F9-69DE-4EBE-942A-BD2F59C4CEDA}" destId="{2A91D618-1440-4B50-ACCE-754D31C76EAD}" srcOrd="0" destOrd="0" presId="urn:microsoft.com/office/officeart/2005/8/layout/orgChart1"/>
    <dgm:cxn modelId="{FF4275A5-3E91-4A6A-AA2B-67E74AFC1883}" type="presParOf" srcId="{2A91D618-1440-4B50-ACCE-754D31C76EAD}" destId="{D0970F47-40A2-44B3-B1D7-5B20FE093516}" srcOrd="0" destOrd="0" presId="urn:microsoft.com/office/officeart/2005/8/layout/orgChart1"/>
    <dgm:cxn modelId="{EDF22366-03DA-446F-9F8E-780574694ACA}" type="presParOf" srcId="{D0970F47-40A2-44B3-B1D7-5B20FE093516}" destId="{44263973-4DD7-4210-BE51-0E0915C12EA1}" srcOrd="0" destOrd="0" presId="urn:microsoft.com/office/officeart/2005/8/layout/orgChart1"/>
    <dgm:cxn modelId="{2F42D9B7-B59F-4A55-9C6A-4FFA9ACE7075}" type="presParOf" srcId="{D0970F47-40A2-44B3-B1D7-5B20FE093516}" destId="{88F9EB40-C705-4B32-98C0-5FA4A7733028}" srcOrd="1" destOrd="0" presId="urn:microsoft.com/office/officeart/2005/8/layout/orgChart1"/>
    <dgm:cxn modelId="{D6924CBF-9294-4822-9438-CE8D97EE6315}" type="presParOf" srcId="{2A91D618-1440-4B50-ACCE-754D31C76EAD}" destId="{5A9EB3A3-3170-4DE1-BC87-2E662511EF6A}" srcOrd="1" destOrd="0" presId="urn:microsoft.com/office/officeart/2005/8/layout/orgChart1"/>
    <dgm:cxn modelId="{6D592BA5-24C8-49DE-8417-80E200108528}" type="presParOf" srcId="{5A9EB3A3-3170-4DE1-BC87-2E662511EF6A}" destId="{BBBD89B0-B06B-4988-9199-D69A66D4DE81}" srcOrd="0" destOrd="0" presId="urn:microsoft.com/office/officeart/2005/8/layout/orgChart1"/>
    <dgm:cxn modelId="{97FF8787-3B5C-4F44-82D4-B2A0108D35A4}" type="presParOf" srcId="{5A9EB3A3-3170-4DE1-BC87-2E662511EF6A}" destId="{F8022965-F0C8-444C-ACF0-08230FB91F60}" srcOrd="1" destOrd="0" presId="urn:microsoft.com/office/officeart/2005/8/layout/orgChart1"/>
    <dgm:cxn modelId="{9BD26CD7-E4DB-4D99-8233-3EB9A7742C64}" type="presParOf" srcId="{F8022965-F0C8-444C-ACF0-08230FB91F60}" destId="{7CBDD312-08CF-4EA6-BFC1-0F79F9D2FAE3}" srcOrd="0" destOrd="0" presId="urn:microsoft.com/office/officeart/2005/8/layout/orgChart1"/>
    <dgm:cxn modelId="{4CE7AAC1-6005-431C-AB9D-93BE312702BE}" type="presParOf" srcId="{7CBDD312-08CF-4EA6-BFC1-0F79F9D2FAE3}" destId="{0E7B3C1D-D838-47B1-92E4-9191E20A6268}" srcOrd="0" destOrd="0" presId="urn:microsoft.com/office/officeart/2005/8/layout/orgChart1"/>
    <dgm:cxn modelId="{A10D0441-81D6-4A17-9798-D082AD208C99}" type="presParOf" srcId="{7CBDD312-08CF-4EA6-BFC1-0F79F9D2FAE3}" destId="{A49D9656-2354-49A4-BE90-675CA08292DC}" srcOrd="1" destOrd="0" presId="urn:microsoft.com/office/officeart/2005/8/layout/orgChart1"/>
    <dgm:cxn modelId="{9599A730-D8FB-496D-8617-B389DDF6B6F3}" type="presParOf" srcId="{F8022965-F0C8-444C-ACF0-08230FB91F60}" destId="{648FDA66-F86B-4804-A585-D698C7A3BB2D}" srcOrd="1" destOrd="0" presId="urn:microsoft.com/office/officeart/2005/8/layout/orgChart1"/>
    <dgm:cxn modelId="{56C8EE4C-3A3B-41DD-B40A-B975CCB18A4E}" type="presParOf" srcId="{F8022965-F0C8-444C-ACF0-08230FB91F60}" destId="{2F9DB2B1-6A58-4F1C-ACCF-9E09950614EC}" srcOrd="2" destOrd="0" presId="urn:microsoft.com/office/officeart/2005/8/layout/orgChart1"/>
    <dgm:cxn modelId="{A03215BF-F7E4-49E8-A819-070428BF537D}" type="presParOf" srcId="{5A9EB3A3-3170-4DE1-BC87-2E662511EF6A}" destId="{BC8EDFD1-7B2B-432E-A4E9-4DF886B5094A}" srcOrd="2" destOrd="0" presId="urn:microsoft.com/office/officeart/2005/8/layout/orgChart1"/>
    <dgm:cxn modelId="{6768B247-83D2-43A8-AD5D-9EDB4EA4A178}" type="presParOf" srcId="{5A9EB3A3-3170-4DE1-BC87-2E662511EF6A}" destId="{30F8C4D8-9A8D-4F78-9131-5BE8C6E6D2F1}" srcOrd="3" destOrd="0" presId="urn:microsoft.com/office/officeart/2005/8/layout/orgChart1"/>
    <dgm:cxn modelId="{133947DF-8E14-4008-9872-7BBF4E6187CA}" type="presParOf" srcId="{30F8C4D8-9A8D-4F78-9131-5BE8C6E6D2F1}" destId="{984C951D-FC19-4962-BF7D-CFA77511C516}" srcOrd="0" destOrd="0" presId="urn:microsoft.com/office/officeart/2005/8/layout/orgChart1"/>
    <dgm:cxn modelId="{8FDBD47E-F443-4BFB-A791-C0863D529F21}" type="presParOf" srcId="{984C951D-FC19-4962-BF7D-CFA77511C516}" destId="{B386D645-CE81-4535-A1EF-07BC8AEC9508}" srcOrd="0" destOrd="0" presId="urn:microsoft.com/office/officeart/2005/8/layout/orgChart1"/>
    <dgm:cxn modelId="{1CDE7682-3102-4632-B2ED-4DBEB2264A48}" type="presParOf" srcId="{984C951D-FC19-4962-BF7D-CFA77511C516}" destId="{8F0022F1-9113-46BC-8DF5-D09F08A7D689}" srcOrd="1" destOrd="0" presId="urn:microsoft.com/office/officeart/2005/8/layout/orgChart1"/>
    <dgm:cxn modelId="{9E7D1497-EACE-4856-9E23-C17F834F7A56}" type="presParOf" srcId="{30F8C4D8-9A8D-4F78-9131-5BE8C6E6D2F1}" destId="{2104B99A-1DA7-4D29-A6E6-3F93B61A7721}" srcOrd="1" destOrd="0" presId="urn:microsoft.com/office/officeart/2005/8/layout/orgChart1"/>
    <dgm:cxn modelId="{44597FAB-A600-440A-AA32-C1F07EA8D0A2}" type="presParOf" srcId="{30F8C4D8-9A8D-4F78-9131-5BE8C6E6D2F1}" destId="{F0BF5B79-DC9D-45CB-8577-6B661E91A17D}" srcOrd="2" destOrd="0" presId="urn:microsoft.com/office/officeart/2005/8/layout/orgChart1"/>
    <dgm:cxn modelId="{66E71DC1-7524-4829-A1EA-C8438C79D299}" type="presParOf" srcId="{5A9EB3A3-3170-4DE1-BC87-2E662511EF6A}" destId="{88E5E82F-4BC4-4201-B588-2BCAB462FEAA}" srcOrd="4" destOrd="0" presId="urn:microsoft.com/office/officeart/2005/8/layout/orgChart1"/>
    <dgm:cxn modelId="{ECCC9987-6C34-4A78-A09D-DEC985672883}" type="presParOf" srcId="{5A9EB3A3-3170-4DE1-BC87-2E662511EF6A}" destId="{35494B98-435B-459C-A66B-DE6E67DB5495}" srcOrd="5" destOrd="0" presId="urn:microsoft.com/office/officeart/2005/8/layout/orgChart1"/>
    <dgm:cxn modelId="{F1CCCF7A-8798-4826-8B70-E8D1A8F0B266}" type="presParOf" srcId="{35494B98-435B-459C-A66B-DE6E67DB5495}" destId="{A52ED570-D1A0-421A-A0AB-5639070074E5}" srcOrd="0" destOrd="0" presId="urn:microsoft.com/office/officeart/2005/8/layout/orgChart1"/>
    <dgm:cxn modelId="{FEC5D511-579F-4F98-A31D-2D7045CBA004}" type="presParOf" srcId="{A52ED570-D1A0-421A-A0AB-5639070074E5}" destId="{E5B9F75F-E4AD-4405-8075-6B7B6F9D36FE}" srcOrd="0" destOrd="0" presId="urn:microsoft.com/office/officeart/2005/8/layout/orgChart1"/>
    <dgm:cxn modelId="{64659DD6-D2A0-4E4D-9839-66625CE63D36}" type="presParOf" srcId="{A52ED570-D1A0-421A-A0AB-5639070074E5}" destId="{2A44CD9D-2428-46DF-BCBB-E61B1F942EA9}" srcOrd="1" destOrd="0" presId="urn:microsoft.com/office/officeart/2005/8/layout/orgChart1"/>
    <dgm:cxn modelId="{06E992FC-AF63-4A46-8A2B-97997B002BC2}" type="presParOf" srcId="{35494B98-435B-459C-A66B-DE6E67DB5495}" destId="{54116A0F-876F-47D1-B896-5E99EAB1844A}" srcOrd="1" destOrd="0" presId="urn:microsoft.com/office/officeart/2005/8/layout/orgChart1"/>
    <dgm:cxn modelId="{6899A06F-03B9-4508-BDF3-5E0D33165AD9}" type="presParOf" srcId="{35494B98-435B-459C-A66B-DE6E67DB5495}" destId="{888C5CC1-8469-4D9A-8AEA-92D23DAEA6FC}" srcOrd="2" destOrd="0" presId="urn:microsoft.com/office/officeart/2005/8/layout/orgChart1"/>
    <dgm:cxn modelId="{B2B5B5D5-C6C6-48C2-8631-C7585E098956}" type="presParOf" srcId="{2A91D618-1440-4B50-ACCE-754D31C76EAD}" destId="{2D0EF402-9847-4369-A349-3B2F976E122A}" srcOrd="2" destOrd="0" presId="urn:microsoft.com/office/officeart/2005/8/layout/orgChart1"/>
    <dgm:cxn modelId="{35868C93-0CFC-4098-98E2-E0ADFE24A0C0}" type="presParOf" srcId="{A2A127F9-69DE-4EBE-942A-BD2F59C4CEDA}" destId="{A54F1C05-F110-4142-8EA1-111CB5E5DA3D}" srcOrd="1" destOrd="0" presId="urn:microsoft.com/office/officeart/2005/8/layout/orgChart1"/>
    <dgm:cxn modelId="{D9D1331A-A356-44BE-8C8F-E26E7A05360B}" type="presParOf" srcId="{A54F1C05-F110-4142-8EA1-111CB5E5DA3D}" destId="{7E6EA28C-2FEB-4763-BD7E-2D2EAB1D6E0B}" srcOrd="0" destOrd="0" presId="urn:microsoft.com/office/officeart/2005/8/layout/orgChart1"/>
    <dgm:cxn modelId="{2CF4E624-BDD5-4542-A94D-99CEAAEB6D0B}" type="presParOf" srcId="{7E6EA28C-2FEB-4763-BD7E-2D2EAB1D6E0B}" destId="{3E27D532-E971-4648-8302-257FFEC79AAB}" srcOrd="0" destOrd="0" presId="urn:microsoft.com/office/officeart/2005/8/layout/orgChart1"/>
    <dgm:cxn modelId="{56B506CC-EC09-428F-8A04-34D69E5C61A6}" type="presParOf" srcId="{7E6EA28C-2FEB-4763-BD7E-2D2EAB1D6E0B}" destId="{4EF8C533-7EC0-4ECF-A2EA-FCAD368CC47D}" srcOrd="1" destOrd="0" presId="urn:microsoft.com/office/officeart/2005/8/layout/orgChart1"/>
    <dgm:cxn modelId="{96CF5B1A-25D6-44E6-8A81-6900C7E0C21B}" type="presParOf" srcId="{A54F1C05-F110-4142-8EA1-111CB5E5DA3D}" destId="{27FAA983-410E-41A3-86EA-B0BA2B981ED9}" srcOrd="1" destOrd="0" presId="urn:microsoft.com/office/officeart/2005/8/layout/orgChart1"/>
    <dgm:cxn modelId="{C78FD597-E03D-4CE0-B71D-2E252155C9A3}" type="presParOf" srcId="{A54F1C05-F110-4142-8EA1-111CB5E5DA3D}" destId="{C1FDC135-C76B-4824-9168-EAA6077DD3AF}" srcOrd="2" destOrd="0" presId="urn:microsoft.com/office/officeart/2005/8/layout/orgChart1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E1B60A5-482A-4E83-BB3C-FB7688A2D5E7}" type="doc">
      <dgm:prSet loTypeId="urn:microsoft.com/office/officeart/2005/8/layout/vList2" loCatId="list" qsTypeId="urn:microsoft.com/office/officeart/2005/8/quickstyle/3d4" qsCatId="3D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436EE160-F062-4ADB-8177-4BCC84F4A226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tx1"/>
              </a:solidFill>
            </a:rPr>
            <a:t>Strategies for Improved Service and Coordination</a:t>
          </a:r>
          <a:endParaRPr lang="en-US" sz="2400" dirty="0">
            <a:solidFill>
              <a:schemeClr val="tx1"/>
            </a:solidFill>
          </a:endParaRPr>
        </a:p>
      </dgm:t>
    </dgm:pt>
    <dgm:pt modelId="{4929F670-5E50-4C20-A7B8-1B52A36D5449}" type="parTrans" cxnId="{93458AD1-25D9-4E16-92CC-9927B769A916}">
      <dgm:prSet/>
      <dgm:spPr/>
      <dgm:t>
        <a:bodyPr/>
        <a:lstStyle/>
        <a:p>
          <a:endParaRPr lang="en-US"/>
        </a:p>
      </dgm:t>
    </dgm:pt>
    <dgm:pt modelId="{BE16B64F-96F5-40F5-9937-FB295549DF54}" type="sibTrans" cxnId="{93458AD1-25D9-4E16-92CC-9927B769A916}">
      <dgm:prSet/>
      <dgm:spPr/>
      <dgm:t>
        <a:bodyPr/>
        <a:lstStyle/>
        <a:p>
          <a:endParaRPr lang="en-US"/>
        </a:p>
      </dgm:t>
    </dgm:pt>
    <dgm:pt modelId="{032A8AEE-C578-4DB6-949F-8DA5E2809307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tx1"/>
              </a:solidFill>
            </a:rPr>
            <a:t>Priority Projects</a:t>
          </a:r>
          <a:endParaRPr lang="en-US" sz="2400" dirty="0">
            <a:solidFill>
              <a:schemeClr val="tx1"/>
            </a:solidFill>
          </a:endParaRPr>
        </a:p>
      </dgm:t>
    </dgm:pt>
    <dgm:pt modelId="{007A1813-9784-421B-A2DE-6B0467C5F6B0}" type="parTrans" cxnId="{F4C34F42-35B2-4C4A-BAD9-C722617B3C88}">
      <dgm:prSet/>
      <dgm:spPr/>
      <dgm:t>
        <a:bodyPr/>
        <a:lstStyle/>
        <a:p>
          <a:endParaRPr lang="en-US"/>
        </a:p>
      </dgm:t>
    </dgm:pt>
    <dgm:pt modelId="{29C45C93-6777-439C-B6BC-797622BF16D7}" type="sibTrans" cxnId="{F4C34F42-35B2-4C4A-BAD9-C722617B3C88}">
      <dgm:prSet/>
      <dgm:spPr/>
      <dgm:t>
        <a:bodyPr/>
        <a:lstStyle/>
        <a:p>
          <a:endParaRPr lang="en-US"/>
        </a:p>
      </dgm:t>
    </dgm:pt>
    <dgm:pt modelId="{98C75B87-AE46-4568-A25A-238BB3C8DAAC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tx1"/>
              </a:solidFill>
            </a:rPr>
            <a:t>Unmet Transportation Needs</a:t>
          </a:r>
          <a:endParaRPr lang="en-US" sz="2400" dirty="0">
            <a:solidFill>
              <a:schemeClr val="tx1"/>
            </a:solidFill>
          </a:endParaRPr>
        </a:p>
      </dgm:t>
    </dgm:pt>
    <dgm:pt modelId="{CDDC9D65-960B-4868-A2A3-A5A1097C452A}" type="parTrans" cxnId="{59877B72-4DD2-4889-8486-3B6CE089070B}">
      <dgm:prSet/>
      <dgm:spPr/>
      <dgm:t>
        <a:bodyPr/>
        <a:lstStyle/>
        <a:p>
          <a:endParaRPr lang="en-US"/>
        </a:p>
      </dgm:t>
    </dgm:pt>
    <dgm:pt modelId="{BEDF94D1-69B9-4207-A88A-6B20344B94F2}" type="sibTrans" cxnId="{59877B72-4DD2-4889-8486-3B6CE089070B}">
      <dgm:prSet/>
      <dgm:spPr/>
      <dgm:t>
        <a:bodyPr/>
        <a:lstStyle/>
        <a:p>
          <a:endParaRPr lang="en-US"/>
        </a:p>
      </dgm:t>
    </dgm:pt>
    <dgm:pt modelId="{0E9D8935-EDF2-4F46-BEF5-7E7E6C94475C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tx1"/>
              </a:solidFill>
            </a:rPr>
            <a:t>Inventory of Existing Services</a:t>
          </a:r>
          <a:endParaRPr lang="en-US" sz="2400" dirty="0">
            <a:solidFill>
              <a:schemeClr val="tx1"/>
            </a:solidFill>
          </a:endParaRPr>
        </a:p>
      </dgm:t>
    </dgm:pt>
    <dgm:pt modelId="{462B455A-C8A1-40D0-A526-3E6BEDBB19D6}" type="parTrans" cxnId="{4911C825-B1F6-4B07-B2DB-AFA8F6495ECC}">
      <dgm:prSet/>
      <dgm:spPr/>
      <dgm:t>
        <a:bodyPr/>
        <a:lstStyle/>
        <a:p>
          <a:endParaRPr lang="en-US"/>
        </a:p>
      </dgm:t>
    </dgm:pt>
    <dgm:pt modelId="{2844C3C9-0C42-41D2-991A-2C7213A0001E}" type="sibTrans" cxnId="{4911C825-B1F6-4B07-B2DB-AFA8F6495ECC}">
      <dgm:prSet/>
      <dgm:spPr/>
      <dgm:t>
        <a:bodyPr/>
        <a:lstStyle/>
        <a:p>
          <a:endParaRPr lang="en-US"/>
        </a:p>
      </dgm:t>
    </dgm:pt>
    <dgm:pt modelId="{7623B3C4-5E20-4C7B-8E15-40E135E75269}" type="pres">
      <dgm:prSet presAssocID="{5E1B60A5-482A-4E83-BB3C-FB7688A2D5E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C0510CC-1CC3-4888-8012-2FF1E0696933}" type="pres">
      <dgm:prSet presAssocID="{98C75B87-AE46-4568-A25A-238BB3C8DAAC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3AFDBF-CB8A-4210-81C7-4B3D91E6580A}" type="pres">
      <dgm:prSet presAssocID="{BEDF94D1-69B9-4207-A88A-6B20344B94F2}" presName="spacer" presStyleCnt="0"/>
      <dgm:spPr/>
    </dgm:pt>
    <dgm:pt modelId="{5720F457-3056-450A-B54F-6417C9C6B8F9}" type="pres">
      <dgm:prSet presAssocID="{0E9D8935-EDF2-4F46-BEF5-7E7E6C94475C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5CD61F-30B0-4182-A2C8-9ABF934F4015}" type="pres">
      <dgm:prSet presAssocID="{2844C3C9-0C42-41D2-991A-2C7213A0001E}" presName="spacer" presStyleCnt="0"/>
      <dgm:spPr/>
    </dgm:pt>
    <dgm:pt modelId="{ED13FB93-F948-4101-A05B-8BC242F4E135}" type="pres">
      <dgm:prSet presAssocID="{436EE160-F062-4ADB-8177-4BCC84F4A226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29F782-857A-4655-8DC1-36143B16123E}" type="pres">
      <dgm:prSet presAssocID="{BE16B64F-96F5-40F5-9937-FB295549DF54}" presName="spacer" presStyleCnt="0"/>
      <dgm:spPr/>
    </dgm:pt>
    <dgm:pt modelId="{4E3A9027-F97B-4DD3-B820-E386DBD17221}" type="pres">
      <dgm:prSet presAssocID="{032A8AEE-C578-4DB6-949F-8DA5E2809307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4C34F42-35B2-4C4A-BAD9-C722617B3C88}" srcId="{5E1B60A5-482A-4E83-BB3C-FB7688A2D5E7}" destId="{032A8AEE-C578-4DB6-949F-8DA5E2809307}" srcOrd="3" destOrd="0" parTransId="{007A1813-9784-421B-A2DE-6B0467C5F6B0}" sibTransId="{29C45C93-6777-439C-B6BC-797622BF16D7}"/>
    <dgm:cxn modelId="{384A66D1-3E2D-421C-9994-CD8E4BB61B31}" type="presOf" srcId="{032A8AEE-C578-4DB6-949F-8DA5E2809307}" destId="{4E3A9027-F97B-4DD3-B820-E386DBD17221}" srcOrd="0" destOrd="0" presId="urn:microsoft.com/office/officeart/2005/8/layout/vList2"/>
    <dgm:cxn modelId="{BBC798E4-95A0-4903-86FA-A510BEC58DAB}" type="presOf" srcId="{0E9D8935-EDF2-4F46-BEF5-7E7E6C94475C}" destId="{5720F457-3056-450A-B54F-6417C9C6B8F9}" srcOrd="0" destOrd="0" presId="urn:microsoft.com/office/officeart/2005/8/layout/vList2"/>
    <dgm:cxn modelId="{08F9E9EE-C1F8-4B0C-8DD3-48F368FEEA1E}" type="presOf" srcId="{98C75B87-AE46-4568-A25A-238BB3C8DAAC}" destId="{3C0510CC-1CC3-4888-8012-2FF1E0696933}" srcOrd="0" destOrd="0" presId="urn:microsoft.com/office/officeart/2005/8/layout/vList2"/>
    <dgm:cxn modelId="{C71F17EE-76F0-4E36-9C15-6AB084FAA7F8}" type="presOf" srcId="{5E1B60A5-482A-4E83-BB3C-FB7688A2D5E7}" destId="{7623B3C4-5E20-4C7B-8E15-40E135E75269}" srcOrd="0" destOrd="0" presId="urn:microsoft.com/office/officeart/2005/8/layout/vList2"/>
    <dgm:cxn modelId="{93458AD1-25D9-4E16-92CC-9927B769A916}" srcId="{5E1B60A5-482A-4E83-BB3C-FB7688A2D5E7}" destId="{436EE160-F062-4ADB-8177-4BCC84F4A226}" srcOrd="2" destOrd="0" parTransId="{4929F670-5E50-4C20-A7B8-1B52A36D5449}" sibTransId="{BE16B64F-96F5-40F5-9937-FB295549DF54}"/>
    <dgm:cxn modelId="{59877B72-4DD2-4889-8486-3B6CE089070B}" srcId="{5E1B60A5-482A-4E83-BB3C-FB7688A2D5E7}" destId="{98C75B87-AE46-4568-A25A-238BB3C8DAAC}" srcOrd="0" destOrd="0" parTransId="{CDDC9D65-960B-4868-A2A3-A5A1097C452A}" sibTransId="{BEDF94D1-69B9-4207-A88A-6B20344B94F2}"/>
    <dgm:cxn modelId="{4911C825-B1F6-4B07-B2DB-AFA8F6495ECC}" srcId="{5E1B60A5-482A-4E83-BB3C-FB7688A2D5E7}" destId="{0E9D8935-EDF2-4F46-BEF5-7E7E6C94475C}" srcOrd="1" destOrd="0" parTransId="{462B455A-C8A1-40D0-A526-3E6BEDBB19D6}" sibTransId="{2844C3C9-0C42-41D2-991A-2C7213A0001E}"/>
    <dgm:cxn modelId="{D7B5C7E4-43ED-48D8-B785-65E3D59C5710}" type="presOf" srcId="{436EE160-F062-4ADB-8177-4BCC84F4A226}" destId="{ED13FB93-F948-4101-A05B-8BC242F4E135}" srcOrd="0" destOrd="0" presId="urn:microsoft.com/office/officeart/2005/8/layout/vList2"/>
    <dgm:cxn modelId="{6E39725F-FF77-44E5-8D34-12ABDA9A5C95}" type="presParOf" srcId="{7623B3C4-5E20-4C7B-8E15-40E135E75269}" destId="{3C0510CC-1CC3-4888-8012-2FF1E0696933}" srcOrd="0" destOrd="0" presId="urn:microsoft.com/office/officeart/2005/8/layout/vList2"/>
    <dgm:cxn modelId="{09E10683-3842-40A8-B112-2EDF596DF56E}" type="presParOf" srcId="{7623B3C4-5E20-4C7B-8E15-40E135E75269}" destId="{833AFDBF-CB8A-4210-81C7-4B3D91E6580A}" srcOrd="1" destOrd="0" presId="urn:microsoft.com/office/officeart/2005/8/layout/vList2"/>
    <dgm:cxn modelId="{3718C20E-A952-4880-9B9A-12317AF0EB81}" type="presParOf" srcId="{7623B3C4-5E20-4C7B-8E15-40E135E75269}" destId="{5720F457-3056-450A-B54F-6417C9C6B8F9}" srcOrd="2" destOrd="0" presId="urn:microsoft.com/office/officeart/2005/8/layout/vList2"/>
    <dgm:cxn modelId="{D6BDE740-512E-4DE4-8DC4-199C42B355D2}" type="presParOf" srcId="{7623B3C4-5E20-4C7B-8E15-40E135E75269}" destId="{505CD61F-30B0-4182-A2C8-9ABF934F4015}" srcOrd="3" destOrd="0" presId="urn:microsoft.com/office/officeart/2005/8/layout/vList2"/>
    <dgm:cxn modelId="{A7C8B0D9-D230-4AA0-A84D-22BC88144CF6}" type="presParOf" srcId="{7623B3C4-5E20-4C7B-8E15-40E135E75269}" destId="{ED13FB93-F948-4101-A05B-8BC242F4E135}" srcOrd="4" destOrd="0" presId="urn:microsoft.com/office/officeart/2005/8/layout/vList2"/>
    <dgm:cxn modelId="{ED8E4B40-60B7-4C64-890F-133660A9BF2B}" type="presParOf" srcId="{7623B3C4-5E20-4C7B-8E15-40E135E75269}" destId="{7729F782-857A-4655-8DC1-36143B16123E}" srcOrd="5" destOrd="0" presId="urn:microsoft.com/office/officeart/2005/8/layout/vList2"/>
    <dgm:cxn modelId="{F497C6C0-C31B-4765-8DA3-48669589F33C}" type="presParOf" srcId="{7623B3C4-5E20-4C7B-8E15-40E135E75269}" destId="{4E3A9027-F97B-4DD3-B820-E386DBD17221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16D0C14-B01A-4A66-AAA7-245D892FF510}" type="doc">
      <dgm:prSet loTypeId="urn:microsoft.com/office/officeart/2005/8/layout/radial5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B06290C0-D323-4BFD-8D76-BE3E5EE163D6}">
      <dgm:prSet phldrT="[Text]" custT="1"/>
      <dgm:spPr/>
      <dgm:t>
        <a:bodyPr/>
        <a:lstStyle/>
        <a:p>
          <a:r>
            <a:rPr lang="en-US" sz="1400" b="1" dirty="0" smtClean="0">
              <a:latin typeface="+mn-lt"/>
              <a:cs typeface="Times New Roman" panose="02020603050405020304" pitchFamily="18" charset="0"/>
            </a:rPr>
            <a:t>Region wide</a:t>
          </a:r>
        </a:p>
        <a:p>
          <a:r>
            <a:rPr lang="en-US" sz="1400" b="1" dirty="0" smtClean="0">
              <a:latin typeface="+mn-lt"/>
              <a:cs typeface="Times New Roman" panose="02020603050405020304" pitchFamily="18" charset="0"/>
            </a:rPr>
            <a:t>General Purpose Paratransit:</a:t>
          </a:r>
        </a:p>
        <a:p>
          <a:r>
            <a:rPr lang="en-US" sz="1400" b="1" dirty="0" smtClean="0">
              <a:latin typeface="+mn-lt"/>
              <a:cs typeface="Times New Roman" panose="02020603050405020304" pitchFamily="18" charset="0"/>
            </a:rPr>
            <a:t/>
          </a:r>
          <a:br>
            <a:rPr lang="en-US" sz="1400" b="1" dirty="0" smtClean="0">
              <a:latin typeface="+mn-lt"/>
              <a:cs typeface="Times New Roman" panose="02020603050405020304" pitchFamily="18" charset="0"/>
            </a:rPr>
          </a:br>
          <a:r>
            <a:rPr lang="en-US" sz="1400" b="1" dirty="0" smtClean="0">
              <a:latin typeface="+mn-lt"/>
              <a:cs typeface="Times New Roman" panose="02020603050405020304" pitchFamily="18" charset="0"/>
            </a:rPr>
            <a:t>MetroAccess</a:t>
          </a:r>
          <a:endParaRPr lang="en-US" sz="1400" b="1" dirty="0">
            <a:latin typeface="+mn-lt"/>
            <a:cs typeface="Times New Roman" panose="02020603050405020304" pitchFamily="18" charset="0"/>
          </a:endParaRPr>
        </a:p>
      </dgm:t>
    </dgm:pt>
    <dgm:pt modelId="{74E322BF-B9F1-40E4-9363-45C1D4399234}" type="parTrans" cxnId="{12F3D0B1-3355-4C0C-B004-8BBD2E283E25}">
      <dgm:prSet/>
      <dgm:spPr/>
      <dgm:t>
        <a:bodyPr/>
        <a:lstStyle/>
        <a:p>
          <a:endParaRPr lang="en-US"/>
        </a:p>
      </dgm:t>
    </dgm:pt>
    <dgm:pt modelId="{2191EC73-E3FB-4E85-8F93-9B49AC506E20}" type="sibTrans" cxnId="{12F3D0B1-3355-4C0C-B004-8BBD2E283E25}">
      <dgm:prSet/>
      <dgm:spPr/>
      <dgm:t>
        <a:bodyPr/>
        <a:lstStyle/>
        <a:p>
          <a:endParaRPr lang="en-US"/>
        </a:p>
      </dgm:t>
    </dgm:pt>
    <dgm:pt modelId="{58EC0CAF-8128-4670-9390-87B123F2DD7C}">
      <dgm:prSet phldrT="[Text]" custT="1"/>
      <dgm:spPr/>
      <dgm:t>
        <a:bodyPr/>
        <a:lstStyle/>
        <a:p>
          <a:r>
            <a:rPr lang="en-US" sz="1100" b="1" dirty="0" smtClean="0">
              <a:latin typeface="+mn-lt"/>
              <a:cs typeface="Times New Roman" panose="02020603050405020304" pitchFamily="18" charset="0"/>
            </a:rPr>
            <a:t>Montgomery</a:t>
          </a:r>
          <a:br>
            <a:rPr lang="en-US" sz="1100" b="1" dirty="0" smtClean="0">
              <a:latin typeface="+mn-lt"/>
              <a:cs typeface="Times New Roman" panose="02020603050405020304" pitchFamily="18" charset="0"/>
            </a:rPr>
          </a:br>
          <a:r>
            <a:rPr lang="en-US" sz="1100" b="1" dirty="0" smtClean="0">
              <a:latin typeface="+mn-lt"/>
              <a:cs typeface="Times New Roman" panose="02020603050405020304" pitchFamily="18" charset="0"/>
            </a:rPr>
            <a:t>County: </a:t>
          </a:r>
          <a:br>
            <a:rPr lang="en-US" sz="1100" b="1" dirty="0" smtClean="0">
              <a:latin typeface="+mn-lt"/>
              <a:cs typeface="Times New Roman" panose="02020603050405020304" pitchFamily="18" charset="0"/>
            </a:rPr>
          </a:br>
          <a:r>
            <a:rPr lang="en-US" sz="1100" b="1" dirty="0" smtClean="0">
              <a:latin typeface="+mn-lt"/>
              <a:cs typeface="Times New Roman" panose="02020603050405020304" pitchFamily="18" charset="0"/>
            </a:rPr>
            <a:t>Same-Day</a:t>
          </a:r>
          <a:br>
            <a:rPr lang="en-US" sz="1100" b="1" dirty="0" smtClean="0">
              <a:latin typeface="+mn-lt"/>
              <a:cs typeface="Times New Roman" panose="02020603050405020304" pitchFamily="18" charset="0"/>
            </a:rPr>
          </a:br>
          <a:r>
            <a:rPr lang="en-US" sz="1100" b="1" dirty="0" smtClean="0">
              <a:latin typeface="+mn-lt"/>
              <a:cs typeface="Times New Roman" panose="02020603050405020304" pitchFamily="18" charset="0"/>
            </a:rPr>
            <a:t>MetroAccess</a:t>
          </a:r>
          <a:endParaRPr lang="en-US" sz="1100" b="1" dirty="0">
            <a:latin typeface="+mn-lt"/>
            <a:cs typeface="Times New Roman" panose="02020603050405020304" pitchFamily="18" charset="0"/>
          </a:endParaRPr>
        </a:p>
      </dgm:t>
    </dgm:pt>
    <dgm:pt modelId="{7CE39C0D-2DC3-40B4-B6BA-FC4A7C29ED4A}" type="parTrans" cxnId="{85C61D82-5C27-4348-B48E-34103BC1B9FD}">
      <dgm:prSet/>
      <dgm:spPr/>
      <dgm:t>
        <a:bodyPr/>
        <a:lstStyle/>
        <a:p>
          <a:endParaRPr lang="en-US"/>
        </a:p>
      </dgm:t>
    </dgm:pt>
    <dgm:pt modelId="{8B95321E-81B4-4D12-A559-156A2112F38D}" type="sibTrans" cxnId="{85C61D82-5C27-4348-B48E-34103BC1B9FD}">
      <dgm:prSet/>
      <dgm:spPr/>
      <dgm:t>
        <a:bodyPr/>
        <a:lstStyle/>
        <a:p>
          <a:endParaRPr lang="en-US"/>
        </a:p>
      </dgm:t>
    </dgm:pt>
    <dgm:pt modelId="{64C1FA83-2628-4578-A58E-1ACA0C75C32B}">
      <dgm:prSet phldrT="[Text]" custT="1"/>
      <dgm:spPr/>
      <dgm:t>
        <a:bodyPr/>
        <a:lstStyle/>
        <a:p>
          <a:r>
            <a:rPr lang="en-US" sz="1400" b="1" dirty="0" smtClean="0">
              <a:latin typeface="+mn-lt"/>
              <a:cs typeface="Times New Roman" panose="02020603050405020304" pitchFamily="18" charset="0"/>
            </a:rPr>
            <a:t>Prince George's County:</a:t>
          </a:r>
          <a:br>
            <a:rPr lang="en-US" sz="1400" b="1" dirty="0" smtClean="0">
              <a:latin typeface="+mn-lt"/>
              <a:cs typeface="Times New Roman" panose="02020603050405020304" pitchFamily="18" charset="0"/>
            </a:rPr>
          </a:br>
          <a:r>
            <a:rPr lang="en-US" sz="1400" b="1" dirty="0" smtClean="0">
              <a:latin typeface="+mn-lt"/>
              <a:cs typeface="Times New Roman" panose="02020603050405020304" pitchFamily="18" charset="0"/>
            </a:rPr>
            <a:t>Call-a-Bus</a:t>
          </a:r>
          <a:br>
            <a:rPr lang="en-US" sz="1400" b="1" dirty="0" smtClean="0">
              <a:latin typeface="+mn-lt"/>
              <a:cs typeface="Times New Roman" panose="02020603050405020304" pitchFamily="18" charset="0"/>
            </a:rPr>
          </a:br>
          <a:r>
            <a:rPr lang="en-US" sz="1400" b="1" dirty="0" smtClean="0">
              <a:latin typeface="+mn-lt"/>
              <a:cs typeface="Times New Roman" panose="02020603050405020304" pitchFamily="18" charset="0"/>
            </a:rPr>
            <a:t>Call-a-Cab</a:t>
          </a:r>
          <a:endParaRPr lang="en-US" sz="1400" b="1" dirty="0">
            <a:latin typeface="+mn-lt"/>
            <a:cs typeface="Times New Roman" panose="02020603050405020304" pitchFamily="18" charset="0"/>
          </a:endParaRPr>
        </a:p>
      </dgm:t>
    </dgm:pt>
    <dgm:pt modelId="{2E40AFBA-324D-4A13-9BEB-54F13677CDB1}" type="parTrans" cxnId="{3D29E03C-257E-4DF7-B3BE-730178A6C07C}">
      <dgm:prSet/>
      <dgm:spPr/>
      <dgm:t>
        <a:bodyPr/>
        <a:lstStyle/>
        <a:p>
          <a:endParaRPr lang="en-US"/>
        </a:p>
      </dgm:t>
    </dgm:pt>
    <dgm:pt modelId="{38375F97-93BB-4CCC-83F4-FAE97032C4A1}" type="sibTrans" cxnId="{3D29E03C-257E-4DF7-B3BE-730178A6C07C}">
      <dgm:prSet/>
      <dgm:spPr/>
      <dgm:t>
        <a:bodyPr/>
        <a:lstStyle/>
        <a:p>
          <a:endParaRPr lang="en-US"/>
        </a:p>
      </dgm:t>
    </dgm:pt>
    <dgm:pt modelId="{5A610212-372D-4D4B-A581-D73FF1FBDD9C}">
      <dgm:prSet phldrT="[Text]" custT="1"/>
      <dgm:spPr/>
      <dgm:t>
        <a:bodyPr/>
        <a:lstStyle/>
        <a:p>
          <a:r>
            <a:rPr lang="en-US" sz="1400" b="1" dirty="0" smtClean="0">
              <a:latin typeface="+mn-lt"/>
              <a:cs typeface="Times New Roman" panose="02020603050405020304" pitchFamily="18" charset="0"/>
            </a:rPr>
            <a:t>Frederick County:</a:t>
          </a:r>
        </a:p>
        <a:p>
          <a:r>
            <a:rPr lang="en-US" sz="1400" b="1" dirty="0" smtClean="0">
              <a:latin typeface="+mn-lt"/>
              <a:cs typeface="Times New Roman" panose="02020603050405020304" pitchFamily="18" charset="0"/>
            </a:rPr>
            <a:t>Transit Plus</a:t>
          </a:r>
          <a:endParaRPr lang="en-US" sz="1400" b="1" dirty="0">
            <a:latin typeface="+mn-lt"/>
            <a:cs typeface="Times New Roman" panose="02020603050405020304" pitchFamily="18" charset="0"/>
          </a:endParaRPr>
        </a:p>
      </dgm:t>
    </dgm:pt>
    <dgm:pt modelId="{1069C291-EF7C-431D-B8E2-02FDC7B54794}" type="parTrans" cxnId="{90841EE6-BBC2-43D7-830E-9F43240583AA}">
      <dgm:prSet/>
      <dgm:spPr/>
      <dgm:t>
        <a:bodyPr/>
        <a:lstStyle/>
        <a:p>
          <a:endParaRPr lang="en-US"/>
        </a:p>
      </dgm:t>
    </dgm:pt>
    <dgm:pt modelId="{00F0B54F-0263-4358-BD56-ADE62BFC3518}" type="sibTrans" cxnId="{90841EE6-BBC2-43D7-830E-9F43240583AA}">
      <dgm:prSet/>
      <dgm:spPr/>
      <dgm:t>
        <a:bodyPr/>
        <a:lstStyle/>
        <a:p>
          <a:endParaRPr lang="en-US"/>
        </a:p>
      </dgm:t>
    </dgm:pt>
    <dgm:pt modelId="{DE97BE86-67CD-4179-8A72-7D61801C8469}">
      <dgm:prSet phldrT="[Text]" custT="1"/>
      <dgm:spPr/>
      <dgm:t>
        <a:bodyPr/>
        <a:lstStyle/>
        <a:p>
          <a:r>
            <a:rPr lang="en-US" sz="1200" b="1" dirty="0" smtClean="0">
              <a:latin typeface="+mn-lt"/>
              <a:cs typeface="Times New Roman" panose="02020603050405020304" pitchFamily="18" charset="0"/>
            </a:rPr>
            <a:t>Alexandria:</a:t>
          </a:r>
        </a:p>
        <a:p>
          <a:r>
            <a:rPr lang="en-US" sz="1400" b="1" dirty="0" smtClean="0">
              <a:latin typeface="+mn-lt"/>
              <a:cs typeface="Times New Roman" panose="02020603050405020304" pitchFamily="18" charset="0"/>
            </a:rPr>
            <a:t>DOT</a:t>
          </a:r>
          <a:endParaRPr lang="en-US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5326DD2-A028-4F04-83E4-076CBF3D0581}" type="parTrans" cxnId="{228DFA84-AE3F-4FB2-908E-C5A97991551D}">
      <dgm:prSet/>
      <dgm:spPr/>
      <dgm:t>
        <a:bodyPr/>
        <a:lstStyle/>
        <a:p>
          <a:endParaRPr lang="en-US"/>
        </a:p>
      </dgm:t>
    </dgm:pt>
    <dgm:pt modelId="{DB3549F1-98A1-46CC-B46E-181B481B20DE}" type="sibTrans" cxnId="{228DFA84-AE3F-4FB2-908E-C5A97991551D}">
      <dgm:prSet/>
      <dgm:spPr/>
      <dgm:t>
        <a:bodyPr/>
        <a:lstStyle/>
        <a:p>
          <a:endParaRPr lang="en-US"/>
        </a:p>
      </dgm:t>
    </dgm:pt>
    <dgm:pt modelId="{C264C9DC-30B2-4885-8D54-C7FB135BA21D}">
      <dgm:prSet phldrT="[Text]" custT="1"/>
      <dgm:spPr/>
      <dgm:t>
        <a:bodyPr/>
        <a:lstStyle/>
        <a:p>
          <a:r>
            <a:rPr lang="en-US" sz="1400" b="1" dirty="0" smtClean="0">
              <a:latin typeface="+mn-lt"/>
              <a:cs typeface="Times New Roman" panose="02020603050405020304" pitchFamily="18" charset="0"/>
            </a:rPr>
            <a:t>Arlington County:</a:t>
          </a:r>
        </a:p>
        <a:p>
          <a:r>
            <a:rPr lang="en-US" sz="1400" b="1" dirty="0" smtClean="0">
              <a:latin typeface="+mn-lt"/>
              <a:cs typeface="Times New Roman" panose="02020603050405020304" pitchFamily="18" charset="0"/>
            </a:rPr>
            <a:t>STAR</a:t>
          </a:r>
          <a:endParaRPr lang="en-US" sz="1400" b="1" dirty="0">
            <a:latin typeface="+mn-lt"/>
            <a:cs typeface="Times New Roman" panose="02020603050405020304" pitchFamily="18" charset="0"/>
          </a:endParaRPr>
        </a:p>
      </dgm:t>
    </dgm:pt>
    <dgm:pt modelId="{8D803759-5021-455F-9097-72AE25447422}" type="parTrans" cxnId="{398166B0-2875-4A80-A204-E9C49CF0B325}">
      <dgm:prSet/>
      <dgm:spPr/>
      <dgm:t>
        <a:bodyPr/>
        <a:lstStyle/>
        <a:p>
          <a:endParaRPr lang="en-US"/>
        </a:p>
      </dgm:t>
    </dgm:pt>
    <dgm:pt modelId="{62069C17-11E3-4D38-ABD4-05A9A6E5D110}" type="sibTrans" cxnId="{398166B0-2875-4A80-A204-E9C49CF0B325}">
      <dgm:prSet/>
      <dgm:spPr/>
      <dgm:t>
        <a:bodyPr/>
        <a:lstStyle/>
        <a:p>
          <a:endParaRPr lang="en-US"/>
        </a:p>
      </dgm:t>
    </dgm:pt>
    <dgm:pt modelId="{A0BDBCA2-E975-473A-AF48-C288FDCA926E}">
      <dgm:prSet phldrT="[Text]" custT="1"/>
      <dgm:spPr/>
      <dgm:t>
        <a:bodyPr/>
        <a:lstStyle/>
        <a:p>
          <a:r>
            <a:rPr lang="en-US" sz="1400" b="1" dirty="0" smtClean="0">
              <a:latin typeface="+mn-lt"/>
              <a:cs typeface="Times New Roman" panose="02020603050405020304" pitchFamily="18" charset="0"/>
            </a:rPr>
            <a:t>Loudoun County:</a:t>
          </a:r>
          <a:br>
            <a:rPr lang="en-US" sz="1400" b="1" dirty="0" smtClean="0">
              <a:latin typeface="+mn-lt"/>
              <a:cs typeface="Times New Roman" panose="02020603050405020304" pitchFamily="18" charset="0"/>
            </a:rPr>
          </a:br>
          <a:r>
            <a:rPr lang="en-US" sz="1400" b="1" dirty="0" smtClean="0">
              <a:latin typeface="+mn-lt"/>
              <a:cs typeface="Times New Roman" panose="02020603050405020304" pitchFamily="18" charset="0"/>
            </a:rPr>
            <a:t>VRT ADA Service</a:t>
          </a:r>
          <a:endParaRPr lang="en-US" sz="1400" b="1" dirty="0">
            <a:latin typeface="+mn-lt"/>
            <a:cs typeface="Times New Roman" panose="02020603050405020304" pitchFamily="18" charset="0"/>
          </a:endParaRPr>
        </a:p>
      </dgm:t>
    </dgm:pt>
    <dgm:pt modelId="{048F78EA-E1C5-4C0C-A847-2DF6F5753CDC}" type="parTrans" cxnId="{945D0B2B-764E-4DA4-928E-5BA4B73F286A}">
      <dgm:prSet/>
      <dgm:spPr/>
      <dgm:t>
        <a:bodyPr/>
        <a:lstStyle/>
        <a:p>
          <a:endParaRPr lang="en-US"/>
        </a:p>
      </dgm:t>
    </dgm:pt>
    <dgm:pt modelId="{9888CC37-61F9-49AC-8485-B01BA228016F}" type="sibTrans" cxnId="{945D0B2B-764E-4DA4-928E-5BA4B73F286A}">
      <dgm:prSet/>
      <dgm:spPr/>
      <dgm:t>
        <a:bodyPr/>
        <a:lstStyle/>
        <a:p>
          <a:endParaRPr lang="en-US"/>
        </a:p>
      </dgm:t>
    </dgm:pt>
    <dgm:pt modelId="{836CA977-A08A-45DE-8B56-2C0FB43C7DE9}">
      <dgm:prSet phldrT="[Text]" custT="1"/>
      <dgm:spPr/>
      <dgm:t>
        <a:bodyPr/>
        <a:lstStyle/>
        <a:p>
          <a:r>
            <a:rPr lang="en-US" sz="1400" b="1" dirty="0" smtClean="0">
              <a:latin typeface="+mn-lt"/>
              <a:cs typeface="Times New Roman" panose="02020603050405020304" pitchFamily="18" charset="0"/>
            </a:rPr>
            <a:t>Fairfax County:</a:t>
          </a:r>
          <a:br>
            <a:rPr lang="en-US" sz="1400" b="1" dirty="0" smtClean="0">
              <a:latin typeface="+mn-lt"/>
              <a:cs typeface="Times New Roman" panose="02020603050405020304" pitchFamily="18" charset="0"/>
            </a:rPr>
          </a:br>
          <a:r>
            <a:rPr lang="en-US" sz="1400" b="1" dirty="0" smtClean="0">
              <a:latin typeface="+mn-lt"/>
              <a:cs typeface="Times New Roman" panose="02020603050405020304" pitchFamily="18" charset="0"/>
            </a:rPr>
            <a:t>FASTRAN</a:t>
          </a:r>
          <a:br>
            <a:rPr lang="en-US" sz="1400" b="1" dirty="0" smtClean="0">
              <a:latin typeface="+mn-lt"/>
              <a:cs typeface="Times New Roman" panose="02020603050405020304" pitchFamily="18" charset="0"/>
            </a:rPr>
          </a:br>
          <a:r>
            <a:rPr lang="en-US" sz="1400" b="1" dirty="0" smtClean="0">
              <a:latin typeface="+mn-lt"/>
              <a:cs typeface="Times New Roman" panose="02020603050405020304" pitchFamily="18" charset="0"/>
            </a:rPr>
            <a:t>Taxi subsidy</a:t>
          </a:r>
          <a:endParaRPr lang="en-US" sz="1400" b="1" dirty="0">
            <a:latin typeface="+mn-lt"/>
            <a:cs typeface="Times New Roman" panose="02020603050405020304" pitchFamily="18" charset="0"/>
          </a:endParaRPr>
        </a:p>
      </dgm:t>
    </dgm:pt>
    <dgm:pt modelId="{501525D1-4471-4F94-AEC4-13801F171250}" type="parTrans" cxnId="{3F305214-862F-4537-9866-51634F331452}">
      <dgm:prSet/>
      <dgm:spPr/>
      <dgm:t>
        <a:bodyPr/>
        <a:lstStyle/>
        <a:p>
          <a:endParaRPr lang="en-US"/>
        </a:p>
      </dgm:t>
    </dgm:pt>
    <dgm:pt modelId="{C49C1974-6D63-4405-ACC3-ACCD3EBA7609}" type="sibTrans" cxnId="{3F305214-862F-4537-9866-51634F331452}">
      <dgm:prSet/>
      <dgm:spPr/>
      <dgm:t>
        <a:bodyPr/>
        <a:lstStyle/>
        <a:p>
          <a:endParaRPr lang="en-US"/>
        </a:p>
      </dgm:t>
    </dgm:pt>
    <dgm:pt modelId="{C61A5186-35DF-465A-B129-71919B41048A}">
      <dgm:prSet phldrT="[Text]" custT="1"/>
      <dgm:spPr/>
      <dgm:t>
        <a:bodyPr/>
        <a:lstStyle/>
        <a:p>
          <a:r>
            <a:rPr lang="en-US" sz="1400" b="1" dirty="0" smtClean="0">
              <a:latin typeface="+mn-lt"/>
              <a:cs typeface="Times New Roman" panose="02020603050405020304" pitchFamily="18" charset="0"/>
            </a:rPr>
            <a:t>D.C.</a:t>
          </a:r>
          <a:br>
            <a:rPr lang="en-US" sz="1400" b="1" dirty="0" smtClean="0">
              <a:latin typeface="+mn-lt"/>
              <a:cs typeface="Times New Roman" panose="02020603050405020304" pitchFamily="18" charset="0"/>
            </a:rPr>
          </a:br>
          <a:r>
            <a:rPr lang="en-US" sz="1400" b="1" dirty="0" smtClean="0">
              <a:latin typeface="+mn-lt"/>
              <a:cs typeface="Times New Roman" panose="02020603050405020304" pitchFamily="18" charset="0"/>
            </a:rPr>
            <a:t>WEHTS</a:t>
          </a:r>
          <a:endParaRPr lang="en-US" sz="1400" b="1" dirty="0">
            <a:latin typeface="+mn-lt"/>
            <a:cs typeface="Times New Roman" panose="02020603050405020304" pitchFamily="18" charset="0"/>
          </a:endParaRPr>
        </a:p>
      </dgm:t>
    </dgm:pt>
    <dgm:pt modelId="{8C461C9E-4712-47FB-B2F8-90957DE4D170}" type="parTrans" cxnId="{2EB42DB7-8733-495C-A900-D0BA0F9E5193}">
      <dgm:prSet/>
      <dgm:spPr/>
      <dgm:t>
        <a:bodyPr/>
        <a:lstStyle/>
        <a:p>
          <a:endParaRPr lang="en-US"/>
        </a:p>
      </dgm:t>
    </dgm:pt>
    <dgm:pt modelId="{5143EC48-30EE-4D85-BD6A-FAA10B66302C}" type="sibTrans" cxnId="{2EB42DB7-8733-495C-A900-D0BA0F9E5193}">
      <dgm:prSet/>
      <dgm:spPr/>
      <dgm:t>
        <a:bodyPr/>
        <a:lstStyle/>
        <a:p>
          <a:endParaRPr lang="en-US"/>
        </a:p>
      </dgm:t>
    </dgm:pt>
    <dgm:pt modelId="{196C8A7B-B966-4F61-90F4-E23BAC2CB59A}" type="pres">
      <dgm:prSet presAssocID="{016D0C14-B01A-4A66-AAA7-245D892FF510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B4A25CC-5D50-420E-BF87-829904A744E8}" type="pres">
      <dgm:prSet presAssocID="{B06290C0-D323-4BFD-8D76-BE3E5EE163D6}" presName="centerShape" presStyleLbl="node0" presStyleIdx="0" presStyleCnt="1" custScaleX="99980" custScaleY="91102" custLinFactNeighborX="0" custLinFactNeighborY="1549"/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86D031F8-7808-426D-B648-369C0FE9411A}" type="pres">
      <dgm:prSet presAssocID="{7CE39C0D-2DC3-40B4-B6BA-FC4A7C29ED4A}" presName="parTrans" presStyleLbl="sibTrans2D1" presStyleIdx="0" presStyleCnt="8"/>
      <dgm:spPr/>
      <dgm:t>
        <a:bodyPr/>
        <a:lstStyle/>
        <a:p>
          <a:endParaRPr lang="en-US"/>
        </a:p>
      </dgm:t>
    </dgm:pt>
    <dgm:pt modelId="{30FEA1DE-7CD6-4809-94DB-B084074B4E49}" type="pres">
      <dgm:prSet presAssocID="{7CE39C0D-2DC3-40B4-B6BA-FC4A7C29ED4A}" presName="connectorText" presStyleLbl="sibTrans2D1" presStyleIdx="0" presStyleCnt="8"/>
      <dgm:spPr/>
      <dgm:t>
        <a:bodyPr/>
        <a:lstStyle/>
        <a:p>
          <a:endParaRPr lang="en-US"/>
        </a:p>
      </dgm:t>
    </dgm:pt>
    <dgm:pt modelId="{68FE54F7-24A1-4C51-B71F-EEE58E1FB350}" type="pres">
      <dgm:prSet presAssocID="{58EC0CAF-8128-4670-9390-87B123F2DD7C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D23A69-F461-494A-8AAE-74DD08E70533}" type="pres">
      <dgm:prSet presAssocID="{2E40AFBA-324D-4A13-9BEB-54F13677CDB1}" presName="parTrans" presStyleLbl="sibTrans2D1" presStyleIdx="1" presStyleCnt="8"/>
      <dgm:spPr/>
      <dgm:t>
        <a:bodyPr/>
        <a:lstStyle/>
        <a:p>
          <a:endParaRPr lang="en-US"/>
        </a:p>
      </dgm:t>
    </dgm:pt>
    <dgm:pt modelId="{DA917432-01DA-4464-8AFB-DF6E86DF4BED}" type="pres">
      <dgm:prSet presAssocID="{2E40AFBA-324D-4A13-9BEB-54F13677CDB1}" presName="connectorText" presStyleLbl="sibTrans2D1" presStyleIdx="1" presStyleCnt="8"/>
      <dgm:spPr/>
      <dgm:t>
        <a:bodyPr/>
        <a:lstStyle/>
        <a:p>
          <a:endParaRPr lang="en-US"/>
        </a:p>
      </dgm:t>
    </dgm:pt>
    <dgm:pt modelId="{5C90D0AA-B1FB-4585-980C-46B7F3C9C120}" type="pres">
      <dgm:prSet presAssocID="{64C1FA83-2628-4578-A58E-1ACA0C75C32B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D50FB71-76EF-44C2-B81E-C4CE41AFD004}" type="pres">
      <dgm:prSet presAssocID="{1069C291-EF7C-431D-B8E2-02FDC7B54794}" presName="parTrans" presStyleLbl="sibTrans2D1" presStyleIdx="2" presStyleCnt="8"/>
      <dgm:spPr/>
      <dgm:t>
        <a:bodyPr/>
        <a:lstStyle/>
        <a:p>
          <a:endParaRPr lang="en-US"/>
        </a:p>
      </dgm:t>
    </dgm:pt>
    <dgm:pt modelId="{71F6145C-5087-4CD8-A981-0D3B57C41199}" type="pres">
      <dgm:prSet presAssocID="{1069C291-EF7C-431D-B8E2-02FDC7B54794}" presName="connectorText" presStyleLbl="sibTrans2D1" presStyleIdx="2" presStyleCnt="8"/>
      <dgm:spPr/>
      <dgm:t>
        <a:bodyPr/>
        <a:lstStyle/>
        <a:p>
          <a:endParaRPr lang="en-US"/>
        </a:p>
      </dgm:t>
    </dgm:pt>
    <dgm:pt modelId="{33EC38AD-6157-4DD6-B2E0-386DDAAE5E81}" type="pres">
      <dgm:prSet presAssocID="{5A610212-372D-4D4B-A581-D73FF1FBDD9C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FAB97C1-0724-46B3-BE08-1266C435821F}" type="pres">
      <dgm:prSet presAssocID="{8D803759-5021-455F-9097-72AE25447422}" presName="parTrans" presStyleLbl="sibTrans2D1" presStyleIdx="3" presStyleCnt="8"/>
      <dgm:spPr/>
      <dgm:t>
        <a:bodyPr/>
        <a:lstStyle/>
        <a:p>
          <a:endParaRPr lang="en-US"/>
        </a:p>
      </dgm:t>
    </dgm:pt>
    <dgm:pt modelId="{D21F7D74-F954-4896-A472-F81E25A899F1}" type="pres">
      <dgm:prSet presAssocID="{8D803759-5021-455F-9097-72AE25447422}" presName="connectorText" presStyleLbl="sibTrans2D1" presStyleIdx="3" presStyleCnt="8"/>
      <dgm:spPr/>
      <dgm:t>
        <a:bodyPr/>
        <a:lstStyle/>
        <a:p>
          <a:endParaRPr lang="en-US"/>
        </a:p>
      </dgm:t>
    </dgm:pt>
    <dgm:pt modelId="{8EAA15AC-F32A-4726-A698-0F0AE4289474}" type="pres">
      <dgm:prSet presAssocID="{C264C9DC-30B2-4885-8D54-C7FB135BA21D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629565-04C9-4E11-B1AA-EC6810879370}" type="pres">
      <dgm:prSet presAssocID="{501525D1-4471-4F94-AEC4-13801F171250}" presName="parTrans" presStyleLbl="sibTrans2D1" presStyleIdx="4" presStyleCnt="8"/>
      <dgm:spPr/>
      <dgm:t>
        <a:bodyPr/>
        <a:lstStyle/>
        <a:p>
          <a:endParaRPr lang="en-US"/>
        </a:p>
      </dgm:t>
    </dgm:pt>
    <dgm:pt modelId="{90D881A2-8B9B-4B3D-B25B-FE23F5505A3C}" type="pres">
      <dgm:prSet presAssocID="{501525D1-4471-4F94-AEC4-13801F171250}" presName="connectorText" presStyleLbl="sibTrans2D1" presStyleIdx="4" presStyleCnt="8"/>
      <dgm:spPr/>
      <dgm:t>
        <a:bodyPr/>
        <a:lstStyle/>
        <a:p>
          <a:endParaRPr lang="en-US"/>
        </a:p>
      </dgm:t>
    </dgm:pt>
    <dgm:pt modelId="{08B1C60C-7DD7-4F71-9FE2-5DE904D858BE}" type="pres">
      <dgm:prSet presAssocID="{836CA977-A08A-45DE-8B56-2C0FB43C7DE9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910A39D-495B-4078-8EF8-D4759A2295C7}" type="pres">
      <dgm:prSet presAssocID="{8C461C9E-4712-47FB-B2F8-90957DE4D170}" presName="parTrans" presStyleLbl="sibTrans2D1" presStyleIdx="5" presStyleCnt="8"/>
      <dgm:spPr/>
      <dgm:t>
        <a:bodyPr/>
        <a:lstStyle/>
        <a:p>
          <a:endParaRPr lang="en-US"/>
        </a:p>
      </dgm:t>
    </dgm:pt>
    <dgm:pt modelId="{CF3100A1-1FC7-42B0-A2A2-D73385E230D5}" type="pres">
      <dgm:prSet presAssocID="{8C461C9E-4712-47FB-B2F8-90957DE4D170}" presName="connectorText" presStyleLbl="sibTrans2D1" presStyleIdx="5" presStyleCnt="8"/>
      <dgm:spPr/>
      <dgm:t>
        <a:bodyPr/>
        <a:lstStyle/>
        <a:p>
          <a:endParaRPr lang="en-US"/>
        </a:p>
      </dgm:t>
    </dgm:pt>
    <dgm:pt modelId="{49DBA712-F855-4796-97ED-20BAB9DCEDBD}" type="pres">
      <dgm:prSet presAssocID="{C61A5186-35DF-465A-B129-71919B41048A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840BE1-2B67-44DE-A65E-14CB3FECA844}" type="pres">
      <dgm:prSet presAssocID="{048F78EA-E1C5-4C0C-A847-2DF6F5753CDC}" presName="parTrans" presStyleLbl="sibTrans2D1" presStyleIdx="6" presStyleCnt="8"/>
      <dgm:spPr/>
      <dgm:t>
        <a:bodyPr/>
        <a:lstStyle/>
        <a:p>
          <a:endParaRPr lang="en-US"/>
        </a:p>
      </dgm:t>
    </dgm:pt>
    <dgm:pt modelId="{E86F642C-2C68-4FD4-BD5C-CF20ABD2E68D}" type="pres">
      <dgm:prSet presAssocID="{048F78EA-E1C5-4C0C-A847-2DF6F5753CDC}" presName="connectorText" presStyleLbl="sibTrans2D1" presStyleIdx="6" presStyleCnt="8"/>
      <dgm:spPr/>
      <dgm:t>
        <a:bodyPr/>
        <a:lstStyle/>
        <a:p>
          <a:endParaRPr lang="en-US"/>
        </a:p>
      </dgm:t>
    </dgm:pt>
    <dgm:pt modelId="{FB78FDD7-EA79-41B3-9A48-A33F0CFF8CE2}" type="pres">
      <dgm:prSet presAssocID="{A0BDBCA2-E975-473A-AF48-C288FDCA926E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7B25F3-DEF2-4C84-A293-0A97DFD130A9}" type="pres">
      <dgm:prSet presAssocID="{95326DD2-A028-4F04-83E4-076CBF3D0581}" presName="parTrans" presStyleLbl="sibTrans2D1" presStyleIdx="7" presStyleCnt="8"/>
      <dgm:spPr/>
      <dgm:t>
        <a:bodyPr/>
        <a:lstStyle/>
        <a:p>
          <a:endParaRPr lang="en-US"/>
        </a:p>
      </dgm:t>
    </dgm:pt>
    <dgm:pt modelId="{DEC10083-E219-4DE0-A4A9-AE37DFDFE3FC}" type="pres">
      <dgm:prSet presAssocID="{95326DD2-A028-4F04-83E4-076CBF3D0581}" presName="connectorText" presStyleLbl="sibTrans2D1" presStyleIdx="7" presStyleCnt="8"/>
      <dgm:spPr/>
      <dgm:t>
        <a:bodyPr/>
        <a:lstStyle/>
        <a:p>
          <a:endParaRPr lang="en-US"/>
        </a:p>
      </dgm:t>
    </dgm:pt>
    <dgm:pt modelId="{30ABF6CA-4911-427F-B291-1402866F7A3E}" type="pres">
      <dgm:prSet presAssocID="{DE97BE86-67CD-4179-8A72-7D61801C8469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ED4E406-8286-43AA-B0A2-D3528B006260}" type="presOf" srcId="{016D0C14-B01A-4A66-AAA7-245D892FF510}" destId="{196C8A7B-B966-4F61-90F4-E23BAC2CB59A}" srcOrd="0" destOrd="0" presId="urn:microsoft.com/office/officeart/2005/8/layout/radial5"/>
    <dgm:cxn modelId="{751A2508-A21F-485A-B73C-7BFDB1B851B0}" type="presOf" srcId="{A0BDBCA2-E975-473A-AF48-C288FDCA926E}" destId="{FB78FDD7-EA79-41B3-9A48-A33F0CFF8CE2}" srcOrd="0" destOrd="0" presId="urn:microsoft.com/office/officeart/2005/8/layout/radial5"/>
    <dgm:cxn modelId="{228DFA84-AE3F-4FB2-908E-C5A97991551D}" srcId="{B06290C0-D323-4BFD-8D76-BE3E5EE163D6}" destId="{DE97BE86-67CD-4179-8A72-7D61801C8469}" srcOrd="7" destOrd="0" parTransId="{95326DD2-A028-4F04-83E4-076CBF3D0581}" sibTransId="{DB3549F1-98A1-46CC-B46E-181B481B20DE}"/>
    <dgm:cxn modelId="{3ACE43E8-836B-406B-B25E-4FDB2F84DE43}" type="presOf" srcId="{501525D1-4471-4F94-AEC4-13801F171250}" destId="{90D881A2-8B9B-4B3D-B25B-FE23F5505A3C}" srcOrd="1" destOrd="0" presId="urn:microsoft.com/office/officeart/2005/8/layout/radial5"/>
    <dgm:cxn modelId="{8C4023A3-A357-4E66-A7AA-8953A29E755A}" type="presOf" srcId="{7CE39C0D-2DC3-40B4-B6BA-FC4A7C29ED4A}" destId="{86D031F8-7808-426D-B648-369C0FE9411A}" srcOrd="0" destOrd="0" presId="urn:microsoft.com/office/officeart/2005/8/layout/radial5"/>
    <dgm:cxn modelId="{398166B0-2875-4A80-A204-E9C49CF0B325}" srcId="{B06290C0-D323-4BFD-8D76-BE3E5EE163D6}" destId="{C264C9DC-30B2-4885-8D54-C7FB135BA21D}" srcOrd="3" destOrd="0" parTransId="{8D803759-5021-455F-9097-72AE25447422}" sibTransId="{62069C17-11E3-4D38-ABD4-05A9A6E5D110}"/>
    <dgm:cxn modelId="{3F305214-862F-4537-9866-51634F331452}" srcId="{B06290C0-D323-4BFD-8D76-BE3E5EE163D6}" destId="{836CA977-A08A-45DE-8B56-2C0FB43C7DE9}" srcOrd="4" destOrd="0" parTransId="{501525D1-4471-4F94-AEC4-13801F171250}" sibTransId="{C49C1974-6D63-4405-ACC3-ACCD3EBA7609}"/>
    <dgm:cxn modelId="{3D29E03C-257E-4DF7-B3BE-730178A6C07C}" srcId="{B06290C0-D323-4BFD-8D76-BE3E5EE163D6}" destId="{64C1FA83-2628-4578-A58E-1ACA0C75C32B}" srcOrd="1" destOrd="0" parTransId="{2E40AFBA-324D-4A13-9BEB-54F13677CDB1}" sibTransId="{38375F97-93BB-4CCC-83F4-FAE97032C4A1}"/>
    <dgm:cxn modelId="{9FD7937A-4C1A-4931-9BDC-54B407E84979}" type="presOf" srcId="{64C1FA83-2628-4578-A58E-1ACA0C75C32B}" destId="{5C90D0AA-B1FB-4585-980C-46B7F3C9C120}" srcOrd="0" destOrd="0" presId="urn:microsoft.com/office/officeart/2005/8/layout/radial5"/>
    <dgm:cxn modelId="{BA3578A7-FBC6-4891-8E9E-505C9A14E26E}" type="presOf" srcId="{C264C9DC-30B2-4885-8D54-C7FB135BA21D}" destId="{8EAA15AC-F32A-4726-A698-0F0AE4289474}" srcOrd="0" destOrd="0" presId="urn:microsoft.com/office/officeart/2005/8/layout/radial5"/>
    <dgm:cxn modelId="{38525A9A-34BA-4F49-B63A-C3896A6AB0A4}" type="presOf" srcId="{7CE39C0D-2DC3-40B4-B6BA-FC4A7C29ED4A}" destId="{30FEA1DE-7CD6-4809-94DB-B084074B4E49}" srcOrd="1" destOrd="0" presId="urn:microsoft.com/office/officeart/2005/8/layout/radial5"/>
    <dgm:cxn modelId="{3D71A783-AAC3-4697-A2FC-F1B133204A7A}" type="presOf" srcId="{1069C291-EF7C-431D-B8E2-02FDC7B54794}" destId="{4D50FB71-76EF-44C2-B81E-C4CE41AFD004}" srcOrd="0" destOrd="0" presId="urn:microsoft.com/office/officeart/2005/8/layout/radial5"/>
    <dgm:cxn modelId="{B88DD92C-FB76-40E1-AEA3-E103B55E2317}" type="presOf" srcId="{8D803759-5021-455F-9097-72AE25447422}" destId="{AFAB97C1-0724-46B3-BE08-1266C435821F}" srcOrd="0" destOrd="0" presId="urn:microsoft.com/office/officeart/2005/8/layout/radial5"/>
    <dgm:cxn modelId="{49B876FE-B0EE-49E2-8B68-EC2A03BCBC0B}" type="presOf" srcId="{2E40AFBA-324D-4A13-9BEB-54F13677CDB1}" destId="{8AD23A69-F461-494A-8AAE-74DD08E70533}" srcOrd="0" destOrd="0" presId="urn:microsoft.com/office/officeart/2005/8/layout/radial5"/>
    <dgm:cxn modelId="{12F3D0B1-3355-4C0C-B004-8BBD2E283E25}" srcId="{016D0C14-B01A-4A66-AAA7-245D892FF510}" destId="{B06290C0-D323-4BFD-8D76-BE3E5EE163D6}" srcOrd="0" destOrd="0" parTransId="{74E322BF-B9F1-40E4-9363-45C1D4399234}" sibTransId="{2191EC73-E3FB-4E85-8F93-9B49AC506E20}"/>
    <dgm:cxn modelId="{2EB42DB7-8733-495C-A900-D0BA0F9E5193}" srcId="{B06290C0-D323-4BFD-8D76-BE3E5EE163D6}" destId="{C61A5186-35DF-465A-B129-71919B41048A}" srcOrd="5" destOrd="0" parTransId="{8C461C9E-4712-47FB-B2F8-90957DE4D170}" sibTransId="{5143EC48-30EE-4D85-BD6A-FAA10B66302C}"/>
    <dgm:cxn modelId="{C10532E1-BC39-4990-9783-9717D3AAE044}" type="presOf" srcId="{DE97BE86-67CD-4179-8A72-7D61801C8469}" destId="{30ABF6CA-4911-427F-B291-1402866F7A3E}" srcOrd="0" destOrd="0" presId="urn:microsoft.com/office/officeart/2005/8/layout/radial5"/>
    <dgm:cxn modelId="{48C738C3-8C82-4EE2-A663-887FF10BE492}" type="presOf" srcId="{8C461C9E-4712-47FB-B2F8-90957DE4D170}" destId="{CF3100A1-1FC7-42B0-A2A2-D73385E230D5}" srcOrd="1" destOrd="0" presId="urn:microsoft.com/office/officeart/2005/8/layout/radial5"/>
    <dgm:cxn modelId="{48EFFC81-75BF-48AF-A5C8-63AF94672965}" type="presOf" srcId="{5A610212-372D-4D4B-A581-D73FF1FBDD9C}" destId="{33EC38AD-6157-4DD6-B2E0-386DDAAE5E81}" srcOrd="0" destOrd="0" presId="urn:microsoft.com/office/officeart/2005/8/layout/radial5"/>
    <dgm:cxn modelId="{7C51BBCA-C344-4DB7-9D4D-EE3E20322B65}" type="presOf" srcId="{501525D1-4471-4F94-AEC4-13801F171250}" destId="{07629565-04C9-4E11-B1AA-EC6810879370}" srcOrd="0" destOrd="0" presId="urn:microsoft.com/office/officeart/2005/8/layout/radial5"/>
    <dgm:cxn modelId="{CAF20DC7-E878-4109-8528-DCDE3EBE8D04}" type="presOf" srcId="{58EC0CAF-8128-4670-9390-87B123F2DD7C}" destId="{68FE54F7-24A1-4C51-B71F-EEE58E1FB350}" srcOrd="0" destOrd="0" presId="urn:microsoft.com/office/officeart/2005/8/layout/radial5"/>
    <dgm:cxn modelId="{114E8DBD-79D2-4BAD-8B9A-B38BE6A1060A}" type="presOf" srcId="{836CA977-A08A-45DE-8B56-2C0FB43C7DE9}" destId="{08B1C60C-7DD7-4F71-9FE2-5DE904D858BE}" srcOrd="0" destOrd="0" presId="urn:microsoft.com/office/officeart/2005/8/layout/radial5"/>
    <dgm:cxn modelId="{14E5FB73-F71A-4591-A352-C5D002188BAE}" type="presOf" srcId="{95326DD2-A028-4F04-83E4-076CBF3D0581}" destId="{DEC10083-E219-4DE0-A4A9-AE37DFDFE3FC}" srcOrd="1" destOrd="0" presId="urn:microsoft.com/office/officeart/2005/8/layout/radial5"/>
    <dgm:cxn modelId="{BDC385FB-BDAA-4FC6-A5A8-7E49FBED3BE0}" type="presOf" srcId="{8D803759-5021-455F-9097-72AE25447422}" destId="{D21F7D74-F954-4896-A472-F81E25A899F1}" srcOrd="1" destOrd="0" presId="urn:microsoft.com/office/officeart/2005/8/layout/radial5"/>
    <dgm:cxn modelId="{932E958C-91A7-4AC0-9D9D-D592651326BA}" type="presOf" srcId="{95326DD2-A028-4F04-83E4-076CBF3D0581}" destId="{BB7B25F3-DEF2-4C84-A293-0A97DFD130A9}" srcOrd="0" destOrd="0" presId="urn:microsoft.com/office/officeart/2005/8/layout/radial5"/>
    <dgm:cxn modelId="{06C83698-FABF-41E0-8E12-687853D4DEFD}" type="presOf" srcId="{8C461C9E-4712-47FB-B2F8-90957DE4D170}" destId="{8910A39D-495B-4078-8EF8-D4759A2295C7}" srcOrd="0" destOrd="0" presId="urn:microsoft.com/office/officeart/2005/8/layout/radial5"/>
    <dgm:cxn modelId="{90841EE6-BBC2-43D7-830E-9F43240583AA}" srcId="{B06290C0-D323-4BFD-8D76-BE3E5EE163D6}" destId="{5A610212-372D-4D4B-A581-D73FF1FBDD9C}" srcOrd="2" destOrd="0" parTransId="{1069C291-EF7C-431D-B8E2-02FDC7B54794}" sibTransId="{00F0B54F-0263-4358-BD56-ADE62BFC3518}"/>
    <dgm:cxn modelId="{85C61D82-5C27-4348-B48E-34103BC1B9FD}" srcId="{B06290C0-D323-4BFD-8D76-BE3E5EE163D6}" destId="{58EC0CAF-8128-4670-9390-87B123F2DD7C}" srcOrd="0" destOrd="0" parTransId="{7CE39C0D-2DC3-40B4-B6BA-FC4A7C29ED4A}" sibTransId="{8B95321E-81B4-4D12-A559-156A2112F38D}"/>
    <dgm:cxn modelId="{E2337A76-37F9-4212-B7D0-6F676868D948}" type="presOf" srcId="{048F78EA-E1C5-4C0C-A847-2DF6F5753CDC}" destId="{22840BE1-2B67-44DE-A65E-14CB3FECA844}" srcOrd="0" destOrd="0" presId="urn:microsoft.com/office/officeart/2005/8/layout/radial5"/>
    <dgm:cxn modelId="{EDC2BA85-DF65-4DC2-AA74-9D8FED5F5AE9}" type="presOf" srcId="{B06290C0-D323-4BFD-8D76-BE3E5EE163D6}" destId="{2B4A25CC-5D50-420E-BF87-829904A744E8}" srcOrd="0" destOrd="0" presId="urn:microsoft.com/office/officeart/2005/8/layout/radial5"/>
    <dgm:cxn modelId="{93937C70-7EF4-4F5D-B7FD-F9C7C57A97DA}" type="presOf" srcId="{C61A5186-35DF-465A-B129-71919B41048A}" destId="{49DBA712-F855-4796-97ED-20BAB9DCEDBD}" srcOrd="0" destOrd="0" presId="urn:microsoft.com/office/officeart/2005/8/layout/radial5"/>
    <dgm:cxn modelId="{945D0B2B-764E-4DA4-928E-5BA4B73F286A}" srcId="{B06290C0-D323-4BFD-8D76-BE3E5EE163D6}" destId="{A0BDBCA2-E975-473A-AF48-C288FDCA926E}" srcOrd="6" destOrd="0" parTransId="{048F78EA-E1C5-4C0C-A847-2DF6F5753CDC}" sibTransId="{9888CC37-61F9-49AC-8485-B01BA228016F}"/>
    <dgm:cxn modelId="{F0AC0028-C193-4397-9E15-2843310C39EE}" type="presOf" srcId="{2E40AFBA-324D-4A13-9BEB-54F13677CDB1}" destId="{DA917432-01DA-4464-8AFB-DF6E86DF4BED}" srcOrd="1" destOrd="0" presId="urn:microsoft.com/office/officeart/2005/8/layout/radial5"/>
    <dgm:cxn modelId="{B5C9BB2C-2453-47FB-BDA4-DCB8CE176E27}" type="presOf" srcId="{1069C291-EF7C-431D-B8E2-02FDC7B54794}" destId="{71F6145C-5087-4CD8-A981-0D3B57C41199}" srcOrd="1" destOrd="0" presId="urn:microsoft.com/office/officeart/2005/8/layout/radial5"/>
    <dgm:cxn modelId="{E0C6DFB2-E5D7-42D2-A6C8-F1776D9D3AAB}" type="presOf" srcId="{048F78EA-E1C5-4C0C-A847-2DF6F5753CDC}" destId="{E86F642C-2C68-4FD4-BD5C-CF20ABD2E68D}" srcOrd="1" destOrd="0" presId="urn:microsoft.com/office/officeart/2005/8/layout/radial5"/>
    <dgm:cxn modelId="{3954009C-B171-460A-9697-DC1291286D7A}" type="presParOf" srcId="{196C8A7B-B966-4F61-90F4-E23BAC2CB59A}" destId="{2B4A25CC-5D50-420E-BF87-829904A744E8}" srcOrd="0" destOrd="0" presId="urn:microsoft.com/office/officeart/2005/8/layout/radial5"/>
    <dgm:cxn modelId="{AB763940-1D91-4DED-A171-6129A049C6F1}" type="presParOf" srcId="{196C8A7B-B966-4F61-90F4-E23BAC2CB59A}" destId="{86D031F8-7808-426D-B648-369C0FE9411A}" srcOrd="1" destOrd="0" presId="urn:microsoft.com/office/officeart/2005/8/layout/radial5"/>
    <dgm:cxn modelId="{425C4588-22D6-4CB5-9BA8-6F0C89321528}" type="presParOf" srcId="{86D031F8-7808-426D-B648-369C0FE9411A}" destId="{30FEA1DE-7CD6-4809-94DB-B084074B4E49}" srcOrd="0" destOrd="0" presId="urn:microsoft.com/office/officeart/2005/8/layout/radial5"/>
    <dgm:cxn modelId="{80C5A76B-38F7-43DD-BCEE-504E7B2A2890}" type="presParOf" srcId="{196C8A7B-B966-4F61-90F4-E23BAC2CB59A}" destId="{68FE54F7-24A1-4C51-B71F-EEE58E1FB350}" srcOrd="2" destOrd="0" presId="urn:microsoft.com/office/officeart/2005/8/layout/radial5"/>
    <dgm:cxn modelId="{D2470FD0-0D2F-4A37-BA04-EE30B3C8FD0F}" type="presParOf" srcId="{196C8A7B-B966-4F61-90F4-E23BAC2CB59A}" destId="{8AD23A69-F461-494A-8AAE-74DD08E70533}" srcOrd="3" destOrd="0" presId="urn:microsoft.com/office/officeart/2005/8/layout/radial5"/>
    <dgm:cxn modelId="{CACD946B-0F36-49CE-8FB0-D65F6EFF3BD6}" type="presParOf" srcId="{8AD23A69-F461-494A-8AAE-74DD08E70533}" destId="{DA917432-01DA-4464-8AFB-DF6E86DF4BED}" srcOrd="0" destOrd="0" presId="urn:microsoft.com/office/officeart/2005/8/layout/radial5"/>
    <dgm:cxn modelId="{36DD268E-4877-48C0-9EA4-A781FCFECB09}" type="presParOf" srcId="{196C8A7B-B966-4F61-90F4-E23BAC2CB59A}" destId="{5C90D0AA-B1FB-4585-980C-46B7F3C9C120}" srcOrd="4" destOrd="0" presId="urn:microsoft.com/office/officeart/2005/8/layout/radial5"/>
    <dgm:cxn modelId="{2621DEAA-A2E2-4208-9BDA-E05FFAD4C6DA}" type="presParOf" srcId="{196C8A7B-B966-4F61-90F4-E23BAC2CB59A}" destId="{4D50FB71-76EF-44C2-B81E-C4CE41AFD004}" srcOrd="5" destOrd="0" presId="urn:microsoft.com/office/officeart/2005/8/layout/radial5"/>
    <dgm:cxn modelId="{EAA4465D-8480-40C0-884F-8B46641C29C7}" type="presParOf" srcId="{4D50FB71-76EF-44C2-B81E-C4CE41AFD004}" destId="{71F6145C-5087-4CD8-A981-0D3B57C41199}" srcOrd="0" destOrd="0" presId="urn:microsoft.com/office/officeart/2005/8/layout/radial5"/>
    <dgm:cxn modelId="{945690D4-C06D-4297-B0CF-69257C3CAE70}" type="presParOf" srcId="{196C8A7B-B966-4F61-90F4-E23BAC2CB59A}" destId="{33EC38AD-6157-4DD6-B2E0-386DDAAE5E81}" srcOrd="6" destOrd="0" presId="urn:microsoft.com/office/officeart/2005/8/layout/radial5"/>
    <dgm:cxn modelId="{D8ADB71F-8571-4037-97A7-6736767E1A42}" type="presParOf" srcId="{196C8A7B-B966-4F61-90F4-E23BAC2CB59A}" destId="{AFAB97C1-0724-46B3-BE08-1266C435821F}" srcOrd="7" destOrd="0" presId="urn:microsoft.com/office/officeart/2005/8/layout/radial5"/>
    <dgm:cxn modelId="{3886FCEC-6F5A-499F-8008-413FBB721650}" type="presParOf" srcId="{AFAB97C1-0724-46B3-BE08-1266C435821F}" destId="{D21F7D74-F954-4896-A472-F81E25A899F1}" srcOrd="0" destOrd="0" presId="urn:microsoft.com/office/officeart/2005/8/layout/radial5"/>
    <dgm:cxn modelId="{1F990993-8161-483A-BE50-FC711383C43B}" type="presParOf" srcId="{196C8A7B-B966-4F61-90F4-E23BAC2CB59A}" destId="{8EAA15AC-F32A-4726-A698-0F0AE4289474}" srcOrd="8" destOrd="0" presId="urn:microsoft.com/office/officeart/2005/8/layout/radial5"/>
    <dgm:cxn modelId="{257319A1-2140-4DD7-9D65-6BF5DA21AE88}" type="presParOf" srcId="{196C8A7B-B966-4F61-90F4-E23BAC2CB59A}" destId="{07629565-04C9-4E11-B1AA-EC6810879370}" srcOrd="9" destOrd="0" presId="urn:microsoft.com/office/officeart/2005/8/layout/radial5"/>
    <dgm:cxn modelId="{C31317CE-23A7-48C5-AA63-BF6F13FFB0AF}" type="presParOf" srcId="{07629565-04C9-4E11-B1AA-EC6810879370}" destId="{90D881A2-8B9B-4B3D-B25B-FE23F5505A3C}" srcOrd="0" destOrd="0" presId="urn:microsoft.com/office/officeart/2005/8/layout/radial5"/>
    <dgm:cxn modelId="{858DF544-ACEC-49E6-8D83-27A728510A5B}" type="presParOf" srcId="{196C8A7B-B966-4F61-90F4-E23BAC2CB59A}" destId="{08B1C60C-7DD7-4F71-9FE2-5DE904D858BE}" srcOrd="10" destOrd="0" presId="urn:microsoft.com/office/officeart/2005/8/layout/radial5"/>
    <dgm:cxn modelId="{1C0430F1-EAD2-413D-B98F-84CE86381BA7}" type="presParOf" srcId="{196C8A7B-B966-4F61-90F4-E23BAC2CB59A}" destId="{8910A39D-495B-4078-8EF8-D4759A2295C7}" srcOrd="11" destOrd="0" presId="urn:microsoft.com/office/officeart/2005/8/layout/radial5"/>
    <dgm:cxn modelId="{52E5311B-D7D5-408C-BA61-A4C2E61BE465}" type="presParOf" srcId="{8910A39D-495B-4078-8EF8-D4759A2295C7}" destId="{CF3100A1-1FC7-42B0-A2A2-D73385E230D5}" srcOrd="0" destOrd="0" presId="urn:microsoft.com/office/officeart/2005/8/layout/radial5"/>
    <dgm:cxn modelId="{114E5998-1780-4006-8398-1AD29984C7A2}" type="presParOf" srcId="{196C8A7B-B966-4F61-90F4-E23BAC2CB59A}" destId="{49DBA712-F855-4796-97ED-20BAB9DCEDBD}" srcOrd="12" destOrd="0" presId="urn:microsoft.com/office/officeart/2005/8/layout/radial5"/>
    <dgm:cxn modelId="{66A2F540-C3CB-49FC-A162-DEF286939F4D}" type="presParOf" srcId="{196C8A7B-B966-4F61-90F4-E23BAC2CB59A}" destId="{22840BE1-2B67-44DE-A65E-14CB3FECA844}" srcOrd="13" destOrd="0" presId="urn:microsoft.com/office/officeart/2005/8/layout/radial5"/>
    <dgm:cxn modelId="{24FCB50D-1A80-4193-ADDA-6970B731856D}" type="presParOf" srcId="{22840BE1-2B67-44DE-A65E-14CB3FECA844}" destId="{E86F642C-2C68-4FD4-BD5C-CF20ABD2E68D}" srcOrd="0" destOrd="0" presId="urn:microsoft.com/office/officeart/2005/8/layout/radial5"/>
    <dgm:cxn modelId="{2107D174-8FE5-4A22-AFDD-7ECAFF245B32}" type="presParOf" srcId="{196C8A7B-B966-4F61-90F4-E23BAC2CB59A}" destId="{FB78FDD7-EA79-41B3-9A48-A33F0CFF8CE2}" srcOrd="14" destOrd="0" presId="urn:microsoft.com/office/officeart/2005/8/layout/radial5"/>
    <dgm:cxn modelId="{ED54A61F-A3BB-4501-B931-E56BF318D5DC}" type="presParOf" srcId="{196C8A7B-B966-4F61-90F4-E23BAC2CB59A}" destId="{BB7B25F3-DEF2-4C84-A293-0A97DFD130A9}" srcOrd="15" destOrd="0" presId="urn:microsoft.com/office/officeart/2005/8/layout/radial5"/>
    <dgm:cxn modelId="{091FB3C5-7D14-45EA-8666-9F918C038B5F}" type="presParOf" srcId="{BB7B25F3-DEF2-4C84-A293-0A97DFD130A9}" destId="{DEC10083-E219-4DE0-A4A9-AE37DFDFE3FC}" srcOrd="0" destOrd="0" presId="urn:microsoft.com/office/officeart/2005/8/layout/radial5"/>
    <dgm:cxn modelId="{AF277426-15DF-4BB1-B93E-E753AAB8F8CC}" type="presParOf" srcId="{196C8A7B-B966-4F61-90F4-E23BAC2CB59A}" destId="{30ABF6CA-4911-427F-B291-1402866F7A3E}" srcOrd="16" destOrd="0" presId="urn:microsoft.com/office/officeart/2005/8/layout/radial5"/>
  </dgm:cxnLst>
  <dgm:bg>
    <a:solidFill>
      <a:schemeClr val="accent1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E5E82F-4BC4-4201-B588-2BCAB462FEAA}">
      <dsp:nvSpPr>
        <dsp:cNvPr id="0" name=""/>
        <dsp:cNvSpPr/>
      </dsp:nvSpPr>
      <dsp:spPr>
        <a:xfrm>
          <a:off x="3493223" y="3247281"/>
          <a:ext cx="2522644" cy="6360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9785"/>
              </a:lnTo>
              <a:lnTo>
                <a:pt x="2522644" y="419785"/>
              </a:lnTo>
              <a:lnTo>
                <a:pt x="2522644" y="636052"/>
              </a:lnTo>
            </a:path>
          </a:pathLst>
        </a:custGeom>
        <a:noFill/>
        <a:ln w="254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8EDFD1-7B2B-432E-A4E9-4DF886B5094A}">
      <dsp:nvSpPr>
        <dsp:cNvPr id="0" name=""/>
        <dsp:cNvSpPr/>
      </dsp:nvSpPr>
      <dsp:spPr>
        <a:xfrm>
          <a:off x="3447503" y="3247281"/>
          <a:ext cx="91440" cy="63605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19785"/>
              </a:lnTo>
              <a:lnTo>
                <a:pt x="76141" y="419785"/>
              </a:lnTo>
              <a:lnTo>
                <a:pt x="76141" y="636052"/>
              </a:lnTo>
            </a:path>
          </a:pathLst>
        </a:custGeom>
        <a:noFill/>
        <a:ln w="254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BBD89B0-B06B-4988-9199-D69A66D4DE81}">
      <dsp:nvSpPr>
        <dsp:cNvPr id="0" name=""/>
        <dsp:cNvSpPr/>
      </dsp:nvSpPr>
      <dsp:spPr>
        <a:xfrm>
          <a:off x="1031422" y="3247281"/>
          <a:ext cx="2461801" cy="636052"/>
        </a:xfrm>
        <a:custGeom>
          <a:avLst/>
          <a:gdLst/>
          <a:ahLst/>
          <a:cxnLst/>
          <a:rect l="0" t="0" r="0" b="0"/>
          <a:pathLst>
            <a:path>
              <a:moveTo>
                <a:pt x="2461801" y="0"/>
              </a:moveTo>
              <a:lnTo>
                <a:pt x="2461801" y="419785"/>
              </a:lnTo>
              <a:lnTo>
                <a:pt x="0" y="419785"/>
              </a:lnTo>
              <a:lnTo>
                <a:pt x="0" y="636052"/>
              </a:lnTo>
            </a:path>
          </a:pathLst>
        </a:custGeom>
        <a:noFill/>
        <a:ln w="254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263973-4DD7-4210-BE51-0E0915C12EA1}">
      <dsp:nvSpPr>
        <dsp:cNvPr id="0" name=""/>
        <dsp:cNvSpPr/>
      </dsp:nvSpPr>
      <dsp:spPr>
        <a:xfrm>
          <a:off x="1612347" y="1969904"/>
          <a:ext cx="3761752" cy="1277377"/>
        </a:xfrm>
        <a:prstGeom prst="rect">
          <a:avLst/>
        </a:prstGeom>
        <a:solidFill>
          <a:srgbClr val="7030A0">
            <a:alpha val="8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smtClean="0">
              <a:solidFill>
                <a:schemeClr val="tx1"/>
              </a:solidFill>
            </a:rPr>
            <a:t>Coordinated Human Service Transportation Plan</a:t>
          </a:r>
          <a:endParaRPr lang="en-US" sz="2200" b="1" kern="1200" dirty="0">
            <a:solidFill>
              <a:schemeClr val="tx1"/>
            </a:solidFill>
          </a:endParaRPr>
        </a:p>
      </dsp:txBody>
      <dsp:txXfrm>
        <a:off x="1612347" y="1969904"/>
        <a:ext cx="3761752" cy="1277377"/>
      </dsp:txXfrm>
    </dsp:sp>
    <dsp:sp modelId="{0E7B3C1D-D838-47B1-92E4-9191E20A6268}">
      <dsp:nvSpPr>
        <dsp:cNvPr id="0" name=""/>
        <dsp:cNvSpPr/>
      </dsp:nvSpPr>
      <dsp:spPr>
        <a:xfrm>
          <a:off x="1578" y="3883333"/>
          <a:ext cx="2059688" cy="1029844"/>
        </a:xfrm>
        <a:prstGeom prst="rect">
          <a:avLst/>
        </a:prstGeom>
        <a:solidFill>
          <a:srgbClr val="333399">
            <a:alpha val="69804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>
              <a:solidFill>
                <a:schemeClr val="tx1"/>
              </a:solidFill>
            </a:rPr>
            <a:t> </a:t>
          </a:r>
          <a:r>
            <a:rPr lang="en-US" sz="3600" b="1" kern="1200" dirty="0" smtClean="0">
              <a:solidFill>
                <a:schemeClr val="tx1"/>
              </a:solidFill>
            </a:rPr>
            <a:t>JARC</a:t>
          </a:r>
          <a:r>
            <a:rPr lang="en-US" sz="3600" kern="1200" dirty="0" smtClean="0"/>
            <a:t>	</a:t>
          </a:r>
          <a:endParaRPr lang="en-US" sz="3600" kern="1200" dirty="0"/>
        </a:p>
      </dsp:txBody>
      <dsp:txXfrm>
        <a:off x="1578" y="3883333"/>
        <a:ext cx="2059688" cy="1029844"/>
      </dsp:txXfrm>
    </dsp:sp>
    <dsp:sp modelId="{B386D645-CE81-4535-A1EF-07BC8AEC9508}">
      <dsp:nvSpPr>
        <dsp:cNvPr id="0" name=""/>
        <dsp:cNvSpPr/>
      </dsp:nvSpPr>
      <dsp:spPr>
        <a:xfrm>
          <a:off x="2493801" y="3883333"/>
          <a:ext cx="2059688" cy="1029844"/>
        </a:xfrm>
        <a:prstGeom prst="rect">
          <a:avLst/>
        </a:prstGeom>
        <a:solidFill>
          <a:srgbClr val="333399">
            <a:alpha val="69804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</a:rPr>
            <a:t>New   </a:t>
          </a:r>
          <a:br>
            <a:rPr lang="en-US" sz="2000" b="1" kern="1200" dirty="0" smtClean="0">
              <a:solidFill>
                <a:schemeClr val="tx1"/>
              </a:solidFill>
            </a:rPr>
          </a:br>
          <a:r>
            <a:rPr lang="en-US" sz="2000" b="1" kern="1200" dirty="0" smtClean="0">
              <a:solidFill>
                <a:schemeClr val="tx1"/>
              </a:solidFill>
            </a:rPr>
            <a:t>   Freedom</a:t>
          </a:r>
          <a:r>
            <a:rPr lang="en-US" sz="1700" kern="1200" dirty="0" smtClean="0"/>
            <a:t>	</a:t>
          </a:r>
          <a:endParaRPr lang="en-US" sz="1700" kern="1200" dirty="0"/>
        </a:p>
      </dsp:txBody>
      <dsp:txXfrm>
        <a:off x="2493801" y="3883333"/>
        <a:ext cx="2059688" cy="1029844"/>
      </dsp:txXfrm>
    </dsp:sp>
    <dsp:sp modelId="{E5B9F75F-E4AD-4405-8075-6B7B6F9D36FE}">
      <dsp:nvSpPr>
        <dsp:cNvPr id="0" name=""/>
        <dsp:cNvSpPr/>
      </dsp:nvSpPr>
      <dsp:spPr>
        <a:xfrm>
          <a:off x="4986023" y="3883333"/>
          <a:ext cx="2059688" cy="1029844"/>
        </a:xfrm>
        <a:prstGeom prst="rect">
          <a:avLst/>
        </a:prstGeom>
        <a:solidFill>
          <a:srgbClr val="5B932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smtClean="0">
              <a:solidFill>
                <a:schemeClr val="tx1"/>
              </a:solidFill>
            </a:rPr>
            <a:t>Section 5310 Elderly and Individuals  with Disabilities</a:t>
          </a:r>
          <a:endParaRPr lang="en-US" sz="1700" b="1" kern="1200" dirty="0">
            <a:solidFill>
              <a:schemeClr val="tx1"/>
            </a:solidFill>
          </a:endParaRPr>
        </a:p>
      </dsp:txBody>
      <dsp:txXfrm>
        <a:off x="4986023" y="3883333"/>
        <a:ext cx="2059688" cy="1029844"/>
      </dsp:txXfrm>
    </dsp:sp>
    <dsp:sp modelId="{3E27D532-E971-4648-8302-257FFEC79AAB}">
      <dsp:nvSpPr>
        <dsp:cNvPr id="0" name=""/>
        <dsp:cNvSpPr/>
      </dsp:nvSpPr>
      <dsp:spPr>
        <a:xfrm>
          <a:off x="3511750" y="5273633"/>
          <a:ext cx="4219765" cy="1447126"/>
        </a:xfrm>
        <a:prstGeom prst="ellipse">
          <a:avLst/>
        </a:prstGeom>
        <a:solidFill>
          <a:srgbClr val="4BADB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</a:rPr>
            <a:t>New Program: Section 5310 Enhanced Mobility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4129720" y="5485560"/>
        <a:ext cx="2983825" cy="10232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0510CC-1CC3-4888-8012-2FF1E0696933}">
      <dsp:nvSpPr>
        <dsp:cNvPr id="0" name=""/>
        <dsp:cNvSpPr/>
      </dsp:nvSpPr>
      <dsp:spPr>
        <a:xfrm>
          <a:off x="0" y="23639"/>
          <a:ext cx="8229600" cy="104832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</a:rPr>
            <a:t>Unmet Transportation Needs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51175" y="74814"/>
        <a:ext cx="8127250" cy="945970"/>
      </dsp:txXfrm>
    </dsp:sp>
    <dsp:sp modelId="{5720F457-3056-450A-B54F-6417C9C6B8F9}">
      <dsp:nvSpPr>
        <dsp:cNvPr id="0" name=""/>
        <dsp:cNvSpPr/>
      </dsp:nvSpPr>
      <dsp:spPr>
        <a:xfrm>
          <a:off x="0" y="1233239"/>
          <a:ext cx="8229600" cy="1048320"/>
        </a:xfrm>
        <a:prstGeom prst="roundRect">
          <a:avLst/>
        </a:prstGeom>
        <a:solidFill>
          <a:schemeClr val="accent5">
            <a:hueOff val="1085675"/>
            <a:satOff val="3732"/>
            <a:lumOff val="-17909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</a:rPr>
            <a:t>Inventory of Existing Services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51175" y="1284414"/>
        <a:ext cx="8127250" cy="945970"/>
      </dsp:txXfrm>
    </dsp:sp>
    <dsp:sp modelId="{ED13FB93-F948-4101-A05B-8BC242F4E135}">
      <dsp:nvSpPr>
        <dsp:cNvPr id="0" name=""/>
        <dsp:cNvSpPr/>
      </dsp:nvSpPr>
      <dsp:spPr>
        <a:xfrm>
          <a:off x="0" y="2442839"/>
          <a:ext cx="8229600" cy="1048320"/>
        </a:xfrm>
        <a:prstGeom prst="roundRect">
          <a:avLst/>
        </a:prstGeom>
        <a:solidFill>
          <a:schemeClr val="accent5">
            <a:hueOff val="2171350"/>
            <a:satOff val="7464"/>
            <a:lumOff val="-35817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</a:rPr>
            <a:t>Strategies for Improved Service and Coordination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51175" y="2494014"/>
        <a:ext cx="8127250" cy="945970"/>
      </dsp:txXfrm>
    </dsp:sp>
    <dsp:sp modelId="{4E3A9027-F97B-4DD3-B820-E386DBD17221}">
      <dsp:nvSpPr>
        <dsp:cNvPr id="0" name=""/>
        <dsp:cNvSpPr/>
      </dsp:nvSpPr>
      <dsp:spPr>
        <a:xfrm>
          <a:off x="0" y="3652440"/>
          <a:ext cx="8229600" cy="1048320"/>
        </a:xfrm>
        <a:prstGeom prst="roundRect">
          <a:avLst/>
        </a:prstGeom>
        <a:solidFill>
          <a:schemeClr val="accent5">
            <a:hueOff val="3257024"/>
            <a:satOff val="11196"/>
            <a:lumOff val="-5372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</a:rPr>
            <a:t>Priority Projects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51175" y="3703615"/>
        <a:ext cx="8127250" cy="94597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4A25CC-5D50-420E-BF87-829904A744E8}">
      <dsp:nvSpPr>
        <dsp:cNvPr id="0" name=""/>
        <dsp:cNvSpPr/>
      </dsp:nvSpPr>
      <dsp:spPr>
        <a:xfrm>
          <a:off x="3733797" y="2663460"/>
          <a:ext cx="1676405" cy="152754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Region wide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General Purpose Paratransit: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/>
          </a:r>
          <a:br>
            <a:rPr lang="en-US" sz="1400" b="1" kern="1200" dirty="0" smtClean="0">
              <a:latin typeface="+mn-lt"/>
              <a:cs typeface="Times New Roman" panose="02020603050405020304" pitchFamily="18" charset="0"/>
            </a:rPr>
          </a:b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MetroAccess</a:t>
          </a:r>
          <a:endParaRPr lang="en-US" sz="1400" b="1" kern="1200" dirty="0">
            <a:latin typeface="+mn-lt"/>
            <a:cs typeface="Times New Roman" panose="02020603050405020304" pitchFamily="18" charset="0"/>
          </a:endParaRPr>
        </a:p>
      </dsp:txBody>
      <dsp:txXfrm>
        <a:off x="3733797" y="2663460"/>
        <a:ext cx="1676405" cy="1527544"/>
      </dsp:txXfrm>
    </dsp:sp>
    <dsp:sp modelId="{86D031F8-7808-426D-B648-369C0FE9411A}">
      <dsp:nvSpPr>
        <dsp:cNvPr id="0" name=""/>
        <dsp:cNvSpPr/>
      </dsp:nvSpPr>
      <dsp:spPr>
        <a:xfrm rot="16200000">
          <a:off x="4273134" y="1831433"/>
          <a:ext cx="597731" cy="570091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/>
        </a:p>
      </dsp:txBody>
      <dsp:txXfrm>
        <a:off x="4358648" y="2030965"/>
        <a:ext cx="426704" cy="342055"/>
      </dsp:txXfrm>
    </dsp:sp>
    <dsp:sp modelId="{68FE54F7-24A1-4C51-B71F-EEE58E1FB350}">
      <dsp:nvSpPr>
        <dsp:cNvPr id="0" name=""/>
        <dsp:cNvSpPr/>
      </dsp:nvSpPr>
      <dsp:spPr>
        <a:xfrm>
          <a:off x="3817466" y="26598"/>
          <a:ext cx="1509066" cy="15090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dirty="0" smtClean="0">
              <a:latin typeface="+mn-lt"/>
              <a:cs typeface="Times New Roman" panose="02020603050405020304" pitchFamily="18" charset="0"/>
            </a:rPr>
            <a:t>Montgomery</a:t>
          </a:r>
          <a:br>
            <a:rPr lang="en-US" sz="1100" b="1" kern="1200" dirty="0" smtClean="0">
              <a:latin typeface="+mn-lt"/>
              <a:cs typeface="Times New Roman" panose="02020603050405020304" pitchFamily="18" charset="0"/>
            </a:rPr>
          </a:br>
          <a:r>
            <a:rPr lang="en-US" sz="1100" b="1" kern="1200" dirty="0" smtClean="0">
              <a:latin typeface="+mn-lt"/>
              <a:cs typeface="Times New Roman" panose="02020603050405020304" pitchFamily="18" charset="0"/>
            </a:rPr>
            <a:t>County: </a:t>
          </a:r>
          <a:br>
            <a:rPr lang="en-US" sz="1100" b="1" kern="1200" dirty="0" smtClean="0">
              <a:latin typeface="+mn-lt"/>
              <a:cs typeface="Times New Roman" panose="02020603050405020304" pitchFamily="18" charset="0"/>
            </a:rPr>
          </a:br>
          <a:r>
            <a:rPr lang="en-US" sz="1100" b="1" kern="1200" dirty="0" smtClean="0">
              <a:latin typeface="+mn-lt"/>
              <a:cs typeface="Times New Roman" panose="02020603050405020304" pitchFamily="18" charset="0"/>
            </a:rPr>
            <a:t>Same-Day</a:t>
          </a:r>
          <a:br>
            <a:rPr lang="en-US" sz="1100" b="1" kern="1200" dirty="0" smtClean="0">
              <a:latin typeface="+mn-lt"/>
              <a:cs typeface="Times New Roman" panose="02020603050405020304" pitchFamily="18" charset="0"/>
            </a:rPr>
          </a:br>
          <a:r>
            <a:rPr lang="en-US" sz="1100" b="1" kern="1200" dirty="0" smtClean="0">
              <a:latin typeface="+mn-lt"/>
              <a:cs typeface="Times New Roman" panose="02020603050405020304" pitchFamily="18" charset="0"/>
            </a:rPr>
            <a:t>MetroAccess</a:t>
          </a:r>
          <a:endParaRPr lang="en-US" sz="1100" b="1" kern="1200" dirty="0">
            <a:latin typeface="+mn-lt"/>
            <a:cs typeface="Times New Roman" panose="02020603050405020304" pitchFamily="18" charset="0"/>
          </a:endParaRPr>
        </a:p>
      </dsp:txBody>
      <dsp:txXfrm>
        <a:off x="4038464" y="247596"/>
        <a:ext cx="1067070" cy="1067070"/>
      </dsp:txXfrm>
    </dsp:sp>
    <dsp:sp modelId="{8AD23A69-F461-494A-8AAE-74DD08E70533}">
      <dsp:nvSpPr>
        <dsp:cNvPr id="0" name=""/>
        <dsp:cNvSpPr/>
      </dsp:nvSpPr>
      <dsp:spPr>
        <a:xfrm rot="18826318">
          <a:off x="5198829" y="2191350"/>
          <a:ext cx="568195" cy="570091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/>
        </a:p>
      </dsp:txBody>
      <dsp:txXfrm>
        <a:off x="5225097" y="2366912"/>
        <a:ext cx="397737" cy="342055"/>
      </dsp:txXfrm>
    </dsp:sp>
    <dsp:sp modelId="{5C90D0AA-B1FB-4585-980C-46B7F3C9C120}">
      <dsp:nvSpPr>
        <dsp:cNvPr id="0" name=""/>
        <dsp:cNvSpPr/>
      </dsp:nvSpPr>
      <dsp:spPr>
        <a:xfrm>
          <a:off x="5632318" y="778334"/>
          <a:ext cx="1509066" cy="15090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Prince George's County:</a:t>
          </a:r>
          <a:br>
            <a:rPr lang="en-US" sz="1400" b="1" kern="1200" dirty="0" smtClean="0">
              <a:latin typeface="+mn-lt"/>
              <a:cs typeface="Times New Roman" panose="02020603050405020304" pitchFamily="18" charset="0"/>
            </a:rPr>
          </a:b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Call-a-Bus</a:t>
          </a:r>
          <a:br>
            <a:rPr lang="en-US" sz="1400" b="1" kern="1200" dirty="0" smtClean="0">
              <a:latin typeface="+mn-lt"/>
              <a:cs typeface="Times New Roman" panose="02020603050405020304" pitchFamily="18" charset="0"/>
            </a:rPr>
          </a:b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Call-a-Cab</a:t>
          </a:r>
          <a:endParaRPr lang="en-US" sz="1400" b="1" kern="1200" dirty="0">
            <a:latin typeface="+mn-lt"/>
            <a:cs typeface="Times New Roman" panose="02020603050405020304" pitchFamily="18" charset="0"/>
          </a:endParaRPr>
        </a:p>
      </dsp:txBody>
      <dsp:txXfrm>
        <a:off x="5853316" y="999332"/>
        <a:ext cx="1067070" cy="1067070"/>
      </dsp:txXfrm>
    </dsp:sp>
    <dsp:sp modelId="{4D50FB71-76EF-44C2-B81E-C4CE41AFD004}">
      <dsp:nvSpPr>
        <dsp:cNvPr id="0" name=""/>
        <dsp:cNvSpPr/>
      </dsp:nvSpPr>
      <dsp:spPr>
        <a:xfrm rot="21493533">
          <a:off x="5624028" y="3101589"/>
          <a:ext cx="516837" cy="570091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/>
        </a:p>
      </dsp:txBody>
      <dsp:txXfrm>
        <a:off x="5624065" y="3218008"/>
        <a:ext cx="361786" cy="342055"/>
      </dsp:txXfrm>
    </dsp:sp>
    <dsp:sp modelId="{33EC38AD-6157-4DD6-B2E0-386DDAAE5E81}">
      <dsp:nvSpPr>
        <dsp:cNvPr id="0" name=""/>
        <dsp:cNvSpPr/>
      </dsp:nvSpPr>
      <dsp:spPr>
        <a:xfrm>
          <a:off x="6384055" y="2593186"/>
          <a:ext cx="1509066" cy="15090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Frederick County: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Transit Plus</a:t>
          </a:r>
          <a:endParaRPr lang="en-US" sz="1400" b="1" kern="1200" dirty="0">
            <a:latin typeface="+mn-lt"/>
            <a:cs typeface="Times New Roman" panose="02020603050405020304" pitchFamily="18" charset="0"/>
          </a:endParaRPr>
        </a:p>
      </dsp:txBody>
      <dsp:txXfrm>
        <a:off x="6605053" y="2814184"/>
        <a:ext cx="1067070" cy="1067070"/>
      </dsp:txXfrm>
    </dsp:sp>
    <dsp:sp modelId="{AFAB97C1-0724-46B3-BE08-1266C435821F}">
      <dsp:nvSpPr>
        <dsp:cNvPr id="0" name=""/>
        <dsp:cNvSpPr/>
      </dsp:nvSpPr>
      <dsp:spPr>
        <a:xfrm rot="2623018">
          <a:off x="5232063" y="4015673"/>
          <a:ext cx="506892" cy="570091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/>
        </a:p>
      </dsp:txBody>
      <dsp:txXfrm>
        <a:off x="5253142" y="4077144"/>
        <a:ext cx="354824" cy="342055"/>
      </dsp:txXfrm>
    </dsp:sp>
    <dsp:sp modelId="{8EAA15AC-F32A-4726-A698-0F0AE4289474}">
      <dsp:nvSpPr>
        <dsp:cNvPr id="0" name=""/>
        <dsp:cNvSpPr/>
      </dsp:nvSpPr>
      <dsp:spPr>
        <a:xfrm>
          <a:off x="5632318" y="4408038"/>
          <a:ext cx="1509066" cy="15090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Arlington County: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STAR</a:t>
          </a:r>
          <a:endParaRPr lang="en-US" sz="1400" b="1" kern="1200" dirty="0">
            <a:latin typeface="+mn-lt"/>
            <a:cs typeface="Times New Roman" panose="02020603050405020304" pitchFamily="18" charset="0"/>
          </a:endParaRPr>
        </a:p>
      </dsp:txBody>
      <dsp:txXfrm>
        <a:off x="5853316" y="4629036"/>
        <a:ext cx="1067070" cy="1067070"/>
      </dsp:txXfrm>
    </dsp:sp>
    <dsp:sp modelId="{07629565-04C9-4E11-B1AA-EC6810879370}">
      <dsp:nvSpPr>
        <dsp:cNvPr id="0" name=""/>
        <dsp:cNvSpPr/>
      </dsp:nvSpPr>
      <dsp:spPr>
        <a:xfrm rot="5400000">
          <a:off x="4315275" y="4375812"/>
          <a:ext cx="513448" cy="570091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/>
        </a:p>
      </dsp:txBody>
      <dsp:txXfrm>
        <a:off x="4392292" y="4412813"/>
        <a:ext cx="359414" cy="342055"/>
      </dsp:txXfrm>
    </dsp:sp>
    <dsp:sp modelId="{08B1C60C-7DD7-4F71-9FE2-5DE904D858BE}">
      <dsp:nvSpPr>
        <dsp:cNvPr id="0" name=""/>
        <dsp:cNvSpPr/>
      </dsp:nvSpPr>
      <dsp:spPr>
        <a:xfrm>
          <a:off x="3817466" y="5159775"/>
          <a:ext cx="1509066" cy="15090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Fairfax County:</a:t>
          </a:r>
          <a:br>
            <a:rPr lang="en-US" sz="1400" b="1" kern="1200" dirty="0" smtClean="0">
              <a:latin typeface="+mn-lt"/>
              <a:cs typeface="Times New Roman" panose="02020603050405020304" pitchFamily="18" charset="0"/>
            </a:rPr>
          </a:b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FASTRAN</a:t>
          </a:r>
          <a:br>
            <a:rPr lang="en-US" sz="1400" b="1" kern="1200" dirty="0" smtClean="0">
              <a:latin typeface="+mn-lt"/>
              <a:cs typeface="Times New Roman" panose="02020603050405020304" pitchFamily="18" charset="0"/>
            </a:rPr>
          </a:b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Taxi subsidy</a:t>
          </a:r>
          <a:endParaRPr lang="en-US" sz="1400" b="1" kern="1200" dirty="0">
            <a:latin typeface="+mn-lt"/>
            <a:cs typeface="Times New Roman" panose="02020603050405020304" pitchFamily="18" charset="0"/>
          </a:endParaRPr>
        </a:p>
      </dsp:txBody>
      <dsp:txXfrm>
        <a:off x="4038464" y="5380773"/>
        <a:ext cx="1067070" cy="1067070"/>
      </dsp:txXfrm>
    </dsp:sp>
    <dsp:sp modelId="{8910A39D-495B-4078-8EF8-D4759A2295C7}">
      <dsp:nvSpPr>
        <dsp:cNvPr id="0" name=""/>
        <dsp:cNvSpPr/>
      </dsp:nvSpPr>
      <dsp:spPr>
        <a:xfrm rot="8176982">
          <a:off x="3405044" y="4015673"/>
          <a:ext cx="506892" cy="570091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/>
        </a:p>
      </dsp:txBody>
      <dsp:txXfrm rot="10800000">
        <a:off x="3536033" y="4077144"/>
        <a:ext cx="354824" cy="342055"/>
      </dsp:txXfrm>
    </dsp:sp>
    <dsp:sp modelId="{49DBA712-F855-4796-97ED-20BAB9DCEDBD}">
      <dsp:nvSpPr>
        <dsp:cNvPr id="0" name=""/>
        <dsp:cNvSpPr/>
      </dsp:nvSpPr>
      <dsp:spPr>
        <a:xfrm>
          <a:off x="2002614" y="4408038"/>
          <a:ext cx="1509066" cy="15090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D.C.</a:t>
          </a:r>
          <a:br>
            <a:rPr lang="en-US" sz="1400" b="1" kern="1200" dirty="0" smtClean="0">
              <a:latin typeface="+mn-lt"/>
              <a:cs typeface="Times New Roman" panose="02020603050405020304" pitchFamily="18" charset="0"/>
            </a:rPr>
          </a:b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WEHTS</a:t>
          </a:r>
          <a:endParaRPr lang="en-US" sz="1400" b="1" kern="1200" dirty="0">
            <a:latin typeface="+mn-lt"/>
            <a:cs typeface="Times New Roman" panose="02020603050405020304" pitchFamily="18" charset="0"/>
          </a:endParaRPr>
        </a:p>
      </dsp:txBody>
      <dsp:txXfrm>
        <a:off x="2223612" y="4629036"/>
        <a:ext cx="1067070" cy="1067070"/>
      </dsp:txXfrm>
    </dsp:sp>
    <dsp:sp modelId="{22840BE1-2B67-44DE-A65E-14CB3FECA844}">
      <dsp:nvSpPr>
        <dsp:cNvPr id="0" name=""/>
        <dsp:cNvSpPr/>
      </dsp:nvSpPr>
      <dsp:spPr>
        <a:xfrm rot="10906467">
          <a:off x="3003133" y="3101589"/>
          <a:ext cx="516837" cy="570091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/>
        </a:p>
      </dsp:txBody>
      <dsp:txXfrm rot="10800000">
        <a:off x="3158147" y="3218008"/>
        <a:ext cx="361786" cy="342055"/>
      </dsp:txXfrm>
    </dsp:sp>
    <dsp:sp modelId="{FB78FDD7-EA79-41B3-9A48-A33F0CFF8CE2}">
      <dsp:nvSpPr>
        <dsp:cNvPr id="0" name=""/>
        <dsp:cNvSpPr/>
      </dsp:nvSpPr>
      <dsp:spPr>
        <a:xfrm>
          <a:off x="1250878" y="2593186"/>
          <a:ext cx="1509066" cy="15090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Loudoun County:</a:t>
          </a:r>
          <a:br>
            <a:rPr lang="en-US" sz="1400" b="1" kern="1200" dirty="0" smtClean="0">
              <a:latin typeface="+mn-lt"/>
              <a:cs typeface="Times New Roman" panose="02020603050405020304" pitchFamily="18" charset="0"/>
            </a:rPr>
          </a:b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VRT ADA Service</a:t>
          </a:r>
          <a:endParaRPr lang="en-US" sz="1400" b="1" kern="1200" dirty="0">
            <a:latin typeface="+mn-lt"/>
            <a:cs typeface="Times New Roman" panose="02020603050405020304" pitchFamily="18" charset="0"/>
          </a:endParaRPr>
        </a:p>
      </dsp:txBody>
      <dsp:txXfrm>
        <a:off x="1471876" y="2814184"/>
        <a:ext cx="1067070" cy="1067070"/>
      </dsp:txXfrm>
    </dsp:sp>
    <dsp:sp modelId="{BB7B25F3-DEF2-4C84-A293-0A97DFD130A9}">
      <dsp:nvSpPr>
        <dsp:cNvPr id="0" name=""/>
        <dsp:cNvSpPr/>
      </dsp:nvSpPr>
      <dsp:spPr>
        <a:xfrm rot="13573682">
          <a:off x="3376975" y="2191350"/>
          <a:ext cx="568195" cy="570091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/>
        </a:p>
      </dsp:txBody>
      <dsp:txXfrm rot="10800000">
        <a:off x="3521165" y="2366912"/>
        <a:ext cx="397737" cy="342055"/>
      </dsp:txXfrm>
    </dsp:sp>
    <dsp:sp modelId="{30ABF6CA-4911-427F-B291-1402866F7A3E}">
      <dsp:nvSpPr>
        <dsp:cNvPr id="0" name=""/>
        <dsp:cNvSpPr/>
      </dsp:nvSpPr>
      <dsp:spPr>
        <a:xfrm>
          <a:off x="2002614" y="778334"/>
          <a:ext cx="1509066" cy="15090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latin typeface="+mn-lt"/>
              <a:cs typeface="Times New Roman" panose="02020603050405020304" pitchFamily="18" charset="0"/>
            </a:rPr>
            <a:t>Alexandria: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+mn-lt"/>
              <a:cs typeface="Times New Roman" panose="02020603050405020304" pitchFamily="18" charset="0"/>
            </a:rPr>
            <a:t>DOT</a:t>
          </a:r>
          <a:endParaRPr lang="en-US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23612" y="999332"/>
        <a:ext cx="1067070" cy="10670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wcog.org/" TargetMode="External"/><Relationship Id="rId2" Type="http://schemas.openxmlformats.org/officeDocument/2006/relationships/hyperlink" Target="mailto:accommodations@mwcog.org" TargetMode="External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4144962" y="1"/>
            <a:ext cx="3170238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245" tIns="48622" rIns="97245" bIns="48622" numCol="1" anchor="t" anchorCtr="0" compatLnSpc="1">
            <a:prstTxWarp prst="textNoShape">
              <a:avLst/>
            </a:prstTxWarp>
          </a:bodyPr>
          <a:lstStyle>
            <a:lvl1pPr algn="l" defTabSz="972554">
              <a:defRPr sz="1300" i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 algn="r">
              <a:defRPr/>
            </a:pPr>
            <a:r>
              <a:rPr lang="en-US" smtClean="0"/>
              <a:t>TPB Handout Item 11</a:t>
            </a:r>
            <a:endParaRPr lang="en-US" dirty="0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1" y="1"/>
            <a:ext cx="3170238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245" tIns="48622" rIns="97245" bIns="48622" numCol="1" anchor="t" anchorCtr="0" compatLnSpc="1">
            <a:prstTxWarp prst="textNoShape">
              <a:avLst/>
            </a:prstTxWarp>
          </a:bodyPr>
          <a:lstStyle>
            <a:lvl1pPr algn="r" defTabSz="972554">
              <a:defRPr sz="1300" i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 algn="l">
              <a:defRPr/>
            </a:pPr>
            <a:r>
              <a:rPr lang="en-US" smtClean="0"/>
              <a:t>December 19, 2012</a:t>
            </a:r>
            <a:endParaRPr lang="en-US" dirty="0"/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0188"/>
            <a:ext cx="7315200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245" tIns="48622" rIns="97245" bIns="48622" numCol="1" anchor="b" anchorCtr="0" compatLnSpc="1">
            <a:prstTxWarp prst="textNoShape">
              <a:avLst/>
            </a:prstTxWarp>
          </a:bodyPr>
          <a:lstStyle>
            <a:lvl1pPr algn="l" defTabSz="972554">
              <a:defRPr sz="700">
                <a:solidFill>
                  <a:srgbClr val="000000"/>
                </a:solidFill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 dirty="0" smtClean="0"/>
              <a:t>Alternative formats of this document can be made available for persons with disabilities. Allow 7 working days for preparation of materials. Phone: 202.962.3300 or 202-962-3213 (TDD) Email: </a:t>
            </a:r>
            <a:r>
              <a:rPr lang="en-US" u="sng" dirty="0" smtClean="0">
                <a:hlinkClick r:id="rId2"/>
              </a:rPr>
              <a:t>accommodations@mwcog.org</a:t>
            </a:r>
            <a:r>
              <a:rPr lang="en-US" dirty="0" smtClean="0"/>
              <a:t>. For details: </a:t>
            </a:r>
            <a:r>
              <a:rPr lang="en-US" u="sng" dirty="0" smtClean="0">
                <a:hlinkClick r:id="rId3"/>
              </a:rPr>
              <a:t>www.mwcog.org</a:t>
            </a:r>
            <a:r>
              <a:rPr lang="en-US" dirty="0" smtClean="0"/>
              <a:t>.</a:t>
            </a:r>
          </a:p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2962" y="9119173"/>
            <a:ext cx="3170583" cy="480388"/>
          </a:xfrm>
          <a:prstGeom prst="rect">
            <a:avLst/>
          </a:prstGeom>
        </p:spPr>
        <p:txBody>
          <a:bodyPr vert="horz" lIns="94851" tIns="47425" rIns="94851" bIns="47425" rtlCol="0" anchor="b"/>
          <a:lstStyle>
            <a:lvl1pPr algn="r">
              <a:defRPr sz="1200"/>
            </a:lvl1pPr>
          </a:lstStyle>
          <a:p>
            <a:fld id="{0D71CEEA-F7F6-48CF-831F-A0A7041307E1}" type="slidenum">
              <a:rPr lang="en-US" sz="1500" i="0" smtClean="0"/>
              <a:pPr/>
              <a:t>‹#›</a:t>
            </a:fld>
            <a:endParaRPr lang="en-US" i="0" dirty="0"/>
          </a:p>
        </p:txBody>
      </p:sp>
    </p:spTree>
    <p:extLst>
      <p:ext uri="{BB962C8B-B14F-4D97-AF65-F5344CB8AC3E}">
        <p14:creationId xmlns:p14="http://schemas.microsoft.com/office/powerpoint/2010/main" val="2901631292"/>
      </p:ext>
    </p:extLst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3170238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245" tIns="48622" rIns="97245" bIns="48622" numCol="1" anchor="t" anchorCtr="0" compatLnSpc="1">
            <a:prstTxWarp prst="textNoShape">
              <a:avLst/>
            </a:prstTxWarp>
          </a:bodyPr>
          <a:lstStyle>
            <a:lvl1pPr algn="l" defTabSz="972554">
              <a:defRPr sz="1300" i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TPB Handout Item 11</a:t>
            </a:r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3375" y="1"/>
            <a:ext cx="3170238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245" tIns="48622" rIns="97245" bIns="48622" numCol="1" anchor="t" anchorCtr="0" compatLnSpc="1">
            <a:prstTxWarp prst="textNoShape">
              <a:avLst/>
            </a:prstTxWarp>
          </a:bodyPr>
          <a:lstStyle>
            <a:lvl1pPr algn="r" defTabSz="972554">
              <a:defRPr sz="1300" i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December 19, 2012</a:t>
            </a:r>
            <a:endParaRPr lang="en-US" dirty="0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8888" y="720725"/>
            <a:ext cx="4799012" cy="35988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31839" y="4560890"/>
            <a:ext cx="5851525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245" tIns="48622" rIns="97245" bIns="4862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18601"/>
            <a:ext cx="7315200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245" tIns="48622" rIns="97245" bIns="48622" numCol="1" anchor="b" anchorCtr="0" compatLnSpc="1">
            <a:prstTxWarp prst="textNoShape">
              <a:avLst/>
            </a:prstTxWarp>
          </a:bodyPr>
          <a:lstStyle>
            <a:lvl1pPr algn="l" defTabSz="972554">
              <a:defRPr sz="1300" i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5459024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TPB Handout Item 11</a:t>
            </a:r>
            <a:endParaRPr lang="en-US" dirty="0"/>
          </a:p>
        </p:txBody>
      </p:sp>
      <p:sp>
        <p:nvSpPr>
          <p:cNvPr id="16388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58888" y="720725"/>
            <a:ext cx="4799012" cy="3598863"/>
          </a:xfrm>
          <a:ln/>
        </p:spPr>
      </p:sp>
      <p:sp>
        <p:nvSpPr>
          <p:cNvPr id="16389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2100" dirty="0" smtClean="0"/>
          </a:p>
          <a:p>
            <a:pPr eaLnBrk="1" hangingPunct="1"/>
            <a:r>
              <a:rPr lang="en-US" sz="1600" dirty="0" smtClean="0"/>
              <a:t>Thank you, Patrick.</a:t>
            </a:r>
          </a:p>
          <a:p>
            <a:pPr eaLnBrk="1" hangingPunct="1"/>
            <a:r>
              <a:rPr lang="en-US" sz="1600" dirty="0" smtClean="0"/>
              <a:t>Good afternoon.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December 19, 2012</a:t>
            </a:r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58888" y="720725"/>
            <a:ext cx="4799012" cy="359886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TPB Handout Item 11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December 19, 2012</a:t>
            </a:r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CB941B-2A4D-4E7C-8BEE-E9196759734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464B9-5C1D-4241-9F6C-F36670A3185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0F0FC0-0F87-4052-BD31-FED8FC21388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714B9B-64A7-4CFB-85B8-B2D20BBE928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8010F7-9705-438A-83FE-B2FAA72B008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6D358F-329B-44A1-9489-A1B9D4CF82D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D2C068-30C7-42C3-985D-2484C9B1A97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DA2BC8-8CD3-4C22-8FA6-FBDF5CA7645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E9D6ED-EF9C-406C-A6A9-500AF039FEE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152400"/>
            <a:ext cx="2133600" cy="6172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2400"/>
            <a:ext cx="6248400" cy="6172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AD4EA3-598F-4E38-9BB2-6248E31A408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152400"/>
            <a:ext cx="77724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724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724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AE827D-304B-4DE3-8B47-9FD0336A140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152400"/>
            <a:ext cx="77724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724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286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038600"/>
            <a:ext cx="4038600" cy="2286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0A4E4-FE9F-483D-AF99-8535DAC1259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8E8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/>
          <p:cNvPicPr>
            <a:picLocks noChangeAspect="1" noChangeArrowheads="1"/>
          </p:cNvPicPr>
          <p:nvPr userDrawn="1"/>
        </p:nvPicPr>
        <p:blipFill>
          <a:blip r:embed="rId15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1295400"/>
          </a:xfrm>
          <a:prstGeom prst="rect">
            <a:avLst/>
          </a:prstGeom>
          <a:solidFill>
            <a:srgbClr val="482400"/>
          </a:solidFill>
          <a:ln w="9525">
            <a:noFill/>
            <a:miter lim="800000"/>
            <a:headEnd/>
            <a:tailEnd/>
          </a:ln>
        </p:spPr>
      </p:pic>
      <p:pic>
        <p:nvPicPr>
          <p:cNvPr id="2051" name="Picture 8" descr="tpb coordination logo_final_hires-whitelines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1"/>
            <a:ext cx="1371600" cy="121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9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6629400"/>
            <a:ext cx="9144000" cy="228600"/>
          </a:xfrm>
          <a:prstGeom prst="rect">
            <a:avLst/>
          </a:prstGeom>
          <a:solidFill>
            <a:srgbClr val="800000"/>
          </a:solidFill>
          <a:ln w="9525">
            <a:noFill/>
            <a:miter lim="800000"/>
            <a:headEnd/>
            <a:tailEnd/>
          </a:ln>
        </p:spPr>
      </p:pic>
      <p:sp>
        <p:nvSpPr>
          <p:cNvPr id="205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629400"/>
            <a:ext cx="2362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i="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629400"/>
            <a:ext cx="2895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i="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629400"/>
            <a:ext cx="2362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i="0">
                <a:cs typeface="+mn-cs"/>
              </a:defRPr>
            </a:lvl1pPr>
          </a:lstStyle>
          <a:p>
            <a:pPr>
              <a:defRPr/>
            </a:pPr>
            <a:fld id="{173A6C4B-80A8-4E27-8D8E-CA1A5E38CD3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205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19200" y="152400"/>
            <a:ext cx="7772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/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E8E8D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E8E8D0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E8E8D0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E8E8D0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E8E8D0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E8E8D0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E8E8D0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E8E8D0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E8E8D0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8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1" y="152400"/>
            <a:ext cx="6692900" cy="990600"/>
          </a:xfrm>
        </p:spPr>
        <p:txBody>
          <a:bodyPr/>
          <a:lstStyle/>
          <a:p>
            <a:pPr eaLnBrk="1" hangingPunct="1"/>
            <a:r>
              <a:rPr lang="en-US" sz="2800" dirty="0" smtClean="0"/>
              <a:t>TPB Human Service Transportation Coordination Program</a:t>
            </a:r>
          </a:p>
        </p:txBody>
      </p:sp>
      <p:sp>
        <p:nvSpPr>
          <p:cNvPr id="205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A7CA15-D6E8-4276-A6A6-560BC3069C27}" type="slidenum">
              <a:rPr lang="en-US" smtClean="0"/>
              <a:pPr>
                <a:defRPr/>
              </a:pPr>
              <a:t>1</a:t>
            </a:fld>
            <a:endParaRPr lang="en-US" dirty="0" smtClean="0"/>
          </a:p>
        </p:txBody>
      </p:sp>
      <p:sp>
        <p:nvSpPr>
          <p:cNvPr id="3075" name="Rectangle 7"/>
          <p:cNvSpPr>
            <a:spLocks noChangeArrowheads="1"/>
          </p:cNvSpPr>
          <p:nvPr/>
        </p:nvSpPr>
        <p:spPr bwMode="auto">
          <a:xfrm>
            <a:off x="609600" y="1447800"/>
            <a:ext cx="8229600" cy="1524000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 algn="ctr">
            <a:noFill/>
            <a:miter lim="800000"/>
            <a:headEnd/>
            <a:tailEnd/>
          </a:ln>
        </p:spPr>
        <p:txBody>
          <a:bodyPr wrap="none" tIns="228600" anchor="ctr"/>
          <a:lstStyle/>
          <a:p>
            <a:pPr algn="ctr"/>
            <a:endParaRPr lang="en-US" sz="2800" i="0" dirty="0" smtClean="0">
              <a:solidFill>
                <a:srgbClr val="330000"/>
              </a:solidFill>
            </a:endParaRPr>
          </a:p>
          <a:p>
            <a:pPr algn="ctr"/>
            <a:endParaRPr lang="en-US" sz="3200" i="0" dirty="0" smtClean="0">
              <a:solidFill>
                <a:srgbClr val="330000"/>
              </a:solidFill>
            </a:endParaRPr>
          </a:p>
          <a:p>
            <a:pPr algn="ctr"/>
            <a:endParaRPr lang="en-US" sz="3200" i="0" dirty="0" smtClean="0">
              <a:solidFill>
                <a:srgbClr val="330000"/>
              </a:solidFill>
            </a:endParaRPr>
          </a:p>
          <a:p>
            <a:pPr algn="ctr"/>
            <a:r>
              <a:rPr lang="en-US" sz="3200" i="0" dirty="0" smtClean="0">
                <a:solidFill>
                  <a:srgbClr val="330000"/>
                </a:solidFill>
              </a:rPr>
              <a:t>Key Elements of the Update to the </a:t>
            </a:r>
          </a:p>
          <a:p>
            <a:pPr algn="ctr"/>
            <a:r>
              <a:rPr lang="en-US" sz="3200" i="0" dirty="0" smtClean="0">
                <a:solidFill>
                  <a:srgbClr val="330000"/>
                </a:solidFill>
              </a:rPr>
              <a:t>Coordinated Human Service </a:t>
            </a:r>
          </a:p>
          <a:p>
            <a:pPr algn="ctr"/>
            <a:r>
              <a:rPr lang="en-US" sz="3200" i="0" dirty="0" smtClean="0">
                <a:solidFill>
                  <a:srgbClr val="330000"/>
                </a:solidFill>
              </a:rPr>
              <a:t>Transportation Plan</a:t>
            </a:r>
          </a:p>
          <a:p>
            <a:pPr algn="ctr"/>
            <a:endParaRPr lang="en-US" sz="2800" i="0" dirty="0" smtClean="0">
              <a:solidFill>
                <a:srgbClr val="330000"/>
              </a:solidFill>
            </a:endParaRPr>
          </a:p>
          <a:p>
            <a:pPr algn="ctr"/>
            <a:endParaRPr lang="en-US" sz="2800" i="0" dirty="0" smtClean="0">
              <a:solidFill>
                <a:srgbClr val="330000"/>
              </a:solidFill>
            </a:endParaRPr>
          </a:p>
          <a:p>
            <a:pPr algn="ctr"/>
            <a:endParaRPr lang="en-US" sz="2800" i="0" dirty="0" smtClean="0">
              <a:solidFill>
                <a:srgbClr val="330000"/>
              </a:solidFill>
            </a:endParaRPr>
          </a:p>
          <a:p>
            <a:pPr algn="ctr"/>
            <a:endParaRPr lang="en-US" sz="2800" i="0" dirty="0">
              <a:solidFill>
                <a:srgbClr val="330000"/>
              </a:solidFill>
            </a:endParaRPr>
          </a:p>
        </p:txBody>
      </p:sp>
      <p:grpSp>
        <p:nvGrpSpPr>
          <p:cNvPr id="3076" name="Group 23"/>
          <p:cNvGrpSpPr>
            <a:grpSpLocks/>
          </p:cNvGrpSpPr>
          <p:nvPr/>
        </p:nvGrpSpPr>
        <p:grpSpPr bwMode="auto">
          <a:xfrm>
            <a:off x="4724400" y="3048000"/>
            <a:ext cx="3581400" cy="3019425"/>
            <a:chOff x="3394" y="2304"/>
            <a:chExt cx="1598" cy="1248"/>
          </a:xfrm>
        </p:grpSpPr>
        <p:pic>
          <p:nvPicPr>
            <p:cNvPr id="3079" name="Picture 9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394" y="2353"/>
              <a:ext cx="720" cy="57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</p:pic>
        <p:pic>
          <p:nvPicPr>
            <p:cNvPr id="3080" name="Picture 10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394" y="2962"/>
              <a:ext cx="720" cy="58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</p:pic>
        <p:pic>
          <p:nvPicPr>
            <p:cNvPr id="3081" name="Picture 11"/>
            <p:cNvPicPr>
              <a:picLocks noChangeAspect="1" noChangeArrowheads="1"/>
            </p:cNvPicPr>
            <p:nvPr/>
          </p:nvPicPr>
          <p:blipFill>
            <a:blip r:embed="rId5" cstate="print"/>
            <a:srcRect r="3871"/>
            <a:stretch>
              <a:fillRect/>
            </a:stretch>
          </p:blipFill>
          <p:spPr bwMode="auto">
            <a:xfrm>
              <a:off x="4272" y="2304"/>
              <a:ext cx="720" cy="124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</p:pic>
      </p:grpSp>
      <p:sp>
        <p:nvSpPr>
          <p:cNvPr id="3078" name="Text Box 22"/>
          <p:cNvSpPr txBox="1">
            <a:spLocks noChangeArrowheads="1"/>
          </p:cNvSpPr>
          <p:nvPr/>
        </p:nvSpPr>
        <p:spPr bwMode="auto">
          <a:xfrm>
            <a:off x="838200" y="3356544"/>
            <a:ext cx="3352800" cy="283462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95000"/>
              </a:lnSpc>
              <a:spcBef>
                <a:spcPct val="50000"/>
              </a:spcBef>
            </a:pPr>
            <a:r>
              <a:rPr lang="en-US" sz="2400" i="0" dirty="0" smtClean="0">
                <a:solidFill>
                  <a:schemeClr val="tx1"/>
                </a:solidFill>
              </a:rPr>
              <a:t>Human Service Transportation Coordination Task Force </a:t>
            </a:r>
            <a:endParaRPr lang="en-US" sz="2000" i="0" dirty="0" smtClean="0">
              <a:solidFill>
                <a:schemeClr val="tx1"/>
              </a:solidFill>
            </a:endParaRPr>
          </a:p>
          <a:p>
            <a:pPr algn="ctr">
              <a:lnSpc>
                <a:spcPct val="95000"/>
              </a:lnSpc>
              <a:spcBef>
                <a:spcPct val="50000"/>
              </a:spcBef>
            </a:pPr>
            <a:r>
              <a:rPr lang="en-US" sz="2400" i="0" dirty="0" smtClean="0">
                <a:solidFill>
                  <a:schemeClr val="tx1"/>
                </a:solidFill>
              </a:rPr>
              <a:t>May 15, </a:t>
            </a:r>
            <a:r>
              <a:rPr lang="en-US" sz="2400" i="0" dirty="0" smtClean="0">
                <a:solidFill>
                  <a:schemeClr val="tx1"/>
                </a:solidFill>
              </a:rPr>
              <a:t>2014</a:t>
            </a:r>
          </a:p>
          <a:p>
            <a:pPr algn="ctr">
              <a:lnSpc>
                <a:spcPct val="95000"/>
              </a:lnSpc>
              <a:spcBef>
                <a:spcPct val="50000"/>
              </a:spcBef>
            </a:pPr>
            <a:endParaRPr lang="en-US" sz="1800" i="0" dirty="0" smtClean="0">
              <a:solidFill>
                <a:schemeClr val="tx1"/>
              </a:solidFill>
            </a:endParaRPr>
          </a:p>
          <a:p>
            <a:pPr algn="ctr">
              <a:lnSpc>
                <a:spcPct val="95000"/>
              </a:lnSpc>
              <a:spcBef>
                <a:spcPct val="50000"/>
              </a:spcBef>
            </a:pPr>
            <a:endParaRPr lang="en-US" sz="1800" i="0" dirty="0">
              <a:solidFill>
                <a:srgbClr val="C4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620000" y="0"/>
            <a:ext cx="1295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en-US" sz="1600" i="0" dirty="0">
              <a:latin typeface="+mj-lt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MAP-21 Changes</a:t>
            </a:r>
            <a:endParaRPr lang="en-US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</p:nvPr>
        </p:nvGraphicFramePr>
        <p:xfrm>
          <a:off x="381000" y="-457200"/>
          <a:ext cx="10058400" cy="7086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6" name="Multiply 5"/>
          <p:cNvSpPr/>
          <p:nvPr/>
        </p:nvSpPr>
        <p:spPr bwMode="auto">
          <a:xfrm>
            <a:off x="6629400" y="990600"/>
            <a:ext cx="1447800" cy="1752600"/>
          </a:xfrm>
          <a:prstGeom prst="mathMultiply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000" b="0" i="1" u="none" strike="noStrike" cap="none" normalizeH="0" baseline="0" dirty="0" smtClean="0">
              <a:ln>
                <a:noFill/>
              </a:ln>
              <a:solidFill>
                <a:srgbClr val="E8E8D0"/>
              </a:solidFill>
              <a:effectLst/>
              <a:latin typeface="Verdana" pitchFamily="34" charset="0"/>
            </a:endParaRPr>
          </a:p>
        </p:txBody>
      </p:sp>
      <p:sp>
        <p:nvSpPr>
          <p:cNvPr id="9" name="Multiply 8"/>
          <p:cNvSpPr/>
          <p:nvPr/>
        </p:nvSpPr>
        <p:spPr bwMode="auto">
          <a:xfrm>
            <a:off x="304800" y="2819400"/>
            <a:ext cx="2133600" cy="2286000"/>
          </a:xfrm>
          <a:prstGeom prst="mathMultiply">
            <a:avLst>
              <a:gd name="adj1" fmla="val 7418"/>
            </a:avLst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000" b="1" i="1" u="none" strike="noStrike" normalizeH="0" baseline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12" name="Oval 11"/>
          <p:cNvSpPr/>
          <p:nvPr/>
        </p:nvSpPr>
        <p:spPr bwMode="auto">
          <a:xfrm>
            <a:off x="2514600" y="5029201"/>
            <a:ext cx="1828800" cy="45719"/>
          </a:xfrm>
          <a:prstGeom prst="ellipse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000" b="0" i="1" u="none" strike="noStrike" cap="none" normalizeH="0" baseline="0" dirty="0" smtClean="0">
              <a:ln>
                <a:noFill/>
              </a:ln>
              <a:solidFill>
                <a:srgbClr val="E8E8D0"/>
              </a:solidFill>
              <a:effectLst/>
              <a:latin typeface="Verdana" pitchFamily="34" charset="0"/>
            </a:endParaRPr>
          </a:p>
        </p:txBody>
      </p:sp>
      <p:sp>
        <p:nvSpPr>
          <p:cNvPr id="15" name="Oval 14"/>
          <p:cNvSpPr/>
          <p:nvPr/>
        </p:nvSpPr>
        <p:spPr bwMode="auto">
          <a:xfrm>
            <a:off x="2819400" y="2971800"/>
            <a:ext cx="4419600" cy="1676400"/>
          </a:xfrm>
          <a:prstGeom prst="ellipse">
            <a:avLst/>
          </a:prstGeom>
          <a:solidFill>
            <a:srgbClr val="CCECFF">
              <a:alpha val="60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000" b="0" i="1" u="none" strike="noStrike" cap="none" normalizeH="0" baseline="0" dirty="0" smtClean="0">
              <a:ln>
                <a:noFill/>
              </a:ln>
              <a:solidFill>
                <a:srgbClr val="E8E8D0"/>
              </a:solidFill>
              <a:effectLst/>
              <a:latin typeface="Verdana" pitchFamily="34" charset="0"/>
            </a:endParaRPr>
          </a:p>
        </p:txBody>
      </p:sp>
      <p:sp>
        <p:nvSpPr>
          <p:cNvPr id="16" name="Plus 15"/>
          <p:cNvSpPr/>
          <p:nvPr/>
        </p:nvSpPr>
        <p:spPr bwMode="auto">
          <a:xfrm>
            <a:off x="4953000" y="3733800"/>
            <a:ext cx="457200" cy="533400"/>
          </a:xfrm>
          <a:prstGeom prst="mathPlus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000" b="0" i="1" u="none" strike="noStrike" cap="none" normalizeH="0" baseline="0" dirty="0" smtClean="0">
              <a:ln>
                <a:noFill/>
              </a:ln>
              <a:solidFill>
                <a:srgbClr val="E8E8D0"/>
              </a:solidFill>
              <a:effectLst/>
              <a:latin typeface="Verdana" pitchFamily="34" charset="0"/>
            </a:endParaRPr>
          </a:p>
        </p:txBody>
      </p:sp>
      <p:sp>
        <p:nvSpPr>
          <p:cNvPr id="17" name="Down Arrow 16"/>
          <p:cNvSpPr/>
          <p:nvPr/>
        </p:nvSpPr>
        <p:spPr bwMode="auto">
          <a:xfrm rot="20184891">
            <a:off x="4736421" y="4456199"/>
            <a:ext cx="685800" cy="584160"/>
          </a:xfrm>
          <a:prstGeom prst="downArrow">
            <a:avLst>
              <a:gd name="adj1" fmla="val 25873"/>
              <a:gd name="adj2" fmla="val 46624"/>
            </a:avLst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000" b="0" i="1" u="none" strike="noStrike" cap="none" normalizeH="0" baseline="0" dirty="0" smtClean="0">
              <a:ln>
                <a:noFill/>
              </a:ln>
              <a:solidFill>
                <a:srgbClr val="E8E8D0"/>
              </a:solidFill>
              <a:effectLst/>
              <a:latin typeface="Verdan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New Section 5310 Enhanced Mobility Program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7244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Goal: “Improve mobility for seniors and individuals with disaiblites….by removing barriers to transportation services and expanding the transportation mobility options available” </a:t>
            </a:r>
          </a:p>
          <a:p>
            <a:r>
              <a:rPr lang="en-US" dirty="0" smtClean="0"/>
              <a:t>$2.8 million annually in Federal $</a:t>
            </a:r>
          </a:p>
          <a:p>
            <a:pPr lvl="1"/>
            <a:r>
              <a:rPr lang="en-US" dirty="0" smtClean="0"/>
              <a:t>Match: 50/50 Operating; 80/20 Capital and Mobility Management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3543548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TPB’s Role in JARC and New Freedom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11300"/>
            <a:ext cx="5334000" cy="4724400"/>
          </a:xfrm>
        </p:spPr>
        <p:txBody>
          <a:bodyPr/>
          <a:lstStyle/>
          <a:p>
            <a:r>
              <a:rPr lang="en-US" sz="2400" dirty="0" smtClean="0"/>
              <a:t>Task Force and Coordinated Human Service Transportation Plan </a:t>
            </a:r>
          </a:p>
          <a:p>
            <a:r>
              <a:rPr lang="en-US" sz="2400" dirty="0" smtClean="0"/>
              <a:t>Selection Committee Recommended Projects and TPB Approved </a:t>
            </a:r>
          </a:p>
          <a:p>
            <a:r>
              <a:rPr lang="en-US" sz="2400" dirty="0" smtClean="0"/>
              <a:t>COG/TPB staff administer  grants </a:t>
            </a:r>
            <a:br>
              <a:rPr lang="en-US" sz="2400" dirty="0" smtClean="0"/>
            </a:br>
            <a:endParaRPr lang="en-US" sz="2400" dirty="0" smtClean="0"/>
          </a:p>
          <a:p>
            <a:pPr marL="0" indent="0">
              <a:buNone/>
            </a:pPr>
            <a:r>
              <a:rPr lang="en-US" dirty="0" smtClean="0"/>
              <a:t>Funded </a:t>
            </a:r>
            <a:r>
              <a:rPr lang="en-US" dirty="0"/>
              <a:t>59 projects </a:t>
            </a:r>
            <a:r>
              <a:rPr lang="en-US" dirty="0" smtClean="0"/>
              <a:t>totaling </a:t>
            </a:r>
            <a:r>
              <a:rPr lang="en-US" dirty="0"/>
              <a:t>over </a:t>
            </a:r>
            <a:r>
              <a:rPr lang="en-US" dirty="0" smtClean="0"/>
              <a:t>$22 </a:t>
            </a:r>
            <a:r>
              <a:rPr lang="en-US" dirty="0"/>
              <a:t>Million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  <p:pic>
        <p:nvPicPr>
          <p:cNvPr id="5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94" t="3754" r="6977" b="21816"/>
          <a:stretch/>
        </p:blipFill>
        <p:spPr bwMode="auto">
          <a:xfrm>
            <a:off x="5411180" y="1676400"/>
            <a:ext cx="3656620" cy="3975100"/>
          </a:xfrm>
          <a:prstGeom prst="rect">
            <a:avLst/>
          </a:prstGeom>
          <a:noFill/>
          <a:ln w="9525" algn="ctr">
            <a:solidFill>
              <a:srgbClr val="9966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8935231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772400" cy="990600"/>
          </a:xfrm>
        </p:spPr>
        <p:txBody>
          <a:bodyPr/>
          <a:lstStyle/>
          <a:p>
            <a:r>
              <a:rPr lang="en-US" dirty="0" smtClean="0"/>
              <a:t>FTA Draft Requirements </a:t>
            </a:r>
            <a:br>
              <a:rPr lang="en-US" dirty="0" smtClean="0"/>
            </a:br>
            <a:r>
              <a:rPr lang="en-US" sz="2800" dirty="0" smtClean="0"/>
              <a:t>Enhanced Mobility Program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47800"/>
            <a:ext cx="8610600" cy="4724400"/>
          </a:xfrm>
        </p:spPr>
        <p:txBody>
          <a:bodyPr/>
          <a:lstStyle/>
          <a:p>
            <a:r>
              <a:rPr lang="en-US" sz="2800" dirty="0" smtClean="0"/>
              <a:t>Federal Transit Administration (FTA) Requirements </a:t>
            </a:r>
            <a:r>
              <a:rPr lang="en-US" sz="2800" b="1" i="1" dirty="0" smtClean="0"/>
              <a:t>not yet finalized</a:t>
            </a:r>
          </a:p>
          <a:p>
            <a:r>
              <a:rPr lang="en-US" sz="2800" dirty="0" smtClean="0"/>
              <a:t>Projects must be included in a Coordinated Human Service Transportation Plan</a:t>
            </a:r>
          </a:p>
          <a:p>
            <a:r>
              <a:rPr lang="en-US" sz="2800" dirty="0" smtClean="0"/>
              <a:t>Limited Project Eligibility and Recipients</a:t>
            </a:r>
          </a:p>
          <a:p>
            <a:pPr lvl="1"/>
            <a:r>
              <a:rPr lang="en-US" sz="2400" dirty="0" smtClean="0"/>
              <a:t>At least 55% must be spent on Capital Projects for certain agency types</a:t>
            </a:r>
          </a:p>
          <a:p>
            <a:r>
              <a:rPr lang="en-US" sz="2800" dirty="0" smtClean="0"/>
              <a:t>Additional reporting and administrative requirements</a:t>
            </a:r>
          </a:p>
          <a:p>
            <a:pPr lvl="1"/>
            <a:r>
              <a:rPr lang="en-US" sz="1800" dirty="0" smtClean="0"/>
              <a:t>e.g. Ridership, asset conditions, vehicle inventories, procurement, Title VI and DBE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6661591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Schedule for Plan Update and Solicitation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724400"/>
          </a:xfrm>
        </p:spPr>
        <p:txBody>
          <a:bodyPr/>
          <a:lstStyle/>
          <a:p>
            <a:pPr marL="0" indent="0">
              <a:buNone/>
            </a:pPr>
            <a:r>
              <a:rPr lang="en-US" sz="2800" b="1" dirty="0" smtClean="0"/>
              <a:t>June: </a:t>
            </a:r>
            <a:r>
              <a:rPr lang="en-US" sz="2800" dirty="0" smtClean="0"/>
              <a:t>Key Elements of the Plan and Selection Framework presented to by the TPB </a:t>
            </a:r>
          </a:p>
          <a:p>
            <a:pPr marL="0" indent="0">
              <a:buNone/>
            </a:pPr>
            <a:r>
              <a:rPr lang="en-US" sz="2800" b="1" dirty="0" smtClean="0"/>
              <a:t>July: </a:t>
            </a:r>
            <a:r>
              <a:rPr lang="en-US" sz="2800" dirty="0" smtClean="0"/>
              <a:t>TPB Asked to Approve the Key Elements</a:t>
            </a:r>
          </a:p>
          <a:p>
            <a:pPr marL="0" indent="0">
              <a:buNone/>
            </a:pPr>
            <a:r>
              <a:rPr lang="en-US" sz="2800" b="1" dirty="0" smtClean="0"/>
              <a:t>August to October</a:t>
            </a:r>
            <a:r>
              <a:rPr lang="en-US" sz="2800" dirty="0" smtClean="0"/>
              <a:t>: Solicitation for Projects</a:t>
            </a:r>
          </a:p>
          <a:p>
            <a:pPr marL="0" indent="0">
              <a:buNone/>
            </a:pPr>
            <a:r>
              <a:rPr lang="en-US" sz="2800" b="1" dirty="0" smtClean="0"/>
              <a:t>September: </a:t>
            </a:r>
            <a:r>
              <a:rPr lang="en-US" sz="2800" dirty="0" smtClean="0"/>
              <a:t>TPB Asked to Approve Full Coordinated Plan document  </a:t>
            </a:r>
          </a:p>
          <a:p>
            <a:pPr marL="0" indent="0">
              <a:buNone/>
            </a:pPr>
            <a:r>
              <a:rPr lang="en-US" sz="2800" b="1" dirty="0" smtClean="0"/>
              <a:t>November: </a:t>
            </a:r>
            <a:r>
              <a:rPr lang="en-US" sz="2800" dirty="0" smtClean="0"/>
              <a:t>TPB approval of funding recommendations</a:t>
            </a:r>
          </a:p>
          <a:p>
            <a:pPr marL="0" indent="0">
              <a:buNone/>
            </a:pPr>
            <a:r>
              <a:rPr lang="en-US" sz="2400" i="1" dirty="0" smtClean="0"/>
              <a:t/>
            </a:r>
            <a:br>
              <a:rPr lang="en-US" sz="2400" i="1" dirty="0" smtClean="0"/>
            </a:br>
            <a:r>
              <a:rPr lang="en-US" sz="2400" i="1" dirty="0" smtClean="0"/>
              <a:t>Assumes FTA issues final guidance by August</a:t>
            </a:r>
            <a:endParaRPr lang="en-US" sz="2400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3817871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304800"/>
            <a:ext cx="7772400" cy="990600"/>
          </a:xfrm>
        </p:spPr>
        <p:txBody>
          <a:bodyPr/>
          <a:lstStyle/>
          <a:p>
            <a:pPr algn="ctr"/>
            <a:r>
              <a:rPr lang="en-US" sz="3200" dirty="0" smtClean="0"/>
              <a:t>Key Elements for Coordinated Plan</a:t>
            </a:r>
            <a:br>
              <a:rPr lang="en-US" sz="3200" dirty="0" smtClean="0"/>
            </a:br>
            <a:r>
              <a:rPr lang="en-US" sz="2000" dirty="0" smtClean="0"/>
              <a:t>Required by Federal Rules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3220292"/>
              </p:ext>
            </p:extLst>
          </p:nvPr>
        </p:nvGraphicFramePr>
        <p:xfrm>
          <a:off x="457200" y="1447800"/>
          <a:ext cx="8229600" cy="472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363AD-0628-49BC-A6DF-C505628199C2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3956027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Unmet Transportation Needs</a:t>
            </a:r>
            <a:br>
              <a:rPr lang="en-US" dirty="0" smtClean="0"/>
            </a:br>
            <a:r>
              <a:rPr lang="en-US" sz="1800" b="1" dirty="0" smtClean="0"/>
              <a:t>Based on Facilitated Discussion at Joint Task Force/AFA meeting in October 2014</a:t>
            </a:r>
            <a:endParaRPr lang="en-US" sz="1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dirty="0" smtClean="0"/>
              <a:t>The need for:</a:t>
            </a:r>
            <a:endParaRPr lang="en-US" sz="2400" dirty="0"/>
          </a:p>
          <a:p>
            <a:r>
              <a:rPr lang="en-US" sz="2400" b="1" dirty="0" smtClean="0"/>
              <a:t>Coordination </a:t>
            </a:r>
            <a:r>
              <a:rPr lang="en-US" sz="2400" dirty="0"/>
              <a:t>of transportation services and programs </a:t>
            </a:r>
            <a:r>
              <a:rPr lang="en-US" sz="2400" dirty="0" smtClean="0"/>
              <a:t>within and across jurisdictions</a:t>
            </a:r>
          </a:p>
          <a:p>
            <a:r>
              <a:rPr lang="en-US" sz="2400" b="1" dirty="0" smtClean="0"/>
              <a:t>Customer-Focused</a:t>
            </a:r>
            <a:r>
              <a:rPr lang="en-US" sz="2400" dirty="0" smtClean="0"/>
              <a:t> </a:t>
            </a:r>
            <a:r>
              <a:rPr lang="en-US" sz="2400" dirty="0"/>
              <a:t>Services and </a:t>
            </a:r>
            <a:r>
              <a:rPr lang="en-US" sz="2400" b="1" dirty="0" smtClean="0"/>
              <a:t>More Training </a:t>
            </a:r>
            <a:r>
              <a:rPr lang="en-US" sz="2400" dirty="0" smtClean="0"/>
              <a:t>for Transportation Providers</a:t>
            </a:r>
          </a:p>
          <a:p>
            <a:r>
              <a:rPr lang="en-US" sz="2400" dirty="0" smtClean="0"/>
              <a:t>Improved </a:t>
            </a:r>
            <a:r>
              <a:rPr lang="en-US" sz="2400" b="1" dirty="0"/>
              <a:t>Information and Marketing</a:t>
            </a:r>
            <a:r>
              <a:rPr lang="en-US" sz="2400" dirty="0"/>
              <a:t> on Existing </a:t>
            </a:r>
            <a:r>
              <a:rPr lang="en-US" sz="2400" dirty="0" smtClean="0"/>
              <a:t>Services</a:t>
            </a:r>
            <a:endParaRPr lang="en-US" sz="2400" dirty="0"/>
          </a:p>
          <a:p>
            <a:r>
              <a:rPr lang="en-US" sz="2400" dirty="0" smtClean="0"/>
              <a:t>Improvements </a:t>
            </a:r>
            <a:r>
              <a:rPr lang="en-US" sz="2400" dirty="0"/>
              <a:t>and </a:t>
            </a:r>
            <a:r>
              <a:rPr lang="en-US" sz="2400" b="1" dirty="0"/>
              <a:t>Connections to Existing </a:t>
            </a:r>
            <a:r>
              <a:rPr lang="en-US" sz="2400" b="1" dirty="0" smtClean="0"/>
              <a:t>Services</a:t>
            </a:r>
            <a:endParaRPr lang="en-US" sz="2400" b="1" dirty="0"/>
          </a:p>
          <a:p>
            <a:r>
              <a:rPr lang="en-US" sz="2400" dirty="0"/>
              <a:t>Need for </a:t>
            </a:r>
            <a:r>
              <a:rPr lang="en-US" sz="2400" b="1" dirty="0"/>
              <a:t>Additional Options </a:t>
            </a:r>
            <a:r>
              <a:rPr lang="en-US" sz="2400" dirty="0"/>
              <a:t>and More Funding</a:t>
            </a:r>
          </a:p>
          <a:p>
            <a:endParaRPr lang="en-US" sz="2400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1627742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Inventory of Existing Services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57" t="24222" r="6666" b="6000"/>
          <a:stretch/>
        </p:blipFill>
        <p:spPr bwMode="auto">
          <a:xfrm>
            <a:off x="6293" y="1447800"/>
            <a:ext cx="9137707" cy="4556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0698789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Inventory of Existing Services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192700"/>
              </p:ext>
            </p:extLst>
          </p:nvPr>
        </p:nvGraphicFramePr>
        <p:xfrm>
          <a:off x="0" y="0"/>
          <a:ext cx="9144000" cy="6695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5240" y="152400"/>
            <a:ext cx="32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i="0" dirty="0" smtClean="0">
                <a:solidFill>
                  <a:schemeClr val="tx1"/>
                </a:solidFill>
              </a:rPr>
              <a:t>Primary Specialized Transportation Programs</a:t>
            </a:r>
            <a:endParaRPr lang="en-US" sz="1400" b="1" i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4828081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 dirty="0" smtClean="0"/>
              <a:t>Strategies To Address Unmet Needs and Improve Coordination</a:t>
            </a:r>
            <a:endParaRPr lang="en-US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876800"/>
          </a:xfrm>
        </p:spPr>
        <p:txBody>
          <a:bodyPr/>
          <a:lstStyle/>
          <a:p>
            <a:pPr marL="571500" lvl="0" indent="-571500">
              <a:buFont typeface="+mj-lt"/>
              <a:buAutoNum type="romanUcPeriod"/>
            </a:pPr>
            <a:r>
              <a:rPr lang="en-US" sz="2800" dirty="0">
                <a:latin typeface="+mj-lt"/>
                <a:ea typeface="Calibri"/>
                <a:cs typeface="Calibri"/>
              </a:rPr>
              <a:t>Coordinate Transportation Services And Programs </a:t>
            </a:r>
            <a:endParaRPr lang="en-US" sz="2800" dirty="0">
              <a:latin typeface="+mj-lt"/>
              <a:ea typeface="Calibri"/>
              <a:cs typeface="Times New Roman"/>
            </a:endParaRPr>
          </a:p>
          <a:p>
            <a:pPr marL="571500" indent="-571500">
              <a:buFont typeface="+mj-lt"/>
              <a:buAutoNum type="romanUcPeriod"/>
            </a:pPr>
            <a:r>
              <a:rPr lang="en-US" sz="2800" dirty="0">
                <a:latin typeface="+mj-lt"/>
                <a:ea typeface="Calibri"/>
              </a:rPr>
              <a:t>Provide Customer-Focused Services, Improve Marketing and </a:t>
            </a:r>
            <a:r>
              <a:rPr lang="en-US" sz="2800" dirty="0" smtClean="0">
                <a:latin typeface="+mj-lt"/>
                <a:ea typeface="Calibri"/>
              </a:rPr>
              <a:t>Training</a:t>
            </a:r>
          </a:p>
          <a:p>
            <a:pPr marL="571500" lvl="0" indent="-571500">
              <a:buFont typeface="+mj-lt"/>
              <a:buAutoNum type="romanUcPeriod"/>
            </a:pPr>
            <a:r>
              <a:rPr lang="en-US" sz="2800" dirty="0">
                <a:latin typeface="+mj-lt"/>
              </a:rPr>
              <a:t>Improve the Accessibility and Reliability Existing </a:t>
            </a:r>
            <a:r>
              <a:rPr lang="en-US" sz="2800" dirty="0" smtClean="0">
                <a:latin typeface="+mj-lt"/>
              </a:rPr>
              <a:t>Services</a:t>
            </a:r>
          </a:p>
          <a:p>
            <a:pPr marL="571500" lvl="0" indent="-571500">
              <a:buFont typeface="+mj-lt"/>
              <a:buAutoNum type="romanUcPeriod"/>
            </a:pPr>
            <a:r>
              <a:rPr lang="en-US" sz="2800" dirty="0" smtClean="0">
                <a:latin typeface="+mj-lt"/>
              </a:rPr>
              <a:t>Develop </a:t>
            </a:r>
            <a:r>
              <a:rPr lang="en-US" sz="2800" dirty="0">
                <a:latin typeface="+mj-lt"/>
              </a:rPr>
              <a:t>And Implement Additional Transportation </a:t>
            </a:r>
            <a:r>
              <a:rPr lang="en-US" sz="2800" dirty="0" smtClean="0">
                <a:latin typeface="+mj-lt"/>
              </a:rPr>
              <a:t>Options</a:t>
            </a:r>
            <a:endParaRPr lang="en-US" sz="2800" dirty="0">
              <a:latin typeface="+mj-lt"/>
            </a:endParaRPr>
          </a:p>
          <a:p>
            <a:r>
              <a:rPr lang="en-US" sz="1800" i="1" dirty="0" smtClean="0"/>
              <a:t>Draft FTA requirements indicate that any project funded with Enhanced Mobility Funds be included in the Coordinated Plan, but FTA has indicated this could mean that the project responds to a Strategy</a:t>
            </a:r>
            <a:endParaRPr lang="en-US" sz="1800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4360205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Priority Projects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>
                <a:latin typeface="Trebuchet MS"/>
                <a:ea typeface="Times New Roman"/>
                <a:cs typeface="Times New Roman"/>
              </a:rPr>
              <a:t>FTA requires that the Coordinated Plan include “</a:t>
            </a:r>
            <a:r>
              <a:rPr lang="en-US" sz="2400" b="1" dirty="0" smtClean="0">
                <a:latin typeface="Trebuchet MS"/>
                <a:ea typeface="Times New Roman"/>
                <a:cs typeface="Times New Roman"/>
              </a:rPr>
              <a:t>priorities for implementation</a:t>
            </a:r>
            <a:r>
              <a:rPr lang="en-US" sz="2400" dirty="0" smtClean="0">
                <a:latin typeface="Trebuchet MS"/>
                <a:ea typeface="Times New Roman"/>
                <a:cs typeface="Times New Roman"/>
              </a:rPr>
              <a:t>”</a:t>
            </a:r>
          </a:p>
          <a:p>
            <a:r>
              <a:rPr lang="en-US" sz="2400" dirty="0" smtClean="0">
                <a:latin typeface="Trebuchet MS"/>
                <a:ea typeface="Times New Roman"/>
                <a:cs typeface="Times New Roman"/>
              </a:rPr>
              <a:t>The following priority project ideas were developed to </a:t>
            </a:r>
            <a:r>
              <a:rPr lang="en-US" sz="2400" b="1" dirty="0" smtClean="0">
                <a:latin typeface="Trebuchet MS"/>
                <a:ea typeface="Times New Roman"/>
                <a:cs typeface="Times New Roman"/>
              </a:rPr>
              <a:t>respond to the Strategies</a:t>
            </a:r>
          </a:p>
          <a:p>
            <a:r>
              <a:rPr lang="en-US" sz="2400" dirty="0" smtClean="0">
                <a:latin typeface="Trebuchet MS"/>
                <a:ea typeface="Times New Roman"/>
                <a:cs typeface="Times New Roman"/>
              </a:rPr>
              <a:t>Purpose: </a:t>
            </a:r>
            <a:r>
              <a:rPr lang="en-US" sz="2400" b="1" dirty="0" smtClean="0">
                <a:latin typeface="Trebuchet MS"/>
                <a:ea typeface="Times New Roman"/>
                <a:cs typeface="Times New Roman"/>
              </a:rPr>
              <a:t>Signal to potential applicants </a:t>
            </a:r>
            <a:r>
              <a:rPr lang="en-US" sz="2400" dirty="0" smtClean="0">
                <a:latin typeface="Trebuchet MS"/>
                <a:ea typeface="Times New Roman"/>
                <a:cs typeface="Times New Roman"/>
              </a:rPr>
              <a:t>the kinds of projects the TPB would like to see proposed</a:t>
            </a:r>
          </a:p>
          <a:p>
            <a:r>
              <a:rPr lang="en-US" sz="2400" b="1" dirty="0" smtClean="0">
                <a:latin typeface="Trebuchet MS"/>
                <a:ea typeface="Times New Roman"/>
                <a:cs typeface="Times New Roman"/>
              </a:rPr>
              <a:t>Implementation is dependent </a:t>
            </a:r>
            <a:r>
              <a:rPr lang="en-US" sz="2400" dirty="0" smtClean="0">
                <a:latin typeface="Trebuchet MS"/>
                <a:ea typeface="Times New Roman"/>
                <a:cs typeface="Times New Roman"/>
              </a:rPr>
              <a:t>on potential applicants that are able and willing to carry out the project and identify match funding</a:t>
            </a:r>
          </a:p>
          <a:p>
            <a:r>
              <a:rPr lang="en-US" sz="2400" dirty="0" smtClean="0">
                <a:latin typeface="Trebuchet MS"/>
                <a:cs typeface="Times New Roman"/>
              </a:rPr>
              <a:t>Applicants can propose other projects</a:t>
            </a:r>
          </a:p>
          <a:p>
            <a:r>
              <a:rPr lang="en-US" sz="2400" dirty="0" smtClean="0">
                <a:latin typeface="Trebuchet MS"/>
                <a:cs typeface="Times New Roman"/>
              </a:rPr>
              <a:t>Priority project applications </a:t>
            </a:r>
            <a:r>
              <a:rPr lang="en-US" sz="2400" b="1" dirty="0" smtClean="0">
                <a:latin typeface="Trebuchet MS"/>
                <a:cs typeface="Times New Roman"/>
              </a:rPr>
              <a:t>are not weighted more heavily</a:t>
            </a:r>
            <a:r>
              <a:rPr lang="en-US" sz="2400" dirty="0" smtClean="0">
                <a:latin typeface="Trebuchet MS"/>
                <a:cs typeface="Times New Roman"/>
              </a:rPr>
              <a:t> than other project ideas</a:t>
            </a:r>
          </a:p>
          <a:p>
            <a:pPr marL="0" indent="0">
              <a:buNone/>
            </a:pPr>
            <a:endParaRPr lang="en-US" sz="2400" dirty="0" smtClean="0">
              <a:latin typeface="Trebuchet MS"/>
              <a:cs typeface="Times New Roman"/>
            </a:endParaRPr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8218961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Priority Projects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/>
              <a:t>A.	Mobility Manager Positions at the Local </a:t>
            </a:r>
            <a:r>
              <a:rPr lang="en-US" sz="2800" dirty="0" smtClean="0"/>
              <a:t>	Government </a:t>
            </a:r>
            <a:r>
              <a:rPr lang="en-US" sz="2800" dirty="0"/>
              <a:t>Level	</a:t>
            </a:r>
          </a:p>
          <a:p>
            <a:pPr marL="0" indent="0">
              <a:buNone/>
            </a:pPr>
            <a:r>
              <a:rPr lang="en-US" sz="2800" dirty="0"/>
              <a:t>B.	Challenge Grant for Coordinated </a:t>
            </a:r>
            <a:r>
              <a:rPr lang="en-US" sz="2800" dirty="0" smtClean="0"/>
              <a:t>	Planning </a:t>
            </a:r>
            <a:r>
              <a:rPr lang="en-US" sz="2800" dirty="0"/>
              <a:t>Efforts	</a:t>
            </a:r>
          </a:p>
          <a:p>
            <a:pPr marL="0" indent="0">
              <a:buNone/>
            </a:pPr>
            <a:r>
              <a:rPr lang="en-US" sz="2800" dirty="0"/>
              <a:t>C.	Personal Mobility Counseling Services </a:t>
            </a:r>
            <a:r>
              <a:rPr lang="en-US" sz="2800" dirty="0" smtClean="0"/>
              <a:t>	(</a:t>
            </a:r>
            <a:r>
              <a:rPr lang="en-US" sz="2800" dirty="0"/>
              <a:t>Mobility Management at the Individual </a:t>
            </a:r>
            <a:r>
              <a:rPr lang="en-US" sz="2800" dirty="0" smtClean="0"/>
              <a:t>	Level</a:t>
            </a:r>
            <a:r>
              <a:rPr lang="en-US" sz="2800" dirty="0"/>
              <a:t>)	</a:t>
            </a:r>
          </a:p>
          <a:p>
            <a:pPr marL="0" indent="0">
              <a:buNone/>
            </a:pPr>
            <a:r>
              <a:rPr lang="en-US" sz="2800" dirty="0"/>
              <a:t>D.	Travel Training</a:t>
            </a:r>
            <a:r>
              <a:rPr lang="en-US" dirty="0"/>
              <a:t>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2266687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Priority Projects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 smtClean="0"/>
              <a:t>E</a:t>
            </a:r>
            <a:r>
              <a:rPr lang="en-US" sz="2800" dirty="0"/>
              <a:t>.	Door-through-Door or Escorted </a:t>
            </a:r>
            <a:r>
              <a:rPr lang="en-US" sz="2800" dirty="0" smtClean="0"/>
              <a:t>	Transportation </a:t>
            </a:r>
            <a:r>
              <a:rPr lang="en-US" sz="2800" dirty="0"/>
              <a:t>Service	</a:t>
            </a:r>
          </a:p>
          <a:p>
            <a:pPr marL="0" indent="0">
              <a:buNone/>
            </a:pPr>
            <a:r>
              <a:rPr lang="en-US" sz="2800" dirty="0"/>
              <a:t>F.	Expanded and On-Going Sensitivity </a:t>
            </a:r>
            <a:r>
              <a:rPr lang="en-US" sz="2800" dirty="0" smtClean="0"/>
              <a:t>	and </a:t>
            </a:r>
            <a:r>
              <a:rPr lang="en-US" sz="2800" dirty="0"/>
              <a:t>Customer Service Training for </a:t>
            </a:r>
            <a:r>
              <a:rPr lang="en-US" sz="2800" dirty="0" smtClean="0"/>
              <a:t>	Taxi</a:t>
            </a:r>
            <a:r>
              <a:rPr lang="en-US" sz="2800" dirty="0"/>
              <a:t>, Bus  &amp; Paratransit Drivers	</a:t>
            </a:r>
          </a:p>
          <a:p>
            <a:pPr marL="914400" indent="-914400">
              <a:buAutoNum type="alphaUcPeriod" startAt="7"/>
            </a:pPr>
            <a:r>
              <a:rPr lang="en-US" sz="2800" dirty="0" smtClean="0"/>
              <a:t>Shuttle </a:t>
            </a:r>
            <a:r>
              <a:rPr lang="en-US" sz="2800" dirty="0"/>
              <a:t>or Taxi service to Bus Stops </a:t>
            </a:r>
            <a:r>
              <a:rPr lang="en-US" sz="2800" dirty="0" smtClean="0"/>
              <a:t>and </a:t>
            </a:r>
            <a:r>
              <a:rPr lang="en-US" sz="2800" dirty="0"/>
              <a:t>Rail </a:t>
            </a:r>
            <a:r>
              <a:rPr lang="en-US" sz="2800" dirty="0" smtClean="0"/>
              <a:t>Stations</a:t>
            </a:r>
          </a:p>
          <a:p>
            <a:pPr marL="514350" indent="-514350">
              <a:buAutoNum type="alphaUcPeriod" startAt="7"/>
            </a:pPr>
            <a:r>
              <a:rPr lang="en-US" sz="2800" dirty="0"/>
              <a:t>	</a:t>
            </a:r>
            <a:r>
              <a:rPr lang="en-US" sz="2800" dirty="0" smtClean="0"/>
              <a:t>Bus </a:t>
            </a:r>
            <a:r>
              <a:rPr lang="en-US" sz="2800" dirty="0"/>
              <a:t>Stop and Sidewalk Improvements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1757211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Priority Projects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 smtClean="0"/>
              <a:t>I.	Deviated </a:t>
            </a:r>
            <a:r>
              <a:rPr lang="en-US" sz="2800" dirty="0"/>
              <a:t>Bus or Feeder Service for </a:t>
            </a:r>
            <a:r>
              <a:rPr lang="en-US" sz="2800" dirty="0" smtClean="0"/>
              <a:t>	Targeted </a:t>
            </a:r>
            <a:r>
              <a:rPr lang="en-US" sz="2800" dirty="0"/>
              <a:t>area or Population </a:t>
            </a:r>
            <a:r>
              <a:rPr lang="en-US" sz="2800" dirty="0" smtClean="0"/>
              <a:t>Groups</a:t>
            </a:r>
            <a:br>
              <a:rPr lang="en-US" sz="2800" dirty="0" smtClean="0"/>
            </a:br>
            <a:r>
              <a:rPr lang="en-US" sz="2800" dirty="0" smtClean="0"/>
              <a:t>J</a:t>
            </a:r>
            <a:r>
              <a:rPr lang="en-US" sz="2800" dirty="0"/>
              <a:t>.	Pilot Programs that Expand the Use of </a:t>
            </a:r>
            <a:r>
              <a:rPr lang="en-US" sz="2800" dirty="0" smtClean="0"/>
              <a:t>	Taxis </a:t>
            </a:r>
            <a:r>
              <a:rPr lang="en-US" sz="2800" dirty="0"/>
              <a:t>for Medical Trips	</a:t>
            </a:r>
          </a:p>
          <a:p>
            <a:pPr marL="0" indent="0">
              <a:buNone/>
            </a:pPr>
            <a:r>
              <a:rPr lang="en-US" sz="2800" dirty="0"/>
              <a:t>K.	Volunteer Driver Programs</a:t>
            </a:r>
          </a:p>
          <a:p>
            <a:pPr marL="0" indent="0">
              <a:buNone/>
            </a:pPr>
            <a:r>
              <a:rPr lang="en-US" sz="2800" dirty="0"/>
              <a:t>L.	Marketing and Outreach on Existing </a:t>
            </a:r>
            <a:r>
              <a:rPr lang="en-US" sz="2800" dirty="0" smtClean="0"/>
              <a:t>	Services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M.	</a:t>
            </a:r>
            <a:r>
              <a:rPr lang="en-US" sz="2800" dirty="0" smtClean="0"/>
              <a:t>Rural </a:t>
            </a:r>
            <a:r>
              <a:rPr lang="en-US" sz="2800" dirty="0"/>
              <a:t>Transportation in areas with little </a:t>
            </a:r>
            <a:r>
              <a:rPr lang="en-US" sz="2800" dirty="0" smtClean="0"/>
              <a:t>	or </a:t>
            </a:r>
            <a:r>
              <a:rPr lang="en-US" sz="2800" dirty="0"/>
              <a:t>no public </a:t>
            </a:r>
            <a:r>
              <a:rPr lang="en-US" sz="2800" dirty="0" smtClean="0"/>
              <a:t>transit </a:t>
            </a:r>
            <a:r>
              <a:rPr lang="en-US" sz="2800" i="1" dirty="0" smtClean="0"/>
              <a:t>(to be defined)</a:t>
            </a:r>
            <a:endParaRPr lang="en-US" sz="2800" i="1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15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0940986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Questions?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542769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Framework for the Competitive Selection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4599396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Draft Solicitation Details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534400" cy="4724400"/>
          </a:xfrm>
        </p:spPr>
        <p:txBody>
          <a:bodyPr/>
          <a:lstStyle/>
          <a:p>
            <a:r>
              <a:rPr lang="en-US" dirty="0" smtClean="0"/>
              <a:t>Approximately $5 million in Federal Funds available (2 years of funding)</a:t>
            </a:r>
          </a:p>
          <a:p>
            <a:pPr lvl="1"/>
            <a:r>
              <a:rPr lang="en-US" dirty="0" smtClean="0"/>
              <a:t>55% ($2.8 million) for Capital projects for certain subrecipients</a:t>
            </a:r>
          </a:p>
          <a:p>
            <a:pPr lvl="1"/>
            <a:r>
              <a:rPr lang="en-US" dirty="0" smtClean="0"/>
              <a:t>45% ($2.2 million) for “other projects” </a:t>
            </a:r>
          </a:p>
          <a:p>
            <a:r>
              <a:rPr lang="en-US" dirty="0" smtClean="0"/>
              <a:t>$250k Recommended Grant Application Minimum </a:t>
            </a:r>
            <a:endParaRPr lang="en-US" dirty="0"/>
          </a:p>
          <a:p>
            <a:r>
              <a:rPr lang="en-US" dirty="0" smtClean="0"/>
              <a:t>Matching Funds Must be Identified (Cannot Include </a:t>
            </a:r>
            <a:r>
              <a:rPr lang="en-US" dirty="0" err="1" smtClean="0"/>
              <a:t>Inkind</a:t>
            </a:r>
            <a:r>
              <a:rPr lang="en-US" dirty="0" smtClean="0"/>
              <a:t> Donations)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AE827D-304B-4DE3-8B47-9FD0336A140A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4992249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Independent Selection Committee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half" idx="1"/>
          </p:nvPr>
        </p:nvSpPr>
        <p:spPr>
          <a:xfrm>
            <a:off x="457200" y="1371600"/>
            <a:ext cx="8077200" cy="4724400"/>
          </a:xfrm>
        </p:spPr>
        <p:txBody>
          <a:bodyPr/>
          <a:lstStyle/>
          <a:p>
            <a:r>
              <a:rPr lang="en-US" sz="2800" dirty="0" smtClean="0"/>
              <a:t>Chaired </a:t>
            </a:r>
            <a:r>
              <a:rPr lang="en-US" sz="2400" dirty="0" smtClean="0"/>
              <a:t>by</a:t>
            </a:r>
            <a:r>
              <a:rPr lang="en-US" sz="2800" dirty="0" smtClean="0"/>
              <a:t> Task Force Chair</a:t>
            </a:r>
          </a:p>
          <a:p>
            <a:r>
              <a:rPr lang="en-US" sz="2800" dirty="0" smtClean="0"/>
              <a:t>Members </a:t>
            </a:r>
          </a:p>
          <a:p>
            <a:pPr lvl="1"/>
            <a:r>
              <a:rPr lang="en-US" sz="2400" dirty="0" smtClean="0"/>
              <a:t>Local human service and transit representatives</a:t>
            </a:r>
          </a:p>
          <a:p>
            <a:pPr lvl="1"/>
            <a:r>
              <a:rPr lang="en-US" sz="2400" dirty="0" smtClean="0"/>
              <a:t>National organizations with expertize in transportation for people with disabilities</a:t>
            </a:r>
          </a:p>
          <a:p>
            <a:r>
              <a:rPr lang="en-US" sz="2800" dirty="0" smtClean="0"/>
              <a:t>Reviews and scores applications</a:t>
            </a:r>
          </a:p>
          <a:p>
            <a:r>
              <a:rPr lang="en-US" sz="2800" dirty="0" smtClean="0"/>
              <a:t>Makes Funding Recommendations to the TPB</a:t>
            </a:r>
          </a:p>
          <a:p>
            <a:r>
              <a:rPr lang="en-US" sz="2800" dirty="0" smtClean="0"/>
              <a:t>TPB asked to approve Recommendations</a:t>
            </a:r>
            <a:endParaRPr lang="en-US" sz="28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AE827D-304B-4DE3-8B47-9FD0336A140A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3765286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Selection Criteria</a:t>
            </a:r>
            <a:br>
              <a:rPr lang="en-US" dirty="0" smtClean="0"/>
            </a:br>
            <a:r>
              <a:rPr lang="en-US" sz="3200" b="1" dirty="0" smtClean="0">
                <a:solidFill>
                  <a:srgbClr val="C00000"/>
                </a:solidFill>
              </a:rPr>
              <a:t>Maximum Points: 100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524000"/>
            <a:ext cx="8382000" cy="4724400"/>
          </a:xfrm>
        </p:spPr>
        <p:txBody>
          <a:bodyPr/>
          <a:lstStyle/>
          <a:p>
            <a:r>
              <a:rPr lang="en-US" dirty="0" smtClean="0"/>
              <a:t>Responsiveness to Strategies- </a:t>
            </a:r>
            <a:r>
              <a:rPr lang="en-US" b="1" dirty="0" smtClean="0">
                <a:solidFill>
                  <a:srgbClr val="C00000"/>
                </a:solidFill>
              </a:rPr>
              <a:t>20</a:t>
            </a:r>
            <a:endParaRPr lang="en-US" b="1" dirty="0" smtClean="0"/>
          </a:p>
          <a:p>
            <a:r>
              <a:rPr lang="en-US" dirty="0" smtClean="0"/>
              <a:t>Demonstrates Coordination Among Agencies -</a:t>
            </a:r>
            <a:r>
              <a:rPr lang="en-US" b="1" dirty="0">
                <a:solidFill>
                  <a:srgbClr val="C00000"/>
                </a:solidFill>
              </a:rPr>
              <a:t>25</a:t>
            </a:r>
          </a:p>
          <a:p>
            <a:r>
              <a:rPr lang="en-US" dirty="0" smtClean="0"/>
              <a:t>Institutional Capacity to Manage and Administer an FTA grant -</a:t>
            </a:r>
            <a:r>
              <a:rPr lang="en-US" b="1" dirty="0" smtClean="0">
                <a:solidFill>
                  <a:srgbClr val="C00000"/>
                </a:solidFill>
              </a:rPr>
              <a:t>20</a:t>
            </a:r>
          </a:p>
          <a:p>
            <a:r>
              <a:rPr lang="en-US" dirty="0" smtClean="0"/>
              <a:t>Projects Feasibility</a:t>
            </a:r>
            <a:r>
              <a:rPr lang="en-US" b="1" dirty="0" smtClean="0">
                <a:solidFill>
                  <a:srgbClr val="C00000"/>
                </a:solidFill>
              </a:rPr>
              <a:t>- 15</a:t>
            </a:r>
            <a:endParaRPr lang="en-US" dirty="0" smtClean="0"/>
          </a:p>
          <a:p>
            <a:r>
              <a:rPr lang="en-US" dirty="0" smtClean="0"/>
              <a:t>Regional Need (serves more than one jurisdiction)- </a:t>
            </a:r>
            <a:r>
              <a:rPr lang="en-US" b="1" dirty="0">
                <a:solidFill>
                  <a:srgbClr val="C00000"/>
                </a:solidFill>
              </a:rPr>
              <a:t>10</a:t>
            </a:r>
          </a:p>
          <a:p>
            <a:r>
              <a:rPr lang="en-US" dirty="0" smtClean="0"/>
              <a:t>Customer Focus and Involvement </a:t>
            </a:r>
            <a:r>
              <a:rPr lang="en-US" b="1" dirty="0" smtClean="0">
                <a:solidFill>
                  <a:srgbClr val="C00000"/>
                </a:solidFill>
              </a:rPr>
              <a:t>-10</a:t>
            </a:r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AE827D-304B-4DE3-8B47-9FD0336A140A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6188251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Anticipated Schedule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i="1" dirty="0" smtClean="0"/>
              <a:t>If FTA issues final rules by August:</a:t>
            </a:r>
            <a:br>
              <a:rPr lang="en-US" i="1" dirty="0" smtClean="0"/>
            </a:br>
            <a:endParaRPr lang="en-US" i="1" dirty="0" smtClean="0"/>
          </a:p>
          <a:p>
            <a:r>
              <a:rPr lang="en-US" dirty="0" smtClean="0"/>
              <a:t>Solicitation would start in August with an October 1 deadline</a:t>
            </a:r>
          </a:p>
          <a:p>
            <a:r>
              <a:rPr lang="en-US" dirty="0" smtClean="0"/>
              <a:t>Web-based Application Form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388296" y="3305890"/>
            <a:ext cx="36740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1964099833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Questions or Comments?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51521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676400"/>
            <a:ext cx="2286000" cy="2819400"/>
          </a:xfrm>
        </p:spPr>
        <p:txBody>
          <a:bodyPr/>
          <a:lstStyle/>
          <a:p>
            <a:pPr algn="ctr"/>
            <a:r>
              <a:rPr lang="en-US" sz="2800" dirty="0" smtClean="0">
                <a:solidFill>
                  <a:schemeClr val="bg2"/>
                </a:solidFill>
                <a:latin typeface="+mn-lt"/>
              </a:rPr>
              <a:t>Washington DC-VA-MD Urbanized Area; </a:t>
            </a:r>
            <a:br>
              <a:rPr lang="en-US" sz="2800" dirty="0" smtClean="0">
                <a:solidFill>
                  <a:schemeClr val="bg2"/>
                </a:solidFill>
                <a:latin typeface="+mn-lt"/>
              </a:rPr>
            </a:br>
            <a:r>
              <a:rPr lang="en-US" sz="1800" dirty="0" smtClean="0">
                <a:solidFill>
                  <a:schemeClr val="bg2"/>
                </a:solidFill>
                <a:latin typeface="+mn-lt"/>
              </a:rPr>
              <a:t>As Defined by the 2010 Census</a:t>
            </a:r>
            <a:endParaRPr lang="en-US" sz="1800" dirty="0">
              <a:solidFill>
                <a:schemeClr val="bg2"/>
              </a:solidFill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81" t="12672" r="21796" b="8181"/>
          <a:stretch/>
        </p:blipFill>
        <p:spPr bwMode="auto">
          <a:xfrm>
            <a:off x="2364740" y="-12701"/>
            <a:ext cx="6766560" cy="7506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8169060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4800" dirty="0" smtClean="0"/>
              <a:t>Questions?</a:t>
            </a:r>
            <a:endParaRPr lang="en-US" sz="4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363AD-0628-49BC-A6DF-C505628199C2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7693986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000" b="0" i="1" u="none" strike="noStrike" cap="none" normalizeH="0" baseline="0" smtClean="0">
            <a:ln>
              <a:noFill/>
            </a:ln>
            <a:solidFill>
              <a:srgbClr val="E8E8D0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000" b="0" i="1" u="none" strike="noStrike" cap="none" normalizeH="0" baseline="0" smtClean="0">
            <a:ln>
              <a:noFill/>
            </a:ln>
            <a:solidFill>
              <a:srgbClr val="E8E8D0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5719</TotalTime>
  <Words>729</Words>
  <Application>Microsoft Office PowerPoint</Application>
  <PresentationFormat>Letter Paper (8.5x11 in)</PresentationFormat>
  <Paragraphs>161</Paragraphs>
  <Slides>24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Default Design</vt:lpstr>
      <vt:lpstr>TPB Human Service Transportation Coordination Program</vt:lpstr>
      <vt:lpstr>MAP-21 Changes</vt:lpstr>
      <vt:lpstr>New Section 5310 Enhanced Mobility Program</vt:lpstr>
      <vt:lpstr>The TPB’s Role in JARC and New Freedom</vt:lpstr>
      <vt:lpstr>FTA Draft Requirements  Enhanced Mobility Program</vt:lpstr>
      <vt:lpstr>Schedule for Plan Update and Solicitation</vt:lpstr>
      <vt:lpstr>Key Elements for Coordinated Plan Required by Federal Rules </vt:lpstr>
      <vt:lpstr>Unmet Transportation Needs Based on Facilitated Discussion at Joint Task Force/AFA meeting in October 2014</vt:lpstr>
      <vt:lpstr>Inventory of Existing Services</vt:lpstr>
      <vt:lpstr>Inventory of Existing Services</vt:lpstr>
      <vt:lpstr>Strategies To Address Unmet Needs and Improve Coordination</vt:lpstr>
      <vt:lpstr>Priority Projects</vt:lpstr>
      <vt:lpstr>Priority Projects</vt:lpstr>
      <vt:lpstr>Priority Projects</vt:lpstr>
      <vt:lpstr>Priority Projects</vt:lpstr>
      <vt:lpstr>PowerPoint Presentation</vt:lpstr>
      <vt:lpstr>Framework for the Competitive Selection</vt:lpstr>
      <vt:lpstr>Draft Solicitation Details</vt:lpstr>
      <vt:lpstr>Independent Selection Committee</vt:lpstr>
      <vt:lpstr>Selection Criteria Maximum Points: 100</vt:lpstr>
      <vt:lpstr>Anticipated Schedule</vt:lpstr>
      <vt:lpstr>PowerPoint Presentation</vt:lpstr>
      <vt:lpstr>Washington DC-VA-MD Urbanized Area;  As Defined by the 2010 Census</vt:lpstr>
      <vt:lpstr>PowerPoint Presentation</vt:lpstr>
    </vt:vector>
  </TitlesOfParts>
  <Company>Metropolitan Washington Council of Governments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Andrew Austin</dc:creator>
  <cp:lastModifiedBy>Wendy Klancher</cp:lastModifiedBy>
  <cp:revision>579</cp:revision>
  <dcterms:created xsi:type="dcterms:W3CDTF">2007-05-03T19:42:33Z</dcterms:created>
  <dcterms:modified xsi:type="dcterms:W3CDTF">2014-05-15T02:08:48Z</dcterms:modified>
</cp:coreProperties>
</file>