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12"/>
  </p:notesMasterIdLst>
  <p:handoutMasterIdLst>
    <p:handoutMasterId r:id="rId13"/>
  </p:handoutMasterIdLst>
  <p:sldIdLst>
    <p:sldId id="298" r:id="rId2"/>
    <p:sldId id="344" r:id="rId3"/>
    <p:sldId id="359" r:id="rId4"/>
    <p:sldId id="340" r:id="rId5"/>
    <p:sldId id="339" r:id="rId6"/>
    <p:sldId id="363" r:id="rId7"/>
    <p:sldId id="358" r:id="rId8"/>
    <p:sldId id="366" r:id="rId9"/>
    <p:sldId id="367" r:id="rId10"/>
    <p:sldId id="274" r:id="rId11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CCFFFF"/>
    <a:srgbClr val="CC99FF"/>
    <a:srgbClr val="CCECFF"/>
    <a:srgbClr val="FF0000"/>
    <a:srgbClr val="66FF33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26" autoAdjust="0"/>
    <p:restoredTop sz="94652" autoAdjust="0"/>
  </p:normalViewPr>
  <p:slideViewPr>
    <p:cSldViewPr>
      <p:cViewPr varScale="1">
        <p:scale>
          <a:sx n="63" d="100"/>
          <a:sy n="63" d="100"/>
        </p:scale>
        <p:origin x="-1146" y="-114"/>
      </p:cViewPr>
      <p:guideLst>
        <p:guide orient="horz" pos="187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I:\OHS%20Electronic%20File%20Folders\SPG-CAO-NCR%20EPC\EPC\2012\2012.11.14\Spending%20Details%202012.11.06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I:\OHS%20Electronic%20File%20Folders\SPG-CAO-NCR%20EPC\EPC\2012\2012.11.14\Spending%20Details%202012.11.06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  <a:ln w="19050"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rgbClr val="92D050"/>
              </a:solidFill>
              <a:ln w="19050"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rgbClr val="CCFFFF"/>
              </a:solidFill>
              <a:ln w="19050"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rgbClr val="CC99FF"/>
              </a:solidFill>
              <a:ln w="19050">
                <a:solidFill>
                  <a:schemeClr val="bg1"/>
                </a:solidFill>
              </a:ln>
            </c:spPr>
          </c:dPt>
          <c:dLbls>
            <c:dLbl>
              <c:idx val="0"/>
              <c:layout>
                <c:manualLayout>
                  <c:x val="4.7947912357810757E-3"/>
                  <c:y val="-1.2109180952163017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28980406240892703"/>
                  <c:y val="-5.30872069464596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5.986166493092835E-2"/>
                  <c:y val="-0.1614568756868005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1.45124926993632E-4"/>
                  <c:y val="-5.5170729410130008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 algn="ctr" rtl="0">
                  <a:defRPr lang="en-US" sz="2000" b="0" i="0" u="none" strike="noStrike" kern="1200" baseline="0">
                    <a:solidFill>
                      <a:srgbClr val="636363"/>
                    </a:solidFill>
                    <a:latin typeface="Arial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DATA!$A$14:$A$17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DATA!$B$14:$B$17</c:f>
              <c:numCache>
                <c:formatCode>"$"#,##0</c:formatCode>
                <c:ptCount val="4"/>
                <c:pt idx="0">
                  <c:v>28361918</c:v>
                </c:pt>
                <c:pt idx="1">
                  <c:v>5440948</c:v>
                </c:pt>
                <c:pt idx="2">
                  <c:v>10042842</c:v>
                </c:pt>
                <c:pt idx="3">
                  <c:v>15546769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spPr>
            <a:ln>
              <a:solidFill>
                <a:prstClr val="white"/>
              </a:solidFill>
            </a:ln>
          </c:spPr>
          <c:dPt>
            <c:idx val="0"/>
            <c:bubble3D val="0"/>
            <c:spPr>
              <a:solidFill>
                <a:srgbClr val="00B050"/>
              </a:solidFill>
              <a:ln>
                <a:solidFill>
                  <a:prstClr val="white"/>
                </a:solidFill>
              </a:ln>
            </c:spPr>
          </c:dPt>
          <c:dPt>
            <c:idx val="1"/>
            <c:bubble3D val="0"/>
            <c:spPr>
              <a:solidFill>
                <a:srgbClr val="92D050"/>
              </a:solidFill>
              <a:ln>
                <a:solidFill>
                  <a:prstClr val="white"/>
                </a:solidFill>
              </a:ln>
            </c:spPr>
          </c:dPt>
          <c:dPt>
            <c:idx val="2"/>
            <c:bubble3D val="0"/>
            <c:spPr>
              <a:solidFill>
                <a:srgbClr val="CCFFFF"/>
              </a:solidFill>
              <a:ln>
                <a:solidFill>
                  <a:prstClr val="white"/>
                </a:solidFill>
              </a:ln>
            </c:spPr>
          </c:dPt>
          <c:dPt>
            <c:idx val="3"/>
            <c:bubble3D val="0"/>
            <c:spPr>
              <a:solidFill>
                <a:srgbClr val="CC99FF"/>
              </a:solidFill>
              <a:ln>
                <a:solidFill>
                  <a:prstClr val="white"/>
                </a:solidFill>
              </a:ln>
            </c:spPr>
          </c:dPt>
          <c:dLbls>
            <c:dLbl>
              <c:idx val="0"/>
              <c:layout>
                <c:manualLayout>
                  <c:x val="0.20423095131629929"/>
                  <c:y val="0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2497664230700587"/>
                  <c:y val="0.16168468481925943"/>
                </c:manualLayout>
              </c:layout>
              <c:spPr/>
              <c:txPr>
                <a:bodyPr/>
                <a:lstStyle/>
                <a:p>
                  <a:pPr algn="ctr" rtl="0">
                    <a:defRPr lang="en-US" sz="2000" b="0" i="0" u="none" strike="noStrike" kern="1200" baseline="0" dirty="0">
                      <a:solidFill>
                        <a:srgbClr val="636363"/>
                      </a:solidFill>
                      <a:latin typeface="Arial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.11587135090150247"/>
                  <c:y val="0.32426224254366248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20500788937796599"/>
                  <c:y val="-0.4144811084389050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 algn="ctr" rtl="0">
                  <a:defRPr lang="en-US" sz="2000" b="0" i="0" u="none" strike="noStrike" kern="1200" baseline="0">
                    <a:solidFill>
                      <a:srgbClr val="636363"/>
                    </a:solidFill>
                    <a:latin typeface="Arial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DATA!$A$25:$A$28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DATA!$B$25:$B$28</c:f>
              <c:numCache>
                <c:formatCode>"$"#,##0</c:formatCode>
                <c:ptCount val="4"/>
                <c:pt idx="0">
                  <c:v>4010649</c:v>
                </c:pt>
                <c:pt idx="1">
                  <c:v>4342435</c:v>
                </c:pt>
                <c:pt idx="2">
                  <c:v>7778546</c:v>
                </c:pt>
                <c:pt idx="3">
                  <c:v>43260847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27F2FFB1-2311-47E5-8604-7D1F48932250}" type="datetimeFigureOut">
              <a:rPr lang="en-US"/>
              <a:pPr>
                <a:defRPr/>
              </a:pPr>
              <a:t>11/8/2012</a:t>
            </a:fld>
            <a:endParaRPr lang="en-US" dirty="0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180C56CF-4255-46F3-B647-DACAE6E8F1C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6979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fld id="{A0BD68E1-8C37-4777-BA3F-B5361AB784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4329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8661E9E6-BCBD-4501-B483-29325C98BB7A}" type="slidenum">
              <a:rPr lang="en-US" sz="1200" b="0"/>
              <a:pPr algn="r" defTabSz="931863"/>
              <a:t>2</a:t>
            </a:fld>
            <a:endParaRPr lang="en-US" sz="1200" b="0" dirty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3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B5682E95-03A1-4A2A-BD93-D7A0BCFC429C}" type="slidenum">
              <a:rPr lang="en-US" sz="1200" b="0"/>
              <a:pPr algn="r" defTabSz="931863"/>
              <a:t>4</a:t>
            </a:fld>
            <a:endParaRPr lang="en-US" sz="1200" b="0" dirty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5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7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9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1EFFBA3A-74F9-4390-8025-DE73507DED1A}" type="slidenum">
              <a:rPr lang="en-US" sz="1200" b="0"/>
              <a:pPr algn="r" defTabSz="931863"/>
              <a:t>10</a:t>
            </a:fld>
            <a:endParaRPr lang="en-US" sz="1200" b="0" dirty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5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6" name="Picture 50"/>
          <p:cNvPicPr>
            <a:picLocks noChangeAspect="1" noChangeArrowheads="1"/>
          </p:cNvPicPr>
          <p:nvPr userDrawn="1"/>
        </p:nvPicPr>
        <p:blipFill>
          <a:blip r:embed="rId2" cstate="print"/>
          <a:srcRect l="7033" r="7846"/>
          <a:stretch>
            <a:fillRect/>
          </a:stretch>
        </p:blipFill>
        <p:spPr bwMode="auto">
          <a:xfrm>
            <a:off x="7848600" y="5562600"/>
            <a:ext cx="11636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4"/>
          <p:cNvSpPr>
            <a:spLocks noChangeArrowheads="1"/>
          </p:cNvSpPr>
          <p:nvPr userDrawn="1"/>
        </p:nvSpPr>
        <p:spPr bwMode="auto">
          <a:xfrm rot="5400000">
            <a:off x="-2870993" y="2870993"/>
            <a:ext cx="6858000" cy="1116013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" name="Rectangle 22"/>
          <p:cNvSpPr>
            <a:spLocks noChangeArrowheads="1"/>
          </p:cNvSpPr>
          <p:nvPr userDrawn="1"/>
        </p:nvSpPr>
        <p:spPr bwMode="auto">
          <a:xfrm>
            <a:off x="0" y="0"/>
            <a:ext cx="144463" cy="6858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2902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902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CFE0598-3500-4FE7-91C7-261DFA22332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defRPr sz="1800"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3AB6A-235A-442D-A3C6-CD6BE702CC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1FC2C-7FC7-4EA6-92C1-6CEFB3E1D0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6C899-24BA-4B1F-9153-AB5FCD0EC8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A8F89-A6AE-43C6-8334-D0EB719CA4B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4E5B9-CC5A-4517-88FB-84E61727F8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9CDD3-FF1E-4ABD-AC82-29B630A5B4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29264-2E37-4AF9-99CE-A93E703107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80325-E366-40FA-B4F8-254E48C59D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B65DB-BEBE-4B9C-941C-A94CFAF455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88913"/>
            <a:ext cx="2057400" cy="56880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88913"/>
            <a:ext cx="6019800" cy="56880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77C10-E916-4004-BC31-80E57AD58F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88913"/>
            <a:ext cx="8229600" cy="56880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0F89E-3FF9-4010-8BAD-8D8194E5DB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33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68413"/>
            <a:ext cx="8229600" cy="4608512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7A4E9-BFF9-48EC-B4F6-93840AF1A4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51" name="Rectangle 35"/>
          <p:cNvSpPr>
            <a:spLocks noChangeArrowheads="1"/>
          </p:cNvSpPr>
          <p:nvPr/>
        </p:nvSpPr>
        <p:spPr bwMode="auto">
          <a:xfrm>
            <a:off x="3175" y="0"/>
            <a:ext cx="9144000" cy="981075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68413"/>
            <a:ext cx="822960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6053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605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125" y="6619875"/>
            <a:ext cx="3905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041EEAC-E843-4AC7-A1F8-BC148D09CD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6059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1032" name="Picture 50"/>
          <p:cNvPicPr>
            <a:picLocks noChangeAspect="1" noChangeArrowheads="1"/>
          </p:cNvPicPr>
          <p:nvPr/>
        </p:nvPicPr>
        <p:blipFill>
          <a:blip r:embed="rId15" cstate="print"/>
          <a:srcRect l="7033" r="7846"/>
          <a:stretch>
            <a:fillRect/>
          </a:stretch>
        </p:blipFill>
        <p:spPr bwMode="auto">
          <a:xfrm>
            <a:off x="8153400" y="5851525"/>
            <a:ext cx="9604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  <p:sldLayoutId id="2147483907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9pPr>
    </p:titleStyle>
    <p:bodyStyle>
      <a:lvl1pPr marL="266700" indent="-266700" algn="l" rtl="0" eaLnBrk="0" fontAlgn="base" hangingPunct="0">
        <a:spcBef>
          <a:spcPct val="60000"/>
        </a:spcBef>
        <a:spcAft>
          <a:spcPct val="0"/>
        </a:spcAft>
        <a:buClr>
          <a:srgbClr val="AE0A38"/>
        </a:buClr>
        <a:buFont typeface="Wingdings" pitchFamily="2" charset="2"/>
        <a:buChar char="§"/>
        <a:defRPr sz="2400">
          <a:solidFill>
            <a:srgbClr val="777777"/>
          </a:solidFill>
          <a:latin typeface="+mn-lt"/>
          <a:ea typeface="+mn-ea"/>
          <a:cs typeface="+mn-cs"/>
        </a:defRPr>
      </a:lvl1pPr>
      <a:lvl2pPr marL="827088" indent="-28575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Char char="•"/>
        <a:defRPr sz="2000">
          <a:solidFill>
            <a:srgbClr val="777777"/>
          </a:solidFill>
          <a:latin typeface="+mn-lt"/>
        </a:defRPr>
      </a:lvl2pPr>
      <a:lvl3pPr marL="1235075" indent="-22860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Font typeface="Arial" charset="0"/>
        <a:buChar char="-"/>
        <a:defRPr sz="2400">
          <a:solidFill>
            <a:srgbClr val="777777"/>
          </a:solidFill>
          <a:latin typeface="+mn-lt"/>
        </a:defRPr>
      </a:lvl3pPr>
      <a:lvl4pPr marL="1643063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Timothy.Fitzsimmons@dc.gov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990600" y="2563813"/>
            <a:ext cx="78422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algn="r"/>
            <a:r>
              <a:rPr lang="en-US" sz="3400" b="0" dirty="0">
                <a:solidFill>
                  <a:schemeClr val="tx2"/>
                </a:solidFill>
              </a:rPr>
              <a:t/>
            </a:r>
            <a:br>
              <a:rPr lang="en-US" sz="3400" b="0" dirty="0">
                <a:solidFill>
                  <a:schemeClr val="tx2"/>
                </a:solidFill>
              </a:rPr>
            </a:br>
            <a:r>
              <a:rPr lang="en-US" sz="3400" b="0" dirty="0">
                <a:solidFill>
                  <a:schemeClr val="tx2"/>
                </a:solidFill>
              </a:rPr>
              <a:t> </a:t>
            </a:r>
            <a:r>
              <a:rPr lang="en-US" sz="3200" b="0" dirty="0">
                <a:solidFill>
                  <a:schemeClr val="tx2"/>
                </a:solidFill>
              </a:rPr>
              <a:t>NCR Urban Areas Security Initiative  </a:t>
            </a:r>
            <a:br>
              <a:rPr lang="en-US" sz="3200" b="0" dirty="0">
                <a:solidFill>
                  <a:schemeClr val="tx2"/>
                </a:solidFill>
              </a:rPr>
            </a:br>
            <a:r>
              <a:rPr lang="en-US" sz="3200" b="0" dirty="0">
                <a:solidFill>
                  <a:schemeClr val="tx2"/>
                </a:solidFill>
              </a:rPr>
              <a:t>Grants Update</a:t>
            </a:r>
            <a:endParaRPr lang="en-US" sz="3400" b="0" dirty="0">
              <a:solidFill>
                <a:schemeClr val="tx2"/>
              </a:solidFill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191000" y="3665538"/>
            <a:ext cx="460057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endParaRPr lang="en-US" sz="1600" b="0" dirty="0">
              <a:solidFill>
                <a:srgbClr val="777777"/>
              </a:solidFill>
            </a:endParaRPr>
          </a:p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r>
              <a:rPr lang="en-US" sz="1600" b="0" dirty="0" smtClean="0">
                <a:solidFill>
                  <a:srgbClr val="777777"/>
                </a:solidFill>
              </a:rPr>
              <a:t>14 November 2012</a:t>
            </a:r>
            <a:endParaRPr lang="en-US" sz="1600" b="0" dirty="0">
              <a:solidFill>
                <a:srgbClr val="777777"/>
              </a:solidFill>
            </a:endParaRP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2286000" y="4724400"/>
            <a:ext cx="6553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SAA Brief to the </a:t>
            </a:r>
            <a:r>
              <a:rPr lang="en-US" b="0" dirty="0" smtClean="0"/>
              <a:t>NCR Emergency Preparedness Council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7162800" cy="53340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2012 UASI Awards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2009 UASI 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2010 UASI 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2011 UASI 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Outlook for FY 2013</a:t>
            </a:r>
            <a:endParaRPr lang="en-US" sz="1400" dirty="0" smtClean="0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Agenda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49CEDA6-445E-40DF-BE00-417E83F0AA1D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FY2012 </a:t>
            </a:r>
            <a:r>
              <a:rPr lang="en-US" dirty="0">
                <a:solidFill>
                  <a:schemeClr val="tx1"/>
                </a:solidFill>
              </a:rPr>
              <a:t>UASI award amount is </a:t>
            </a:r>
            <a:r>
              <a:rPr lang="en-US" dirty="0" smtClean="0">
                <a:solidFill>
                  <a:srgbClr val="009999"/>
                </a:solidFill>
              </a:rPr>
              <a:t>$51,839,027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SAA issued all awards by </a:t>
            </a:r>
            <a:r>
              <a:rPr lang="en-US" dirty="0" smtClean="0">
                <a:solidFill>
                  <a:srgbClr val="009999"/>
                </a:solidFill>
              </a:rPr>
              <a:t>August 31, 2012</a:t>
            </a:r>
          </a:p>
          <a:p>
            <a:pPr lvl="1" eaLnBrk="1" hangingPunct="1"/>
            <a:r>
              <a:rPr lang="en-US" dirty="0" smtClean="0">
                <a:solidFill>
                  <a:schemeClr val="tx1"/>
                </a:solidFill>
              </a:rPr>
              <a:t>Subgrant period of performance is </a:t>
            </a:r>
            <a:r>
              <a:rPr lang="en-US" dirty="0" smtClean="0">
                <a:solidFill>
                  <a:srgbClr val="009999"/>
                </a:solidFill>
              </a:rPr>
              <a:t>9/1/2012 – 5/31/2014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FEMA reduced the period of performance for the FY2012 UASI grants to only 24 months.  Extensions are unlikely to be granted.</a:t>
            </a:r>
            <a:endParaRPr lang="en-US" dirty="0">
              <a:solidFill>
                <a:srgbClr val="009999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2012 UASI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3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FY </a:t>
            </a:r>
            <a:r>
              <a:rPr lang="en-US" sz="2400" dirty="0" smtClean="0">
                <a:solidFill>
                  <a:schemeClr val="bg1"/>
                </a:solidFill>
              </a:rPr>
              <a:t>2012 </a:t>
            </a:r>
            <a:r>
              <a:rPr lang="en-US" sz="2400" dirty="0">
                <a:solidFill>
                  <a:schemeClr val="bg1"/>
                </a:solidFill>
              </a:rPr>
              <a:t>UASI period of performance is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September </a:t>
            </a:r>
            <a:r>
              <a:rPr lang="en-US" sz="2400" dirty="0">
                <a:solidFill>
                  <a:schemeClr val="bg1"/>
                </a:solidFill>
              </a:rPr>
              <a:t>1, </a:t>
            </a:r>
            <a:r>
              <a:rPr lang="en-US" sz="2400" dirty="0" smtClean="0">
                <a:solidFill>
                  <a:schemeClr val="bg1"/>
                </a:solidFill>
              </a:rPr>
              <a:t>2012–August </a:t>
            </a:r>
            <a:r>
              <a:rPr lang="en-US" sz="2400" dirty="0">
                <a:solidFill>
                  <a:schemeClr val="bg1"/>
                </a:solidFill>
              </a:rPr>
              <a:t>31, </a:t>
            </a:r>
            <a:r>
              <a:rPr lang="en-US" sz="2400" dirty="0" smtClean="0">
                <a:solidFill>
                  <a:schemeClr val="bg1"/>
                </a:solidFill>
              </a:rPr>
              <a:t>2014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2057400"/>
            <a:ext cx="82296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FY 2009 UASI award—$58,006,500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SAA has paid all final reimbursement requests and performed final draw-down from FEMA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The FY2009 UASI grant was closed out at </a:t>
            </a:r>
            <a:r>
              <a:rPr lang="en-US" dirty="0" smtClean="0">
                <a:solidFill>
                  <a:srgbClr val="009999"/>
                </a:solidFill>
              </a:rPr>
              <a:t>99.8% </a:t>
            </a:r>
            <a:r>
              <a:rPr lang="en-US" dirty="0" smtClean="0">
                <a:solidFill>
                  <a:schemeClr val="tx1"/>
                </a:solidFill>
              </a:rPr>
              <a:t>expended.  </a:t>
            </a:r>
            <a:r>
              <a:rPr lang="en-US" dirty="0" smtClean="0">
                <a:solidFill>
                  <a:srgbClr val="009999"/>
                </a:solidFill>
              </a:rPr>
              <a:t>$141,414.53 </a:t>
            </a:r>
            <a:r>
              <a:rPr lang="en-US" dirty="0" smtClean="0">
                <a:solidFill>
                  <a:schemeClr val="tx1"/>
                </a:solidFill>
              </a:rPr>
              <a:t>was returned to FEMA at close-out</a:t>
            </a:r>
          </a:p>
          <a:p>
            <a:pPr eaLnBrk="1" hangingPunct="1">
              <a:lnSpc>
                <a:spcPct val="90000"/>
              </a:lnSpc>
            </a:pPr>
            <a:endParaRPr 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en-US" dirty="0" smtClean="0"/>
          </a:p>
        </p:txBody>
      </p:sp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2009 UASI Overview</a:t>
            </a:r>
            <a:endParaRPr lang="en-US" sz="3000" b="0" dirty="0"/>
          </a:p>
        </p:txBody>
      </p:sp>
      <p:sp>
        <p:nvSpPr>
          <p:cNvPr id="717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2B6C4EC-6E3C-4A51-BFBD-94A275343AB5}" type="slidenum">
              <a:rPr lang="en-US" smtClean="0"/>
              <a:pPr/>
              <a:t>4</a:t>
            </a:fld>
            <a:endParaRPr lang="en-US" dirty="0" smtClean="0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485900" y="1143000"/>
            <a:ext cx="5829300" cy="8302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FY 2009 </a:t>
            </a:r>
            <a:r>
              <a:rPr lang="en-US" sz="2400" dirty="0">
                <a:solidFill>
                  <a:schemeClr val="bg1"/>
                </a:solidFill>
              </a:rPr>
              <a:t>UASI period of performance </a:t>
            </a:r>
            <a:r>
              <a:rPr lang="en-US" sz="2400" dirty="0" smtClean="0">
                <a:solidFill>
                  <a:schemeClr val="bg1"/>
                </a:solidFill>
              </a:rPr>
              <a:t>was </a:t>
            </a:r>
            <a:r>
              <a:rPr lang="en-US" sz="2400" dirty="0">
                <a:solidFill>
                  <a:schemeClr val="bg1"/>
                </a:solidFill>
              </a:rPr>
              <a:t>August </a:t>
            </a:r>
            <a:r>
              <a:rPr lang="en-US" sz="2400" dirty="0" smtClean="0">
                <a:solidFill>
                  <a:schemeClr val="bg1"/>
                </a:solidFill>
              </a:rPr>
              <a:t>1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smtClean="0">
                <a:solidFill>
                  <a:schemeClr val="bg1"/>
                </a:solidFill>
              </a:rPr>
              <a:t>2009–July </a:t>
            </a:r>
            <a:r>
              <a:rPr lang="en-US" sz="2400" dirty="0">
                <a:solidFill>
                  <a:schemeClr val="bg1"/>
                </a:solidFill>
              </a:rPr>
              <a:t>31, 2012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2514600"/>
            <a:ext cx="8229600" cy="3962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 2010 UASI award—$59,392,477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Currently, the FY 2010 UASI grant is </a:t>
            </a:r>
            <a:r>
              <a:rPr lang="en-US" dirty="0" smtClean="0">
                <a:solidFill>
                  <a:srgbClr val="009999"/>
                </a:solidFill>
              </a:rPr>
              <a:t>57% expended</a:t>
            </a:r>
            <a:r>
              <a:rPr lang="en-US" dirty="0" smtClean="0">
                <a:solidFill>
                  <a:schemeClr val="tx1"/>
                </a:solidFill>
              </a:rPr>
              <a:t> with </a:t>
            </a:r>
            <a:r>
              <a:rPr lang="en-US" dirty="0" smtClean="0">
                <a:solidFill>
                  <a:srgbClr val="009999"/>
                </a:solidFill>
              </a:rPr>
              <a:t>48% </a:t>
            </a:r>
            <a:r>
              <a:rPr lang="en-US" dirty="0" smtClean="0">
                <a:solidFill>
                  <a:schemeClr val="tx1"/>
                </a:solidFill>
              </a:rPr>
              <a:t>fully reimbursed to subgrantees.  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This subgrantee draw-down pattern is consistent with prior grant years.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2010 UASI Overview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5</a:t>
            </a:fld>
            <a:endParaRPr lang="en-US" dirty="0" smtClean="0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914400" y="11430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FY 2010 UASI period of performance is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August 1, 2010–July 31, 2013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FY2010 UASI Spending Status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graphicFrame>
        <p:nvGraphicFramePr>
          <p:cNvPr id="7" name="Char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5316991"/>
              </p:ext>
            </p:extLst>
          </p:nvPr>
        </p:nvGraphicFramePr>
        <p:xfrm>
          <a:off x="457200" y="990599"/>
          <a:ext cx="8447894" cy="55847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1981200"/>
            <a:ext cx="8229600" cy="42672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 2011 UASI award—</a:t>
            </a:r>
            <a:r>
              <a:rPr lang="en-US" dirty="0" smtClean="0">
                <a:solidFill>
                  <a:srgbClr val="009999"/>
                </a:solidFill>
              </a:rPr>
              <a:t>$59,392,477</a:t>
            </a:r>
          </a:p>
          <a:p>
            <a:pPr eaLnBrk="1" hangingPunct="1"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Currently, the FY </a:t>
            </a:r>
            <a:r>
              <a:rPr lang="en-US" dirty="0" smtClean="0">
                <a:solidFill>
                  <a:schemeClr val="tx1"/>
                </a:solidFill>
              </a:rPr>
              <a:t>2011 </a:t>
            </a:r>
            <a:r>
              <a:rPr lang="en-US" dirty="0">
                <a:solidFill>
                  <a:schemeClr val="tx1"/>
                </a:solidFill>
              </a:rPr>
              <a:t>UASI grant is </a:t>
            </a:r>
            <a:r>
              <a:rPr lang="en-US" dirty="0" smtClean="0">
                <a:solidFill>
                  <a:srgbClr val="009999"/>
                </a:solidFill>
              </a:rPr>
              <a:t>14% </a:t>
            </a:r>
            <a:r>
              <a:rPr lang="en-US" dirty="0">
                <a:solidFill>
                  <a:srgbClr val="009999"/>
                </a:solidFill>
              </a:rPr>
              <a:t>expended</a:t>
            </a:r>
            <a:r>
              <a:rPr lang="en-US" dirty="0">
                <a:solidFill>
                  <a:schemeClr val="tx1"/>
                </a:solidFill>
              </a:rPr>
              <a:t> with </a:t>
            </a:r>
            <a:r>
              <a:rPr lang="en-US" dirty="0">
                <a:solidFill>
                  <a:srgbClr val="009999"/>
                </a:solidFill>
              </a:rPr>
              <a:t>7</a:t>
            </a:r>
            <a:r>
              <a:rPr lang="en-US" dirty="0" smtClean="0">
                <a:solidFill>
                  <a:srgbClr val="009999"/>
                </a:solidFill>
              </a:rPr>
              <a:t>% </a:t>
            </a:r>
            <a:r>
              <a:rPr lang="en-US" dirty="0">
                <a:solidFill>
                  <a:schemeClr val="tx1"/>
                </a:solidFill>
              </a:rPr>
              <a:t>fully reimbursed to subgrantees.  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Original sub-grant period of performance is</a:t>
            </a:r>
            <a:r>
              <a:rPr lang="en-US" dirty="0" smtClean="0">
                <a:solidFill>
                  <a:srgbClr val="009999"/>
                </a:solidFill>
              </a:rPr>
              <a:t> 9/1/2011–10/31/2013</a:t>
            </a: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2011 UASI Awards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7</a:t>
            </a:fld>
            <a:endParaRPr lang="en-US" dirty="0" smtClean="0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FY 2011 UASI period of performance is: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September 1, 2011–August 31, 2014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188913"/>
            <a:ext cx="8229600" cy="633412"/>
          </a:xfrm>
        </p:spPr>
        <p:txBody>
          <a:bodyPr/>
          <a:lstStyle/>
          <a:p>
            <a:r>
              <a:rPr lang="en-US" dirty="0" smtClean="0"/>
              <a:t>FY2011 UASI Spending Status</a:t>
            </a:r>
            <a:endParaRPr lang="en-US" dirty="0"/>
          </a:p>
        </p:txBody>
      </p:sp>
      <p:graphicFrame>
        <p:nvGraphicFramePr>
          <p:cNvPr id="5" name="Char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5368510"/>
              </p:ext>
            </p:extLst>
          </p:nvPr>
        </p:nvGraphicFramePr>
        <p:xfrm>
          <a:off x="533400" y="946917"/>
          <a:ext cx="8375185" cy="5891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1881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1973997"/>
            <a:ext cx="8229600" cy="4503003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Current Continuing Resolution runs through March 2013.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FY2013 grant application timeline is dependent on the budget appropriation dates  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If a FY2013 budget is passed at the end of March 2013 then the rough timeline for FY2013 UASI would be: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Grant Guidance issued – </a:t>
            </a:r>
            <a:r>
              <a:rPr lang="en-US" dirty="0" smtClean="0">
                <a:solidFill>
                  <a:srgbClr val="009999"/>
                </a:solidFill>
              </a:rPr>
              <a:t>April 2013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Grant Applications due – </a:t>
            </a:r>
            <a:r>
              <a:rPr lang="en-US" dirty="0" smtClean="0">
                <a:solidFill>
                  <a:srgbClr val="009999"/>
                </a:solidFill>
              </a:rPr>
              <a:t>June 2013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Grant Award Amounts announced – </a:t>
            </a:r>
            <a:r>
              <a:rPr lang="en-US" dirty="0" smtClean="0">
                <a:solidFill>
                  <a:srgbClr val="009999"/>
                </a:solidFill>
              </a:rPr>
              <a:t>August 2013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Grant Awards Issued – </a:t>
            </a:r>
            <a:r>
              <a:rPr lang="en-US" dirty="0" smtClean="0">
                <a:solidFill>
                  <a:srgbClr val="009999"/>
                </a:solidFill>
              </a:rPr>
              <a:t>Sept. 2013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SAA Issues sub-grant awards – </a:t>
            </a:r>
            <a:r>
              <a:rPr lang="en-US" dirty="0" smtClean="0">
                <a:solidFill>
                  <a:srgbClr val="009999"/>
                </a:solidFill>
              </a:rPr>
              <a:t>Sept-Oct. 2013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chemeClr val="tx1"/>
                </a:solidFill>
              </a:rPr>
              <a:t>2013 UASI grant will likely be awarded for </a:t>
            </a:r>
            <a:r>
              <a:rPr lang="en-US" dirty="0" smtClean="0">
                <a:solidFill>
                  <a:srgbClr val="009999"/>
                </a:solidFill>
              </a:rPr>
              <a:t>24 months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2013 Grant Outlook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9</a:t>
            </a:fld>
            <a:endParaRPr lang="en-US" dirty="0" smtClean="0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Any FY2013 grants would have to be included in a new Congressional budget appropriation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7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493838"/>
            <a:ext cx="7162800" cy="4602162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/>
              <a:t>Tim Fitzsimmons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/>
              <a:t>Grants Division Chief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/>
              <a:t>D.C. HSEMA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/>
              <a:t>202-727-6155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sz="2800" dirty="0" smtClean="0">
                <a:hlinkClick r:id="rId3"/>
              </a:rPr>
              <a:t>Timothy.Fitzsimmons@dc.gov</a:t>
            </a:r>
            <a:endParaRPr lang="en-US" sz="2800" dirty="0" smtClean="0"/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Font typeface="Wingdings" pitchFamily="2" charset="2"/>
              <a:buNone/>
            </a:pPr>
            <a:endParaRPr lang="en-US" sz="1400" dirty="0" smtClean="0"/>
          </a:p>
        </p:txBody>
      </p:sp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sz="3000" b="0" dirty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4343D8F-9284-4C98-8F36-77F3D5AF48C8}" type="slidenum">
              <a:rPr lang="en-US" smtClean="0"/>
              <a:pPr/>
              <a:t>10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CR SAA Presentation Template 09">
  <a:themeElements>
    <a:clrScheme name="DeticaDFI presentation template 1">
      <a:dk1>
        <a:srgbClr val="636363"/>
      </a:dk1>
      <a:lt1>
        <a:srgbClr val="FFFFFF"/>
      </a:lt1>
      <a:dk2>
        <a:srgbClr val="AE0A38"/>
      </a:dk2>
      <a:lt2>
        <a:srgbClr val="BBBBBB"/>
      </a:lt2>
      <a:accent1>
        <a:srgbClr val="8EAE20"/>
      </a:accent1>
      <a:accent2>
        <a:srgbClr val="C6D68F"/>
      </a:accent2>
      <a:accent3>
        <a:srgbClr val="FFFFFF"/>
      </a:accent3>
      <a:accent4>
        <a:srgbClr val="535353"/>
      </a:accent4>
      <a:accent5>
        <a:srgbClr val="C6D3AB"/>
      </a:accent5>
      <a:accent6>
        <a:srgbClr val="B3C281"/>
      </a:accent6>
      <a:hlink>
        <a:srgbClr val="269FA9"/>
      </a:hlink>
      <a:folHlink>
        <a:srgbClr val="92D2D4"/>
      </a:folHlink>
    </a:clrScheme>
    <a:fontScheme name="DeticaDFI presentatio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ticaDFI presentation template 1">
        <a:dk1>
          <a:srgbClr val="636363"/>
        </a:dk1>
        <a:lt1>
          <a:srgbClr val="FFFFFF"/>
        </a:lt1>
        <a:dk2>
          <a:srgbClr val="AE0A38"/>
        </a:dk2>
        <a:lt2>
          <a:srgbClr val="BBBBBB"/>
        </a:lt2>
        <a:accent1>
          <a:srgbClr val="8EAE20"/>
        </a:accent1>
        <a:accent2>
          <a:srgbClr val="C6D68F"/>
        </a:accent2>
        <a:accent3>
          <a:srgbClr val="FFFFFF"/>
        </a:accent3>
        <a:accent4>
          <a:srgbClr val="535353"/>
        </a:accent4>
        <a:accent5>
          <a:srgbClr val="C6D3AB"/>
        </a:accent5>
        <a:accent6>
          <a:srgbClr val="B3C281"/>
        </a:accent6>
        <a:hlink>
          <a:srgbClr val="269FA9"/>
        </a:hlink>
        <a:folHlink>
          <a:srgbClr val="92D2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5094</TotalTime>
  <Words>458</Words>
  <Application>Microsoft Office PowerPoint</Application>
  <PresentationFormat>On-screen Show (4:3)</PresentationFormat>
  <Paragraphs>77</Paragraphs>
  <Slides>10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NCR SAA Presentation Template 09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FY2010 UASI Spending Status</vt:lpstr>
      <vt:lpstr>PowerPoint Presentation</vt:lpstr>
      <vt:lpstr>FY2011 UASI Spending Status</vt:lpstr>
      <vt:lpstr>PowerPoint Presentation</vt:lpstr>
      <vt:lpstr>PowerPoint Presentation</vt:lpstr>
    </vt:vector>
  </TitlesOfParts>
  <Company>DC-GOV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charles.madden</dc:creator>
  <cp:lastModifiedBy>ServUS</cp:lastModifiedBy>
  <cp:revision>511</cp:revision>
  <dcterms:created xsi:type="dcterms:W3CDTF">2008-04-10T01:18:27Z</dcterms:created>
  <dcterms:modified xsi:type="dcterms:W3CDTF">2012-11-08T20:41:32Z</dcterms:modified>
</cp:coreProperties>
</file>