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2"/>
  </p:notesMasterIdLst>
  <p:handoutMasterIdLst>
    <p:handoutMasterId r:id="rId13"/>
  </p:handoutMasterIdLst>
  <p:sldIdLst>
    <p:sldId id="288" r:id="rId2"/>
    <p:sldId id="290" r:id="rId3"/>
    <p:sldId id="298" r:id="rId4"/>
    <p:sldId id="297" r:id="rId5"/>
    <p:sldId id="291" r:id="rId6"/>
    <p:sldId id="294" r:id="rId7"/>
    <p:sldId id="292" r:id="rId8"/>
    <p:sldId id="293" r:id="rId9"/>
    <p:sldId id="295" r:id="rId10"/>
    <p:sldId id="278" r:id="rId11"/>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9034" autoAdjust="0"/>
  </p:normalViewPr>
  <p:slideViewPr>
    <p:cSldViewPr snapToGrid="0" snapToObjects="1">
      <p:cViewPr varScale="1">
        <p:scale>
          <a:sx n="92" d="100"/>
          <a:sy n="92" d="100"/>
        </p:scale>
        <p:origin x="71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95" d="100"/>
          <a:sy n="95" d="100"/>
        </p:scale>
        <p:origin x="3534"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8623175-169F-3846-BA4D-E652445F38E3}" type="datetimeFigureOut">
              <a:rPr lang="en-US" smtClean="0"/>
              <a:t>9/14/2018</a:t>
            </a:fld>
            <a:endParaRPr lang="en-US"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9F66097F-446C-1B4D-939C-DE6109EA7CAE}" type="slidenum">
              <a:rPr lang="en-US" smtClean="0"/>
              <a:t>‹#›</a:t>
            </a:fld>
            <a:endParaRPr lang="en-US" dirty="0"/>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E8B3D8F-114B-A443-AC93-AB6267D4A736}" type="datetimeFigureOut">
              <a:rPr lang="en-US" smtClean="0"/>
              <a:t>9/14/2018</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1436F691-95C7-1B40-B9ED-37CC98F20D13}" type="slidenum">
              <a:rPr lang="en-US" smtClean="0"/>
              <a:t>‹#›</a:t>
            </a:fld>
            <a:endParaRPr lang="en-US" dirty="0"/>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chesapeakebay.net/channel_files/26226/2018_3c_water_quality__2018-clean_08-31-18.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chesapeakebay.net/channel_files/26226/2018_3c_water_quality__2018-clean_08-31-18.pdf"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chesapeakebay.net/channel_files/26226/2018_3c_water_quality__2018-clean_08-31-18.pdf"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epa.gov/sites/production/files/2018-07/documents/factsheet-epa-midpoint-assessment-chesapeake-bay-tmdl.pdf"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1</a:t>
            </a:fld>
            <a:endParaRPr lang="en-US" dirty="0"/>
          </a:p>
        </p:txBody>
      </p:sp>
    </p:spTree>
    <p:extLst>
      <p:ext uri="{BB962C8B-B14F-4D97-AF65-F5344CB8AC3E}">
        <p14:creationId xmlns:p14="http://schemas.microsoft.com/office/powerpoint/2010/main" val="3712243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15 million pound shortfall for Nitrogen</a:t>
            </a:r>
          </a:p>
          <a:p>
            <a:pPr marL="171450" indent="-171450">
              <a:buFont typeface="Arial" panose="020B0604020202020204" pitchFamily="34" charset="0"/>
              <a:buChar char="•"/>
            </a:pPr>
            <a:r>
              <a:rPr lang="en-US" dirty="0"/>
              <a:t>The implementation of BMPs specifically in the agricultural and urban sectors will need to accelerate to close this gap. </a:t>
            </a:r>
          </a:p>
          <a:p>
            <a:pPr marL="171450" indent="-171450">
              <a:buFont typeface="Arial" panose="020B0604020202020204" pitchFamily="34" charset="0"/>
              <a:buChar char="•"/>
            </a:pPr>
            <a:r>
              <a:rPr lang="en-US" dirty="0"/>
              <a:t>As of 2017, based on the CBP partnership modeling tool estimates, practices are in place to achieve </a:t>
            </a:r>
          </a:p>
          <a:p>
            <a:pPr marL="628650" lvl="1" indent="-171450">
              <a:buFont typeface="Arial" panose="020B0604020202020204" pitchFamily="34" charset="0"/>
              <a:buChar char="•"/>
            </a:pPr>
            <a:r>
              <a:rPr lang="en-US" dirty="0"/>
              <a:t>40 percent of the nitrogen reductions,</a:t>
            </a:r>
          </a:p>
          <a:p>
            <a:pPr marL="628650" lvl="1" indent="-171450">
              <a:buFont typeface="Arial" panose="020B0604020202020204" pitchFamily="34" charset="0"/>
              <a:buChar char="•"/>
            </a:pPr>
            <a:r>
              <a:rPr lang="en-US" dirty="0"/>
              <a:t> 87 percent of the phosphorus reductions and</a:t>
            </a:r>
          </a:p>
          <a:p>
            <a:pPr marL="628650" lvl="1" indent="-171450">
              <a:buFont typeface="Arial" panose="020B0604020202020204" pitchFamily="34" charset="0"/>
              <a:buChar char="•"/>
            </a:pPr>
            <a:r>
              <a:rPr lang="en-US" dirty="0"/>
              <a:t> 67 percent of the sediment reductions (compared to 2009 levels) that are necessary to attain applicable water quality standards in the Bay</a:t>
            </a:r>
          </a:p>
          <a:p>
            <a:pPr lvl="1"/>
            <a:endParaRPr lang="en-US" dirty="0"/>
          </a:p>
          <a:p>
            <a:r>
              <a:rPr lang="en-US" dirty="0"/>
              <a:t>Source:  draft Ches Bay Management Strategy document</a:t>
            </a:r>
          </a:p>
          <a:p>
            <a:r>
              <a:rPr lang="en-US" dirty="0">
                <a:hlinkClick r:id="rId3"/>
              </a:rPr>
              <a:t>https://www.chesapeakebay.net/channel_files/26226/2018_3c_water_quality__2018-clean_08-31-18.pdf</a:t>
            </a:r>
            <a:endParaRPr lang="en-US" dirty="0"/>
          </a:p>
          <a:p>
            <a:endParaRPr lang="en-US" dirty="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2</a:t>
            </a:fld>
            <a:endParaRPr lang="en-US" dirty="0"/>
          </a:p>
        </p:txBody>
      </p:sp>
    </p:spTree>
    <p:extLst>
      <p:ext uri="{BB962C8B-B14F-4D97-AF65-F5344CB8AC3E}">
        <p14:creationId xmlns:p14="http://schemas.microsoft.com/office/powerpoint/2010/main" val="3641645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15 million pound shortfall for Nitrogen</a:t>
            </a:r>
          </a:p>
          <a:p>
            <a:pPr marL="171450" indent="-171450">
              <a:buFont typeface="Arial" panose="020B0604020202020204" pitchFamily="34" charset="0"/>
              <a:buChar char="•"/>
            </a:pPr>
            <a:r>
              <a:rPr lang="en-US" dirty="0"/>
              <a:t>The implementation of BMPs specifically in the agricultural and urban sectors will need to accelerate to close this gap. </a:t>
            </a:r>
          </a:p>
          <a:p>
            <a:pPr marL="171450" indent="-171450">
              <a:buFont typeface="Arial" panose="020B0604020202020204" pitchFamily="34" charset="0"/>
              <a:buChar char="•"/>
            </a:pPr>
            <a:r>
              <a:rPr lang="en-US" dirty="0"/>
              <a:t>As of 2017, based on the CBP partnership modeling tool estimates, practices are in place to achieve </a:t>
            </a:r>
          </a:p>
          <a:p>
            <a:pPr marL="628650" lvl="1" indent="-171450">
              <a:buFont typeface="Arial" panose="020B0604020202020204" pitchFamily="34" charset="0"/>
              <a:buChar char="•"/>
            </a:pPr>
            <a:r>
              <a:rPr lang="en-US" dirty="0"/>
              <a:t>40 percent of the nitrogen reductions,</a:t>
            </a:r>
          </a:p>
          <a:p>
            <a:pPr marL="628650" lvl="1" indent="-171450">
              <a:buFont typeface="Arial" panose="020B0604020202020204" pitchFamily="34" charset="0"/>
              <a:buChar char="•"/>
            </a:pPr>
            <a:r>
              <a:rPr lang="en-US" dirty="0"/>
              <a:t> 87 percent of the phosphorus reductions and</a:t>
            </a:r>
          </a:p>
          <a:p>
            <a:pPr marL="628650" lvl="1" indent="-171450">
              <a:buFont typeface="Arial" panose="020B0604020202020204" pitchFamily="34" charset="0"/>
              <a:buChar char="•"/>
            </a:pPr>
            <a:r>
              <a:rPr lang="en-US" dirty="0"/>
              <a:t> 67 percent of the sediment reductions (compared to 2009 levels) that are necessary to attain applicable water quality standards in the Bay</a:t>
            </a:r>
          </a:p>
          <a:p>
            <a:pPr lvl="1"/>
            <a:endParaRPr lang="en-US" dirty="0"/>
          </a:p>
          <a:p>
            <a:r>
              <a:rPr lang="en-US" dirty="0"/>
              <a:t>Source:  draft Ches Bay Management Strategy document</a:t>
            </a:r>
          </a:p>
          <a:p>
            <a:r>
              <a:rPr lang="en-US" dirty="0">
                <a:hlinkClick r:id="rId3"/>
              </a:rPr>
              <a:t>https://www.chesapeakebay.net/channel_files/26226/2018_3c_water_quality__2018-clean_08-31-18.pdf</a:t>
            </a:r>
            <a:endParaRPr lang="en-US" dirty="0"/>
          </a:p>
          <a:p>
            <a:endParaRPr lang="en-US" dirty="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3</a:t>
            </a:fld>
            <a:endParaRPr lang="en-US" dirty="0"/>
          </a:p>
        </p:txBody>
      </p:sp>
    </p:spTree>
    <p:extLst>
      <p:ext uri="{BB962C8B-B14F-4D97-AF65-F5344CB8AC3E}">
        <p14:creationId xmlns:p14="http://schemas.microsoft.com/office/powerpoint/2010/main" val="678878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15 million pound shortfall for Nitrogen</a:t>
            </a:r>
          </a:p>
          <a:p>
            <a:pPr marL="171450" indent="-171450">
              <a:buFont typeface="Arial" panose="020B0604020202020204" pitchFamily="34" charset="0"/>
              <a:buChar char="•"/>
            </a:pPr>
            <a:r>
              <a:rPr lang="en-US" dirty="0"/>
              <a:t>The implementation of BMPs specifically in the agricultural and urban sectors will need to accelerate to close this gap. </a:t>
            </a:r>
          </a:p>
          <a:p>
            <a:pPr marL="171450" indent="-171450">
              <a:buFont typeface="Arial" panose="020B0604020202020204" pitchFamily="34" charset="0"/>
              <a:buChar char="•"/>
            </a:pPr>
            <a:r>
              <a:rPr lang="en-US" dirty="0"/>
              <a:t>As of 2017, based on the CBP partnership modeling tool estimates, practices are in place to achieve </a:t>
            </a:r>
          </a:p>
          <a:p>
            <a:pPr marL="628650" lvl="1" indent="-171450">
              <a:buFont typeface="Arial" panose="020B0604020202020204" pitchFamily="34" charset="0"/>
              <a:buChar char="•"/>
            </a:pPr>
            <a:r>
              <a:rPr lang="en-US" dirty="0"/>
              <a:t>40 percent of the nitrogen reductions,</a:t>
            </a:r>
          </a:p>
          <a:p>
            <a:pPr marL="628650" lvl="1" indent="-171450">
              <a:buFont typeface="Arial" panose="020B0604020202020204" pitchFamily="34" charset="0"/>
              <a:buChar char="•"/>
            </a:pPr>
            <a:r>
              <a:rPr lang="en-US" dirty="0"/>
              <a:t> 87 percent of the phosphorus reductions and</a:t>
            </a:r>
          </a:p>
          <a:p>
            <a:pPr marL="628650" lvl="1" indent="-171450">
              <a:buFont typeface="Arial" panose="020B0604020202020204" pitchFamily="34" charset="0"/>
              <a:buChar char="•"/>
            </a:pPr>
            <a:r>
              <a:rPr lang="en-US" dirty="0"/>
              <a:t> 67 percent of the sediment reductions (compared to 2009 levels) that are necessary to attain applicable water quality standards in the Bay</a:t>
            </a:r>
          </a:p>
          <a:p>
            <a:pPr lvl="1"/>
            <a:endParaRPr lang="en-US" dirty="0"/>
          </a:p>
          <a:p>
            <a:r>
              <a:rPr lang="en-US" dirty="0"/>
              <a:t>Source:  draft Ches Bay Management Strategy document</a:t>
            </a:r>
          </a:p>
          <a:p>
            <a:r>
              <a:rPr lang="en-US" dirty="0">
                <a:hlinkClick r:id="rId3"/>
              </a:rPr>
              <a:t>https://www.chesapeakebay.net/channel_files/26226/2018_3c_water_quality__2018-clean_08-31-18.pdf</a:t>
            </a:r>
            <a:endParaRPr lang="en-US" dirty="0"/>
          </a:p>
          <a:p>
            <a:endParaRPr lang="en-US" dirty="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4</a:t>
            </a:fld>
            <a:endParaRPr lang="en-US" dirty="0"/>
          </a:p>
        </p:txBody>
      </p:sp>
    </p:spTree>
    <p:extLst>
      <p:ext uri="{BB962C8B-B14F-4D97-AF65-F5344CB8AC3E}">
        <p14:creationId xmlns:p14="http://schemas.microsoft.com/office/powerpoint/2010/main" val="39554803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https://www.epa.gov/sites/production/files/2018-07/documents/factsheet-epa-midpoint-assessment-chesapeake-bay-tmdl.pdf</a:t>
            </a:r>
            <a:endParaRPr lang="en-US" dirty="0"/>
          </a:p>
          <a:p>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5</a:t>
            </a:fld>
            <a:endParaRPr lang="en-US" dirty="0"/>
          </a:p>
        </p:txBody>
      </p:sp>
    </p:spTree>
    <p:extLst>
      <p:ext uri="{BB962C8B-B14F-4D97-AF65-F5344CB8AC3E}">
        <p14:creationId xmlns:p14="http://schemas.microsoft.com/office/powerpoint/2010/main" val="3630696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89"/>
            <a:ext cx="5608320" cy="4597581"/>
          </a:xfrm>
        </p:spPr>
        <p:txBody>
          <a:bodyPr/>
          <a:lstStyle/>
          <a:p>
            <a:r>
              <a:rPr lang="en-US" u="sng" dirty="0"/>
              <a:t>Bullet 1</a:t>
            </a:r>
            <a:r>
              <a:rPr lang="en-US" dirty="0"/>
              <a:t>: financial and technical detail</a:t>
            </a:r>
          </a:p>
          <a:p>
            <a:endParaRPr lang="en-US" dirty="0"/>
          </a:p>
          <a:p>
            <a:r>
              <a:rPr lang="en-US" u="sng" dirty="0"/>
              <a:t>Bullet 2: </a:t>
            </a:r>
            <a:r>
              <a:rPr lang="en-US" dirty="0"/>
              <a:t>schedule for involving partners/locals; clearly define roles; BMP verification protocol is up and running; CAST and other tools made available.</a:t>
            </a:r>
          </a:p>
          <a:p>
            <a:endParaRPr lang="en-US" dirty="0"/>
          </a:p>
          <a:p>
            <a:r>
              <a:rPr lang="en-US" u="sng" dirty="0"/>
              <a:t>Bullet 3: </a:t>
            </a:r>
            <a:r>
              <a:rPr lang="en-US" dirty="0"/>
              <a:t>For climate, initially qualitative climate plans. But expect to update milestones in 2022-2023 to determine climate change impacts to BMPs and develop plans to address these vulnerabilities </a:t>
            </a:r>
          </a:p>
          <a:p>
            <a:endParaRPr lang="en-US" dirty="0"/>
          </a:p>
          <a:p>
            <a:r>
              <a:rPr lang="en-US" u="sng" dirty="0"/>
              <a:t>Bullet 4:  (a) </a:t>
            </a:r>
            <a:r>
              <a:rPr lang="en-US" dirty="0"/>
              <a:t>Monitoring data (USGS or local) be used to support local planning goals.</a:t>
            </a:r>
          </a:p>
          <a:p>
            <a:r>
              <a:rPr lang="en-US" dirty="0"/>
              <a:t>(b) The options include: </a:t>
            </a:r>
            <a:br>
              <a:rPr lang="en-US" dirty="0"/>
            </a:br>
            <a:r>
              <a:rPr lang="en-US" dirty="0"/>
              <a:t>Percentage of BMP Implementation on land uses defined in the Phase 6 Watershed Model; </a:t>
            </a:r>
          </a:p>
          <a:p>
            <a:pPr marL="171450" indent="-171450">
              <a:buFont typeface="Arial" panose="020B0604020202020204" pitchFamily="34" charset="0"/>
              <a:buChar char="•"/>
            </a:pPr>
            <a:r>
              <a:rPr lang="en-US" dirty="0"/>
              <a:t>Quantifying implementation goals for particular BMPs; </a:t>
            </a:r>
          </a:p>
          <a:p>
            <a:pPr marL="171450" indent="-171450">
              <a:buFont typeface="Arial" panose="020B0604020202020204" pitchFamily="34" charset="0"/>
              <a:buChar char="•"/>
            </a:pPr>
            <a:r>
              <a:rPr lang="en-US" dirty="0"/>
              <a:t>Programmatic goals (i.e. ordinances with provisions for erosion and sediment control, urban nutrient management, post-construction performance standards) that include specific implementation, oversight and enforcement requirements; </a:t>
            </a:r>
          </a:p>
          <a:p>
            <a:pPr marL="171450" indent="-171450">
              <a:buFont typeface="Arial" panose="020B0604020202020204" pitchFamily="34" charset="0"/>
              <a:buChar char="•"/>
            </a:pPr>
            <a:r>
              <a:rPr lang="en-US" dirty="0"/>
              <a:t>Numeric nitrogen, phosphorus and sediment as expressed as reductions or maximum load goals </a:t>
            </a:r>
          </a:p>
          <a:p>
            <a:pPr marL="171450" indent="-171450">
              <a:buFont typeface="Arial" panose="020B0604020202020204" pitchFamily="34" charset="0"/>
              <a:buChar char="•"/>
            </a:pPr>
            <a:r>
              <a:rPr lang="en-US" dirty="0"/>
              <a:t>Numeric load goals for one or more pollutants (delivered load of 300 lbs. phosphorus) Numeric reduction goals for one or more pollutants (reduce loads by 4000 lbs. nitrogen) </a:t>
            </a:r>
          </a:p>
          <a:p>
            <a:pPr marL="171450" indent="-171450">
              <a:buFont typeface="Arial" panose="020B0604020202020204" pitchFamily="34" charset="0"/>
              <a:buChar char="•"/>
            </a:pPr>
            <a:r>
              <a:rPr lang="en-US" dirty="0"/>
              <a:t>Pace of implementation over a certain time frame; </a:t>
            </a:r>
          </a:p>
          <a:p>
            <a:pPr marL="171450" indent="-171450">
              <a:buFont typeface="Arial" panose="020B0604020202020204" pitchFamily="34" charset="0"/>
              <a:buChar char="•"/>
            </a:pPr>
            <a:r>
              <a:rPr lang="en-US" dirty="0"/>
              <a:t>Percent reduction of existing loads over a certain time frame; and </a:t>
            </a:r>
          </a:p>
          <a:p>
            <a:pPr marL="171450" indent="-171450">
              <a:buFont typeface="Arial" panose="020B0604020202020204" pitchFamily="34" charset="0"/>
              <a:buChar char="•"/>
            </a:pPr>
            <a:r>
              <a:rPr lang="en-US" dirty="0"/>
              <a:t>Percent of flow in certain tributaries/runoff captured – flow-based targets. </a:t>
            </a:r>
          </a:p>
        </p:txBody>
      </p:sp>
      <p:sp>
        <p:nvSpPr>
          <p:cNvPr id="4" name="Slide Number Placeholder 3"/>
          <p:cNvSpPr>
            <a:spLocks noGrp="1"/>
          </p:cNvSpPr>
          <p:nvPr>
            <p:ph type="sldNum" sz="quarter" idx="10"/>
          </p:nvPr>
        </p:nvSpPr>
        <p:spPr/>
        <p:txBody>
          <a:bodyPr/>
          <a:lstStyle/>
          <a:p>
            <a:fld id="{1436F691-95C7-1B40-B9ED-37CC98F20D13}" type="slidenum">
              <a:rPr lang="en-US" smtClean="0"/>
              <a:t>6</a:t>
            </a:fld>
            <a:endParaRPr lang="en-US" dirty="0"/>
          </a:p>
        </p:txBody>
      </p:sp>
    </p:spTree>
    <p:extLst>
      <p:ext uri="{BB962C8B-B14F-4D97-AF65-F5344CB8AC3E}">
        <p14:creationId xmlns:p14="http://schemas.microsoft.com/office/powerpoint/2010/main" val="1402244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7</a:t>
            </a:fld>
            <a:endParaRPr lang="en-US" dirty="0"/>
          </a:p>
        </p:txBody>
      </p:sp>
    </p:spTree>
    <p:extLst>
      <p:ext uri="{BB962C8B-B14F-4D97-AF65-F5344CB8AC3E}">
        <p14:creationId xmlns:p14="http://schemas.microsoft.com/office/powerpoint/2010/main" val="2572606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8</a:t>
            </a:fld>
            <a:endParaRPr lang="en-US" dirty="0"/>
          </a:p>
        </p:txBody>
      </p:sp>
    </p:spTree>
    <p:extLst>
      <p:ext uri="{BB962C8B-B14F-4D97-AF65-F5344CB8AC3E}">
        <p14:creationId xmlns:p14="http://schemas.microsoft.com/office/powerpoint/2010/main" val="3527252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9</a:t>
            </a:fld>
            <a:endParaRPr lang="en-US" dirty="0"/>
          </a:p>
        </p:txBody>
      </p:sp>
    </p:spTree>
    <p:extLst>
      <p:ext uri="{BB962C8B-B14F-4D97-AF65-F5344CB8AC3E}">
        <p14:creationId xmlns:p14="http://schemas.microsoft.com/office/powerpoint/2010/main" val="119281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36F691-95C7-1B40-B9ED-37CC98F20D13}" type="slidenum">
              <a:rPr lang="en-US" smtClean="0"/>
              <a:t>10</a:t>
            </a:fld>
            <a:endParaRPr lang="en-US" dirty="0"/>
          </a:p>
        </p:txBody>
      </p:sp>
    </p:spTree>
    <p:extLst>
      <p:ext uri="{BB962C8B-B14F-4D97-AF65-F5344CB8AC3E}">
        <p14:creationId xmlns:p14="http://schemas.microsoft.com/office/powerpoint/2010/main" val="803956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1">
    <p:spTree>
      <p:nvGrpSpPr>
        <p:cNvPr id="1" name=""/>
        <p:cNvGrpSpPr/>
        <p:nvPr/>
      </p:nvGrpSpPr>
      <p:grpSpPr>
        <a:xfrm>
          <a:off x="0" y="0"/>
          <a:ext cx="0" cy="0"/>
          <a:chOff x="0" y="0"/>
          <a:chExt cx="0" cy="0"/>
        </a:xfrm>
      </p:grpSpPr>
      <p:sp>
        <p:nvSpPr>
          <p:cNvPr id="6" name="Rectangle 5"/>
          <p:cNvSpPr>
            <a:spLocks/>
          </p:cNvSpPr>
          <p:nvPr userDrawn="1"/>
        </p:nvSpPr>
        <p:spPr>
          <a:xfrm>
            <a:off x="0" y="6126480"/>
            <a:ext cx="9144000" cy="73152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none" lIns="0" tIns="0" rIns="0" bIns="0" rtlCol="0" anchor="t" anchorCtr="0"/>
          <a:lstStyle/>
          <a:p>
            <a:pPr algn="ctr"/>
            <a:endParaRPr lang="en-US" dirty="0"/>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2" y="6280480"/>
            <a:ext cx="2282865" cy="423518"/>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Title Slide 2-Photos">
    <p:spTree>
      <p:nvGrpSpPr>
        <p:cNvPr id="1" name=""/>
        <p:cNvGrpSpPr/>
        <p:nvPr/>
      </p:nvGrpSpPr>
      <p:grpSpPr>
        <a:xfrm>
          <a:off x="0" y="0"/>
          <a:ext cx="0" cy="0"/>
          <a:chOff x="0" y="0"/>
          <a:chExt cx="0" cy="0"/>
        </a:xfrm>
      </p:grpSpPr>
      <p:sp>
        <p:nvSpPr>
          <p:cNvPr id="3" name="Rectangle 2"/>
          <p:cNvSpPr>
            <a:spLocks/>
          </p:cNvSpPr>
          <p:nvPr userDrawn="1"/>
        </p:nvSpPr>
        <p:spPr>
          <a:xfrm>
            <a:off x="0" y="6126480"/>
            <a:ext cx="9144000" cy="73152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none" lIns="0" tIns="0" rIns="0" bIns="0" rtlCol="0" anchor="t" anchorCtr="0"/>
          <a:lstStyle/>
          <a:p>
            <a:pPr algn="ctr"/>
            <a:endParaRPr lang="en-US" dirty="0"/>
          </a:p>
        </p:txBody>
      </p:sp>
      <p:sp>
        <p:nvSpPr>
          <p:cNvPr id="6" name="Rectangle 5"/>
          <p:cNvSpPr>
            <a:spLocks/>
          </p:cNvSpPr>
          <p:nvPr userDrawn="1"/>
        </p:nvSpPr>
        <p:spPr>
          <a:xfrm>
            <a:off x="0" y="0"/>
            <a:ext cx="9144000" cy="205740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t" anchorCtr="0"/>
          <a:lstStyle/>
          <a:p>
            <a:pPr algn="ctr"/>
            <a:endParaRPr lang="en-US"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2" y="6280480"/>
            <a:ext cx="2282865" cy="423518"/>
          </a:xfrm>
          <a:prstGeom prst="rect">
            <a:avLst/>
          </a:prstGeom>
        </p:spPr>
      </p:pic>
    </p:spTree>
    <p:extLst>
      <p:ext uri="{BB962C8B-B14F-4D97-AF65-F5344CB8AC3E}">
        <p14:creationId xmlns:p14="http://schemas.microsoft.com/office/powerpoint/2010/main" val="3639832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280480"/>
            <a:ext cx="2282870" cy="423518"/>
          </a:xfrm>
          <a:prstGeom prst="rect">
            <a:avLst/>
          </a:prstGeom>
        </p:spPr>
      </p:pic>
      <p:sp>
        <p:nvSpPr>
          <p:cNvPr id="7"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ALT">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cxnSp>
        <p:nvCxnSpPr>
          <p:cNvPr id="10" name="Straight Connector 9"/>
          <p:cNvCxnSpPr/>
          <p:nvPr userDrawn="1"/>
        </p:nvCxnSpPr>
        <p:spPr>
          <a:xfrm>
            <a:off x="8461552" y="6353741"/>
            <a:ext cx="0" cy="276999"/>
          </a:xfrm>
          <a:prstGeom prst="line">
            <a:avLst/>
          </a:prstGeom>
          <a:ln w="12700">
            <a:solidFill>
              <a:srgbClr val="7F7F7F"/>
            </a:solidFill>
          </a:ln>
          <a:effectLst/>
        </p:spPr>
        <p:style>
          <a:lnRef idx="2">
            <a:schemeClr val="accent1"/>
          </a:lnRef>
          <a:fillRef idx="0">
            <a:schemeClr val="accent1"/>
          </a:fillRef>
          <a:effectRef idx="1">
            <a:schemeClr val="accent1"/>
          </a:effectRef>
          <a:fontRef idx="minor">
            <a:schemeClr val="tx1"/>
          </a:fontRef>
        </p:style>
      </p:cxn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280480"/>
            <a:ext cx="2282870" cy="423518"/>
          </a:xfrm>
          <a:prstGeom prst="rect">
            <a:avLst/>
          </a:prstGeom>
        </p:spPr>
      </p:pic>
      <p:sp>
        <p:nvSpPr>
          <p:cNvPr id="7"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280480"/>
            <a:ext cx="2282870" cy="423518"/>
          </a:xfrm>
          <a:prstGeom prst="rect">
            <a:avLst/>
          </a:prstGeom>
        </p:spPr>
      </p:pic>
    </p:spTree>
    <p:extLst>
      <p:ext uri="{BB962C8B-B14F-4D97-AF65-F5344CB8AC3E}">
        <p14:creationId xmlns:p14="http://schemas.microsoft.com/office/powerpoint/2010/main" val="100296352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0" r:id="rId3"/>
    <p:sldLayoutId id="2147483657" r:id="rId4"/>
    <p:sldLayoutId id="2147483660" r:id="rId5"/>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hyperlink" Target="https://www.chesapeakebay.net/documents/EPA_Phase_III_WIP_Expectations.pdf"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mailto:tspano@mwcog.org" TargetMode="External"/><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41178765"/>
              </p:ext>
            </p:extLst>
          </p:nvPr>
        </p:nvGraphicFramePr>
        <p:xfrm>
          <a:off x="689656" y="1950181"/>
          <a:ext cx="8454344" cy="3007360"/>
        </p:xfrm>
        <a:graphic>
          <a:graphicData uri="http://schemas.openxmlformats.org/drawingml/2006/table">
            <a:tbl>
              <a:tblPr firstRow="1">
                <a:tableStyleId>{5C22544A-7EE6-4342-B048-85BDC9FD1C3A}</a:tableStyleId>
              </a:tblPr>
              <a:tblGrid>
                <a:gridCol w="8454344">
                  <a:extLst>
                    <a:ext uri="{9D8B030D-6E8A-4147-A177-3AD203B41FA5}">
                      <a16:colId xmlns:a16="http://schemas.microsoft.com/office/drawing/2014/main" val="20000"/>
                    </a:ext>
                  </a:extLst>
                </a:gridCol>
              </a:tblGrid>
              <a:tr h="421906">
                <a:tc>
                  <a:txBody>
                    <a:bodyPr/>
                    <a:lstStyle/>
                    <a:p>
                      <a:pPr algn="l">
                        <a:lnSpc>
                          <a:spcPct val="70000"/>
                        </a:lnSpc>
                      </a:pPr>
                      <a:r>
                        <a:rPr lang="en-US" sz="4000" b="0" i="0" cap="all" spc="0" dirty="0">
                          <a:solidFill>
                            <a:schemeClr val="tx2"/>
                          </a:solidFill>
                          <a:latin typeface="+mn-lt"/>
                          <a:ea typeface="Ebrima" panose="02000000000000000000" pitchFamily="2" charset="0"/>
                          <a:cs typeface="Franklin Gothic Book"/>
                        </a:rPr>
                        <a:t>Chesapeake bay program updates</a:t>
                      </a:r>
                    </a:p>
                  </a:txBody>
                  <a:tcPr marR="457200" marT="0" marB="0">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34589">
                <a:tc>
                  <a:txBody>
                    <a:bodyPr/>
                    <a:lstStyle/>
                    <a:p>
                      <a:pPr algn="l">
                        <a:lnSpc>
                          <a:spcPts val="2760"/>
                        </a:lnSpc>
                      </a:pPr>
                      <a:endParaRPr lang="en-US" sz="2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572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3">
                        <a:extLst>
                          <a:ext uri="{28A0092B-C50C-407E-A947-70E740481C1C}">
                            <a14:useLocalDpi xmlns:a14="http://schemas.microsoft.com/office/drawing/2010/main" val="0"/>
                          </a:ext>
                        </a:extLst>
                      </a:blip>
                      <a:srcRect/>
                      <a:stretch>
                        <a:fillRect/>
                      </a:stretch>
                    </a:blipFill>
                  </a:tcPr>
                </a:tc>
                <a:extLst>
                  <a:ext uri="{0D108BD9-81ED-4DB2-BD59-A6C34878D82A}">
                    <a16:rowId xmlns:a16="http://schemas.microsoft.com/office/drawing/2014/main" val="10001"/>
                  </a:ext>
                </a:extLst>
              </a:tr>
              <a:tr h="315127">
                <a:tc>
                  <a:txBody>
                    <a:bodyPr/>
                    <a:lstStyle/>
                    <a:p>
                      <a:pPr algn="l">
                        <a:lnSpc>
                          <a:spcPts val="2760"/>
                        </a:lnSpc>
                      </a:pPr>
                      <a:r>
                        <a:rPr lang="en-US" sz="2800" dirty="0">
                          <a:solidFill>
                            <a:schemeClr val="tx2"/>
                          </a:solidFill>
                          <a:latin typeface="Franklin Gothic Medium"/>
                          <a:ea typeface="Ebrima" panose="02000000000000000000" pitchFamily="2" charset="0"/>
                          <a:cs typeface="Franklin Gothic Medium"/>
                        </a:rPr>
                        <a:t>2017 Midpoint Assessment &amp; Phase III WIPs</a:t>
                      </a:r>
                    </a:p>
                  </a:txBody>
                  <a:tcPr marR="457200" marT="0" marB="13716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Tanya Spano, Chief, Regional Water Quality Management</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Heidi Bonnaffon, Environmental Planner</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Water Resources Technical Committee</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September 14, 2018</a:t>
                      </a:r>
                    </a:p>
                  </a:txBody>
                  <a:tcPr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54852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2091861909"/>
              </p:ext>
            </p:extLst>
          </p:nvPr>
        </p:nvGraphicFramePr>
        <p:xfrm>
          <a:off x="457200" y="192599"/>
          <a:ext cx="8686800" cy="85355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ct val="70000"/>
                        </a:lnSpc>
                      </a:pPr>
                      <a:r>
                        <a:rPr lang="en-US" sz="3600" b="0" kern="1200" cap="none" spc="0" dirty="0">
                          <a:solidFill>
                            <a:schemeClr val="tx2"/>
                          </a:solidFill>
                          <a:latin typeface="+mn-lt"/>
                          <a:ea typeface="Ebrima" panose="02000000000000000000" pitchFamily="2" charset="0"/>
                          <a:cs typeface="Franklin Gothic Book"/>
                        </a:rPr>
                        <a:t>Bay TMDL Implementation Schedule</a:t>
                      </a: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3">
                        <a:extLst>
                          <a:ext uri="{28A0092B-C50C-407E-A947-70E740481C1C}">
                            <a14:useLocalDpi xmlns:a14="http://schemas.microsoft.com/office/drawing/2010/main" val="0"/>
                          </a:ext>
                        </a:extLst>
                      </a:blip>
                      <a:srcRect/>
                      <a:stretch>
                        <a:fillRect/>
                      </a:stretch>
                    </a:blipFill>
                  </a:tcPr>
                </a:tc>
                <a:extLst>
                  <a:ext uri="{0D108BD9-81ED-4DB2-BD59-A6C34878D82A}">
                    <a16:rowId xmlns:a16="http://schemas.microsoft.com/office/drawing/2014/main" val="10001"/>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a:t>
            </a:r>
            <a:br>
              <a:rPr lang="en-US" sz="900" dirty="0">
                <a:solidFill>
                  <a:srgbClr val="7F7F7F"/>
                </a:solidFill>
                <a:latin typeface="Franklin Gothic Medium"/>
                <a:cs typeface="Franklin Gothic Medium"/>
              </a:rPr>
            </a:br>
            <a:r>
              <a:rPr lang="en-US" sz="900" dirty="0">
                <a:solidFill>
                  <a:srgbClr val="7F7F7F"/>
                </a:solidFill>
                <a:latin typeface="Franklin Gothic Medium"/>
                <a:cs typeface="Franklin Gothic Medium"/>
              </a:rPr>
              <a:t>September 14, 2018</a:t>
            </a:r>
          </a:p>
          <a:p>
            <a:pPr algn="r"/>
            <a:endParaRPr lang="en-US" sz="1000" dirty="0">
              <a:solidFill>
                <a:srgbClr val="7F7F7F"/>
              </a:solidFill>
              <a:latin typeface="Franklin Gothic Medium"/>
              <a:cs typeface="Franklin Gothic Medium"/>
            </a:endParaRPr>
          </a:p>
        </p:txBody>
      </p:sp>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2</a:t>
            </a:fld>
            <a:endParaRPr lang="en-US" dirty="0"/>
          </a:p>
        </p:txBody>
      </p:sp>
      <p:sp>
        <p:nvSpPr>
          <p:cNvPr id="9" name="TextBox 8"/>
          <p:cNvSpPr txBox="1"/>
          <p:nvPr/>
        </p:nvSpPr>
        <p:spPr>
          <a:xfrm>
            <a:off x="363681" y="925368"/>
            <a:ext cx="8323119" cy="4832092"/>
          </a:xfrm>
          <a:prstGeom prst="rect">
            <a:avLst/>
          </a:prstGeom>
          <a:noFill/>
        </p:spPr>
        <p:txBody>
          <a:bodyPr wrap="square" rtlCol="0">
            <a:spAutoFit/>
          </a:bodyPr>
          <a:lstStyle/>
          <a:p>
            <a:r>
              <a:rPr lang="en-US" b="1" dirty="0"/>
              <a:t> Key Actions &amp; Implications for COG Members/COG Region</a:t>
            </a:r>
          </a:p>
          <a:p>
            <a:endParaRPr lang="en-US" sz="1000" dirty="0"/>
          </a:p>
          <a:p>
            <a:pPr marL="285750" lvl="0" indent="-285750">
              <a:buFont typeface="Arial" panose="020B0604020202020204" pitchFamily="34" charset="0"/>
              <a:buChar char="•"/>
            </a:pPr>
            <a:r>
              <a:rPr lang="en-US" sz="2000" b="1" dirty="0"/>
              <a:t>Final Phase III WIP Planning Targets – July 9, 2018</a:t>
            </a:r>
          </a:p>
          <a:p>
            <a:pPr marL="742950" lvl="1" indent="-285750">
              <a:buFont typeface="Arial" panose="020B0604020202020204" pitchFamily="34" charset="0"/>
              <a:buChar char="•"/>
            </a:pPr>
            <a:r>
              <a:rPr lang="en-US" sz="2000" dirty="0"/>
              <a:t>Completed – Set the stage for States/District to begin working with locals to develop the Phase III WIPs </a:t>
            </a:r>
            <a:r>
              <a:rPr lang="en-US" sz="2000" i="1" dirty="0"/>
              <a:t>(updates @ WRTC meeting)</a:t>
            </a:r>
          </a:p>
          <a:p>
            <a:pPr marL="285750" lvl="0" indent="-285750">
              <a:buFont typeface="Arial" panose="020B0604020202020204" pitchFamily="34" charset="0"/>
              <a:buChar char="•"/>
            </a:pPr>
            <a:r>
              <a:rPr lang="en-US" sz="2000" b="1" dirty="0"/>
              <a:t>Draft Phase III WIPs (w/ climate - narrative &amp; # option) – April 12, 2019</a:t>
            </a:r>
            <a:endParaRPr lang="en-US" sz="2000" dirty="0"/>
          </a:p>
          <a:p>
            <a:pPr marL="742950" lvl="1" indent="-285750">
              <a:buFont typeface="Arial" panose="020B0604020202020204" pitchFamily="34" charset="0"/>
              <a:buChar char="•"/>
            </a:pPr>
            <a:r>
              <a:rPr lang="en-US" sz="2000" dirty="0"/>
              <a:t>States/District need to determine what else needs to be done to meet Bay TMDL goals ‘by 2025’</a:t>
            </a:r>
          </a:p>
          <a:p>
            <a:pPr marL="742950" lvl="1" indent="-285750">
              <a:buFont typeface="Arial" panose="020B0604020202020204" pitchFamily="34" charset="0"/>
              <a:buChar char="•"/>
            </a:pPr>
            <a:r>
              <a:rPr lang="en-US" sz="2000" dirty="0"/>
              <a:t>May need to evaluate ‘trading in time’ options between sectors scheduled to meet goals vs. those where implementation is lagging</a:t>
            </a:r>
          </a:p>
          <a:p>
            <a:pPr marL="742950" lvl="1" indent="-285750">
              <a:buFont typeface="Arial" panose="020B0604020202020204" pitchFamily="34" charset="0"/>
              <a:buChar char="•"/>
            </a:pPr>
            <a:r>
              <a:rPr lang="en-US" sz="2000" dirty="0"/>
              <a:t>Policy issues – how done, legal/permit issues &amp; whether truly ‘time limited’</a:t>
            </a:r>
          </a:p>
          <a:p>
            <a:pPr marL="285750" lvl="0" indent="-285750">
              <a:buFont typeface="Arial" panose="020B0604020202020204" pitchFamily="34" charset="0"/>
              <a:buChar char="•"/>
            </a:pPr>
            <a:r>
              <a:rPr lang="en-US" sz="2000" b="1" dirty="0"/>
              <a:t>Final Draft Conowingo WIP –  June 2019 [may be delayed]</a:t>
            </a:r>
          </a:p>
          <a:p>
            <a:pPr marL="742950" lvl="1" indent="-285750">
              <a:buFont typeface="Arial" panose="020B0604020202020204" pitchFamily="34" charset="0"/>
              <a:buChar char="•"/>
            </a:pPr>
            <a:r>
              <a:rPr lang="en-US" sz="2000" dirty="0"/>
              <a:t>Still uncertainty re: if/how those load allocations may impact COG region – and Phase III WIPs</a:t>
            </a:r>
          </a:p>
          <a:p>
            <a:pPr marL="742950" lvl="1" indent="-285750">
              <a:buFont typeface="Arial" panose="020B0604020202020204" pitchFamily="34" charset="0"/>
              <a:buChar char="•"/>
            </a:pPr>
            <a:r>
              <a:rPr lang="en-US" sz="2000" dirty="0"/>
              <a:t>CBPC letter to PSC addressed need for specific local voice/input</a:t>
            </a:r>
          </a:p>
        </p:txBody>
      </p:sp>
    </p:spTree>
    <p:extLst>
      <p:ext uri="{BB962C8B-B14F-4D97-AF65-F5344CB8AC3E}">
        <p14:creationId xmlns:p14="http://schemas.microsoft.com/office/powerpoint/2010/main" val="118668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953153557"/>
              </p:ext>
            </p:extLst>
          </p:nvPr>
        </p:nvGraphicFramePr>
        <p:xfrm>
          <a:off x="363681" y="114953"/>
          <a:ext cx="8686800" cy="85355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ct val="70000"/>
                        </a:lnSpc>
                      </a:pPr>
                      <a:r>
                        <a:rPr lang="en-US" sz="3600" b="0" kern="1200" cap="none" spc="0" dirty="0">
                          <a:solidFill>
                            <a:schemeClr val="tx2"/>
                          </a:solidFill>
                          <a:latin typeface="+mn-lt"/>
                          <a:ea typeface="Ebrima" panose="02000000000000000000" pitchFamily="2" charset="0"/>
                          <a:cs typeface="Franklin Gothic Book"/>
                        </a:rPr>
                        <a:t>Bay TMDL Implementation Schedule</a:t>
                      </a: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3">
                        <a:extLst>
                          <a:ext uri="{28A0092B-C50C-407E-A947-70E740481C1C}">
                            <a14:useLocalDpi xmlns:a14="http://schemas.microsoft.com/office/drawing/2010/main" val="0"/>
                          </a:ext>
                        </a:extLst>
                      </a:blip>
                      <a:srcRect/>
                      <a:stretch>
                        <a:fillRect/>
                      </a:stretch>
                    </a:blipFill>
                  </a:tcPr>
                </a:tc>
                <a:extLst>
                  <a:ext uri="{0D108BD9-81ED-4DB2-BD59-A6C34878D82A}">
                    <a16:rowId xmlns:a16="http://schemas.microsoft.com/office/drawing/2014/main" val="10001"/>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a:t>
            </a:r>
            <a:br>
              <a:rPr lang="en-US" sz="900" dirty="0">
                <a:solidFill>
                  <a:srgbClr val="7F7F7F"/>
                </a:solidFill>
                <a:latin typeface="Franklin Gothic Medium"/>
                <a:cs typeface="Franklin Gothic Medium"/>
              </a:rPr>
            </a:br>
            <a:r>
              <a:rPr lang="en-US" sz="900" dirty="0">
                <a:solidFill>
                  <a:srgbClr val="7F7F7F"/>
                </a:solidFill>
                <a:latin typeface="Franklin Gothic Medium"/>
                <a:cs typeface="Franklin Gothic Medium"/>
              </a:rPr>
              <a:t>September 14, 2018</a:t>
            </a:r>
          </a:p>
          <a:p>
            <a:pPr algn="r"/>
            <a:endParaRPr lang="en-US" sz="1000" dirty="0">
              <a:solidFill>
                <a:srgbClr val="7F7F7F"/>
              </a:solidFill>
              <a:latin typeface="Franklin Gothic Medium"/>
              <a:cs typeface="Franklin Gothic Medium"/>
            </a:endParaRPr>
          </a:p>
        </p:txBody>
      </p:sp>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3</a:t>
            </a:fld>
            <a:endParaRPr lang="en-US" dirty="0"/>
          </a:p>
        </p:txBody>
      </p:sp>
      <p:sp>
        <p:nvSpPr>
          <p:cNvPr id="9" name="TextBox 8"/>
          <p:cNvSpPr txBox="1"/>
          <p:nvPr/>
        </p:nvSpPr>
        <p:spPr>
          <a:xfrm>
            <a:off x="336248" y="813979"/>
            <a:ext cx="8323119" cy="5447645"/>
          </a:xfrm>
          <a:prstGeom prst="rect">
            <a:avLst/>
          </a:prstGeom>
          <a:noFill/>
        </p:spPr>
        <p:txBody>
          <a:bodyPr wrap="square" rtlCol="0">
            <a:spAutoFit/>
          </a:bodyPr>
          <a:lstStyle/>
          <a:p>
            <a:r>
              <a:rPr lang="en-US" b="1" dirty="0"/>
              <a:t> Key Actions &amp; Implications for COG Members/COG Region (continued)</a:t>
            </a:r>
          </a:p>
          <a:p>
            <a:endParaRPr lang="en-US" sz="1000" dirty="0"/>
          </a:p>
          <a:p>
            <a:pPr marL="285750" lvl="0" indent="-285750">
              <a:buFont typeface="Arial" panose="020B0604020202020204" pitchFamily="34" charset="0"/>
              <a:buChar char="•"/>
            </a:pPr>
            <a:r>
              <a:rPr lang="en-US" sz="2000" b="1" dirty="0"/>
              <a:t>Final Phase III WIPs – August 9, 2019</a:t>
            </a:r>
          </a:p>
          <a:p>
            <a:pPr marL="742950" lvl="1" indent="-285750">
              <a:buFont typeface="Arial" panose="020B0604020202020204" pitchFamily="34" charset="0"/>
              <a:buChar char="•"/>
            </a:pPr>
            <a:r>
              <a:rPr lang="en-US" sz="2000" dirty="0"/>
              <a:t>Sets level of implementation effort for next ~6-1/2 years</a:t>
            </a:r>
          </a:p>
          <a:p>
            <a:pPr marL="742950" lvl="1" indent="-285750">
              <a:buFont typeface="Arial" panose="020B0604020202020204" pitchFamily="34" charset="0"/>
              <a:buChar char="•"/>
            </a:pPr>
            <a:r>
              <a:rPr lang="en-US" sz="2000" dirty="0"/>
              <a:t>Will also need to reflect how those load reductions &amp; implementation will need to be maintained over time/after 2025</a:t>
            </a:r>
          </a:p>
          <a:p>
            <a:pPr marL="742950" lvl="1" indent="-285750">
              <a:buFont typeface="Arial" panose="020B0604020202020204" pitchFamily="34" charset="0"/>
              <a:buChar char="•"/>
            </a:pPr>
            <a:r>
              <a:rPr lang="en-US" sz="2000" dirty="0"/>
              <a:t>Conowingo Loads may have an impact</a:t>
            </a:r>
          </a:p>
          <a:p>
            <a:pPr marL="742950" lvl="1" indent="-285750">
              <a:buFont typeface="Arial" panose="020B0604020202020204" pitchFamily="34" charset="0"/>
              <a:buChar char="•"/>
            </a:pPr>
            <a:r>
              <a:rPr lang="en-US" sz="2000" dirty="0"/>
              <a:t>Climate Change Loads will not yet have been reflected</a:t>
            </a:r>
          </a:p>
          <a:p>
            <a:pPr marL="285750" lvl="0" indent="-285750">
              <a:buFont typeface="Arial" panose="020B0604020202020204" pitchFamily="34" charset="0"/>
              <a:buChar char="•"/>
            </a:pPr>
            <a:r>
              <a:rPr lang="en-US" sz="2000" b="1" dirty="0"/>
              <a:t>Climate Change Loads/Phase III WIP Addendum (beyond narrative)– September 2021</a:t>
            </a:r>
          </a:p>
          <a:p>
            <a:pPr marL="742950" lvl="1" indent="-285750">
              <a:buFont typeface="Arial" panose="020B0604020202020204" pitchFamily="34" charset="0"/>
              <a:buChar char="•"/>
            </a:pPr>
            <a:r>
              <a:rPr lang="en-US" sz="2000" dirty="0"/>
              <a:t>Questions will be focused on two key areas:</a:t>
            </a:r>
          </a:p>
          <a:p>
            <a:pPr marL="1200150" lvl="2" indent="-285750">
              <a:buFont typeface="Arial" panose="020B0604020202020204" pitchFamily="34" charset="0"/>
              <a:buChar char="•"/>
            </a:pPr>
            <a:r>
              <a:rPr lang="en-US" sz="2000" b="1" dirty="0"/>
              <a:t>What are best predictions of Climate Change Impacts on water quality (and the TMDL end goals)?</a:t>
            </a:r>
          </a:p>
          <a:p>
            <a:pPr marL="1200150" lvl="2" indent="-285750">
              <a:buFont typeface="Arial" panose="020B0604020202020204" pitchFamily="34" charset="0"/>
              <a:buChar char="•"/>
            </a:pPr>
            <a:r>
              <a:rPr lang="en-US" sz="2000" b="1" dirty="0"/>
              <a:t>How will Climate Change Impacts affect our implementation (i.e. BMPs and other nutrient reduction efforts)?</a:t>
            </a:r>
          </a:p>
          <a:p>
            <a:pPr marL="742950" lvl="1" indent="-285750">
              <a:buFont typeface="Arial" panose="020B0604020202020204" pitchFamily="34" charset="0"/>
              <a:buChar char="•"/>
            </a:pPr>
            <a:r>
              <a:rPr lang="en-US" sz="2000" b="1" dirty="0"/>
              <a:t>Will all of that help or hurt either our expected progress to meet 2025 goals – or our ability to maintain our progress beyond 2025?</a:t>
            </a:r>
          </a:p>
          <a:p>
            <a:pPr marL="285750" indent="-285750">
              <a:buFont typeface="Arial" panose="020B0604020202020204" pitchFamily="34" charset="0"/>
              <a:buChar char="•"/>
            </a:pPr>
            <a:r>
              <a:rPr lang="en-US" sz="2000" dirty="0">
                <a:solidFill>
                  <a:srgbClr val="0070C0"/>
                </a:solidFill>
              </a:rPr>
              <a:t>Timeframes - Now to 2025 &amp; Beyond 2025 – Priorities?  Feasibility?</a:t>
            </a:r>
          </a:p>
        </p:txBody>
      </p:sp>
    </p:spTree>
    <p:extLst>
      <p:ext uri="{BB962C8B-B14F-4D97-AF65-F5344CB8AC3E}">
        <p14:creationId xmlns:p14="http://schemas.microsoft.com/office/powerpoint/2010/main" val="1466033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nvPr>
        </p:nvGraphicFramePr>
        <p:xfrm>
          <a:off x="457200" y="493776"/>
          <a:ext cx="8686800" cy="85355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ct val="70000"/>
                        </a:lnSpc>
                      </a:pPr>
                      <a:r>
                        <a:rPr lang="en-US" sz="3600" b="0" dirty="0">
                          <a:solidFill>
                            <a:schemeClr val="tx2"/>
                          </a:solidFill>
                          <a:latin typeface="Franklin Gothic Medium"/>
                          <a:cs typeface="Franklin Gothic Medium"/>
                        </a:rPr>
                        <a:t>Midpoint Assessment Results</a:t>
                      </a:r>
                      <a:endParaRPr lang="en-US" sz="3600" b="0" kern="1200" cap="none" spc="0" dirty="0">
                        <a:solidFill>
                          <a:schemeClr val="tx2"/>
                        </a:solidFill>
                        <a:latin typeface="+mn-lt"/>
                        <a:ea typeface="Ebrima" panose="02000000000000000000" pitchFamily="2" charset="0"/>
                        <a:cs typeface="Franklin Gothic Book"/>
                      </a:endParaRP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3">
                        <a:extLst>
                          <a:ext uri="{28A0092B-C50C-407E-A947-70E740481C1C}">
                            <a14:useLocalDpi xmlns:a14="http://schemas.microsoft.com/office/drawing/2010/main" val="0"/>
                          </a:ext>
                        </a:extLst>
                      </a:blip>
                      <a:srcRect/>
                      <a:stretch>
                        <a:fillRect/>
                      </a:stretch>
                    </a:blipFill>
                  </a:tcPr>
                </a:tc>
                <a:extLst>
                  <a:ext uri="{0D108BD9-81ED-4DB2-BD59-A6C34878D82A}">
                    <a16:rowId xmlns:a16="http://schemas.microsoft.com/office/drawing/2014/main" val="10001"/>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a:t>
            </a:r>
            <a:br>
              <a:rPr lang="en-US" sz="900" dirty="0">
                <a:solidFill>
                  <a:srgbClr val="7F7F7F"/>
                </a:solidFill>
                <a:latin typeface="Franklin Gothic Medium"/>
                <a:cs typeface="Franklin Gothic Medium"/>
              </a:rPr>
            </a:br>
            <a:r>
              <a:rPr lang="en-US" sz="900" dirty="0">
                <a:solidFill>
                  <a:srgbClr val="7F7F7F"/>
                </a:solidFill>
                <a:latin typeface="Franklin Gothic Medium"/>
                <a:cs typeface="Franklin Gothic Medium"/>
              </a:rPr>
              <a:t>September 14, 2018</a:t>
            </a:r>
          </a:p>
          <a:p>
            <a:pPr algn="r"/>
            <a:endParaRPr lang="en-US" sz="1000" dirty="0">
              <a:solidFill>
                <a:srgbClr val="7F7F7F"/>
              </a:solidFill>
              <a:latin typeface="Franklin Gothic Medium"/>
              <a:cs typeface="Franklin Gothic Medium"/>
            </a:endParaRPr>
          </a:p>
        </p:txBody>
      </p:sp>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4</a:t>
            </a:fld>
            <a:endParaRPr lang="en-US" dirty="0"/>
          </a:p>
        </p:txBody>
      </p:sp>
      <p:sp>
        <p:nvSpPr>
          <p:cNvPr id="9" name="TextBox 8"/>
          <p:cNvSpPr txBox="1"/>
          <p:nvPr/>
        </p:nvSpPr>
        <p:spPr>
          <a:xfrm>
            <a:off x="457199" y="1377089"/>
            <a:ext cx="8202167" cy="3754874"/>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dirty="0"/>
              <a:t>The Bay Partnership set a goal of having 60% of the needed nutrient and sediment reducing practices in place by 2017, to be on target for 100% reductions by 2025.</a:t>
            </a:r>
          </a:p>
          <a:p>
            <a:pPr marL="256032" indent="-256032">
              <a:spcBef>
                <a:spcPts val="1200"/>
              </a:spcBef>
              <a:spcAft>
                <a:spcPts val="0"/>
              </a:spcAft>
              <a:buClrTx/>
              <a:buFont typeface="Arial"/>
              <a:buChar char="•"/>
            </a:pPr>
            <a:r>
              <a:rPr lang="en-US" dirty="0"/>
              <a:t>The Midpoint evaluation found that the Bay Partnership achieved the 60% goal for phosphorus and sediments, but fell short for nitrogen.</a:t>
            </a:r>
          </a:p>
          <a:p>
            <a:pPr marL="256032" indent="-256032">
              <a:spcBef>
                <a:spcPts val="1200"/>
              </a:spcBef>
              <a:spcAft>
                <a:spcPts val="0"/>
              </a:spcAft>
              <a:buClrTx/>
              <a:buFont typeface="Arial"/>
              <a:buChar char="•"/>
            </a:pPr>
            <a:r>
              <a:rPr lang="en-US" dirty="0"/>
              <a:t>EPA denoted Pennsylvania as having severe issues with being on target in meeting 2025 reductions for the Agricultural and Urban/suburban Sectors.</a:t>
            </a:r>
          </a:p>
          <a:p>
            <a:pPr marL="256032" indent="-256032">
              <a:spcBef>
                <a:spcPts val="1200"/>
              </a:spcBef>
              <a:spcAft>
                <a:spcPts val="0"/>
              </a:spcAft>
              <a:buClrTx/>
              <a:buFont typeface="Arial"/>
              <a:buChar char="•"/>
            </a:pPr>
            <a:r>
              <a:rPr lang="en-US" dirty="0"/>
              <a:t>Maryland is on EPA’s “enhanced oversight,” list and both Maryland and Virginia are expected to have to </a:t>
            </a:r>
            <a:r>
              <a:rPr lang="en-US" i="1" dirty="0"/>
              <a:t>increase programmatic capacity </a:t>
            </a:r>
            <a:r>
              <a:rPr lang="en-US" dirty="0"/>
              <a:t>in the Urban/Suburban Stormwater sector to meet the Phase III WIP targets/Bay TMDL goal by 2025.</a:t>
            </a:r>
          </a:p>
          <a:p>
            <a:pPr>
              <a:spcBef>
                <a:spcPts val="1200"/>
              </a:spcBef>
              <a:spcAft>
                <a:spcPts val="0"/>
              </a:spcAft>
              <a:buClrTx/>
            </a:pPr>
            <a:endParaRPr lang="en-US" dirty="0"/>
          </a:p>
        </p:txBody>
      </p:sp>
    </p:spTree>
    <p:extLst>
      <p:ext uri="{BB962C8B-B14F-4D97-AF65-F5344CB8AC3E}">
        <p14:creationId xmlns:p14="http://schemas.microsoft.com/office/powerpoint/2010/main" val="3983504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048722777"/>
              </p:ext>
            </p:extLst>
          </p:nvPr>
        </p:nvGraphicFramePr>
        <p:xfrm>
          <a:off x="457200" y="493776"/>
          <a:ext cx="8686800" cy="85355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Midpoint Assessment Results</a:t>
                      </a:r>
                      <a:endParaRPr lang="en-US" sz="3600" b="0" kern="1200" cap="none" spc="0" dirty="0">
                        <a:solidFill>
                          <a:schemeClr val="tx2"/>
                        </a:solidFill>
                        <a:latin typeface="+mn-lt"/>
                        <a:ea typeface="Ebrima" panose="02000000000000000000" pitchFamily="2" charset="0"/>
                        <a:cs typeface="Franklin Gothic Book"/>
                      </a:endParaRP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3">
                        <a:extLst>
                          <a:ext uri="{28A0092B-C50C-407E-A947-70E740481C1C}">
                            <a14:useLocalDpi xmlns:a14="http://schemas.microsoft.com/office/drawing/2010/main" val="0"/>
                          </a:ext>
                        </a:extLst>
                      </a:blip>
                      <a:srcRect/>
                      <a:stretch>
                        <a:fillRect/>
                      </a:stretch>
                    </a:blip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dirty="0"/>
          </a:p>
        </p:txBody>
      </p:sp>
      <p:sp>
        <p:nvSpPr>
          <p:cNvPr id="9" name="TextBox 8"/>
          <p:cNvSpPr txBox="1"/>
          <p:nvPr/>
        </p:nvSpPr>
        <p:spPr>
          <a:xfrm>
            <a:off x="457200" y="1441201"/>
            <a:ext cx="8202167" cy="830997"/>
          </a:xfrm>
          <a:prstGeom prst="rect">
            <a:avLst/>
          </a:prstGeom>
          <a:noFill/>
        </p:spPr>
        <p:txBody>
          <a:bodyPr wrap="square" rtlCol="0">
            <a:spAutoFit/>
          </a:bodyPr>
          <a:lstStyle/>
          <a:p>
            <a:pPr marL="256032" indent="-256032">
              <a:spcBef>
                <a:spcPts val="1200"/>
              </a:spcBef>
              <a:spcAft>
                <a:spcPts val="0"/>
              </a:spcAft>
              <a:buClrTx/>
              <a:buFont typeface="Arial"/>
              <a:buChar char="•"/>
            </a:pPr>
            <a:endParaRPr lang="en-US" sz="2000" dirty="0">
              <a:latin typeface="+mj-lt"/>
            </a:endParaRPr>
          </a:p>
          <a:p>
            <a:pPr>
              <a:spcBef>
                <a:spcPts val="1200"/>
              </a:spcBef>
              <a:defRPr/>
            </a:pPr>
            <a:endParaRPr lang="en-US" b="1" dirty="0"/>
          </a:p>
        </p:txBody>
      </p:sp>
      <p:sp>
        <p:nvSpPr>
          <p:cNvPr id="10" name="Rectangle 9"/>
          <p:cNvSpPr/>
          <p:nvPr/>
        </p:nvSpPr>
        <p:spPr>
          <a:xfrm>
            <a:off x="4578789" y="6353741"/>
            <a:ext cx="3798707" cy="276999"/>
          </a:xfrm>
          <a:prstGeom prst="rect">
            <a:avLst/>
          </a:prstGeom>
        </p:spPr>
        <p:txBody>
          <a:bodyPr wrap="square" lIns="0" tIns="0" rIns="0" bIns="0">
            <a:noAutofit/>
          </a:bodyPr>
          <a:lstStyle/>
          <a:p>
            <a:pPr algn="r"/>
            <a:endParaRPr lang="en-US" sz="1000" dirty="0">
              <a:solidFill>
                <a:srgbClr val="7F7F7F"/>
              </a:solidFill>
              <a:latin typeface="Franklin Gothic Medium"/>
              <a:cs typeface="Franklin Gothic Medium"/>
            </a:endParaRPr>
          </a:p>
        </p:txBody>
      </p:sp>
      <p:sp>
        <p:nvSpPr>
          <p:cNvPr id="11" name="Rectangle 10">
            <a:extLst>
              <a:ext uri="{FF2B5EF4-FFF2-40B4-BE49-F238E27FC236}">
                <a16:creationId xmlns:a16="http://schemas.microsoft.com/office/drawing/2014/main" id="{5D2E3EEB-464C-4793-A6E8-74350CB79E63}"/>
              </a:ext>
            </a:extLst>
          </p:cNvPr>
          <p:cNvSpPr/>
          <p:nvPr/>
        </p:nvSpPr>
        <p:spPr>
          <a:xfrm>
            <a:off x="4578789" y="63676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a:t>
            </a:r>
          </a:p>
          <a:p>
            <a:pPr algn="r"/>
            <a:r>
              <a:rPr lang="en-US" sz="900" dirty="0">
                <a:solidFill>
                  <a:srgbClr val="7F7F7F"/>
                </a:solidFill>
                <a:latin typeface="Franklin Gothic Medium"/>
                <a:cs typeface="Franklin Gothic Medium"/>
              </a:rPr>
              <a:t>September 14, 2018</a:t>
            </a:r>
          </a:p>
          <a:p>
            <a:pPr algn="r"/>
            <a:endParaRPr lang="en-US" sz="1000" dirty="0">
              <a:solidFill>
                <a:srgbClr val="7F7F7F"/>
              </a:solidFill>
              <a:latin typeface="Franklin Gothic Medium"/>
              <a:cs typeface="Franklin Gothic Medium"/>
            </a:endParaRPr>
          </a:p>
        </p:txBody>
      </p:sp>
      <p:pic>
        <p:nvPicPr>
          <p:cNvPr id="3" name="Picture 2">
            <a:extLst>
              <a:ext uri="{FF2B5EF4-FFF2-40B4-BE49-F238E27FC236}">
                <a16:creationId xmlns:a16="http://schemas.microsoft.com/office/drawing/2014/main" id="{4E2C2F18-A84B-494A-B710-25C23B3117CD}"/>
              </a:ext>
            </a:extLst>
          </p:cNvPr>
          <p:cNvPicPr>
            <a:picLocks noChangeAspect="1"/>
          </p:cNvPicPr>
          <p:nvPr/>
        </p:nvPicPr>
        <p:blipFill>
          <a:blip r:embed="rId4"/>
          <a:stretch>
            <a:fillRect/>
          </a:stretch>
        </p:blipFill>
        <p:spPr>
          <a:xfrm>
            <a:off x="727868" y="1246874"/>
            <a:ext cx="6306979" cy="4865846"/>
          </a:xfrm>
          <a:prstGeom prst="rect">
            <a:avLst/>
          </a:prstGeom>
        </p:spPr>
      </p:pic>
    </p:spTree>
    <p:extLst>
      <p:ext uri="{BB962C8B-B14F-4D97-AF65-F5344CB8AC3E}">
        <p14:creationId xmlns:p14="http://schemas.microsoft.com/office/powerpoint/2010/main" val="2710144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67294256"/>
              </p:ext>
            </p:extLst>
          </p:nvPr>
        </p:nvGraphicFramePr>
        <p:xfrm>
          <a:off x="457200" y="493776"/>
          <a:ext cx="8686800" cy="1236299"/>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ct val="70000"/>
                        </a:lnSpc>
                      </a:pPr>
                      <a:r>
                        <a:rPr lang="en-US" sz="3600" b="0" dirty="0">
                          <a:solidFill>
                            <a:schemeClr val="tx2"/>
                          </a:solidFill>
                          <a:latin typeface="Franklin Gothic Medium"/>
                          <a:cs typeface="Franklin Gothic Medium"/>
                        </a:rPr>
                        <a:t>EPA Expectations for Phase III WIP Development</a:t>
                      </a:r>
                      <a:endParaRPr lang="en-US" sz="3600" b="0" kern="1200" cap="none" spc="0" dirty="0">
                        <a:solidFill>
                          <a:schemeClr val="tx2"/>
                        </a:solidFill>
                        <a:latin typeface="+mn-lt"/>
                        <a:ea typeface="Ebrima" panose="02000000000000000000" pitchFamily="2" charset="0"/>
                        <a:cs typeface="Franklin Gothic Book"/>
                      </a:endParaRP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3">
                        <a:extLst>
                          <a:ext uri="{28A0092B-C50C-407E-A947-70E740481C1C}">
                            <a14:useLocalDpi xmlns:a14="http://schemas.microsoft.com/office/drawing/2010/main" val="0"/>
                          </a:ext>
                        </a:extLst>
                      </a:blip>
                      <a:srcRect/>
                      <a:stretch>
                        <a:fillRect/>
                      </a:stretch>
                    </a:blip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6</a:t>
            </a:fld>
            <a:endParaRPr lang="en-US"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a:t>
            </a:r>
          </a:p>
          <a:p>
            <a:pPr algn="r"/>
            <a:r>
              <a:rPr lang="en-US" sz="900" dirty="0">
                <a:solidFill>
                  <a:srgbClr val="7F7F7F"/>
                </a:solidFill>
                <a:latin typeface="Franklin Gothic Medium"/>
                <a:cs typeface="Franklin Gothic Medium"/>
              </a:rPr>
              <a:t>September 14, 2018</a:t>
            </a:r>
          </a:p>
          <a:p>
            <a:pPr algn="r"/>
            <a:endParaRPr lang="en-US" sz="1000" dirty="0">
              <a:solidFill>
                <a:srgbClr val="7F7F7F"/>
              </a:solidFill>
              <a:latin typeface="Franklin Gothic Medium"/>
              <a:cs typeface="Franklin Gothic Medium"/>
            </a:endParaRPr>
          </a:p>
        </p:txBody>
      </p:sp>
      <p:sp>
        <p:nvSpPr>
          <p:cNvPr id="2" name="TextBox 1">
            <a:extLst>
              <a:ext uri="{FF2B5EF4-FFF2-40B4-BE49-F238E27FC236}">
                <a16:creationId xmlns:a16="http://schemas.microsoft.com/office/drawing/2014/main" id="{308FF300-C4B4-4AD8-AA07-B2D057876B45}"/>
              </a:ext>
            </a:extLst>
          </p:cNvPr>
          <p:cNvSpPr txBox="1"/>
          <p:nvPr/>
        </p:nvSpPr>
        <p:spPr>
          <a:xfrm>
            <a:off x="457200" y="1813686"/>
            <a:ext cx="5705554" cy="4524315"/>
          </a:xfrm>
          <a:prstGeom prst="rect">
            <a:avLst/>
          </a:prstGeom>
          <a:noFill/>
        </p:spPr>
        <p:txBody>
          <a:bodyPr wrap="square" rtlCol="0">
            <a:spAutoFit/>
          </a:bodyPr>
          <a:lstStyle/>
          <a:p>
            <a:pPr marL="285750" indent="-285750">
              <a:buFont typeface="Arial" panose="020B0604020202020204" pitchFamily="34" charset="0"/>
              <a:buChar char="•"/>
            </a:pPr>
            <a:r>
              <a:rPr lang="en-US" dirty="0"/>
              <a:t>Specify the programmatic and numeric implementation commitments between 2018 and 2025 needed to achieve their Phase III WIP planning targets (financial and technical);</a:t>
            </a:r>
          </a:p>
          <a:p>
            <a:pPr marL="285750" indent="-285750">
              <a:buFont typeface="Arial" panose="020B0604020202020204" pitchFamily="34" charset="0"/>
              <a:buChar char="•"/>
            </a:pPr>
            <a:r>
              <a:rPr lang="en-US" dirty="0"/>
              <a:t>Commit to strategies for engagement of their local, regional, and federal partners in WIP implementation (schedule for involvement, clearly defined roles, BMP verification, etc.);</a:t>
            </a:r>
          </a:p>
          <a:p>
            <a:pPr marL="285750" indent="-285750">
              <a:buFont typeface="Arial" panose="020B0604020202020204" pitchFamily="34" charset="0"/>
              <a:buChar char="•"/>
            </a:pPr>
            <a:r>
              <a:rPr lang="en-US" dirty="0"/>
              <a:t>By 2025, </a:t>
            </a:r>
            <a:r>
              <a:rPr lang="en-US" dirty="0">
                <a:latin typeface="Franklin Gothic Medium" panose="020B0603020102020204" pitchFamily="34" charset="0"/>
              </a:rPr>
              <a:t>account for changed conditions due to climate change, Conowingo Dam infill and growth</a:t>
            </a:r>
            <a:r>
              <a:rPr lang="en-US" dirty="0"/>
              <a:t>; and</a:t>
            </a:r>
          </a:p>
          <a:p>
            <a:pPr marL="285750" indent="-285750">
              <a:buFont typeface="Arial" panose="020B0604020202020204" pitchFamily="34" charset="0"/>
              <a:buChar char="•"/>
            </a:pPr>
            <a:r>
              <a:rPr lang="en-US" dirty="0"/>
              <a:t>Develop and implement </a:t>
            </a:r>
            <a:r>
              <a:rPr lang="en-US" dirty="0">
                <a:latin typeface="Franklin Gothic Medium" panose="020B0603020102020204" pitchFamily="34" charset="0"/>
              </a:rPr>
              <a:t>local planning goals </a:t>
            </a:r>
            <a:r>
              <a:rPr lang="en-US" dirty="0"/>
              <a:t>below the state-major basin scales and in the form best</a:t>
            </a:r>
          </a:p>
          <a:p>
            <a:pPr defTabSz="287338"/>
            <a:r>
              <a:rPr lang="en-US" dirty="0"/>
              <a:t>	suited for directly engaging local, regional and 	federal partners in WIP implementation. </a:t>
            </a:r>
          </a:p>
          <a:p>
            <a:pPr defTabSz="287338"/>
            <a:r>
              <a:rPr lang="en-US" dirty="0"/>
              <a:t>Source: </a:t>
            </a:r>
            <a:r>
              <a:rPr lang="en-US" dirty="0">
                <a:hlinkClick r:id="rId4"/>
              </a:rPr>
              <a:t>EPA Phase III WIP Expectations document </a:t>
            </a:r>
            <a:endParaRPr lang="en-US" dirty="0"/>
          </a:p>
        </p:txBody>
      </p:sp>
    </p:spTree>
    <p:extLst>
      <p:ext uri="{BB962C8B-B14F-4D97-AF65-F5344CB8AC3E}">
        <p14:creationId xmlns:p14="http://schemas.microsoft.com/office/powerpoint/2010/main" val="1048363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799994968"/>
              </p:ext>
            </p:extLst>
          </p:nvPr>
        </p:nvGraphicFramePr>
        <p:xfrm>
          <a:off x="457200" y="493776"/>
          <a:ext cx="8686800" cy="85355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algn="l">
                        <a:lnSpc>
                          <a:spcPct val="70000"/>
                        </a:lnSpc>
                      </a:pPr>
                      <a:r>
                        <a:rPr lang="en-US" sz="3600" b="0" dirty="0">
                          <a:solidFill>
                            <a:schemeClr val="tx2"/>
                          </a:solidFill>
                          <a:latin typeface="Franklin Gothic Medium"/>
                          <a:cs typeface="Franklin Gothic Medium"/>
                        </a:rPr>
                        <a:t>Phase III WIP Development</a:t>
                      </a:r>
                      <a:endParaRPr lang="en-US" sz="3600" b="0" kern="1200" cap="none" spc="0" dirty="0">
                        <a:solidFill>
                          <a:schemeClr val="tx2"/>
                        </a:solidFill>
                        <a:latin typeface="+mn-lt"/>
                        <a:ea typeface="Ebrima" panose="02000000000000000000" pitchFamily="2" charset="0"/>
                        <a:cs typeface="Franklin Gothic Book"/>
                      </a:endParaRP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3">
                        <a:extLst>
                          <a:ext uri="{28A0092B-C50C-407E-A947-70E740481C1C}">
                            <a14:useLocalDpi xmlns:a14="http://schemas.microsoft.com/office/drawing/2010/main" val="0"/>
                          </a:ext>
                        </a:extLst>
                      </a:blip>
                      <a:srcRect/>
                      <a:stretch>
                        <a:fillRect/>
                      </a:stretch>
                    </a:blip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7</a:t>
            </a:fld>
            <a:endParaRPr lang="en-US"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a:t>
            </a:r>
          </a:p>
          <a:p>
            <a:pPr algn="r"/>
            <a:r>
              <a:rPr lang="en-US" sz="900" dirty="0">
                <a:solidFill>
                  <a:srgbClr val="7F7F7F"/>
                </a:solidFill>
                <a:latin typeface="Franklin Gothic Medium"/>
                <a:cs typeface="Franklin Gothic Medium"/>
              </a:rPr>
              <a:t>September 14, 2018</a:t>
            </a:r>
          </a:p>
          <a:p>
            <a:pPr algn="r"/>
            <a:endParaRPr lang="en-US" sz="1000" dirty="0">
              <a:solidFill>
                <a:srgbClr val="7F7F7F"/>
              </a:solidFill>
              <a:latin typeface="Franklin Gothic Medium"/>
              <a:cs typeface="Franklin Gothic Medium"/>
            </a:endParaRPr>
          </a:p>
        </p:txBody>
      </p:sp>
      <p:sp>
        <p:nvSpPr>
          <p:cNvPr id="3" name="Rectangle 2">
            <a:extLst>
              <a:ext uri="{FF2B5EF4-FFF2-40B4-BE49-F238E27FC236}">
                <a16:creationId xmlns:a16="http://schemas.microsoft.com/office/drawing/2014/main" id="{3CA56A7F-10D5-4AD6-A2EC-16BFE544880E}"/>
              </a:ext>
            </a:extLst>
          </p:cNvPr>
          <p:cNvSpPr/>
          <p:nvPr/>
        </p:nvSpPr>
        <p:spPr>
          <a:xfrm>
            <a:off x="457200" y="1428590"/>
            <a:ext cx="8036896" cy="4585871"/>
          </a:xfrm>
          <a:prstGeom prst="rect">
            <a:avLst/>
          </a:prstGeom>
        </p:spPr>
        <p:txBody>
          <a:bodyPr wrap="square">
            <a:spAutoFit/>
          </a:bodyPr>
          <a:lstStyle/>
          <a:p>
            <a:pPr marL="342900" marR="0" lvl="0" indent="-342900">
              <a:spcBef>
                <a:spcPts val="0"/>
              </a:spcBef>
              <a:spcAft>
                <a:spcPts val="0"/>
              </a:spcAft>
              <a:buFont typeface="Symbol" panose="05050102010706020507" pitchFamily="18" charset="2"/>
              <a:buChar char=""/>
              <a:tabLst>
                <a:tab pos="400050" algn="l"/>
              </a:tabLst>
            </a:pPr>
            <a:r>
              <a:rPr lang="en-US" sz="2000" dirty="0">
                <a:ea typeface="Times New Roman" panose="02020603050405020304" pitchFamily="18" charset="0"/>
              </a:rPr>
              <a:t>Phase III WIPs are expected to describe the actions jurisdictions will take to have all practices on the ground by 2025 to achieve their respective Phase III planning targets. </a:t>
            </a:r>
          </a:p>
          <a:p>
            <a:pPr marL="342900" marR="0" lvl="0" indent="-342900">
              <a:spcBef>
                <a:spcPts val="0"/>
              </a:spcBef>
              <a:spcAft>
                <a:spcPts val="0"/>
              </a:spcAft>
              <a:buFont typeface="Symbol" panose="05050102010706020507" pitchFamily="18" charset="2"/>
              <a:buChar char=""/>
              <a:tabLst>
                <a:tab pos="400050" algn="l"/>
              </a:tabLst>
            </a:pPr>
            <a:r>
              <a:rPr lang="en-US" sz="2000" dirty="0">
                <a:ea typeface="Times New Roman" panose="02020603050405020304" pitchFamily="18" charset="0"/>
              </a:rPr>
              <a:t>To assist the jurisdictions in implementing the Phase III WIPs, the CBP Partnership says it will work to: </a:t>
            </a:r>
          </a:p>
          <a:p>
            <a:pPr marL="742950" marR="0" lvl="1" indent="-285750">
              <a:spcBef>
                <a:spcPts val="0"/>
              </a:spcBef>
              <a:spcAft>
                <a:spcPts val="0"/>
              </a:spcAft>
              <a:buFont typeface="Courier New" panose="02070309020205020404" pitchFamily="49" charset="0"/>
              <a:buChar char="o"/>
              <a:tabLst>
                <a:tab pos="400050" algn="l"/>
              </a:tabLst>
            </a:pPr>
            <a:r>
              <a:rPr lang="en-US" sz="2000" dirty="0">
                <a:ea typeface="Times New Roman" panose="02020603050405020304" pitchFamily="18" charset="0"/>
              </a:rPr>
              <a:t> Develop enhanced understanding of BMP performance, siting and design under climate change conditions </a:t>
            </a:r>
          </a:p>
          <a:p>
            <a:pPr marL="742950" marR="0" lvl="1" indent="-285750">
              <a:spcBef>
                <a:spcPts val="0"/>
              </a:spcBef>
              <a:spcAft>
                <a:spcPts val="0"/>
              </a:spcAft>
              <a:buFont typeface="Courier New" panose="02070309020205020404" pitchFamily="49" charset="0"/>
              <a:buChar char="o"/>
              <a:tabLst>
                <a:tab pos="400050" algn="l"/>
              </a:tabLst>
            </a:pPr>
            <a:r>
              <a:rPr lang="en-US" sz="2000" dirty="0">
                <a:ea typeface="Times New Roman" panose="02020603050405020304" pitchFamily="18" charset="0"/>
              </a:rPr>
              <a:t> Provide technical assistance &amp; funding to the Bay jurisdictions in Phase III WIP implementation </a:t>
            </a:r>
          </a:p>
          <a:p>
            <a:pPr marL="742950" marR="0" lvl="1" indent="-285750">
              <a:spcBef>
                <a:spcPts val="0"/>
              </a:spcBef>
              <a:spcAft>
                <a:spcPts val="0"/>
              </a:spcAft>
              <a:buFont typeface="Courier New" panose="02070309020205020404" pitchFamily="49" charset="0"/>
              <a:buChar char="o"/>
              <a:tabLst>
                <a:tab pos="400050" algn="l"/>
              </a:tabLst>
            </a:pPr>
            <a:r>
              <a:rPr lang="en-US" sz="2000" dirty="0">
                <a:ea typeface="Times New Roman" panose="02020603050405020304" pitchFamily="18" charset="0"/>
              </a:rPr>
              <a:t>Develop and implement a BMP verification program </a:t>
            </a:r>
          </a:p>
          <a:p>
            <a:pPr marL="742950" marR="0" lvl="1" indent="-285750">
              <a:spcBef>
                <a:spcPts val="0"/>
              </a:spcBef>
              <a:spcAft>
                <a:spcPts val="0"/>
              </a:spcAft>
              <a:buFont typeface="Courier New" panose="02070309020205020404" pitchFamily="49" charset="0"/>
              <a:buChar char="o"/>
              <a:tabLst>
                <a:tab pos="400050" algn="l"/>
              </a:tabLst>
            </a:pPr>
            <a:r>
              <a:rPr lang="en-US" sz="2000" dirty="0">
                <a:ea typeface="Times New Roman" panose="02020603050405020304" pitchFamily="18" charset="0"/>
              </a:rPr>
              <a:t> Continue to maintain and update Phase 6 modeling tools to reflect advances in understanding and support jurisdictions’ implementation planning and tracking</a:t>
            </a:r>
          </a:p>
          <a:p>
            <a:pPr marL="285750" indent="-285750">
              <a:buFont typeface="Arial" panose="020B0604020202020204" pitchFamily="34" charset="0"/>
              <a:buChar char="•"/>
              <a:tabLst>
                <a:tab pos="400050" algn="l"/>
              </a:tabLst>
            </a:pPr>
            <a:r>
              <a:rPr lang="en-US" sz="2000" dirty="0"/>
              <a:t>Phase III WIPs are expected to contain local planning goals</a:t>
            </a:r>
          </a:p>
          <a:p>
            <a:pPr marL="285750" indent="-285750">
              <a:buFont typeface="Courier New" panose="02070309020205020404" pitchFamily="49" charset="0"/>
              <a:buChar char="o"/>
              <a:tabLst>
                <a:tab pos="400050" algn="l"/>
              </a:tabLst>
            </a:pP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06574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2989351177"/>
              </p:ext>
            </p:extLst>
          </p:nvPr>
        </p:nvGraphicFramePr>
        <p:xfrm>
          <a:off x="230584" y="100328"/>
          <a:ext cx="8686800" cy="1236299"/>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marL="0" marR="0" lvl="0" indent="0" algn="l" defTabSz="457200" rtl="0" eaLnBrk="1" fontAlgn="auto" latinLnBrk="0" hangingPunct="1">
                        <a:lnSpc>
                          <a:spcPct val="70000"/>
                        </a:lnSpc>
                        <a:spcBef>
                          <a:spcPts val="0"/>
                        </a:spcBef>
                        <a:spcAft>
                          <a:spcPts val="0"/>
                        </a:spcAft>
                        <a:buClrTx/>
                        <a:buSzTx/>
                        <a:buFontTx/>
                        <a:buNone/>
                        <a:tabLst/>
                        <a:defRPr/>
                      </a:pPr>
                      <a:endParaRPr lang="en-US" sz="3600" b="0" dirty="0">
                        <a:solidFill>
                          <a:schemeClr val="tx2"/>
                        </a:solidFill>
                        <a:latin typeface="Franklin Gothic Medium"/>
                        <a:cs typeface="Franklin Gothic Medium"/>
                      </a:endParaRPr>
                    </a:p>
                    <a:p>
                      <a:pPr marL="0" marR="0" lvl="0" indent="0" algn="l" defTabSz="457200" rtl="0" eaLnBrk="1" fontAlgn="auto" latinLnBrk="0" hangingPunct="1">
                        <a:lnSpc>
                          <a:spcPct val="70000"/>
                        </a:lnSpc>
                        <a:spcBef>
                          <a:spcPts val="0"/>
                        </a:spcBef>
                        <a:spcAft>
                          <a:spcPts val="0"/>
                        </a:spcAft>
                        <a:buClrTx/>
                        <a:buSzTx/>
                        <a:buFontTx/>
                        <a:buNone/>
                        <a:tabLst/>
                        <a:defRPr/>
                      </a:pPr>
                      <a:r>
                        <a:rPr lang="en-US" sz="3600" b="0" dirty="0">
                          <a:solidFill>
                            <a:schemeClr val="tx2"/>
                          </a:solidFill>
                          <a:latin typeface="Franklin Gothic Medium"/>
                          <a:cs typeface="Franklin Gothic Medium"/>
                        </a:rPr>
                        <a:t>Phase III WIP Development</a:t>
                      </a:r>
                      <a:endParaRPr lang="en-US" sz="3600" b="0" kern="1200" cap="none" spc="0" dirty="0">
                        <a:solidFill>
                          <a:schemeClr val="tx2"/>
                        </a:solidFill>
                        <a:latin typeface="+mn-lt"/>
                        <a:ea typeface="Ebrima" panose="02000000000000000000" pitchFamily="2" charset="0"/>
                        <a:cs typeface="Franklin Gothic Book"/>
                      </a:endParaRP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3">
                        <a:extLst>
                          <a:ext uri="{28A0092B-C50C-407E-A947-70E740481C1C}">
                            <a14:useLocalDpi xmlns:a14="http://schemas.microsoft.com/office/drawing/2010/main" val="0"/>
                          </a:ext>
                        </a:extLst>
                      </a:blip>
                      <a:srcRect/>
                      <a:stretch>
                        <a:fillRect/>
                      </a:stretch>
                    </a:blip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8</a:t>
            </a:fld>
            <a:endParaRPr lang="en-US"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a:t>
            </a:r>
          </a:p>
          <a:p>
            <a:pPr algn="r"/>
            <a:r>
              <a:rPr lang="en-US" sz="900" dirty="0">
                <a:solidFill>
                  <a:srgbClr val="7F7F7F"/>
                </a:solidFill>
                <a:latin typeface="Franklin Gothic Medium"/>
                <a:cs typeface="Franklin Gothic Medium"/>
              </a:rPr>
              <a:t>September 14, 2018</a:t>
            </a:r>
          </a:p>
          <a:p>
            <a:pPr algn="r"/>
            <a:endParaRPr lang="en-US" sz="1000" dirty="0">
              <a:solidFill>
                <a:srgbClr val="7F7F7F"/>
              </a:solidFill>
              <a:latin typeface="Franklin Gothic Medium"/>
              <a:cs typeface="Franklin Gothic Medium"/>
            </a:endParaRPr>
          </a:p>
        </p:txBody>
      </p:sp>
      <p:sp>
        <p:nvSpPr>
          <p:cNvPr id="2" name="Rectangle 1">
            <a:extLst>
              <a:ext uri="{FF2B5EF4-FFF2-40B4-BE49-F238E27FC236}">
                <a16:creationId xmlns:a16="http://schemas.microsoft.com/office/drawing/2014/main" id="{474418DD-6E48-4B4D-8EB7-71BFD9A92202}"/>
              </a:ext>
            </a:extLst>
          </p:cNvPr>
          <p:cNvSpPr/>
          <p:nvPr/>
        </p:nvSpPr>
        <p:spPr>
          <a:xfrm>
            <a:off x="314150" y="1778078"/>
            <a:ext cx="8036896" cy="3139321"/>
          </a:xfrm>
          <a:prstGeom prst="rect">
            <a:avLst/>
          </a:prstGeom>
        </p:spPr>
        <p:txBody>
          <a:bodyPr wrap="square">
            <a:spAutoFit/>
          </a:bodyPr>
          <a:lstStyle/>
          <a:p>
            <a:pPr marL="342900" marR="0" lvl="0" indent="-342900">
              <a:spcBef>
                <a:spcPts val="0"/>
              </a:spcBef>
              <a:spcAft>
                <a:spcPts val="0"/>
              </a:spcAft>
              <a:buFont typeface="Symbol" panose="05050102010706020507" pitchFamily="18" charset="2"/>
              <a:buChar char=""/>
              <a:tabLst>
                <a:tab pos="400050" algn="l"/>
              </a:tabLst>
            </a:pPr>
            <a:r>
              <a:rPr lang="en-US" dirty="0">
                <a:latin typeface="Franklin Gothic Book" panose="020B0503020102020204" pitchFamily="34" charset="0"/>
                <a:ea typeface="Times New Roman" panose="02020603050405020304" pitchFamily="18" charset="0"/>
              </a:rPr>
              <a:t>The CBP Partnership will update the high-resolution land cover dataset every four years between 2018 and 2025, using state and local data from the CBP Partnership jurisdictions</a:t>
            </a:r>
            <a:endParaRPr lang="en-US" sz="2000" dirty="0">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00050" algn="l"/>
              </a:tabLst>
            </a:pPr>
            <a:r>
              <a:rPr lang="en-US" dirty="0">
                <a:latin typeface="Franklin Gothic Book" panose="020B0503020102020204" pitchFamily="34" charset="0"/>
                <a:ea typeface="Times New Roman" panose="02020603050405020304" pitchFamily="18" charset="0"/>
              </a:rPr>
              <a:t>CBP Partnership is stressing co-benefits in Phase III WIP development: For example, not only addressing water quality, but also other impairments (e.g. bacteria or toxic contaminants), environmental problems (e.g. threatened or endangered species), safety concerns (e.g. flooding, infrastructure) and 2014 Agreement Outcomes (e.g. wetlands, forest buffers).</a:t>
            </a:r>
            <a:endParaRPr lang="en-US" sz="2000" dirty="0">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00050" algn="l"/>
              </a:tabLst>
            </a:pPr>
            <a:r>
              <a:rPr lang="en-US" dirty="0">
                <a:latin typeface="Franklin Gothic Book" panose="020B0503020102020204" pitchFamily="34" charset="0"/>
                <a:ea typeface="Times New Roman" panose="02020603050405020304" pitchFamily="18" charset="0"/>
              </a:rPr>
              <a:t>The CBP Partnership will assure there is use of adaptive management in response to changing conditions based on monitoring, science, and changing land use and climate.</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66548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2161268663"/>
              </p:ext>
            </p:extLst>
          </p:nvPr>
        </p:nvGraphicFramePr>
        <p:xfrm>
          <a:off x="230584" y="100328"/>
          <a:ext cx="8686800" cy="1236299"/>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488339">
                <a:tc>
                  <a:txBody>
                    <a:bodyPr/>
                    <a:lstStyle/>
                    <a:p>
                      <a:pPr marL="0" marR="0" lvl="0" indent="0" algn="l" defTabSz="457200" rtl="0" eaLnBrk="1" fontAlgn="auto" latinLnBrk="0" hangingPunct="1">
                        <a:lnSpc>
                          <a:spcPct val="70000"/>
                        </a:lnSpc>
                        <a:spcBef>
                          <a:spcPts val="0"/>
                        </a:spcBef>
                        <a:spcAft>
                          <a:spcPts val="0"/>
                        </a:spcAft>
                        <a:buClrTx/>
                        <a:buSzTx/>
                        <a:buFontTx/>
                        <a:buNone/>
                        <a:tabLst/>
                        <a:defRPr/>
                      </a:pPr>
                      <a:endParaRPr lang="en-US" sz="3600" b="0" dirty="0">
                        <a:solidFill>
                          <a:schemeClr val="tx2"/>
                        </a:solidFill>
                        <a:latin typeface="Franklin Gothic Medium"/>
                        <a:cs typeface="Franklin Gothic Medium"/>
                      </a:endParaRPr>
                    </a:p>
                    <a:p>
                      <a:pPr marL="0" marR="0" lvl="0" indent="0" algn="l" defTabSz="457200" rtl="0" eaLnBrk="1" fontAlgn="auto" latinLnBrk="0" hangingPunct="1">
                        <a:lnSpc>
                          <a:spcPct val="70000"/>
                        </a:lnSpc>
                        <a:spcBef>
                          <a:spcPts val="0"/>
                        </a:spcBef>
                        <a:spcAft>
                          <a:spcPts val="0"/>
                        </a:spcAft>
                        <a:buClrTx/>
                        <a:buSzTx/>
                        <a:buFontTx/>
                        <a:buNone/>
                        <a:tabLst/>
                        <a:defRPr/>
                      </a:pPr>
                      <a:r>
                        <a:rPr lang="en-US" sz="3600" b="0" dirty="0">
                          <a:solidFill>
                            <a:schemeClr val="tx2"/>
                          </a:solidFill>
                          <a:latin typeface="Franklin Gothic Medium"/>
                          <a:cs typeface="Franklin Gothic Medium"/>
                        </a:rPr>
                        <a:t>Climate Change</a:t>
                      </a:r>
                      <a:endParaRPr lang="en-US" sz="3600" b="0" kern="1200" cap="none" spc="0" dirty="0">
                        <a:solidFill>
                          <a:schemeClr val="tx2"/>
                        </a:solidFill>
                        <a:latin typeface="+mn-lt"/>
                        <a:ea typeface="Ebrima" panose="02000000000000000000" pitchFamily="2" charset="0"/>
                        <a:cs typeface="Franklin Gothic Book"/>
                      </a:endParaRPr>
                    </a:p>
                  </a:txBody>
                  <a:tcPr marL="93911" marR="469557" marT="0" marB="93911">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211">
                <a:tc>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55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3">
                        <a:extLst>
                          <a:ext uri="{28A0092B-C50C-407E-A947-70E740481C1C}">
                            <a14:useLocalDpi xmlns:a14="http://schemas.microsoft.com/office/drawing/2010/main" val="0"/>
                          </a:ext>
                        </a:extLst>
                      </a:blip>
                      <a:srcRect/>
                      <a:stretch>
                        <a:fillRect/>
                      </a:stretch>
                    </a:blipFill>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prstGeom prst="rect">
            <a:avLst/>
          </a:prstGeom>
        </p:spPr>
        <p:txBody>
          <a:bodyPr>
            <a:normAutofit/>
          </a:bodyPr>
          <a:lstStyle/>
          <a:p>
            <a:fld id="{7CB1CFCA-EE77-9F4A-8FAE-3286F1D37F0D}" type="slidenum">
              <a:rPr lang="en-US" smtClean="0"/>
              <a:pPr/>
              <a:t>9</a:t>
            </a:fld>
            <a:endParaRPr lang="en-US"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a:t>
            </a:r>
          </a:p>
          <a:p>
            <a:pPr algn="r"/>
            <a:r>
              <a:rPr lang="en-US" sz="900" dirty="0">
                <a:solidFill>
                  <a:srgbClr val="7F7F7F"/>
                </a:solidFill>
                <a:latin typeface="Franklin Gothic Medium"/>
                <a:cs typeface="Franklin Gothic Medium"/>
              </a:rPr>
              <a:t>September 14, 2018</a:t>
            </a:r>
          </a:p>
          <a:p>
            <a:pPr algn="r"/>
            <a:endParaRPr lang="en-US" sz="1000" dirty="0">
              <a:solidFill>
                <a:srgbClr val="7F7F7F"/>
              </a:solidFill>
              <a:latin typeface="Franklin Gothic Medium"/>
              <a:cs typeface="Franklin Gothic Medium"/>
            </a:endParaRPr>
          </a:p>
        </p:txBody>
      </p:sp>
      <p:sp>
        <p:nvSpPr>
          <p:cNvPr id="2" name="Rectangle 1">
            <a:extLst>
              <a:ext uri="{FF2B5EF4-FFF2-40B4-BE49-F238E27FC236}">
                <a16:creationId xmlns:a16="http://schemas.microsoft.com/office/drawing/2014/main" id="{474418DD-6E48-4B4D-8EB7-71BFD9A92202}"/>
              </a:ext>
            </a:extLst>
          </p:cNvPr>
          <p:cNvSpPr/>
          <p:nvPr/>
        </p:nvSpPr>
        <p:spPr>
          <a:xfrm>
            <a:off x="314150" y="1778078"/>
            <a:ext cx="8036896" cy="3477875"/>
          </a:xfrm>
          <a:prstGeom prst="rect">
            <a:avLst/>
          </a:prstGeom>
        </p:spPr>
        <p:txBody>
          <a:bodyPr wrap="square">
            <a:spAutoFit/>
          </a:bodyPr>
          <a:lstStyle/>
          <a:p>
            <a:pPr marL="342900" marR="0" lvl="0" indent="-342900">
              <a:spcBef>
                <a:spcPts val="0"/>
              </a:spcBef>
              <a:spcAft>
                <a:spcPts val="0"/>
              </a:spcAft>
              <a:buFont typeface="Symbol" panose="05050102010706020507" pitchFamily="18" charset="2"/>
              <a:buChar char=""/>
              <a:tabLst>
                <a:tab pos="400050" algn="l"/>
              </a:tabLst>
            </a:pPr>
            <a:r>
              <a:rPr lang="en-US" sz="2000" dirty="0">
                <a:latin typeface="Franklin Gothic Book" panose="020B0503020102020204" pitchFamily="34" charset="0"/>
                <a:ea typeface="Times New Roman" panose="02020603050405020304" pitchFamily="18" charset="0"/>
              </a:rPr>
              <a:t>CBP’s Scientific and Technical Advisory Committee hold a climate modeling workshop on September 24-25</a:t>
            </a:r>
            <a:r>
              <a:rPr lang="en-US" sz="2000" baseline="30000" dirty="0">
                <a:latin typeface="Franklin Gothic Book" panose="020B0503020102020204" pitchFamily="34" charset="0"/>
                <a:ea typeface="Times New Roman" panose="02020603050405020304" pitchFamily="18" charset="0"/>
              </a:rPr>
              <a:t>th</a:t>
            </a:r>
            <a:endParaRPr lang="en-US" sz="2000" dirty="0">
              <a:latin typeface="Franklin Gothic Book" panose="020B0503020102020204" pitchFamily="34"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00050" algn="l"/>
              </a:tabLst>
            </a:pPr>
            <a:r>
              <a:rPr lang="en-US" sz="2000" dirty="0">
                <a:latin typeface="Franklin Gothic Book" panose="020B0503020102020204" pitchFamily="34" charset="0"/>
                <a:ea typeface="Times New Roman" panose="02020603050405020304" pitchFamily="18" charset="0"/>
              </a:rPr>
              <a:t>Climate change modeling will be presented at the November WRTC meeting</a:t>
            </a:r>
          </a:p>
          <a:p>
            <a:pPr marL="342900" indent="-342900">
              <a:buFont typeface="Symbol" panose="05050102010706020507" pitchFamily="18" charset="2"/>
              <a:buChar char=""/>
              <a:tabLst>
                <a:tab pos="400050" algn="l"/>
              </a:tabLst>
            </a:pPr>
            <a:r>
              <a:rPr lang="en-US" sz="2000" dirty="0">
                <a:effectLst/>
                <a:latin typeface="Franklin Gothic Book" panose="020B0503020102020204" pitchFamily="34" charset="0"/>
                <a:ea typeface="Times New Roman" panose="02020603050405020304" pitchFamily="18" charset="0"/>
              </a:rPr>
              <a:t>The Bay Program’s Climate Resiliency Work Group (CRWG) and the Management Board will be developing guidance for the Phase III WIPs narrative approaches.</a:t>
            </a:r>
          </a:p>
          <a:p>
            <a:pPr marL="342900" indent="-342900">
              <a:buFont typeface="Symbol" panose="05050102010706020507" pitchFamily="18" charset="2"/>
              <a:buChar char=""/>
              <a:tabLst>
                <a:tab pos="400050" algn="l"/>
              </a:tabLst>
            </a:pPr>
            <a:r>
              <a:rPr lang="en-US" sz="2000" dirty="0">
                <a:latin typeface="Franklin Gothic Book" panose="020B0503020102020204" pitchFamily="34" charset="0"/>
                <a:ea typeface="Times New Roman" panose="02020603050405020304" pitchFamily="18" charset="0"/>
              </a:rPr>
              <a:t>The Management Board has requested the CRWG to prioritize climate change research needs: We could offer suggestions</a:t>
            </a:r>
            <a:endParaRPr lang="en-US" sz="2000" dirty="0">
              <a:effectLst/>
              <a:latin typeface="Franklin Gothic Book" panose="020B0503020102020204" pitchFamily="34" charset="0"/>
              <a:ea typeface="Times New Roman" panose="02020603050405020304" pitchFamily="18" charset="0"/>
            </a:endParaRPr>
          </a:p>
          <a:p>
            <a:pPr marL="342900" indent="-342900">
              <a:buFont typeface="Symbol" panose="05050102010706020507" pitchFamily="18" charset="2"/>
              <a:buChar char=""/>
              <a:tabLst>
                <a:tab pos="400050" algn="l"/>
              </a:tabLst>
            </a:pPr>
            <a:r>
              <a:rPr lang="en-US" sz="2000" dirty="0">
                <a:effectLst/>
                <a:latin typeface="Franklin Gothic Book" panose="020B0503020102020204" pitchFamily="34" charset="0"/>
                <a:ea typeface="Times New Roman" panose="02020603050405020304" pitchFamily="18" charset="0"/>
              </a:rPr>
              <a:t>CBPC will be </a:t>
            </a:r>
            <a:r>
              <a:rPr lang="en-US" sz="2000" dirty="0">
                <a:latin typeface="Franklin Gothic Book" panose="020B0503020102020204" pitchFamily="34" charset="0"/>
                <a:ea typeface="Times New Roman" panose="02020603050405020304" pitchFamily="18" charset="0"/>
              </a:rPr>
              <a:t>requesting local involvement in the decisions about qualitative climate change milestones at their September 21</a:t>
            </a:r>
            <a:r>
              <a:rPr lang="en-US" sz="2000" baseline="30000" dirty="0">
                <a:latin typeface="Franklin Gothic Book" panose="020B0503020102020204" pitchFamily="34" charset="0"/>
                <a:ea typeface="Times New Roman" panose="02020603050405020304" pitchFamily="18" charset="0"/>
              </a:rPr>
              <a:t>st</a:t>
            </a:r>
            <a:r>
              <a:rPr lang="en-US" sz="2000" dirty="0">
                <a:latin typeface="Franklin Gothic Book" panose="020B0503020102020204" pitchFamily="34" charset="0"/>
                <a:ea typeface="Times New Roman" panose="02020603050405020304" pitchFamily="18" charset="0"/>
              </a:rPr>
              <a:t> Forum</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180713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78683405"/>
              </p:ext>
            </p:extLst>
          </p:nvPr>
        </p:nvGraphicFramePr>
        <p:xfrm>
          <a:off x="457200" y="1535946"/>
          <a:ext cx="8686800" cy="5910387"/>
        </p:xfrm>
        <a:graphic>
          <a:graphicData uri="http://schemas.openxmlformats.org/drawingml/2006/table">
            <a:tbl>
              <a:tblPr firstRow="1">
                <a:tableStyleId>{5C22544A-7EE6-4342-B048-85BDC9FD1C3A}</a:tableStyleId>
              </a:tblPr>
              <a:tblGrid>
                <a:gridCol w="5488425">
                  <a:extLst>
                    <a:ext uri="{9D8B030D-6E8A-4147-A177-3AD203B41FA5}">
                      <a16:colId xmlns:a16="http://schemas.microsoft.com/office/drawing/2014/main" val="20000"/>
                    </a:ext>
                  </a:extLst>
                </a:gridCol>
                <a:gridCol w="3198375">
                  <a:extLst>
                    <a:ext uri="{9D8B030D-6E8A-4147-A177-3AD203B41FA5}">
                      <a16:colId xmlns:a16="http://schemas.microsoft.com/office/drawing/2014/main" val="20001"/>
                    </a:ext>
                  </a:extLst>
                </a:gridCol>
              </a:tblGrid>
              <a:tr h="1166598">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Tanya Spano</a:t>
                      </a:r>
                    </a:p>
                    <a:p>
                      <a:pPr marL="0" indent="0">
                        <a:spcBef>
                          <a:spcPts val="190"/>
                        </a:spcBef>
                        <a:spcAft>
                          <a:spcPts val="0"/>
                        </a:spcAft>
                        <a:buNone/>
                      </a:pPr>
                      <a:r>
                        <a:rPr lang="en-US" sz="1400" b="0" i="0" dirty="0">
                          <a:solidFill>
                            <a:srgbClr val="000000"/>
                          </a:solidFill>
                          <a:latin typeface="Franklin Gothic Book"/>
                          <a:cs typeface="Franklin Gothic Book"/>
                        </a:rPr>
                        <a:t>Chief, Regional Water Quality Management</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i="0" dirty="0">
                          <a:solidFill>
                            <a:srgbClr val="000000"/>
                          </a:solidFill>
                          <a:latin typeface="Franklin Gothic Book"/>
                          <a:cs typeface="Franklin Gothic Book"/>
                        </a:rPr>
                        <a:t>(202) 962-3776</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i="0" dirty="0">
                          <a:solidFill>
                            <a:srgbClr val="000000"/>
                          </a:solidFill>
                          <a:latin typeface="Franklin Gothic Book"/>
                          <a:cs typeface="Franklin Gothic Book"/>
                          <a:hlinkClick r:id="rId3"/>
                        </a:rPr>
                        <a:t>tspano@mwcog.org</a:t>
                      </a:r>
                      <a:endParaRPr lang="en-US" sz="1400" b="0" i="0" dirty="0">
                        <a:solidFill>
                          <a:srgbClr val="000000"/>
                        </a:solidFill>
                        <a:latin typeface="Franklin Gothic Book"/>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endParaRPr lang="en-US" sz="2000" b="0" i="0" dirty="0">
                        <a:solidFill>
                          <a:srgbClr val="000000"/>
                        </a:solidFill>
                        <a:latin typeface="Franklin Gothic Medium" panose="020B0603020102020204" pitchFamily="34" charset="0"/>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2000" b="0" i="0" dirty="0">
                          <a:solidFill>
                            <a:srgbClr val="000000"/>
                          </a:solidFill>
                          <a:latin typeface="Franklin Gothic Medium" panose="020B0603020102020204" pitchFamily="34" charset="0"/>
                          <a:cs typeface="Franklin Gothic Book"/>
                        </a:rPr>
                        <a:t>Heidi Bonnaffon</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i="0" dirty="0">
                          <a:solidFill>
                            <a:srgbClr val="000000"/>
                          </a:solidFill>
                          <a:latin typeface="Franklin Gothic Book"/>
                          <a:cs typeface="Franklin Gothic Book"/>
                        </a:rPr>
                        <a:t>Environmental Planner</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i="0" dirty="0">
                          <a:solidFill>
                            <a:srgbClr val="000000"/>
                          </a:solidFill>
                          <a:latin typeface="Franklin Gothic Book"/>
                          <a:cs typeface="Franklin Gothic Book"/>
                        </a:rPr>
                        <a:t>(202) 962-3216</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i="0" dirty="0">
                          <a:solidFill>
                            <a:srgbClr val="000000"/>
                          </a:solidFill>
                          <a:latin typeface="Franklin Gothic Book"/>
                          <a:cs typeface="Franklin Gothic Book"/>
                        </a:rPr>
                        <a:t>hbonnaffon@mwcog.org</a:t>
                      </a:r>
                    </a:p>
                  </a:txBody>
                  <a:tcPr marL="93954" marR="469771" marT="0" marB="93954">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457200" rtl="0" eaLnBrk="1" fontAlgn="auto" latinLnBrk="0" hangingPunct="1">
                        <a:lnSpc>
                          <a:spcPct val="100000"/>
                        </a:lnSpc>
                        <a:spcBef>
                          <a:spcPts val="190"/>
                        </a:spcBef>
                        <a:spcAft>
                          <a:spcPts val="0"/>
                        </a:spcAft>
                        <a:buClrTx/>
                        <a:buSzTx/>
                        <a:buFontTx/>
                        <a:buNone/>
                        <a:tabLst/>
                        <a:defRPr/>
                      </a:pPr>
                      <a:r>
                        <a:rPr lang="en-US" sz="2900" b="0" dirty="0">
                          <a:solidFill>
                            <a:schemeClr val="tx2"/>
                          </a:solidFill>
                          <a:latin typeface="Franklin Gothic Medium"/>
                          <a:cs typeface="Franklin Gothic Medium"/>
                        </a:rPr>
                        <a:t>mwcog.org</a:t>
                      </a:r>
                    </a:p>
                  </a:txBody>
                  <a:tcPr marL="0" marR="469771" marT="0" marB="93954"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377">
                <a:tc gridSpan="2">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771"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dpi="0" rotWithShape="1">
                      <a:blip r:embed="rId4">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extLst>
                  <a:ext uri="{0D108BD9-81ED-4DB2-BD59-A6C34878D82A}">
                    <a16:rowId xmlns:a16="http://schemas.microsoft.com/office/drawing/2014/main" val="10001"/>
                  </a:ext>
                </a:extLst>
              </a:tr>
              <a:tr h="2938996">
                <a:tc gridSpan="2">
                  <a:txBody>
                    <a:bodyPr/>
                    <a:lstStyle/>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93954" marR="0" marT="46977"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marR="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389854544"/>
      </p:ext>
    </p:extLst>
  </p:cSld>
  <p:clrMapOvr>
    <a:masterClrMapping/>
  </p:clrMapOvr>
</p:sld>
</file>

<file path=ppt/theme/theme1.xml><?xml version="1.0" encoding="utf-8"?>
<a:theme xmlns:a="http://schemas.openxmlformats.org/drawingml/2006/main" name="Office Theme">
  <a:themeElements>
    <a:clrScheme name="Custom 32">
      <a:dk1>
        <a:srgbClr val="000000"/>
      </a:dk1>
      <a:lt1>
        <a:sysClr val="window" lastClr="FFFFFF"/>
      </a:lt1>
      <a:dk2>
        <a:srgbClr val="0087CD"/>
      </a:dk2>
      <a:lt2>
        <a:srgbClr val="B0D235"/>
      </a:lt2>
      <a:accent1>
        <a:srgbClr val="2F6B97"/>
      </a:accent1>
      <a:accent2>
        <a:srgbClr val="EA4249"/>
      </a:accent2>
      <a:accent3>
        <a:srgbClr val="FAA434"/>
      </a:accent3>
      <a:accent4>
        <a:srgbClr val="546670"/>
      </a:accent4>
      <a:accent5>
        <a:srgbClr val="FFFFFF"/>
      </a:accent5>
      <a:accent6>
        <a:srgbClr val="FFFFFF"/>
      </a:accent6>
      <a:hlink>
        <a:srgbClr val="000000"/>
      </a:hlink>
      <a:folHlink>
        <a:srgbClr val="00000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B - Orange" id="{0DF88ED5-64E3-4B56-853B-281B03CD8DB9}" vid="{4A08C8D9-70DB-473C-818B-0DA0E73B2A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COG B - Orange</Template>
  <TotalTime>375</TotalTime>
  <Words>1172</Words>
  <Application>Microsoft Office PowerPoint</Application>
  <PresentationFormat>On-screen Show (4:3)</PresentationFormat>
  <Paragraphs>152</Paragraphs>
  <Slides>10</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Arial</vt:lpstr>
      <vt:lpstr>Calibri</vt:lpstr>
      <vt:lpstr>Courier New</vt:lpstr>
      <vt:lpstr>Ebrima</vt:lpstr>
      <vt:lpstr>Franklin Gothic Book</vt:lpstr>
      <vt:lpstr>Franklin Gothic Medium</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Heidi Bonnaffon</dc:creator>
  <cp:lastModifiedBy>Tanya Spano</cp:lastModifiedBy>
  <cp:revision>21</cp:revision>
  <cp:lastPrinted>2016-01-07T18:40:42Z</cp:lastPrinted>
  <dcterms:created xsi:type="dcterms:W3CDTF">2018-09-12T14:20:00Z</dcterms:created>
  <dcterms:modified xsi:type="dcterms:W3CDTF">2018-09-14T12:17:32Z</dcterms:modified>
</cp:coreProperties>
</file>