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7" r:id="rId2"/>
    <p:sldId id="318" r:id="rId3"/>
    <p:sldId id="309" r:id="rId4"/>
    <p:sldId id="310" r:id="rId5"/>
    <p:sldId id="286" r:id="rId6"/>
    <p:sldId id="280" r:id="rId7"/>
    <p:sldId id="313" r:id="rId8"/>
    <p:sldId id="288" r:id="rId9"/>
    <p:sldId id="319" r:id="rId10"/>
    <p:sldId id="290" r:id="rId11"/>
    <p:sldId id="292" r:id="rId12"/>
    <p:sldId id="304" r:id="rId13"/>
    <p:sldId id="321" r:id="rId14"/>
    <p:sldId id="294" r:id="rId15"/>
    <p:sldId id="295" r:id="rId16"/>
    <p:sldId id="296" r:id="rId17"/>
    <p:sldId id="297" r:id="rId18"/>
    <p:sldId id="305" r:id="rId19"/>
    <p:sldId id="307" r:id="rId20"/>
    <p:sldId id="298" r:id="rId21"/>
    <p:sldId id="315" r:id="rId22"/>
    <p:sldId id="300" r:id="rId23"/>
    <p:sldId id="301" r:id="rId24"/>
    <p:sldId id="317" r:id="rId25"/>
    <p:sldId id="302" r:id="rId26"/>
    <p:sldId id="303" r:id="rId27"/>
    <p:sldId id="308" r:id="rId28"/>
    <p:sldId id="320" r:id="rId29"/>
    <p:sldId id="316" r:id="rId30"/>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87CE"/>
    <a:srgbClr val="B0D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66" autoAdjust="0"/>
    <p:restoredTop sz="92663" autoAdjust="0"/>
  </p:normalViewPr>
  <p:slideViewPr>
    <p:cSldViewPr>
      <p:cViewPr varScale="1">
        <p:scale>
          <a:sx n="99" d="100"/>
          <a:sy n="99" d="100"/>
        </p:scale>
        <p:origin x="180"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90C7583F-6B1B-4F73-8785-3C424CB5F745}" type="datetimeFigureOut">
              <a:rPr lang="en-US" smtClean="0"/>
              <a:t>9/16/2016</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AB6696E0-6018-4180-AB26-3B578E1511F5}" type="slidenum">
              <a:rPr lang="en-US" smtClean="0"/>
              <a:t>‹#›</a:t>
            </a:fld>
            <a:endParaRPr lang="en-US"/>
          </a:p>
        </p:txBody>
      </p:sp>
    </p:spTree>
    <p:extLst>
      <p:ext uri="{BB962C8B-B14F-4D97-AF65-F5344CB8AC3E}">
        <p14:creationId xmlns:p14="http://schemas.microsoft.com/office/powerpoint/2010/main" val="960572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CB3C5B0A-93FF-45AF-A291-E08A57DE57EF}" type="datetimeFigureOut">
              <a:rPr lang="en-US" smtClean="0"/>
              <a:t>9/16/2016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4B8DE6B4-776D-4155-95FA-FAAD28C1591E}" type="slidenum">
              <a:rPr lang="en-US" smtClean="0"/>
              <a:t>‹#›</a:t>
            </a:fld>
            <a:endParaRPr lang="en-US"/>
          </a:p>
        </p:txBody>
      </p:sp>
    </p:spTree>
    <p:extLst>
      <p:ext uri="{BB962C8B-B14F-4D97-AF65-F5344CB8AC3E}">
        <p14:creationId xmlns:p14="http://schemas.microsoft.com/office/powerpoint/2010/main" val="371762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a:t>
            </a:fld>
            <a:endParaRPr lang="en-US"/>
          </a:p>
        </p:txBody>
      </p:sp>
    </p:spTree>
    <p:extLst>
      <p:ext uri="{BB962C8B-B14F-4D97-AF65-F5344CB8AC3E}">
        <p14:creationId xmlns:p14="http://schemas.microsoft.com/office/powerpoint/2010/main" val="4161041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a:t>
            </a:fld>
            <a:endParaRPr lang="en-US"/>
          </a:p>
        </p:txBody>
      </p:sp>
    </p:spTree>
    <p:extLst>
      <p:ext uri="{BB962C8B-B14F-4D97-AF65-F5344CB8AC3E}">
        <p14:creationId xmlns:p14="http://schemas.microsoft.com/office/powerpoint/2010/main" val="1053637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3</a:t>
            </a:fld>
            <a:endParaRPr lang="en-US"/>
          </a:p>
        </p:txBody>
      </p:sp>
    </p:spTree>
    <p:extLst>
      <p:ext uri="{BB962C8B-B14F-4D97-AF65-F5344CB8AC3E}">
        <p14:creationId xmlns:p14="http://schemas.microsoft.com/office/powerpoint/2010/main" val="3747762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4</a:t>
            </a:fld>
            <a:endParaRPr lang="en-US"/>
          </a:p>
        </p:txBody>
      </p:sp>
    </p:spTree>
    <p:extLst>
      <p:ext uri="{BB962C8B-B14F-4D97-AF65-F5344CB8AC3E}">
        <p14:creationId xmlns:p14="http://schemas.microsoft.com/office/powerpoint/2010/main" val="2067448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5</a:t>
            </a:fld>
            <a:endParaRPr lang="en-US"/>
          </a:p>
        </p:txBody>
      </p:sp>
    </p:spTree>
    <p:extLst>
      <p:ext uri="{BB962C8B-B14F-4D97-AF65-F5344CB8AC3E}">
        <p14:creationId xmlns:p14="http://schemas.microsoft.com/office/powerpoint/2010/main" val="2011816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6</a:t>
            </a:fld>
            <a:endParaRPr lang="en-US"/>
          </a:p>
        </p:txBody>
      </p:sp>
    </p:spTree>
    <p:extLst>
      <p:ext uri="{BB962C8B-B14F-4D97-AF65-F5344CB8AC3E}">
        <p14:creationId xmlns:p14="http://schemas.microsoft.com/office/powerpoint/2010/main" val="13296657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7</a:t>
            </a:fld>
            <a:endParaRPr lang="en-US"/>
          </a:p>
        </p:txBody>
      </p:sp>
    </p:spTree>
    <p:extLst>
      <p:ext uri="{BB962C8B-B14F-4D97-AF65-F5344CB8AC3E}">
        <p14:creationId xmlns:p14="http://schemas.microsoft.com/office/powerpoint/2010/main" val="4067691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8</a:t>
            </a:fld>
            <a:endParaRPr lang="en-US"/>
          </a:p>
        </p:txBody>
      </p:sp>
    </p:spTree>
    <p:extLst>
      <p:ext uri="{BB962C8B-B14F-4D97-AF65-F5344CB8AC3E}">
        <p14:creationId xmlns:p14="http://schemas.microsoft.com/office/powerpoint/2010/main" val="6610828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9</a:t>
            </a:fld>
            <a:endParaRPr lang="en-US"/>
          </a:p>
        </p:txBody>
      </p:sp>
    </p:spTree>
    <p:extLst>
      <p:ext uri="{BB962C8B-B14F-4D97-AF65-F5344CB8AC3E}">
        <p14:creationId xmlns:p14="http://schemas.microsoft.com/office/powerpoint/2010/main" val="9917559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10</a:t>
            </a:fld>
            <a:endParaRPr lang="en-US"/>
          </a:p>
        </p:txBody>
      </p:sp>
    </p:spTree>
    <p:extLst>
      <p:ext uri="{BB962C8B-B14F-4D97-AF65-F5344CB8AC3E}">
        <p14:creationId xmlns:p14="http://schemas.microsoft.com/office/powerpoint/2010/main" val="3579815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11</a:t>
            </a:fld>
            <a:endParaRPr lang="en-US"/>
          </a:p>
        </p:txBody>
      </p:sp>
    </p:spTree>
    <p:extLst>
      <p:ext uri="{BB962C8B-B14F-4D97-AF65-F5344CB8AC3E}">
        <p14:creationId xmlns:p14="http://schemas.microsoft.com/office/powerpoint/2010/main" val="729423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Clean Data started</a:t>
            </a:r>
            <a:r>
              <a:rPr lang="en-US" baseline="0" dirty="0"/>
              <a:t> 2008 (2008-2010). </a:t>
            </a:r>
            <a:endParaRPr lang="en-US" dirty="0"/>
          </a:p>
        </p:txBody>
      </p:sp>
      <p:sp>
        <p:nvSpPr>
          <p:cNvPr id="4" name="Slide Number Placeholder 3"/>
          <p:cNvSpPr>
            <a:spLocks noGrp="1"/>
          </p:cNvSpPr>
          <p:nvPr>
            <p:ph type="sldNum" sz="quarter" idx="10"/>
          </p:nvPr>
        </p:nvSpPr>
        <p:spPr/>
        <p:txBody>
          <a:bodyPr/>
          <a:lstStyle/>
          <a:p>
            <a:fld id="{8C464CB2-B5F2-46E9-A217-0133F79BAC65}" type="slidenum">
              <a:rPr lang="en-US" smtClean="0"/>
              <a:pPr/>
              <a:t>12</a:t>
            </a:fld>
            <a:endParaRPr lang="en-US"/>
          </a:p>
        </p:txBody>
      </p:sp>
    </p:spTree>
    <p:extLst>
      <p:ext uri="{BB962C8B-B14F-4D97-AF65-F5344CB8AC3E}">
        <p14:creationId xmlns:p14="http://schemas.microsoft.com/office/powerpoint/2010/main" val="3860249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Clean Data started</a:t>
            </a:r>
            <a:r>
              <a:rPr lang="en-US" baseline="0" dirty="0"/>
              <a:t> 2008 (2008-2010). </a:t>
            </a:r>
            <a:endParaRPr lang="en-US" dirty="0"/>
          </a:p>
        </p:txBody>
      </p:sp>
      <p:sp>
        <p:nvSpPr>
          <p:cNvPr id="4" name="Slide Number Placeholder 3"/>
          <p:cNvSpPr>
            <a:spLocks noGrp="1"/>
          </p:cNvSpPr>
          <p:nvPr>
            <p:ph type="sldNum" sz="quarter" idx="10"/>
          </p:nvPr>
        </p:nvSpPr>
        <p:spPr/>
        <p:txBody>
          <a:bodyPr/>
          <a:lstStyle/>
          <a:p>
            <a:fld id="{8C464CB2-B5F2-46E9-A217-0133F79BAC65}" type="slidenum">
              <a:rPr lang="en-US" smtClean="0"/>
              <a:pPr/>
              <a:t>13</a:t>
            </a:fld>
            <a:endParaRPr lang="en-US"/>
          </a:p>
        </p:txBody>
      </p:sp>
    </p:spTree>
    <p:extLst>
      <p:ext uri="{BB962C8B-B14F-4D97-AF65-F5344CB8AC3E}">
        <p14:creationId xmlns:p14="http://schemas.microsoft.com/office/powerpoint/2010/main" val="3661186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14</a:t>
            </a:fld>
            <a:endParaRPr lang="en-US"/>
          </a:p>
        </p:txBody>
      </p:sp>
    </p:spTree>
    <p:extLst>
      <p:ext uri="{BB962C8B-B14F-4D97-AF65-F5344CB8AC3E}">
        <p14:creationId xmlns:p14="http://schemas.microsoft.com/office/powerpoint/2010/main" val="1423415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15</a:t>
            </a:fld>
            <a:endParaRPr lang="en-US"/>
          </a:p>
        </p:txBody>
      </p:sp>
    </p:spTree>
    <p:extLst>
      <p:ext uri="{BB962C8B-B14F-4D97-AF65-F5344CB8AC3E}">
        <p14:creationId xmlns:p14="http://schemas.microsoft.com/office/powerpoint/2010/main" val="27085265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16</a:t>
            </a:fld>
            <a:endParaRPr lang="en-US"/>
          </a:p>
        </p:txBody>
      </p:sp>
    </p:spTree>
    <p:extLst>
      <p:ext uri="{BB962C8B-B14F-4D97-AF65-F5344CB8AC3E}">
        <p14:creationId xmlns:p14="http://schemas.microsoft.com/office/powerpoint/2010/main" val="16957925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17</a:t>
            </a:fld>
            <a:endParaRPr lang="en-US"/>
          </a:p>
        </p:txBody>
      </p:sp>
    </p:spTree>
    <p:extLst>
      <p:ext uri="{BB962C8B-B14F-4D97-AF65-F5344CB8AC3E}">
        <p14:creationId xmlns:p14="http://schemas.microsoft.com/office/powerpoint/2010/main" val="15921615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18</a:t>
            </a:fld>
            <a:endParaRPr lang="en-US"/>
          </a:p>
        </p:txBody>
      </p:sp>
    </p:spTree>
    <p:extLst>
      <p:ext uri="{BB962C8B-B14F-4D97-AF65-F5344CB8AC3E}">
        <p14:creationId xmlns:p14="http://schemas.microsoft.com/office/powerpoint/2010/main" val="674753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19</a:t>
            </a:fld>
            <a:endParaRPr lang="en-US"/>
          </a:p>
        </p:txBody>
      </p:sp>
    </p:spTree>
    <p:extLst>
      <p:ext uri="{BB962C8B-B14F-4D97-AF65-F5344CB8AC3E}">
        <p14:creationId xmlns:p14="http://schemas.microsoft.com/office/powerpoint/2010/main" val="34636739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20</a:t>
            </a:fld>
            <a:endParaRPr lang="en-US"/>
          </a:p>
        </p:txBody>
      </p:sp>
    </p:spTree>
    <p:extLst>
      <p:ext uri="{BB962C8B-B14F-4D97-AF65-F5344CB8AC3E}">
        <p14:creationId xmlns:p14="http://schemas.microsoft.com/office/powerpoint/2010/main" val="40855676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21</a:t>
            </a:fld>
            <a:endParaRPr lang="en-US"/>
          </a:p>
        </p:txBody>
      </p:sp>
    </p:spTree>
    <p:extLst>
      <p:ext uri="{BB962C8B-B14F-4D97-AF65-F5344CB8AC3E}">
        <p14:creationId xmlns:p14="http://schemas.microsoft.com/office/powerpoint/2010/main" val="7779220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22</a:t>
            </a:fld>
            <a:endParaRPr lang="en-US"/>
          </a:p>
        </p:txBody>
      </p:sp>
    </p:spTree>
    <p:extLst>
      <p:ext uri="{BB962C8B-B14F-4D97-AF65-F5344CB8AC3E}">
        <p14:creationId xmlns:p14="http://schemas.microsoft.com/office/powerpoint/2010/main" val="19621330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23</a:t>
            </a:fld>
            <a:endParaRPr lang="en-US"/>
          </a:p>
        </p:txBody>
      </p:sp>
    </p:spTree>
    <p:extLst>
      <p:ext uri="{BB962C8B-B14F-4D97-AF65-F5344CB8AC3E}">
        <p14:creationId xmlns:p14="http://schemas.microsoft.com/office/powerpoint/2010/main" val="375001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24</a:t>
            </a:fld>
            <a:endParaRPr lang="en-US"/>
          </a:p>
        </p:txBody>
      </p:sp>
    </p:spTree>
    <p:extLst>
      <p:ext uri="{BB962C8B-B14F-4D97-AF65-F5344CB8AC3E}">
        <p14:creationId xmlns:p14="http://schemas.microsoft.com/office/powerpoint/2010/main" val="24330265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25</a:t>
            </a:fld>
            <a:endParaRPr lang="en-US"/>
          </a:p>
        </p:txBody>
      </p:sp>
    </p:spTree>
    <p:extLst>
      <p:ext uri="{BB962C8B-B14F-4D97-AF65-F5344CB8AC3E}">
        <p14:creationId xmlns:p14="http://schemas.microsoft.com/office/powerpoint/2010/main" val="13486119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26</a:t>
            </a:fld>
            <a:endParaRPr lang="en-US"/>
          </a:p>
        </p:txBody>
      </p:sp>
    </p:spTree>
    <p:extLst>
      <p:ext uri="{BB962C8B-B14F-4D97-AF65-F5344CB8AC3E}">
        <p14:creationId xmlns:p14="http://schemas.microsoft.com/office/powerpoint/2010/main" val="23896986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DFA6B7-F5B0-4275-8B43-970E43D5F93F}" type="slidenum">
              <a:rPr lang="en-US" smtClean="0"/>
              <a:pPr/>
              <a:t>27</a:t>
            </a:fld>
            <a:endParaRPr lang="en-US"/>
          </a:p>
        </p:txBody>
      </p:sp>
    </p:spTree>
    <p:extLst>
      <p:ext uri="{BB962C8B-B14F-4D97-AF65-F5344CB8AC3E}">
        <p14:creationId xmlns:p14="http://schemas.microsoft.com/office/powerpoint/2010/main" val="9979627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DFA6B7-F5B0-4275-8B43-970E43D5F93F}" type="slidenum">
              <a:rPr lang="en-US" smtClean="0"/>
              <a:pPr/>
              <a:t>28</a:t>
            </a:fld>
            <a:endParaRPr lang="en-US"/>
          </a:p>
        </p:txBody>
      </p:sp>
    </p:spTree>
    <p:extLst>
      <p:ext uri="{BB962C8B-B14F-4D97-AF65-F5344CB8AC3E}">
        <p14:creationId xmlns:p14="http://schemas.microsoft.com/office/powerpoint/2010/main" val="36302978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F5FD4B-2326-4052-B9D2-83EBE784FB17}" type="slidenum">
              <a:rPr lang="en-US" smtClean="0"/>
              <a:pPr/>
              <a:t>29</a:t>
            </a:fld>
            <a:endParaRPr lang="en-US"/>
          </a:p>
        </p:txBody>
      </p:sp>
    </p:spTree>
    <p:extLst>
      <p:ext uri="{BB962C8B-B14F-4D97-AF65-F5344CB8AC3E}">
        <p14:creationId xmlns:p14="http://schemas.microsoft.com/office/powerpoint/2010/main" val="3800198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5A1D842-F13A-4C7A-8624-963D7B520CD4}" type="datetimeFigureOut">
              <a:rPr lang="en-US" smtClean="0"/>
              <a:t>9/16/2016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212124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A1D842-F13A-4C7A-8624-963D7B520CD4}" type="datetimeFigureOut">
              <a:rPr lang="en-US" smtClean="0"/>
              <a:t>9/16/2016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2468540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A1D842-F13A-4C7A-8624-963D7B520CD4}" type="datetimeFigureOut">
              <a:rPr lang="en-US" smtClean="0"/>
              <a:t>9/16/2016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1977289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A1D842-F13A-4C7A-8624-963D7B520CD4}" type="datetimeFigureOut">
              <a:rPr lang="en-US" smtClean="0"/>
              <a:t>9/16/2016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2141792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A1D842-F13A-4C7A-8624-963D7B520CD4}" type="datetimeFigureOut">
              <a:rPr lang="en-US" smtClean="0"/>
              <a:t>9/16/2016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4064419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5A1D842-F13A-4C7A-8624-963D7B520CD4}" type="datetimeFigureOut">
              <a:rPr lang="en-US" smtClean="0"/>
              <a:t>9/16/2016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3415425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1D842-F13A-4C7A-8624-963D7B520CD4}" type="datetimeFigureOut">
              <a:rPr lang="en-US" smtClean="0"/>
              <a:t>9/16/2016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1632148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A1D842-F13A-4C7A-8624-963D7B520CD4}" type="datetimeFigureOut">
              <a:rPr lang="en-US" smtClean="0"/>
              <a:t>9/16/2016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2814727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A1D842-F13A-4C7A-8624-963D7B520CD4}" type="datetimeFigureOut">
              <a:rPr lang="en-US" smtClean="0"/>
              <a:t>9/16/2016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319557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A1D842-F13A-4C7A-8624-963D7B520CD4}" type="datetimeFigureOut">
              <a:rPr lang="en-US" smtClean="0"/>
              <a:t>9/16/2016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3235110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A1D842-F13A-4C7A-8624-963D7B520CD4}" type="datetimeFigureOut">
              <a:rPr lang="en-US" smtClean="0"/>
              <a:t>9/16/2016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DEFD3-C2E6-4C59-8247-7C461B2BE8C7}" type="slidenum">
              <a:rPr lang="en-US" smtClean="0"/>
              <a:t>‹#›</a:t>
            </a:fld>
            <a:endParaRPr lang="en-US"/>
          </a:p>
        </p:txBody>
      </p:sp>
    </p:spTree>
    <p:extLst>
      <p:ext uri="{BB962C8B-B14F-4D97-AF65-F5344CB8AC3E}">
        <p14:creationId xmlns:p14="http://schemas.microsoft.com/office/powerpoint/2010/main" val="423483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A1D842-F13A-4C7A-8624-963D7B520CD4}" type="datetimeFigureOut">
              <a:rPr lang="en-US" smtClean="0"/>
              <a:t>9/16/2016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3DEFD3-C2E6-4C59-8247-7C461B2BE8C7}" type="slidenum">
              <a:rPr lang="en-US" smtClean="0"/>
              <a:t>‹#›</a:t>
            </a:fld>
            <a:endParaRPr lang="en-US"/>
          </a:p>
        </p:txBody>
      </p:sp>
    </p:spTree>
    <p:extLst>
      <p:ext uri="{BB962C8B-B14F-4D97-AF65-F5344CB8AC3E}">
        <p14:creationId xmlns:p14="http://schemas.microsoft.com/office/powerpoint/2010/main" val="1900958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image" Target="../media/image2.jpeg"/><Relationship Id="rId7" Type="http://schemas.openxmlformats.org/officeDocument/2006/relationships/image" Target="../media/image14.wm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image" Target="../media/image11.wmf"/></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www.cleanairpartners.net/" TargetMode="External"/><Relationship Id="rId13" Type="http://schemas.openxmlformats.org/officeDocument/2006/relationships/hyperlink" Target="http://www.epa.gov/otaq" TargetMode="External"/><Relationship Id="rId3" Type="http://schemas.openxmlformats.org/officeDocument/2006/relationships/image" Target="../media/image2.jpeg"/><Relationship Id="rId7" Type="http://schemas.openxmlformats.org/officeDocument/2006/relationships/hyperlink" Target="http://www.epa.gov/airnow" TargetMode="External"/><Relationship Id="rId12" Type="http://schemas.openxmlformats.org/officeDocument/2006/relationships/hyperlink" Target="www3.epa.gov/airquality/"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hyperlink" Target="http://www.mde.state.md.us/Air" TargetMode="External"/><Relationship Id="rId11" Type="http://schemas.openxmlformats.org/officeDocument/2006/relationships/hyperlink" Target="http://www.epa.gov/aboutepa/epa-region-3-mid-atlantic" TargetMode="External"/><Relationship Id="rId5" Type="http://schemas.openxmlformats.org/officeDocument/2006/relationships/hyperlink" Target="http://www.deq.virginia.gov/Programs/Air.aspx" TargetMode="External"/><Relationship Id="rId10" Type="http://schemas.openxmlformats.org/officeDocument/2006/relationships/hyperlink" Target="http://www.epa.gov/" TargetMode="External"/><Relationship Id="rId4" Type="http://schemas.openxmlformats.org/officeDocument/2006/relationships/hyperlink" Target="https://www.mwcog.org/environment/planning-areas/air-quality/" TargetMode="External"/><Relationship Id="rId9" Type="http://schemas.openxmlformats.org/officeDocument/2006/relationships/hyperlink" Target="http://www.otcair.org/"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www3.epa.gov/airquality/" TargetMode="External"/><Relationship Id="rId3" Type="http://schemas.openxmlformats.org/officeDocument/2006/relationships/image" Target="../media/image2.jpeg"/><Relationship Id="rId7" Type="http://schemas.openxmlformats.org/officeDocument/2006/relationships/hyperlink" Target="http://www.epa.gov/aboutepa/epa-region-3-mid-atlantic" TargetMode="Externa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hyperlink" Target="http://www.epa.gov/" TargetMode="External"/><Relationship Id="rId5" Type="http://schemas.openxmlformats.org/officeDocument/2006/relationships/hyperlink" Target="http://www.otcair.org/" TargetMode="External"/><Relationship Id="rId4" Type="http://schemas.openxmlformats.org/officeDocument/2006/relationships/hyperlink" Target="http://www.cleanairpartners.net/" TargetMode="External"/><Relationship Id="rId9" Type="http://schemas.openxmlformats.org/officeDocument/2006/relationships/hyperlink" Target="http://www.epa.gov/otaq"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3550" y="2362200"/>
            <a:ext cx="7772400" cy="1470025"/>
          </a:xfrm>
        </p:spPr>
        <p:txBody>
          <a:bodyPr>
            <a:normAutofit/>
          </a:bodyPr>
          <a:lstStyle/>
          <a:p>
            <a:r>
              <a:rPr lang="en-US" sz="3600" dirty="0">
                <a:solidFill>
                  <a:srgbClr val="0187CE"/>
                </a:solidFill>
                <a:latin typeface="Univers LT CYR 57 Cn" pitchFamily="34" charset="0"/>
              </a:rPr>
              <a:t>Metropolitan Washington</a:t>
            </a:r>
            <a:br>
              <a:rPr lang="en-US" sz="3600" dirty="0">
                <a:solidFill>
                  <a:srgbClr val="0187CE"/>
                </a:solidFill>
                <a:latin typeface="Univers LT CYR 57 Cn" pitchFamily="34" charset="0"/>
              </a:rPr>
            </a:br>
            <a:r>
              <a:rPr lang="en-US" sz="3600" dirty="0">
                <a:solidFill>
                  <a:srgbClr val="0187CE"/>
                </a:solidFill>
                <a:latin typeface="Univers LT CYR 57 Cn" pitchFamily="34" charset="0"/>
              </a:rPr>
              <a:t>Air Quality Status</a:t>
            </a:r>
            <a:endParaRPr lang="en-US" sz="3600" i="1" dirty="0">
              <a:solidFill>
                <a:srgbClr val="0187CE"/>
              </a:solidFill>
              <a:latin typeface="Univers LT CYR 57 Cn" pitchFamily="34" charset="0"/>
            </a:endParaRPr>
          </a:p>
        </p:txBody>
      </p:sp>
      <p:sp>
        <p:nvSpPr>
          <p:cNvPr id="3" name="Subtitle 2"/>
          <p:cNvSpPr>
            <a:spLocks noGrp="1"/>
          </p:cNvSpPr>
          <p:nvPr>
            <p:ph type="subTitle" idx="1"/>
          </p:nvPr>
        </p:nvSpPr>
        <p:spPr>
          <a:xfrm>
            <a:off x="1524000" y="4267200"/>
            <a:ext cx="5791200" cy="1524000"/>
          </a:xfrm>
        </p:spPr>
        <p:txBody>
          <a:bodyPr>
            <a:noAutofit/>
          </a:bodyPr>
          <a:lstStyle/>
          <a:p>
            <a:r>
              <a:rPr lang="en-US" sz="2000" dirty="0">
                <a:solidFill>
                  <a:srgbClr val="0187CE"/>
                </a:solidFill>
                <a:latin typeface="Univers LT CYR 57 Cn" pitchFamily="34" charset="0"/>
              </a:rPr>
              <a:t>Metropolitan Washington Council of Governments</a:t>
            </a:r>
          </a:p>
          <a:p>
            <a:r>
              <a:rPr lang="en-US" sz="2000" dirty="0">
                <a:solidFill>
                  <a:srgbClr val="0187CE"/>
                </a:solidFill>
                <a:latin typeface="Univers LT CYR 57 Cn" pitchFamily="34" charset="0"/>
              </a:rPr>
              <a:t>September 19, 2016</a:t>
            </a:r>
          </a:p>
          <a:p>
            <a:endParaRPr lang="en-US" sz="2000" dirty="0">
              <a:solidFill>
                <a:schemeClr val="tx1"/>
              </a:solidFill>
              <a:latin typeface="Univers LT CYR 57 Cn" pitchFamily="34" charset="0"/>
            </a:endParaRPr>
          </a:p>
        </p:txBody>
      </p:sp>
      <p:pic>
        <p:nvPicPr>
          <p:cNvPr id="5" name="Picture 4" descr="Heading - text editable.jpg"/>
          <p:cNvPicPr>
            <a:picLocks noChangeAspect="1"/>
          </p:cNvPicPr>
          <p:nvPr/>
        </p:nvPicPr>
        <p:blipFill>
          <a:blip r:embed="rId3" cstate="print"/>
          <a:stretch>
            <a:fillRect/>
          </a:stretch>
        </p:blipFill>
        <p:spPr>
          <a:xfrm>
            <a:off x="609600" y="76199"/>
            <a:ext cx="7772400" cy="1828800"/>
          </a:xfrm>
          <a:prstGeom prst="rect">
            <a:avLst/>
          </a:prstGeom>
        </p:spPr>
      </p:pic>
      <p:sp>
        <p:nvSpPr>
          <p:cNvPr id="6" name="TextBox 5"/>
          <p:cNvSpPr txBox="1"/>
          <p:nvPr/>
        </p:nvSpPr>
        <p:spPr>
          <a:xfrm>
            <a:off x="1905000" y="759766"/>
            <a:ext cx="7086600" cy="461665"/>
          </a:xfrm>
          <a:prstGeom prst="rect">
            <a:avLst/>
          </a:prstGeom>
          <a:solidFill>
            <a:schemeClr val="bg1"/>
          </a:solidFill>
        </p:spPr>
        <p:txBody>
          <a:bodyPr wrap="square" rtlCol="0">
            <a:spAutoFit/>
          </a:bodyPr>
          <a:lstStyle/>
          <a:p>
            <a:r>
              <a:rPr lang="en-US" sz="2400" b="1" dirty="0">
                <a:solidFill>
                  <a:schemeClr val="bg1"/>
                </a:solidFill>
              </a:rPr>
              <a:t>Greenhouse Gas - Multi-sector Working Group </a:t>
            </a:r>
          </a:p>
        </p:txBody>
      </p:sp>
    </p:spTree>
    <p:extLst>
      <p:ext uri="{BB962C8B-B14F-4D97-AF65-F5344CB8AC3E}">
        <p14:creationId xmlns:p14="http://schemas.microsoft.com/office/powerpoint/2010/main" val="2273861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723900" y="-27904"/>
            <a:ext cx="7696200" cy="1219201"/>
          </a:xfrm>
        </p:spPr>
        <p:txBody>
          <a:bodyPr>
            <a:normAutofit/>
          </a:bodyPr>
          <a:lstStyle/>
          <a:p>
            <a:pPr marL="0" indent="0"/>
            <a:r>
              <a:rPr lang="en-US" sz="3600" dirty="0">
                <a:solidFill>
                  <a:srgbClr val="0187CE"/>
                </a:solidFill>
                <a:latin typeface="Univers LT CYR 57 Cn" pitchFamily="34" charset="0"/>
              </a:rPr>
              <a:t>Outline</a:t>
            </a:r>
          </a:p>
        </p:txBody>
      </p:sp>
      <p:sp>
        <p:nvSpPr>
          <p:cNvPr id="8" name="Content Placeholder 7"/>
          <p:cNvSpPr>
            <a:spLocks noGrp="1"/>
          </p:cNvSpPr>
          <p:nvPr>
            <p:ph idx="1"/>
          </p:nvPr>
        </p:nvSpPr>
        <p:spPr>
          <a:xfrm>
            <a:off x="1371600" y="937297"/>
            <a:ext cx="6705600" cy="4777703"/>
          </a:xfrm>
          <a:solidFill>
            <a:schemeClr val="bg1"/>
          </a:solidFill>
        </p:spPr>
        <p:txBody>
          <a:bodyPr>
            <a:noAutofit/>
          </a:bodyPr>
          <a:lstStyle/>
          <a:p>
            <a:pPr>
              <a:lnSpc>
                <a:spcPct val="114000"/>
              </a:lnSpc>
            </a:pPr>
            <a:r>
              <a:rPr lang="en-US" sz="2000" dirty="0">
                <a:solidFill>
                  <a:srgbClr val="0187CE"/>
                </a:solidFill>
              </a:rPr>
              <a:t>About COG</a:t>
            </a:r>
          </a:p>
          <a:p>
            <a:pPr>
              <a:lnSpc>
                <a:spcPct val="114000"/>
              </a:lnSpc>
            </a:pPr>
            <a:r>
              <a:rPr lang="en-US" sz="2000" dirty="0">
                <a:solidFill>
                  <a:srgbClr val="0187CE"/>
                </a:solidFill>
              </a:rPr>
              <a:t>Clean Air Act Amendments</a:t>
            </a:r>
          </a:p>
          <a:p>
            <a:pPr>
              <a:lnSpc>
                <a:spcPct val="114000"/>
              </a:lnSpc>
            </a:pPr>
            <a:r>
              <a:rPr lang="en-US" sz="2000" dirty="0">
                <a:solidFill>
                  <a:srgbClr val="0187CE"/>
                </a:solidFill>
              </a:rPr>
              <a:t>Washington Region Status </a:t>
            </a:r>
          </a:p>
          <a:p>
            <a:pPr>
              <a:lnSpc>
                <a:spcPct val="114000"/>
              </a:lnSpc>
            </a:pPr>
            <a:r>
              <a:rPr lang="en-US" sz="2000" dirty="0">
                <a:solidFill>
                  <a:srgbClr val="0187CE"/>
                </a:solidFill>
              </a:rPr>
              <a:t>MWAQC </a:t>
            </a:r>
          </a:p>
          <a:p>
            <a:pPr>
              <a:lnSpc>
                <a:spcPct val="114000"/>
              </a:lnSpc>
            </a:pPr>
            <a:r>
              <a:rPr lang="en-US" sz="2000" dirty="0">
                <a:solidFill>
                  <a:srgbClr val="0187CE"/>
                </a:solidFill>
              </a:rPr>
              <a:t>Organizational Structure</a:t>
            </a:r>
          </a:p>
          <a:p>
            <a:pPr>
              <a:lnSpc>
                <a:spcPct val="114000"/>
              </a:lnSpc>
            </a:pPr>
            <a:r>
              <a:rPr lang="en-US" sz="2000" dirty="0">
                <a:solidFill>
                  <a:srgbClr val="0187CE"/>
                </a:solidFill>
              </a:rPr>
              <a:t>Metro Region and MWAQC’s Role </a:t>
            </a:r>
          </a:p>
          <a:p>
            <a:pPr>
              <a:lnSpc>
                <a:spcPct val="114000"/>
              </a:lnSpc>
            </a:pPr>
            <a:r>
              <a:rPr lang="en-US" sz="2000" dirty="0">
                <a:solidFill>
                  <a:srgbClr val="0187CE"/>
                </a:solidFill>
              </a:rPr>
              <a:t>Ozone </a:t>
            </a:r>
          </a:p>
          <a:p>
            <a:pPr>
              <a:lnSpc>
                <a:spcPct val="114000"/>
              </a:lnSpc>
            </a:pPr>
            <a:r>
              <a:rPr lang="en-US" sz="2000" dirty="0">
                <a:solidFill>
                  <a:srgbClr val="0187CE"/>
                </a:solidFill>
              </a:rPr>
              <a:t>Fine Particles</a:t>
            </a:r>
          </a:p>
          <a:p>
            <a:pPr>
              <a:lnSpc>
                <a:spcPct val="114000"/>
              </a:lnSpc>
            </a:pPr>
            <a:r>
              <a:rPr lang="en-US" sz="2000" dirty="0">
                <a:solidFill>
                  <a:srgbClr val="0187CE"/>
                </a:solidFill>
              </a:rPr>
              <a:t>Transportation Conformity </a:t>
            </a:r>
          </a:p>
          <a:p>
            <a:pPr>
              <a:lnSpc>
                <a:spcPct val="114000"/>
              </a:lnSpc>
            </a:pPr>
            <a:r>
              <a:rPr lang="en-US" sz="2000" dirty="0">
                <a:solidFill>
                  <a:srgbClr val="0187CE"/>
                </a:solidFill>
              </a:rPr>
              <a:t>Progress, Challenges, Outlook </a:t>
            </a:r>
          </a:p>
          <a:p>
            <a:pPr>
              <a:lnSpc>
                <a:spcPct val="114000"/>
              </a:lnSpc>
            </a:pPr>
            <a:r>
              <a:rPr lang="en-US" sz="2000" dirty="0">
                <a:solidFill>
                  <a:srgbClr val="0187CE"/>
                </a:solidFill>
              </a:rPr>
              <a:t>Forecast &amp; Data Sources </a:t>
            </a:r>
          </a:p>
          <a:p>
            <a:pPr marL="0" indent="0">
              <a:buNone/>
            </a:pPr>
            <a:r>
              <a:rPr lang="en-US" sz="2800" dirty="0">
                <a:solidFill>
                  <a:srgbClr val="0187CE"/>
                </a:solidFill>
              </a:rPr>
              <a:t> </a:t>
            </a:r>
          </a:p>
          <a:p>
            <a:endParaRPr lang="en-US" sz="2800" dirty="0"/>
          </a:p>
          <a:p>
            <a:endParaRPr lang="en-US" sz="2800" dirty="0"/>
          </a:p>
          <a:p>
            <a:endParaRPr lang="en-US" sz="2800" dirty="0"/>
          </a:p>
          <a:p>
            <a:endParaRPr lang="en-US" sz="2800" dirty="0"/>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a:t>
            </a:fld>
            <a:endParaRPr lang="en-US" dirty="0">
              <a:solidFill>
                <a:schemeClr val="bg1"/>
              </a:solidFill>
            </a:endParaRPr>
          </a:p>
        </p:txBody>
      </p:sp>
    </p:spTree>
    <p:extLst>
      <p:ext uri="{BB962C8B-B14F-4D97-AF65-F5344CB8AC3E}">
        <p14:creationId xmlns:p14="http://schemas.microsoft.com/office/powerpoint/2010/main" val="3648268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152400" y="-27904"/>
            <a:ext cx="8915400" cy="1219201"/>
          </a:xfrm>
        </p:spPr>
        <p:txBody>
          <a:bodyPr>
            <a:normAutofit/>
          </a:bodyPr>
          <a:lstStyle/>
          <a:p>
            <a:pPr marL="0" indent="0"/>
            <a:r>
              <a:rPr lang="en-US" sz="3600" dirty="0">
                <a:solidFill>
                  <a:srgbClr val="0187CE"/>
                </a:solidFill>
                <a:latin typeface="Univers LT CYR 57 Cn" pitchFamily="34" charset="0"/>
              </a:rPr>
              <a:t>COG, MWAQC &amp; Air Quality Planning Area</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3</a:t>
            </a:fld>
            <a:endParaRPr lang="en-US" dirty="0">
              <a:solidFill>
                <a:schemeClr val="bg1"/>
              </a:solidFill>
            </a:endParaRPr>
          </a:p>
        </p:txBody>
      </p:sp>
      <p:sp>
        <p:nvSpPr>
          <p:cNvPr id="9" name="TextBox 8"/>
          <p:cNvSpPr txBox="1"/>
          <p:nvPr/>
        </p:nvSpPr>
        <p:spPr>
          <a:xfrm>
            <a:off x="838200" y="990600"/>
            <a:ext cx="4114800" cy="4585871"/>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1600" dirty="0">
                <a:solidFill>
                  <a:schemeClr val="dk1"/>
                </a:solidFill>
              </a:rPr>
              <a:t>Metropolitan Washington Council of Governments (COG), an independent, nonprofit association, brings area leaders together to address major regional issues in the District of Columbia, suburban Maryland, and Northern Virginia</a:t>
            </a:r>
          </a:p>
          <a:p>
            <a:pPr marL="256032" indent="-256032">
              <a:spcBef>
                <a:spcPts val="1200"/>
              </a:spcBef>
              <a:spcAft>
                <a:spcPts val="0"/>
              </a:spcAft>
              <a:buClrTx/>
              <a:buFont typeface="Arial"/>
              <a:buChar char="•"/>
            </a:pPr>
            <a:r>
              <a:rPr lang="en-US" sz="1600" dirty="0">
                <a:solidFill>
                  <a:schemeClr val="dk1"/>
                </a:solidFill>
              </a:rPr>
              <a:t>COG, through the Metropolitan Washington Air Quality Committee (MWAQC), coordinates regional air quality planning activities, reviews policies, resolves policy differences, and adopts air quality plans for transmittal to the District of Columbia, Maryland, and Virginia for submittal to EPA </a:t>
            </a:r>
          </a:p>
          <a:p>
            <a:pPr marL="256032" indent="-256032">
              <a:spcBef>
                <a:spcPts val="1200"/>
              </a:spcBef>
              <a:spcAft>
                <a:spcPts val="0"/>
              </a:spcAft>
              <a:buClrTx/>
              <a:buFont typeface="Arial"/>
              <a:buChar char="•"/>
            </a:pPr>
            <a:r>
              <a:rPr lang="en-US" sz="1600" dirty="0">
                <a:solidFill>
                  <a:schemeClr val="dk1"/>
                </a:solidFill>
              </a:rPr>
              <a:t>MWAQC members include area elected officials, environmental directors, and state air management and transportation officials. </a:t>
            </a:r>
          </a:p>
        </p:txBody>
      </p:sp>
      <p:pic>
        <p:nvPicPr>
          <p:cNvPr id="8" name="Picture 7"/>
          <p:cNvPicPr>
            <a:picLocks noChangeAspect="1"/>
          </p:cNvPicPr>
          <p:nvPr/>
        </p:nvPicPr>
        <p:blipFill>
          <a:blip r:embed="rId4"/>
          <a:stretch>
            <a:fillRect/>
          </a:stretch>
        </p:blipFill>
        <p:spPr>
          <a:xfrm>
            <a:off x="5081337" y="1287012"/>
            <a:ext cx="3948180" cy="4313522"/>
          </a:xfrm>
          <a:prstGeom prst="rect">
            <a:avLst/>
          </a:prstGeom>
        </p:spPr>
      </p:pic>
    </p:spTree>
    <p:extLst>
      <p:ext uri="{BB962C8B-B14F-4D97-AF65-F5344CB8AC3E}">
        <p14:creationId xmlns:p14="http://schemas.microsoft.com/office/powerpoint/2010/main" val="606863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723900" y="-27904"/>
            <a:ext cx="7696200" cy="1219201"/>
          </a:xfrm>
        </p:spPr>
        <p:txBody>
          <a:bodyPr>
            <a:normAutofit/>
          </a:bodyPr>
          <a:lstStyle/>
          <a:p>
            <a:pPr marL="0" indent="0"/>
            <a:r>
              <a:rPr lang="en-US" sz="3600" dirty="0">
                <a:solidFill>
                  <a:srgbClr val="0187CE"/>
                </a:solidFill>
                <a:latin typeface="Univers LT CYR 57 Cn" pitchFamily="34" charset="0"/>
              </a:rPr>
              <a:t>Clean Air Act Amendments 1990</a:t>
            </a:r>
          </a:p>
        </p:txBody>
      </p:sp>
      <p:sp>
        <p:nvSpPr>
          <p:cNvPr id="8" name="Content Placeholder 7"/>
          <p:cNvSpPr>
            <a:spLocks noGrp="1"/>
          </p:cNvSpPr>
          <p:nvPr>
            <p:ph idx="1"/>
          </p:nvPr>
        </p:nvSpPr>
        <p:spPr>
          <a:xfrm>
            <a:off x="1371600" y="1190495"/>
            <a:ext cx="6705600" cy="4485489"/>
          </a:xfrm>
          <a:solidFill>
            <a:schemeClr val="bg1"/>
          </a:solidFill>
        </p:spPr>
        <p:txBody>
          <a:bodyPr>
            <a:noAutofit/>
          </a:bodyPr>
          <a:lstStyle/>
          <a:p>
            <a:r>
              <a:rPr lang="en-US" sz="2400" dirty="0">
                <a:solidFill>
                  <a:srgbClr val="0187CE"/>
                </a:solidFill>
              </a:rPr>
              <a:t>Regulates emission of air pollutants from human sources into the atmosphere</a:t>
            </a:r>
          </a:p>
          <a:p>
            <a:endParaRPr lang="en-US" sz="2400" dirty="0">
              <a:solidFill>
                <a:srgbClr val="0187CE"/>
              </a:solidFill>
            </a:endParaRPr>
          </a:p>
          <a:p>
            <a:r>
              <a:rPr lang="en-US" sz="2400" dirty="0">
                <a:solidFill>
                  <a:srgbClr val="0187CE"/>
                </a:solidFill>
              </a:rPr>
              <a:t>Classifies areas that do not meet the federal health standard as nonattainment areas </a:t>
            </a:r>
          </a:p>
          <a:p>
            <a:r>
              <a:rPr lang="en-US" sz="2400" dirty="0">
                <a:solidFill>
                  <a:srgbClr val="0187CE"/>
                </a:solidFill>
              </a:rPr>
              <a:t>Nonattainment areas are further classified as Marginal, Moderate, Serious, Severe, and Extreme depending on the level of air pollution</a:t>
            </a:r>
          </a:p>
          <a:p>
            <a:endParaRPr lang="en-US" sz="2400" dirty="0">
              <a:solidFill>
                <a:srgbClr val="0187CE"/>
              </a:solidFill>
            </a:endParaRPr>
          </a:p>
          <a:p>
            <a:r>
              <a:rPr lang="en-US" sz="2400" dirty="0">
                <a:solidFill>
                  <a:srgbClr val="0187CE"/>
                </a:solidFill>
              </a:rPr>
              <a:t>Establishes process for reducing pollution to meet standards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4</a:t>
            </a:fld>
            <a:endParaRPr lang="en-US" dirty="0">
              <a:solidFill>
                <a:schemeClr val="bg1"/>
              </a:solidFill>
            </a:endParaRPr>
          </a:p>
        </p:txBody>
      </p:sp>
    </p:spTree>
    <p:extLst>
      <p:ext uri="{BB962C8B-B14F-4D97-AF65-F5344CB8AC3E}">
        <p14:creationId xmlns:p14="http://schemas.microsoft.com/office/powerpoint/2010/main" val="3948903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pPr marL="0" indent="0"/>
            <a:r>
              <a:rPr lang="en-US" sz="2400" dirty="0">
                <a:solidFill>
                  <a:srgbClr val="0187CE"/>
                </a:solidFill>
                <a:latin typeface="Univers LT CYR 57 Cn" pitchFamily="34" charset="0"/>
              </a:rPr>
              <a:t>Federal Health-Based Air Quality Standards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5</a:t>
            </a:fld>
            <a:endParaRPr lang="en-US" dirty="0">
              <a:solidFill>
                <a:schemeClr val="bg1"/>
              </a:solidFill>
            </a:endParaRPr>
          </a:p>
        </p:txBody>
      </p:sp>
      <p:sp>
        <p:nvSpPr>
          <p:cNvPr id="10" name="Content Placeholder 2"/>
          <p:cNvSpPr txBox="1">
            <a:spLocks/>
          </p:cNvSpPr>
          <p:nvPr/>
        </p:nvSpPr>
        <p:spPr>
          <a:xfrm>
            <a:off x="1017270" y="1328457"/>
            <a:ext cx="797433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US"/>
          </a:p>
          <a:p>
            <a:endParaRPr lang="en-US"/>
          </a:p>
          <a:p>
            <a:endParaRPr lang="en-US" dirty="0"/>
          </a:p>
        </p:txBody>
      </p:sp>
      <p:sp>
        <p:nvSpPr>
          <p:cNvPr id="13" name="Oval 5"/>
          <p:cNvSpPr>
            <a:spLocks noChangeArrowheads="1"/>
          </p:cNvSpPr>
          <p:nvPr/>
        </p:nvSpPr>
        <p:spPr bwMode="auto">
          <a:xfrm>
            <a:off x="1600200" y="1197471"/>
            <a:ext cx="1765936" cy="1742543"/>
          </a:xfrm>
          <a:prstGeom prst="ellipse">
            <a:avLst/>
          </a:prstGeom>
          <a:solidFill>
            <a:srgbClr val="92D05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600" dirty="0">
                <a:latin typeface="Tahoma" pitchFamily="34" charset="0"/>
              </a:rPr>
              <a:t>SO</a:t>
            </a:r>
            <a:r>
              <a:rPr lang="en-US" sz="3600" baseline="-25000" dirty="0">
                <a:latin typeface="Tahoma" pitchFamily="34" charset="0"/>
              </a:rPr>
              <a:t>2</a:t>
            </a: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Sulfur Dioxide</a:t>
            </a:r>
            <a:endParaRPr lang="en-US" sz="1600" baseline="-25000" dirty="0">
              <a:latin typeface="Tahoma" pitchFamily="34" charset="0"/>
            </a:endParaRPr>
          </a:p>
        </p:txBody>
      </p:sp>
      <p:sp>
        <p:nvSpPr>
          <p:cNvPr id="15" name="Oval 7"/>
          <p:cNvSpPr>
            <a:spLocks noChangeArrowheads="1"/>
          </p:cNvSpPr>
          <p:nvPr/>
        </p:nvSpPr>
        <p:spPr bwMode="auto">
          <a:xfrm>
            <a:off x="6649500" y="3074104"/>
            <a:ext cx="1732500" cy="1743875"/>
          </a:xfrm>
          <a:prstGeom prst="ellipse">
            <a:avLst/>
          </a:prstGeom>
          <a:solidFill>
            <a:srgbClr val="FF000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600" dirty="0">
                <a:latin typeface="Tahoma" pitchFamily="34" charset="0"/>
              </a:rPr>
              <a:t>O</a:t>
            </a:r>
            <a:r>
              <a:rPr lang="en-US" sz="3600" baseline="-25000" dirty="0">
                <a:latin typeface="Tahoma" pitchFamily="34" charset="0"/>
              </a:rPr>
              <a:t>3</a:t>
            </a: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Ozone</a:t>
            </a:r>
          </a:p>
        </p:txBody>
      </p:sp>
      <p:sp>
        <p:nvSpPr>
          <p:cNvPr id="17" name="Oval 9"/>
          <p:cNvSpPr>
            <a:spLocks noChangeArrowheads="1"/>
          </p:cNvSpPr>
          <p:nvPr/>
        </p:nvSpPr>
        <p:spPr bwMode="auto">
          <a:xfrm>
            <a:off x="2595678" y="3170621"/>
            <a:ext cx="1743076" cy="1676789"/>
          </a:xfrm>
          <a:prstGeom prst="ellipse">
            <a:avLst/>
          </a:prstGeom>
          <a:solidFill>
            <a:srgbClr val="92D05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200" dirty="0">
                <a:latin typeface="Tahoma" pitchFamily="34" charset="0"/>
              </a:rPr>
              <a:t>PM</a:t>
            </a:r>
            <a:r>
              <a:rPr lang="en-US" sz="3200" baseline="-25000" dirty="0">
                <a:latin typeface="Tahoma" pitchFamily="34" charset="0"/>
              </a:rPr>
              <a:t>2.5</a:t>
            </a: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Fine Particulate</a:t>
            </a:r>
            <a:br>
              <a:rPr lang="en-US" sz="1600" dirty="0">
                <a:latin typeface="Tahoma" pitchFamily="34" charset="0"/>
              </a:rPr>
            </a:br>
            <a:r>
              <a:rPr lang="en-US" sz="1600" dirty="0">
                <a:latin typeface="Tahoma" pitchFamily="34" charset="0"/>
              </a:rPr>
              <a:t>Matter</a:t>
            </a:r>
            <a:endParaRPr lang="en-US" sz="1600" baseline="-25000" dirty="0">
              <a:latin typeface="Tahoma" pitchFamily="34" charset="0"/>
            </a:endParaRPr>
          </a:p>
        </p:txBody>
      </p:sp>
      <p:sp>
        <p:nvSpPr>
          <p:cNvPr id="18" name="Rectangle 2"/>
          <p:cNvSpPr txBox="1">
            <a:spLocks noChangeArrowheads="1"/>
          </p:cNvSpPr>
          <p:nvPr/>
        </p:nvSpPr>
        <p:spPr bwMode="auto">
          <a:xfrm>
            <a:off x="1143000" y="4961156"/>
            <a:ext cx="6978016" cy="762000"/>
          </a:xfrm>
          <a:prstGeom prst="rect">
            <a:avLst/>
          </a:prstGeom>
          <a:noFill/>
          <a:ln>
            <a:headEnd/>
            <a:tailEn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ctr" anchorCtr="0" compatLnSpc="1">
            <a:prstTxWarp prst="textNoShape">
              <a:avLst/>
            </a:prstTxWarp>
            <a:normAutofit fontScale="70000" lnSpcReduction="20000"/>
          </a:bodyPr>
          <a:lstStyle/>
          <a:p>
            <a:pPr marL="0" marR="0" lvl="0" indent="0" algn="ctr" defTabSz="914400" rtl="0" eaLnBrk="0" fontAlgn="auto" latinLnBrk="0" hangingPunct="0">
              <a:lnSpc>
                <a:spcPct val="100000"/>
              </a:lnSpc>
              <a:spcBef>
                <a:spcPct val="0"/>
              </a:spcBef>
              <a:spcAft>
                <a:spcPts val="0"/>
              </a:spcAft>
              <a:buClrTx/>
              <a:buSzTx/>
              <a:buFontTx/>
              <a:buNone/>
              <a:tabLst/>
              <a:defRPr/>
            </a:pPr>
            <a:r>
              <a:rPr kumimoji="0" lang="en-US" sz="4000" b="0" i="0" u="none" strike="noStrike" kern="0" cap="none" spc="0" normalizeH="0" baseline="0" noProof="0" dirty="0">
                <a:ln>
                  <a:noFill/>
                </a:ln>
                <a:solidFill>
                  <a:schemeClr val="tx2"/>
                </a:solidFill>
                <a:effectLst/>
                <a:uLnTx/>
                <a:uFillTx/>
                <a:latin typeface="+mj-lt"/>
                <a:ea typeface="+mj-ea"/>
                <a:cs typeface="+mj-cs"/>
              </a:rPr>
              <a:t>Authority: Clean Air Act Amendments</a:t>
            </a:r>
            <a:r>
              <a:rPr kumimoji="0" lang="en-US" sz="4000" b="0" i="0" u="none" strike="noStrike" kern="0" cap="none" spc="0" normalizeH="0" noProof="0" dirty="0">
                <a:ln>
                  <a:noFill/>
                </a:ln>
                <a:solidFill>
                  <a:schemeClr val="tx2"/>
                </a:solidFill>
                <a:effectLst/>
                <a:uLnTx/>
                <a:uFillTx/>
                <a:latin typeface="+mj-lt"/>
                <a:ea typeface="+mj-ea"/>
                <a:cs typeface="+mj-cs"/>
              </a:rPr>
              <a:t> of</a:t>
            </a:r>
            <a:r>
              <a:rPr kumimoji="0" lang="en-US" sz="4000" b="0" i="0" u="none" strike="noStrike" kern="0" cap="none" spc="0" normalizeH="0" baseline="0" noProof="0" dirty="0">
                <a:ln>
                  <a:noFill/>
                </a:ln>
                <a:solidFill>
                  <a:schemeClr val="tx2"/>
                </a:solidFill>
                <a:effectLst/>
                <a:uLnTx/>
                <a:uFillTx/>
                <a:latin typeface="+mj-lt"/>
                <a:ea typeface="+mj-ea"/>
                <a:cs typeface="+mj-cs"/>
              </a:rPr>
              <a:t> 1990</a:t>
            </a:r>
          </a:p>
        </p:txBody>
      </p:sp>
      <p:sp>
        <p:nvSpPr>
          <p:cNvPr id="20" name="Oval 5"/>
          <p:cNvSpPr>
            <a:spLocks noChangeArrowheads="1"/>
          </p:cNvSpPr>
          <p:nvPr/>
        </p:nvSpPr>
        <p:spPr bwMode="auto">
          <a:xfrm>
            <a:off x="3704760" y="1173393"/>
            <a:ext cx="1765936" cy="1742543"/>
          </a:xfrm>
          <a:prstGeom prst="ellipse">
            <a:avLst/>
          </a:prstGeom>
          <a:solidFill>
            <a:srgbClr val="92D05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600" dirty="0">
                <a:latin typeface="Tahoma" pitchFamily="34" charset="0"/>
              </a:rPr>
              <a:t>NO</a:t>
            </a:r>
            <a:r>
              <a:rPr lang="en-US" sz="3600" baseline="-25000" dirty="0">
                <a:latin typeface="Tahoma" pitchFamily="34" charset="0"/>
              </a:rPr>
              <a:t>2</a:t>
            </a: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Nitrogen Dioxide</a:t>
            </a:r>
            <a:endParaRPr lang="en-US" sz="1600" baseline="-25000" dirty="0">
              <a:latin typeface="Tahoma" pitchFamily="34" charset="0"/>
            </a:endParaRPr>
          </a:p>
        </p:txBody>
      </p:sp>
      <p:sp>
        <p:nvSpPr>
          <p:cNvPr id="22" name="Oval 5"/>
          <p:cNvSpPr>
            <a:spLocks noChangeArrowheads="1"/>
          </p:cNvSpPr>
          <p:nvPr/>
        </p:nvSpPr>
        <p:spPr bwMode="auto">
          <a:xfrm>
            <a:off x="4636070" y="3077017"/>
            <a:ext cx="1765936" cy="1742543"/>
          </a:xfrm>
          <a:prstGeom prst="ellipse">
            <a:avLst/>
          </a:prstGeom>
          <a:solidFill>
            <a:srgbClr val="92D05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600" dirty="0">
                <a:latin typeface="Tahoma" pitchFamily="34" charset="0"/>
              </a:rPr>
              <a:t>CO</a:t>
            </a:r>
            <a:endParaRPr lang="en-US" sz="3600" baseline="-25000" dirty="0">
              <a:latin typeface="Tahoma" pitchFamily="34" charset="0"/>
            </a:endParaRP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Carbon Monoxide</a:t>
            </a:r>
            <a:endParaRPr lang="en-US" sz="1600" baseline="-25000" dirty="0">
              <a:latin typeface="Tahoma" pitchFamily="34" charset="0"/>
            </a:endParaRPr>
          </a:p>
        </p:txBody>
      </p:sp>
      <p:sp>
        <p:nvSpPr>
          <p:cNvPr id="14" name="Oval 9"/>
          <p:cNvSpPr>
            <a:spLocks noChangeArrowheads="1"/>
          </p:cNvSpPr>
          <p:nvPr/>
        </p:nvSpPr>
        <p:spPr bwMode="auto">
          <a:xfrm>
            <a:off x="627567" y="3144103"/>
            <a:ext cx="1743076" cy="1676789"/>
          </a:xfrm>
          <a:prstGeom prst="ellipse">
            <a:avLst/>
          </a:prstGeom>
          <a:solidFill>
            <a:srgbClr val="92D05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200" dirty="0">
                <a:latin typeface="Tahoma" pitchFamily="34" charset="0"/>
              </a:rPr>
              <a:t>PM</a:t>
            </a:r>
            <a:r>
              <a:rPr lang="en-US" sz="3200" baseline="-25000" dirty="0">
                <a:latin typeface="Tahoma" pitchFamily="34" charset="0"/>
              </a:rPr>
              <a:t>10</a:t>
            </a: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Particulate</a:t>
            </a:r>
            <a:br>
              <a:rPr lang="en-US" sz="1600" dirty="0">
                <a:latin typeface="Tahoma" pitchFamily="34" charset="0"/>
              </a:rPr>
            </a:br>
            <a:r>
              <a:rPr lang="en-US" sz="1600" dirty="0">
                <a:latin typeface="Tahoma" pitchFamily="34" charset="0"/>
              </a:rPr>
              <a:t>Matter</a:t>
            </a:r>
            <a:endParaRPr lang="en-US" sz="1600" baseline="-25000" dirty="0">
              <a:latin typeface="Tahoma" pitchFamily="34" charset="0"/>
            </a:endParaRPr>
          </a:p>
        </p:txBody>
      </p:sp>
      <p:sp>
        <p:nvSpPr>
          <p:cNvPr id="16" name="Oval 5"/>
          <p:cNvSpPr>
            <a:spLocks noChangeArrowheads="1"/>
          </p:cNvSpPr>
          <p:nvPr/>
        </p:nvSpPr>
        <p:spPr bwMode="auto">
          <a:xfrm>
            <a:off x="5860399" y="1173392"/>
            <a:ext cx="1765936" cy="1742543"/>
          </a:xfrm>
          <a:prstGeom prst="ellipse">
            <a:avLst/>
          </a:prstGeom>
          <a:solidFill>
            <a:srgbClr val="92D050"/>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eaLnBrk="0" hangingPunct="0">
              <a:spcBef>
                <a:spcPct val="0"/>
              </a:spcBef>
              <a:buFontTx/>
              <a:buNone/>
            </a:pPr>
            <a:r>
              <a:rPr lang="en-US" sz="3600" dirty="0" err="1">
                <a:latin typeface="Tahoma" pitchFamily="34" charset="0"/>
              </a:rPr>
              <a:t>Pb</a:t>
            </a:r>
            <a:endParaRPr lang="en-US" sz="3600" baseline="-25000" dirty="0">
              <a:latin typeface="Tahoma" pitchFamily="34" charset="0"/>
            </a:endParaRPr>
          </a:p>
          <a:p>
            <a:pPr algn="ctr" eaLnBrk="0" hangingPunct="0">
              <a:spcBef>
                <a:spcPct val="0"/>
              </a:spcBef>
              <a:buFontTx/>
              <a:buNone/>
            </a:pPr>
            <a:endParaRPr lang="en-US" sz="800" dirty="0">
              <a:latin typeface="Tahoma" pitchFamily="34" charset="0"/>
            </a:endParaRPr>
          </a:p>
          <a:p>
            <a:pPr algn="ctr" eaLnBrk="0" hangingPunct="0">
              <a:spcBef>
                <a:spcPct val="0"/>
              </a:spcBef>
              <a:buFontTx/>
              <a:buNone/>
            </a:pPr>
            <a:r>
              <a:rPr lang="en-US" sz="1600" dirty="0">
                <a:latin typeface="Tahoma" pitchFamily="34" charset="0"/>
              </a:rPr>
              <a:t>Lead</a:t>
            </a:r>
            <a:endParaRPr lang="en-US" sz="1600" baseline="-25000" dirty="0">
              <a:latin typeface="Tahoma" pitchFamily="34" charset="0"/>
            </a:endParaRPr>
          </a:p>
        </p:txBody>
      </p:sp>
    </p:spTree>
    <p:extLst>
      <p:ext uri="{BB962C8B-B14F-4D97-AF65-F5344CB8AC3E}">
        <p14:creationId xmlns:p14="http://schemas.microsoft.com/office/powerpoint/2010/main" val="1342330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a:noFill/>
        </p:spPr>
      </p:pic>
      <p:sp>
        <p:nvSpPr>
          <p:cNvPr id="8" name="Content Placeholder 7"/>
          <p:cNvSpPr>
            <a:spLocks noGrp="1"/>
          </p:cNvSpPr>
          <p:nvPr>
            <p:ph idx="1"/>
          </p:nvPr>
        </p:nvSpPr>
        <p:spPr>
          <a:xfrm>
            <a:off x="1076325" y="990600"/>
            <a:ext cx="7915275" cy="4876800"/>
          </a:xfrm>
          <a:noFill/>
        </p:spPr>
        <p:txBody>
          <a:bodyPr>
            <a:noAutofit/>
          </a:bodyPr>
          <a:lstStyle/>
          <a:p>
            <a:r>
              <a:rPr lang="en-US" sz="2400" dirty="0">
                <a:solidFill>
                  <a:srgbClr val="0187CE"/>
                </a:solidFill>
              </a:rPr>
              <a:t>Ozone</a:t>
            </a:r>
          </a:p>
          <a:p>
            <a:pPr lvl="1"/>
            <a:r>
              <a:rPr lang="en-US" sz="1600" dirty="0">
                <a:solidFill>
                  <a:srgbClr val="0187CE"/>
                </a:solidFill>
              </a:rPr>
              <a:t>1991 Designated a “serious” ozone nonattainment area</a:t>
            </a:r>
          </a:p>
          <a:p>
            <a:pPr lvl="1"/>
            <a:r>
              <a:rPr lang="en-US" sz="1600" dirty="0">
                <a:solidFill>
                  <a:srgbClr val="0187CE"/>
                </a:solidFill>
              </a:rPr>
              <a:t>2003 Reclassified as “severe” for 1-hr standard</a:t>
            </a:r>
          </a:p>
          <a:p>
            <a:pPr lvl="1"/>
            <a:r>
              <a:rPr lang="en-US" sz="1600" dirty="0">
                <a:solidFill>
                  <a:srgbClr val="0187CE"/>
                </a:solidFill>
              </a:rPr>
              <a:t>2004 Reclassified as “moderate” for 1997 8-hr standard (84 ppb)</a:t>
            </a:r>
          </a:p>
          <a:p>
            <a:pPr lvl="1"/>
            <a:r>
              <a:rPr lang="en-US" sz="1600" dirty="0">
                <a:solidFill>
                  <a:srgbClr val="0187CE"/>
                </a:solidFill>
              </a:rPr>
              <a:t>2012 Reclassified as “marginal” for current 2008 8-hr standard (75 ppb)</a:t>
            </a:r>
          </a:p>
          <a:p>
            <a:pPr lvl="1"/>
            <a:r>
              <a:rPr lang="en-US" sz="1600" dirty="0">
                <a:solidFill>
                  <a:srgbClr val="0187CE"/>
                </a:solidFill>
              </a:rPr>
              <a:t>2015 Data shows that the region is meeting the 2008 8-hr ozone standard</a:t>
            </a:r>
          </a:p>
          <a:p>
            <a:pPr lvl="1"/>
            <a:r>
              <a:rPr lang="en-US" sz="1600" dirty="0">
                <a:solidFill>
                  <a:srgbClr val="0187CE"/>
                </a:solidFill>
              </a:rPr>
              <a:t>2015 New 8-hour ozone standard (70 ppb) : 2014-16 design value (draft) at 71 ppb</a:t>
            </a:r>
          </a:p>
          <a:p>
            <a:pPr lvl="1"/>
            <a:r>
              <a:rPr lang="en-US" sz="1600" dirty="0">
                <a:solidFill>
                  <a:srgbClr val="0187CE"/>
                </a:solidFill>
              </a:rPr>
              <a:t>2017 Maintenance plan and </a:t>
            </a:r>
            <a:r>
              <a:rPr lang="en-US" sz="1600" dirty="0" err="1">
                <a:solidFill>
                  <a:srgbClr val="0187CE"/>
                </a:solidFill>
              </a:rPr>
              <a:t>redesignation</a:t>
            </a:r>
            <a:r>
              <a:rPr lang="en-US" sz="1600" dirty="0">
                <a:solidFill>
                  <a:srgbClr val="0187CE"/>
                </a:solidFill>
              </a:rPr>
              <a:t> request to be submitted to EPA</a:t>
            </a:r>
          </a:p>
          <a:p>
            <a:r>
              <a:rPr lang="en-US" sz="2400" dirty="0">
                <a:solidFill>
                  <a:srgbClr val="0187CE"/>
                </a:solidFill>
              </a:rPr>
              <a:t>PM</a:t>
            </a:r>
            <a:r>
              <a:rPr lang="en-US" sz="2400" baseline="-25000" dirty="0">
                <a:solidFill>
                  <a:srgbClr val="0187CE"/>
                </a:solidFill>
              </a:rPr>
              <a:t>2.5</a:t>
            </a:r>
          </a:p>
          <a:p>
            <a:pPr lvl="1"/>
            <a:r>
              <a:rPr lang="en-US" sz="1600" dirty="0">
                <a:solidFill>
                  <a:srgbClr val="0187CE"/>
                </a:solidFill>
              </a:rPr>
              <a:t>2004 Designated as nonattainment area for 1997 annual standard 15 µg/m</a:t>
            </a:r>
            <a:r>
              <a:rPr lang="en-US" sz="1600" baseline="30000" dirty="0">
                <a:solidFill>
                  <a:srgbClr val="0187CE"/>
                </a:solidFill>
              </a:rPr>
              <a:t>3</a:t>
            </a:r>
            <a:r>
              <a:rPr lang="en-US" sz="1600" dirty="0">
                <a:solidFill>
                  <a:srgbClr val="0187CE"/>
                </a:solidFill>
              </a:rPr>
              <a:t> </a:t>
            </a:r>
          </a:p>
          <a:p>
            <a:pPr lvl="1"/>
            <a:r>
              <a:rPr lang="en-US" sz="1600" dirty="0">
                <a:solidFill>
                  <a:srgbClr val="0187CE"/>
                </a:solidFill>
              </a:rPr>
              <a:t>2005 Data shows meeting the 1997 standard</a:t>
            </a:r>
          </a:p>
          <a:p>
            <a:pPr lvl="1"/>
            <a:r>
              <a:rPr lang="en-US" sz="1600" dirty="0">
                <a:solidFill>
                  <a:srgbClr val="0187CE"/>
                </a:solidFill>
              </a:rPr>
              <a:t>2014 Reclassified as “attainment”, Maintenance Plan approved</a:t>
            </a:r>
          </a:p>
          <a:p>
            <a:pPr lvl="1"/>
            <a:r>
              <a:rPr lang="en-US" sz="1600" dirty="0">
                <a:solidFill>
                  <a:srgbClr val="0187CE"/>
                </a:solidFill>
              </a:rPr>
              <a:t>2016 EPA revokes 1997 annual standard 15 µg/m</a:t>
            </a:r>
            <a:r>
              <a:rPr lang="en-US" sz="1600" baseline="30000" dirty="0">
                <a:solidFill>
                  <a:srgbClr val="0187CE"/>
                </a:solidFill>
              </a:rPr>
              <a:t>3</a:t>
            </a:r>
            <a:r>
              <a:rPr lang="en-US" sz="1600" dirty="0">
                <a:solidFill>
                  <a:srgbClr val="0187CE"/>
                </a:solidFill>
              </a:rPr>
              <a:t> </a:t>
            </a:r>
          </a:p>
          <a:p>
            <a:r>
              <a:rPr lang="en-US" sz="2600" dirty="0">
                <a:solidFill>
                  <a:srgbClr val="0187CE"/>
                </a:solidFill>
              </a:rPr>
              <a:t>CO</a:t>
            </a:r>
          </a:p>
          <a:p>
            <a:pPr lvl="1"/>
            <a:r>
              <a:rPr lang="en-US" sz="1600" dirty="0">
                <a:solidFill>
                  <a:srgbClr val="0187CE"/>
                </a:solidFill>
              </a:rPr>
              <a:t>1996 Classified as a “maintenance area”</a:t>
            </a:r>
          </a:p>
          <a:p>
            <a:pPr marL="0" indent="0">
              <a:buNone/>
            </a:pPr>
            <a:r>
              <a:rPr lang="en-US" sz="2800" dirty="0"/>
              <a:t> </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6</a:t>
            </a:fld>
            <a:endParaRPr lang="en-US" dirty="0">
              <a:solidFill>
                <a:schemeClr val="bg1"/>
              </a:solidFill>
            </a:endParaRPr>
          </a:p>
        </p:txBody>
      </p:sp>
      <p:sp>
        <p:nvSpPr>
          <p:cNvPr id="7" name="Title 6"/>
          <p:cNvSpPr>
            <a:spLocks noGrp="1"/>
          </p:cNvSpPr>
          <p:nvPr>
            <p:ph type="title"/>
          </p:nvPr>
        </p:nvSpPr>
        <p:spPr>
          <a:xfrm>
            <a:off x="361950" y="-27904"/>
            <a:ext cx="8420100" cy="1219201"/>
          </a:xfrm>
        </p:spPr>
        <p:txBody>
          <a:bodyPr>
            <a:normAutofit/>
          </a:bodyPr>
          <a:lstStyle/>
          <a:p>
            <a:pPr marL="0" indent="0"/>
            <a:r>
              <a:rPr lang="en-US" sz="3600" dirty="0">
                <a:solidFill>
                  <a:srgbClr val="0187CE"/>
                </a:solidFill>
                <a:latin typeface="Univers LT CYR 57 Cn" pitchFamily="34" charset="0"/>
              </a:rPr>
              <a:t>Washington Region Status</a:t>
            </a:r>
          </a:p>
        </p:txBody>
      </p:sp>
    </p:spTree>
    <p:extLst>
      <p:ext uri="{BB962C8B-B14F-4D97-AF65-F5344CB8AC3E}">
        <p14:creationId xmlns:p14="http://schemas.microsoft.com/office/powerpoint/2010/main" val="1545951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Heading - no title text.jpg"/>
          <p:cNvPicPr>
            <a:picLocks noChangeAspect="1"/>
          </p:cNvPicPr>
          <p:nvPr/>
        </p:nvPicPr>
        <p:blipFill>
          <a:blip r:embed="rId3" cstate="print"/>
          <a:stretch>
            <a:fillRect/>
          </a:stretch>
        </p:blipFill>
        <p:spPr>
          <a:xfrm>
            <a:off x="-11084" y="4700013"/>
            <a:ext cx="9144000" cy="2151529"/>
          </a:xfrm>
          <a:prstGeom prst="rect">
            <a:avLst/>
          </a:prstGeom>
        </p:spPr>
      </p:pic>
      <p:sp>
        <p:nvSpPr>
          <p:cNvPr id="7" name="Title 6"/>
          <p:cNvSpPr>
            <a:spLocks noGrp="1"/>
          </p:cNvSpPr>
          <p:nvPr>
            <p:ph type="title"/>
          </p:nvPr>
        </p:nvSpPr>
        <p:spPr>
          <a:xfrm>
            <a:off x="361950" y="-228600"/>
            <a:ext cx="8420100" cy="1219201"/>
          </a:xfrm>
        </p:spPr>
        <p:txBody>
          <a:bodyPr>
            <a:normAutofit/>
          </a:bodyPr>
          <a:lstStyle/>
          <a:p>
            <a:pPr marL="0" indent="0"/>
            <a:r>
              <a:rPr lang="en-US" sz="3600" dirty="0">
                <a:solidFill>
                  <a:srgbClr val="0187CE"/>
                </a:solidFill>
                <a:latin typeface="Univers LT CYR 57 Cn"/>
              </a:rPr>
              <a:t>Air Quality (Ozone &amp; PM</a:t>
            </a:r>
            <a:r>
              <a:rPr lang="en-US" sz="3600" baseline="-25000" dirty="0">
                <a:solidFill>
                  <a:srgbClr val="0187CE"/>
                </a:solidFill>
                <a:latin typeface="Univers LT CYR 57 Cn"/>
              </a:rPr>
              <a:t>2.5</a:t>
            </a:r>
            <a:r>
              <a:rPr lang="en-US" sz="3600" dirty="0">
                <a:solidFill>
                  <a:srgbClr val="0187CE"/>
                </a:solidFill>
                <a:latin typeface="Univers LT CYR 57 Cn"/>
              </a:rPr>
              <a:t>) Monitors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7</a:t>
            </a:fld>
            <a:endParaRPr lang="en-US" dirty="0">
              <a:solidFill>
                <a:schemeClr val="bg1"/>
              </a:solidFill>
            </a:endParaRPr>
          </a:p>
        </p:txBody>
      </p:sp>
      <p:sp>
        <p:nvSpPr>
          <p:cNvPr id="11" name="TextBox 10"/>
          <p:cNvSpPr txBox="1"/>
          <p:nvPr/>
        </p:nvSpPr>
        <p:spPr>
          <a:xfrm>
            <a:off x="2406981" y="2772271"/>
            <a:ext cx="569387" cy="215444"/>
          </a:xfrm>
          <a:prstGeom prst="rect">
            <a:avLst/>
          </a:prstGeom>
          <a:noFill/>
        </p:spPr>
        <p:txBody>
          <a:bodyPr wrap="none" rtlCol="0">
            <a:spAutoFit/>
          </a:bodyPr>
          <a:lstStyle/>
          <a:p>
            <a:r>
              <a:rPr lang="en-US" sz="800" dirty="0">
                <a:solidFill>
                  <a:schemeClr val="bg1"/>
                </a:solidFill>
              </a:rPr>
              <a:t>Ashburn</a:t>
            </a:r>
          </a:p>
        </p:txBody>
      </p:sp>
      <p:sp>
        <p:nvSpPr>
          <p:cNvPr id="16" name="TextBox 15"/>
          <p:cNvSpPr txBox="1"/>
          <p:nvPr/>
        </p:nvSpPr>
        <p:spPr>
          <a:xfrm>
            <a:off x="4680469" y="2986087"/>
            <a:ext cx="806631" cy="215444"/>
          </a:xfrm>
          <a:prstGeom prst="rect">
            <a:avLst/>
          </a:prstGeom>
          <a:noFill/>
        </p:spPr>
        <p:txBody>
          <a:bodyPr wrap="none" rtlCol="0">
            <a:spAutoFit/>
          </a:bodyPr>
          <a:lstStyle/>
          <a:p>
            <a:r>
              <a:rPr lang="en-US" sz="800" dirty="0">
                <a:solidFill>
                  <a:schemeClr val="bg1"/>
                </a:solidFill>
              </a:rPr>
              <a:t>River Terrace</a:t>
            </a:r>
          </a:p>
        </p:txBody>
      </p:sp>
      <p:sp>
        <p:nvSpPr>
          <p:cNvPr id="17" name="TextBox 16"/>
          <p:cNvSpPr txBox="1"/>
          <p:nvPr/>
        </p:nvSpPr>
        <p:spPr>
          <a:xfrm>
            <a:off x="4382493" y="3138487"/>
            <a:ext cx="769763" cy="215444"/>
          </a:xfrm>
          <a:prstGeom prst="rect">
            <a:avLst/>
          </a:prstGeom>
          <a:noFill/>
        </p:spPr>
        <p:txBody>
          <a:bodyPr wrap="none" rtlCol="0">
            <a:spAutoFit/>
          </a:bodyPr>
          <a:lstStyle/>
          <a:p>
            <a:r>
              <a:rPr lang="en-US" sz="800" dirty="0">
                <a:solidFill>
                  <a:schemeClr val="bg1"/>
                </a:solidFill>
              </a:rPr>
              <a:t>Haines Point</a:t>
            </a:r>
          </a:p>
        </p:txBody>
      </p:sp>
      <p:sp>
        <p:nvSpPr>
          <p:cNvPr id="18" name="TextBox 17"/>
          <p:cNvSpPr txBox="1"/>
          <p:nvPr/>
        </p:nvSpPr>
        <p:spPr>
          <a:xfrm>
            <a:off x="4299469" y="3284063"/>
            <a:ext cx="591829" cy="215444"/>
          </a:xfrm>
          <a:prstGeom prst="rect">
            <a:avLst/>
          </a:prstGeom>
          <a:noFill/>
        </p:spPr>
        <p:txBody>
          <a:bodyPr wrap="none" rtlCol="0">
            <a:spAutoFit/>
          </a:bodyPr>
          <a:lstStyle/>
          <a:p>
            <a:r>
              <a:rPr lang="en-US" sz="800" dirty="0">
                <a:solidFill>
                  <a:schemeClr val="bg1"/>
                </a:solidFill>
              </a:rPr>
              <a:t>Arlington</a:t>
            </a:r>
          </a:p>
        </p:txBody>
      </p:sp>
      <p:pic>
        <p:nvPicPr>
          <p:cNvPr id="2" name="Picture 1"/>
          <p:cNvPicPr>
            <a:picLocks noChangeAspect="1"/>
          </p:cNvPicPr>
          <p:nvPr/>
        </p:nvPicPr>
        <p:blipFill>
          <a:blip r:embed="rId4"/>
          <a:stretch>
            <a:fillRect/>
          </a:stretch>
        </p:blipFill>
        <p:spPr>
          <a:xfrm>
            <a:off x="2110534" y="762000"/>
            <a:ext cx="4442665" cy="5186757"/>
          </a:xfrm>
          <a:prstGeom prst="rect">
            <a:avLst/>
          </a:prstGeom>
        </p:spPr>
      </p:pic>
    </p:spTree>
    <p:extLst>
      <p:ext uri="{BB962C8B-B14F-4D97-AF65-F5344CB8AC3E}">
        <p14:creationId xmlns:p14="http://schemas.microsoft.com/office/powerpoint/2010/main" val="1853699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pPr marL="0" indent="0"/>
            <a:r>
              <a:rPr lang="en-US" sz="3600" dirty="0">
                <a:solidFill>
                  <a:srgbClr val="0187CE"/>
                </a:solidFill>
                <a:latin typeface="Univers LT CYR 57 Cn" pitchFamily="34" charset="0"/>
              </a:rPr>
              <a:t>How is Ground-Level Ozone Formed?</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8</a:t>
            </a:fld>
            <a:endParaRPr lang="en-US" dirty="0">
              <a:solidFill>
                <a:schemeClr val="bg1"/>
              </a:solidFill>
            </a:endParaRPr>
          </a:p>
        </p:txBody>
      </p:sp>
      <p:pic>
        <p:nvPicPr>
          <p:cNvPr id="9" name="Picture 3" descr="Frmatnpg"/>
          <p:cNvPicPr>
            <a:picLocks noChangeAspect="1" noChangeArrowheads="1"/>
          </p:cNvPicPr>
          <p:nvPr/>
        </p:nvPicPr>
        <p:blipFill>
          <a:blip r:embed="rId4" cstate="print"/>
          <a:srcRect/>
          <a:stretch>
            <a:fillRect/>
          </a:stretch>
        </p:blipFill>
        <p:spPr bwMode="auto">
          <a:xfrm>
            <a:off x="745075" y="955156"/>
            <a:ext cx="8036975" cy="4056729"/>
          </a:xfrm>
          <a:prstGeom prst="rect">
            <a:avLst/>
          </a:prstGeom>
          <a:noFill/>
        </p:spPr>
      </p:pic>
    </p:spTree>
    <p:extLst>
      <p:ext uri="{BB962C8B-B14F-4D97-AF65-F5344CB8AC3E}">
        <p14:creationId xmlns:p14="http://schemas.microsoft.com/office/powerpoint/2010/main" val="2441669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152400"/>
            <a:ext cx="8420100" cy="1219201"/>
          </a:xfrm>
        </p:spPr>
        <p:txBody>
          <a:bodyPr>
            <a:normAutofit/>
          </a:bodyPr>
          <a:lstStyle/>
          <a:p>
            <a:pPr marL="0" indent="0"/>
            <a:r>
              <a:rPr lang="en-US" sz="3600" b="1" dirty="0">
                <a:solidFill>
                  <a:srgbClr val="0187CE"/>
                </a:solidFill>
              </a:rPr>
              <a:t>Ozone Pollution Health Effects</a:t>
            </a:r>
            <a:endParaRPr lang="en-US" sz="3600" dirty="0">
              <a:solidFill>
                <a:srgbClr val="0187CE"/>
              </a:solidFill>
              <a:latin typeface="Univers LT CYR 57 Cn" pitchFamily="34" charset="0"/>
            </a:endParaRPr>
          </a:p>
        </p:txBody>
      </p:sp>
      <p:sp>
        <p:nvSpPr>
          <p:cNvPr id="8" name="Content Placeholder 7"/>
          <p:cNvSpPr>
            <a:spLocks noGrp="1"/>
          </p:cNvSpPr>
          <p:nvPr>
            <p:ph idx="1"/>
          </p:nvPr>
        </p:nvSpPr>
        <p:spPr>
          <a:xfrm>
            <a:off x="1171575" y="1752600"/>
            <a:ext cx="6800850" cy="3261416"/>
          </a:xfrm>
          <a:solidFill>
            <a:schemeClr val="bg1"/>
          </a:solidFill>
        </p:spPr>
        <p:txBody>
          <a:bodyPr>
            <a:noAutofit/>
          </a:bodyPr>
          <a:lstStyle/>
          <a:p>
            <a:pPr marL="0" indent="0">
              <a:buNone/>
            </a:pPr>
            <a:r>
              <a:rPr lang="en-US" sz="2800" b="1" dirty="0">
                <a:solidFill>
                  <a:srgbClr val="0187CE"/>
                </a:solidFill>
              </a:rPr>
              <a:t>Repertory System Effects</a:t>
            </a:r>
          </a:p>
          <a:p>
            <a:pPr lvl="1">
              <a:buFont typeface="Arial" panose="020B0604020202020204" pitchFamily="34" charset="0"/>
              <a:buChar char="•"/>
            </a:pPr>
            <a:r>
              <a:rPr lang="en-US" sz="2400" dirty="0">
                <a:solidFill>
                  <a:srgbClr val="0187CE"/>
                </a:solidFill>
              </a:rPr>
              <a:t> Asthma attacks</a:t>
            </a:r>
          </a:p>
          <a:p>
            <a:pPr lvl="1">
              <a:buFont typeface="Arial" panose="020B0604020202020204" pitchFamily="34" charset="0"/>
              <a:buChar char="•"/>
            </a:pPr>
            <a:r>
              <a:rPr lang="en-US" sz="2400" dirty="0">
                <a:solidFill>
                  <a:srgbClr val="0187CE"/>
                </a:solidFill>
              </a:rPr>
              <a:t> Respiratory symptoms (cough, wheezing, etc.) </a:t>
            </a:r>
          </a:p>
          <a:p>
            <a:pPr lvl="1">
              <a:buFont typeface="Arial" panose="020B0604020202020204" pitchFamily="34" charset="0"/>
              <a:buChar char="•"/>
            </a:pPr>
            <a:r>
              <a:rPr lang="en-US" sz="2400" dirty="0">
                <a:solidFill>
                  <a:srgbClr val="0187CE"/>
                </a:solidFill>
              </a:rPr>
              <a:t> Decreased lung function</a:t>
            </a:r>
          </a:p>
          <a:p>
            <a:pPr lvl="1">
              <a:buFont typeface="Arial" panose="020B0604020202020204" pitchFamily="34" charset="0"/>
              <a:buChar char="•"/>
            </a:pPr>
            <a:r>
              <a:rPr lang="en-US" sz="2400" dirty="0">
                <a:solidFill>
                  <a:srgbClr val="0187CE"/>
                </a:solidFill>
              </a:rPr>
              <a:t> Airway inflammation</a:t>
            </a:r>
          </a:p>
          <a:p>
            <a:pPr marL="0" indent="0">
              <a:buNone/>
            </a:pPr>
            <a:endParaRPr lang="en-US" sz="2400" dirty="0"/>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9</a:t>
            </a:fld>
            <a:endParaRPr lang="en-US" dirty="0">
              <a:solidFill>
                <a:schemeClr val="bg1"/>
              </a:solidFill>
            </a:endParaRPr>
          </a:p>
        </p:txBody>
      </p:sp>
    </p:spTree>
    <p:extLst>
      <p:ext uri="{BB962C8B-B14F-4D97-AF65-F5344CB8AC3E}">
        <p14:creationId xmlns:p14="http://schemas.microsoft.com/office/powerpoint/2010/main" val="1914612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pPr marL="0" indent="0"/>
            <a:r>
              <a:rPr lang="en-US" sz="3600" b="1" dirty="0">
                <a:solidFill>
                  <a:srgbClr val="0187CE"/>
                </a:solidFill>
              </a:rPr>
              <a:t>Washington Region’s Ozone Plans</a:t>
            </a:r>
            <a:endParaRPr lang="en-US" sz="3600" dirty="0">
              <a:solidFill>
                <a:srgbClr val="0187CE"/>
              </a:solidFill>
              <a:latin typeface="Univers LT CYR 57 Cn" pitchFamily="34" charset="0"/>
            </a:endParaRPr>
          </a:p>
        </p:txBody>
      </p:sp>
      <p:sp>
        <p:nvSpPr>
          <p:cNvPr id="8" name="Content Placeholder 7"/>
          <p:cNvSpPr>
            <a:spLocks noGrp="1"/>
          </p:cNvSpPr>
          <p:nvPr>
            <p:ph idx="1"/>
          </p:nvPr>
        </p:nvSpPr>
        <p:spPr>
          <a:xfrm>
            <a:off x="990600" y="967684"/>
            <a:ext cx="7943849" cy="4290116"/>
          </a:xfrm>
          <a:solidFill>
            <a:schemeClr val="bg1"/>
          </a:solidFill>
        </p:spPr>
        <p:txBody>
          <a:bodyPr>
            <a:noAutofit/>
          </a:bodyPr>
          <a:lstStyle/>
          <a:p>
            <a:pPr marL="0" indent="0">
              <a:buNone/>
            </a:pPr>
            <a:r>
              <a:rPr lang="en-US" sz="2800" dirty="0">
                <a:solidFill>
                  <a:srgbClr val="0187CE"/>
                </a:solidFill>
              </a:rPr>
              <a:t>1997 Ozone Standard: 84 ppb</a:t>
            </a:r>
          </a:p>
          <a:p>
            <a:r>
              <a:rPr lang="en-US" sz="2000" dirty="0">
                <a:solidFill>
                  <a:srgbClr val="0187CE"/>
                </a:solidFill>
              </a:rPr>
              <a:t>Washington region (Moderate NAA) submitted State Implementation Plan (SIP) to EPA in 2007, approved in 2015</a:t>
            </a:r>
          </a:p>
          <a:p>
            <a:r>
              <a:rPr lang="en-US" sz="2000" dirty="0">
                <a:solidFill>
                  <a:srgbClr val="0187CE"/>
                </a:solidFill>
              </a:rPr>
              <a:t>Contained Federal, State and local control measures to reduce ozone pollution</a:t>
            </a:r>
          </a:p>
          <a:p>
            <a:r>
              <a:rPr lang="en-US" sz="2000" dirty="0">
                <a:solidFill>
                  <a:srgbClr val="0187CE"/>
                </a:solidFill>
              </a:rPr>
              <a:t>Demonstrated region will attain health standard in 2009</a:t>
            </a:r>
          </a:p>
          <a:p>
            <a:r>
              <a:rPr lang="en-US" sz="2000" dirty="0">
                <a:solidFill>
                  <a:srgbClr val="0187CE"/>
                </a:solidFill>
              </a:rPr>
              <a:t>EPA issued Clean Data Determination in 2011</a:t>
            </a:r>
          </a:p>
          <a:p>
            <a:pPr marL="0" indent="0">
              <a:buNone/>
            </a:pPr>
            <a:endParaRPr lang="en-US" sz="800" dirty="0">
              <a:solidFill>
                <a:srgbClr val="0187CE"/>
              </a:solidFill>
            </a:endParaRPr>
          </a:p>
          <a:p>
            <a:pPr marL="0" indent="0">
              <a:buNone/>
            </a:pPr>
            <a:r>
              <a:rPr lang="en-US" sz="2800" dirty="0">
                <a:solidFill>
                  <a:srgbClr val="0187CE"/>
                </a:solidFill>
              </a:rPr>
              <a:t>2008 Ozone Standard: 75 ppb </a:t>
            </a:r>
          </a:p>
          <a:p>
            <a:r>
              <a:rPr lang="en-US" sz="2000" dirty="0">
                <a:solidFill>
                  <a:srgbClr val="0187CE"/>
                </a:solidFill>
              </a:rPr>
              <a:t>Washington region (Marginal NAA), did not need to submit a SIP, but a base year inventory (2011) required by July 2014</a:t>
            </a:r>
          </a:p>
          <a:p>
            <a:r>
              <a:rPr lang="en-US" sz="2000" dirty="0">
                <a:solidFill>
                  <a:srgbClr val="0187CE"/>
                </a:solidFill>
              </a:rPr>
              <a:t>Data shows compliance with the standard in 2015</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10</a:t>
            </a:fld>
            <a:endParaRPr lang="en-US" dirty="0">
              <a:solidFill>
                <a:schemeClr val="bg1"/>
              </a:solidFill>
            </a:endParaRPr>
          </a:p>
        </p:txBody>
      </p:sp>
    </p:spTree>
    <p:extLst>
      <p:ext uri="{BB962C8B-B14F-4D97-AF65-F5344CB8AC3E}">
        <p14:creationId xmlns:p14="http://schemas.microsoft.com/office/powerpoint/2010/main" val="953672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1026881" y="4819574"/>
            <a:ext cx="7888519" cy="1219201"/>
          </a:xfrm>
        </p:spPr>
        <p:txBody>
          <a:bodyPr>
            <a:normAutofit/>
          </a:bodyPr>
          <a:lstStyle/>
          <a:p>
            <a:pPr marL="0" indent="0"/>
            <a:r>
              <a:rPr lang="en-US" sz="3600" dirty="0">
                <a:solidFill>
                  <a:srgbClr val="0187CE"/>
                </a:solidFill>
                <a:latin typeface="Univers LT CYR 57 Cn" pitchFamily="34" charset="0"/>
              </a:rPr>
              <a:t>Ozone Standards - Timelines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11</a:t>
            </a:fld>
            <a:endParaRPr lang="en-US" dirty="0">
              <a:solidFill>
                <a:schemeClr val="bg1"/>
              </a:solidFill>
            </a:endParaRPr>
          </a:p>
        </p:txBody>
      </p:sp>
      <p:sp>
        <p:nvSpPr>
          <p:cNvPr id="10" name="TextBox 9"/>
          <p:cNvSpPr txBox="1"/>
          <p:nvPr/>
        </p:nvSpPr>
        <p:spPr>
          <a:xfrm rot="-4080000">
            <a:off x="-520623" y="2186846"/>
            <a:ext cx="2692597" cy="400110"/>
          </a:xfrm>
          <a:prstGeom prst="rect">
            <a:avLst/>
          </a:prstGeom>
          <a:noFill/>
        </p:spPr>
        <p:txBody>
          <a:bodyPr wrap="none" rtlCol="0">
            <a:spAutoFit/>
          </a:bodyPr>
          <a:lstStyle/>
          <a:p>
            <a:r>
              <a:rPr lang="en-US" sz="2000" dirty="0">
                <a:solidFill>
                  <a:srgbClr val="0187CE"/>
                </a:solidFill>
              </a:rPr>
              <a:t>Ozone Standard: 84 PPB</a:t>
            </a:r>
          </a:p>
        </p:txBody>
      </p:sp>
      <p:sp>
        <p:nvSpPr>
          <p:cNvPr id="11" name="TextBox 10"/>
          <p:cNvSpPr txBox="1"/>
          <p:nvPr/>
        </p:nvSpPr>
        <p:spPr>
          <a:xfrm rot="-4080000">
            <a:off x="3049994" y="1733613"/>
            <a:ext cx="3507157" cy="584775"/>
          </a:xfrm>
          <a:prstGeom prst="rect">
            <a:avLst/>
          </a:prstGeom>
          <a:noFill/>
        </p:spPr>
        <p:txBody>
          <a:bodyPr wrap="square" rtlCol="0">
            <a:spAutoFit/>
          </a:bodyPr>
          <a:lstStyle/>
          <a:p>
            <a:r>
              <a:rPr lang="en-US" sz="1600" dirty="0">
                <a:solidFill>
                  <a:srgbClr val="0187CE"/>
                </a:solidFill>
              </a:rPr>
              <a:t>Deadline to attain 75 ppb Standard/New Ozone Standard (70 ppb)</a:t>
            </a:r>
          </a:p>
        </p:txBody>
      </p:sp>
      <p:sp>
        <p:nvSpPr>
          <p:cNvPr id="12" name="Rectangle 11"/>
          <p:cNvSpPr/>
          <p:nvPr/>
        </p:nvSpPr>
        <p:spPr>
          <a:xfrm>
            <a:off x="0" y="3918501"/>
            <a:ext cx="9037769" cy="762000"/>
          </a:xfrm>
          <a:prstGeom prst="rect">
            <a:avLst/>
          </a:prstGeom>
          <a:solidFill>
            <a:schemeClr val="accent3">
              <a:lumMod val="60000"/>
              <a:lumOff val="40000"/>
            </a:schemeClr>
          </a:solidFill>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50519" y="4079338"/>
            <a:ext cx="837358"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1997</a:t>
            </a:r>
          </a:p>
        </p:txBody>
      </p:sp>
      <p:sp>
        <p:nvSpPr>
          <p:cNvPr id="14" name="TextBox 13"/>
          <p:cNvSpPr txBox="1"/>
          <p:nvPr/>
        </p:nvSpPr>
        <p:spPr>
          <a:xfrm>
            <a:off x="948721" y="4068489"/>
            <a:ext cx="846749"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2007</a:t>
            </a:r>
          </a:p>
        </p:txBody>
      </p:sp>
      <p:sp>
        <p:nvSpPr>
          <p:cNvPr id="15" name="TextBox 14"/>
          <p:cNvSpPr txBox="1"/>
          <p:nvPr/>
        </p:nvSpPr>
        <p:spPr>
          <a:xfrm rot="-4080000">
            <a:off x="469469" y="2376641"/>
            <a:ext cx="2359428" cy="400110"/>
          </a:xfrm>
          <a:prstGeom prst="rect">
            <a:avLst/>
          </a:prstGeom>
          <a:noFill/>
        </p:spPr>
        <p:txBody>
          <a:bodyPr wrap="none" rtlCol="0">
            <a:spAutoFit/>
          </a:bodyPr>
          <a:lstStyle/>
          <a:p>
            <a:r>
              <a:rPr lang="en-US" sz="2000" dirty="0">
                <a:solidFill>
                  <a:srgbClr val="0187CE"/>
                </a:solidFill>
              </a:rPr>
              <a:t>Ozone SIP Submitted</a:t>
            </a:r>
          </a:p>
        </p:txBody>
      </p:sp>
      <p:sp>
        <p:nvSpPr>
          <p:cNvPr id="16" name="TextBox 15"/>
          <p:cNvSpPr txBox="1"/>
          <p:nvPr/>
        </p:nvSpPr>
        <p:spPr>
          <a:xfrm>
            <a:off x="1873425" y="4068489"/>
            <a:ext cx="824375"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2008</a:t>
            </a:r>
          </a:p>
        </p:txBody>
      </p:sp>
      <p:sp>
        <p:nvSpPr>
          <p:cNvPr id="17" name="TextBox 16"/>
          <p:cNvSpPr txBox="1"/>
          <p:nvPr/>
        </p:nvSpPr>
        <p:spPr>
          <a:xfrm>
            <a:off x="2758644" y="4068489"/>
            <a:ext cx="801852"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2012</a:t>
            </a:r>
          </a:p>
        </p:txBody>
      </p:sp>
      <p:sp>
        <p:nvSpPr>
          <p:cNvPr id="18" name="TextBox 17"/>
          <p:cNvSpPr txBox="1"/>
          <p:nvPr/>
        </p:nvSpPr>
        <p:spPr>
          <a:xfrm rot="-4080000">
            <a:off x="2042131" y="1633986"/>
            <a:ext cx="3505089" cy="707886"/>
          </a:xfrm>
          <a:prstGeom prst="rect">
            <a:avLst/>
          </a:prstGeom>
          <a:noFill/>
        </p:spPr>
        <p:txBody>
          <a:bodyPr wrap="square" rtlCol="0">
            <a:spAutoFit/>
          </a:bodyPr>
          <a:lstStyle/>
          <a:p>
            <a:r>
              <a:rPr lang="en-US" sz="2000" dirty="0">
                <a:solidFill>
                  <a:srgbClr val="0187CE"/>
                </a:solidFill>
              </a:rPr>
              <a:t>Wash DC-MD-VA Marginal Nonattainment Area</a:t>
            </a:r>
          </a:p>
        </p:txBody>
      </p:sp>
      <p:sp>
        <p:nvSpPr>
          <p:cNvPr id="21" name="TextBox 20"/>
          <p:cNvSpPr txBox="1"/>
          <p:nvPr/>
        </p:nvSpPr>
        <p:spPr>
          <a:xfrm rot="-4080000">
            <a:off x="1097074" y="1720378"/>
            <a:ext cx="3460050" cy="430887"/>
          </a:xfrm>
          <a:prstGeom prst="rect">
            <a:avLst/>
          </a:prstGeom>
          <a:noFill/>
        </p:spPr>
        <p:txBody>
          <a:bodyPr wrap="none" rtlCol="0">
            <a:spAutoFit/>
          </a:bodyPr>
          <a:lstStyle/>
          <a:p>
            <a:r>
              <a:rPr lang="en-US" sz="2200" dirty="0">
                <a:solidFill>
                  <a:srgbClr val="0187CE"/>
                </a:solidFill>
              </a:rPr>
              <a:t>New </a:t>
            </a:r>
            <a:r>
              <a:rPr lang="en-US" sz="2000" dirty="0">
                <a:solidFill>
                  <a:srgbClr val="0187CE"/>
                </a:solidFill>
              </a:rPr>
              <a:t>Ozone</a:t>
            </a:r>
            <a:r>
              <a:rPr lang="en-US" sz="2200" dirty="0">
                <a:solidFill>
                  <a:srgbClr val="0187CE"/>
                </a:solidFill>
              </a:rPr>
              <a:t> Standard: 75 PPB</a:t>
            </a:r>
          </a:p>
        </p:txBody>
      </p:sp>
      <p:sp>
        <p:nvSpPr>
          <p:cNvPr id="23" name="TextBox 22"/>
          <p:cNvSpPr txBox="1"/>
          <p:nvPr/>
        </p:nvSpPr>
        <p:spPr>
          <a:xfrm>
            <a:off x="3660327" y="4066251"/>
            <a:ext cx="911673"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2015</a:t>
            </a:r>
          </a:p>
        </p:txBody>
      </p:sp>
      <p:sp>
        <p:nvSpPr>
          <p:cNvPr id="24" name="TextBox 23"/>
          <p:cNvSpPr txBox="1"/>
          <p:nvPr/>
        </p:nvSpPr>
        <p:spPr>
          <a:xfrm rot="-4080000">
            <a:off x="3991810" y="1704200"/>
            <a:ext cx="3568058" cy="584775"/>
          </a:xfrm>
          <a:prstGeom prst="rect">
            <a:avLst/>
          </a:prstGeom>
          <a:noFill/>
        </p:spPr>
        <p:txBody>
          <a:bodyPr wrap="square" rtlCol="0">
            <a:spAutoFit/>
          </a:bodyPr>
          <a:lstStyle/>
          <a:p>
            <a:r>
              <a:rPr lang="en-US" sz="1600" dirty="0">
                <a:solidFill>
                  <a:srgbClr val="0187CE"/>
                </a:solidFill>
              </a:rPr>
              <a:t>Attainment date extended for 75 ppb Standard/Washington region attains</a:t>
            </a:r>
          </a:p>
        </p:txBody>
      </p:sp>
      <p:sp>
        <p:nvSpPr>
          <p:cNvPr id="25" name="TextBox 24"/>
          <p:cNvSpPr txBox="1"/>
          <p:nvPr/>
        </p:nvSpPr>
        <p:spPr>
          <a:xfrm>
            <a:off x="6578295" y="4061040"/>
            <a:ext cx="937820"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2018</a:t>
            </a:r>
          </a:p>
        </p:txBody>
      </p:sp>
      <p:sp>
        <p:nvSpPr>
          <p:cNvPr id="20" name="TextBox 19"/>
          <p:cNvSpPr txBox="1"/>
          <p:nvPr/>
        </p:nvSpPr>
        <p:spPr>
          <a:xfrm>
            <a:off x="4679388" y="4066250"/>
            <a:ext cx="855139"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2016</a:t>
            </a:r>
          </a:p>
        </p:txBody>
      </p:sp>
      <p:sp>
        <p:nvSpPr>
          <p:cNvPr id="22" name="TextBox 21"/>
          <p:cNvSpPr txBox="1"/>
          <p:nvPr/>
        </p:nvSpPr>
        <p:spPr>
          <a:xfrm>
            <a:off x="5656896" y="4066250"/>
            <a:ext cx="817962"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2017</a:t>
            </a:r>
          </a:p>
        </p:txBody>
      </p:sp>
      <p:sp>
        <p:nvSpPr>
          <p:cNvPr id="26" name="TextBox 25"/>
          <p:cNvSpPr txBox="1"/>
          <p:nvPr/>
        </p:nvSpPr>
        <p:spPr>
          <a:xfrm rot="-4080000">
            <a:off x="4978715" y="1726764"/>
            <a:ext cx="3524901" cy="584775"/>
          </a:xfrm>
          <a:prstGeom prst="rect">
            <a:avLst/>
          </a:prstGeom>
          <a:noFill/>
        </p:spPr>
        <p:txBody>
          <a:bodyPr wrap="square" rtlCol="0">
            <a:spAutoFit/>
          </a:bodyPr>
          <a:lstStyle/>
          <a:p>
            <a:r>
              <a:rPr lang="en-US" sz="1600" dirty="0">
                <a:solidFill>
                  <a:srgbClr val="0187CE"/>
                </a:solidFill>
              </a:rPr>
              <a:t>2008 Ozone Standard Designation Recommendations (States)</a:t>
            </a:r>
          </a:p>
        </p:txBody>
      </p:sp>
      <p:sp>
        <p:nvSpPr>
          <p:cNvPr id="27" name="TextBox 26"/>
          <p:cNvSpPr txBox="1"/>
          <p:nvPr/>
        </p:nvSpPr>
        <p:spPr>
          <a:xfrm>
            <a:off x="2758644" y="4755495"/>
            <a:ext cx="6279125" cy="307777"/>
          </a:xfrm>
          <a:prstGeom prst="rect">
            <a:avLst/>
          </a:prstGeom>
          <a:noFill/>
        </p:spPr>
        <p:txBody>
          <a:bodyPr wrap="square" rtlCol="0">
            <a:spAutoFit/>
          </a:bodyPr>
          <a:lstStyle/>
          <a:p>
            <a:r>
              <a:rPr lang="en-US" sz="1400" dirty="0"/>
              <a:t>Region draft “design value” for 2014-2016 is 71 ppb, (Marginal nonattainment level) </a:t>
            </a:r>
          </a:p>
        </p:txBody>
      </p:sp>
      <p:sp>
        <p:nvSpPr>
          <p:cNvPr id="28" name="TextBox 27"/>
          <p:cNvSpPr txBox="1"/>
          <p:nvPr/>
        </p:nvSpPr>
        <p:spPr>
          <a:xfrm rot="-4080000">
            <a:off x="5847382" y="1605814"/>
            <a:ext cx="3714385" cy="707886"/>
          </a:xfrm>
          <a:prstGeom prst="rect">
            <a:avLst/>
          </a:prstGeom>
          <a:noFill/>
        </p:spPr>
        <p:txBody>
          <a:bodyPr wrap="square" rtlCol="0">
            <a:spAutoFit/>
          </a:bodyPr>
          <a:lstStyle/>
          <a:p>
            <a:r>
              <a:rPr lang="en-US" sz="2000" dirty="0">
                <a:solidFill>
                  <a:srgbClr val="0187CE"/>
                </a:solidFill>
              </a:rPr>
              <a:t>Final Ozone Standard Designation (EPA)</a:t>
            </a:r>
          </a:p>
        </p:txBody>
      </p:sp>
      <p:sp>
        <p:nvSpPr>
          <p:cNvPr id="29" name="TextBox 28"/>
          <p:cNvSpPr txBox="1"/>
          <p:nvPr/>
        </p:nvSpPr>
        <p:spPr>
          <a:xfrm>
            <a:off x="7604547" y="4068489"/>
            <a:ext cx="1376530" cy="461665"/>
          </a:xfrm>
          <a:prstGeom prst="rect">
            <a:avLst/>
          </a:prstGeom>
          <a:solidFill>
            <a:schemeClr val="accent6"/>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400" dirty="0"/>
              <a:t>2020-37</a:t>
            </a:r>
          </a:p>
        </p:txBody>
      </p:sp>
      <p:sp>
        <p:nvSpPr>
          <p:cNvPr id="30" name="TextBox 29"/>
          <p:cNvSpPr txBox="1"/>
          <p:nvPr/>
        </p:nvSpPr>
        <p:spPr>
          <a:xfrm rot="-4080000">
            <a:off x="7065286" y="2195932"/>
            <a:ext cx="2564151" cy="677108"/>
          </a:xfrm>
          <a:prstGeom prst="rect">
            <a:avLst/>
          </a:prstGeom>
          <a:noFill/>
        </p:spPr>
        <p:txBody>
          <a:bodyPr wrap="square" rtlCol="0">
            <a:spAutoFit/>
          </a:bodyPr>
          <a:lstStyle/>
          <a:p>
            <a:r>
              <a:rPr lang="en-US" sz="2000" dirty="0">
                <a:solidFill>
                  <a:srgbClr val="0187CE"/>
                </a:solidFill>
              </a:rPr>
              <a:t>Attainment Dates </a:t>
            </a:r>
            <a:r>
              <a:rPr lang="en-US" dirty="0">
                <a:solidFill>
                  <a:srgbClr val="0187CE"/>
                </a:solidFill>
              </a:rPr>
              <a:t>(2020 –Marginal NAA)</a:t>
            </a:r>
          </a:p>
        </p:txBody>
      </p:sp>
    </p:spTree>
    <p:extLst>
      <p:ext uri="{BB962C8B-B14F-4D97-AF65-F5344CB8AC3E}">
        <p14:creationId xmlns:p14="http://schemas.microsoft.com/office/powerpoint/2010/main" val="815879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21" name="TextBox 20"/>
          <p:cNvSpPr txBox="1"/>
          <p:nvPr/>
        </p:nvSpPr>
        <p:spPr>
          <a:xfrm>
            <a:off x="1524000" y="192493"/>
            <a:ext cx="7620000" cy="646331"/>
          </a:xfrm>
          <a:prstGeom prst="rect">
            <a:avLst/>
          </a:prstGeom>
          <a:noFill/>
        </p:spPr>
        <p:txBody>
          <a:bodyPr wrap="square" rtlCol="0">
            <a:spAutoFit/>
          </a:bodyPr>
          <a:lstStyle/>
          <a:p>
            <a:r>
              <a:rPr lang="en-US" sz="3600" b="1" dirty="0">
                <a:solidFill>
                  <a:srgbClr val="0187CE"/>
                </a:solidFill>
              </a:rPr>
              <a:t>2015 Ozone Standard : 70 ppb</a:t>
            </a:r>
          </a:p>
        </p:txBody>
      </p:sp>
      <p:sp>
        <p:nvSpPr>
          <p:cNvPr id="26" name="Slide Number Placeholder 25"/>
          <p:cNvSpPr>
            <a:spLocks noGrp="1"/>
          </p:cNvSpPr>
          <p:nvPr>
            <p:ph type="sldNum" sz="quarter" idx="12"/>
          </p:nvPr>
        </p:nvSpPr>
        <p:spPr/>
        <p:txBody>
          <a:bodyPr/>
          <a:lstStyle/>
          <a:p>
            <a:fld id="{C9A7E687-CDFC-4F1B-A246-7B3950BFEF70}" type="slidenum">
              <a:rPr lang="en-US" smtClean="0">
                <a:solidFill>
                  <a:schemeClr val="bg1"/>
                </a:solidFill>
              </a:rPr>
              <a:pPr/>
              <a:t>12</a:t>
            </a:fld>
            <a:endParaRPr lang="en-US" dirty="0">
              <a:solidFill>
                <a:schemeClr val="bg1"/>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3915759039"/>
              </p:ext>
            </p:extLst>
          </p:nvPr>
        </p:nvGraphicFramePr>
        <p:xfrm>
          <a:off x="1295400" y="1017433"/>
          <a:ext cx="7162800" cy="4513977"/>
        </p:xfrm>
        <a:graphic>
          <a:graphicData uri="http://schemas.openxmlformats.org/drawingml/2006/table">
            <a:tbl>
              <a:tblPr/>
              <a:tblGrid>
                <a:gridCol w="3581400">
                  <a:extLst>
                    <a:ext uri="{9D8B030D-6E8A-4147-A177-3AD203B41FA5}">
                      <a16:colId xmlns:a16="http://schemas.microsoft.com/office/drawing/2014/main" val="20000"/>
                    </a:ext>
                  </a:extLst>
                </a:gridCol>
                <a:gridCol w="3581400">
                  <a:extLst>
                    <a:ext uri="{9D8B030D-6E8A-4147-A177-3AD203B41FA5}">
                      <a16:colId xmlns:a16="http://schemas.microsoft.com/office/drawing/2014/main" val="20001"/>
                    </a:ext>
                  </a:extLst>
                </a:gridCol>
              </a:tblGrid>
              <a:tr h="428370">
                <a:tc>
                  <a:txBody>
                    <a:bodyPr/>
                    <a:lstStyle/>
                    <a:p>
                      <a:pPr marL="0" marR="0" algn="ctr">
                        <a:lnSpc>
                          <a:spcPct val="115000"/>
                        </a:lnSpc>
                        <a:spcBef>
                          <a:spcPts val="0"/>
                        </a:spcBef>
                        <a:spcAft>
                          <a:spcPts val="0"/>
                        </a:spcAft>
                      </a:pPr>
                      <a:r>
                        <a:rPr lang="en-US" sz="2400" b="1" dirty="0">
                          <a:solidFill>
                            <a:srgbClr val="0187CE"/>
                          </a:solidFill>
                          <a:latin typeface="+mn-lt"/>
                          <a:ea typeface="Calibri"/>
                          <a:cs typeface="Times New Roman"/>
                        </a:rPr>
                        <a:t>Milestone</a:t>
                      </a:r>
                      <a:endParaRPr lang="en-US" sz="2400" dirty="0">
                        <a:solidFill>
                          <a:srgbClr val="0187CE"/>
                        </a:solidFill>
                        <a:latin typeface="+mn-lt"/>
                        <a:ea typeface="Calibri"/>
                        <a:cs typeface="Times New Roman"/>
                      </a:endParaRP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b="1" dirty="0">
                          <a:solidFill>
                            <a:srgbClr val="0187CE"/>
                          </a:solidFill>
                          <a:latin typeface="+mn-lt"/>
                          <a:ea typeface="Calibri"/>
                          <a:cs typeface="Times New Roman"/>
                        </a:rPr>
                        <a:t>Dates</a:t>
                      </a:r>
                      <a:endParaRPr lang="en-US" sz="2400" dirty="0">
                        <a:solidFill>
                          <a:srgbClr val="0187CE"/>
                        </a:solidFill>
                        <a:latin typeface="+mn-lt"/>
                        <a:ea typeface="Calibri"/>
                        <a:cs typeface="Times New Roman"/>
                      </a:endParaRP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0"/>
                  </a:ext>
                </a:extLst>
              </a:tr>
              <a:tr h="356975">
                <a:tc>
                  <a:txBody>
                    <a:bodyPr/>
                    <a:lstStyle/>
                    <a:p>
                      <a:pPr marL="0" marR="0" algn="l">
                        <a:lnSpc>
                          <a:spcPct val="115000"/>
                        </a:lnSpc>
                        <a:spcBef>
                          <a:spcPts val="0"/>
                        </a:spcBef>
                        <a:spcAft>
                          <a:spcPts val="0"/>
                        </a:spcAft>
                      </a:pPr>
                      <a:r>
                        <a:rPr lang="en-US" sz="1800" b="0" dirty="0">
                          <a:solidFill>
                            <a:srgbClr val="0187CE"/>
                          </a:solidFill>
                          <a:latin typeface="+mn-lt"/>
                          <a:ea typeface="Calibri"/>
                          <a:cs typeface="Times New Roman"/>
                        </a:rPr>
                        <a:t>Final Rule Announced</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800" dirty="0">
                          <a:solidFill>
                            <a:srgbClr val="0187CE"/>
                          </a:solidFill>
                          <a:latin typeface="+mn-lt"/>
                          <a:ea typeface="Calibri"/>
                          <a:cs typeface="Times New Roman"/>
                        </a:rPr>
                        <a:t>October 1, 2015</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1"/>
                  </a:ext>
                </a:extLst>
              </a:tr>
              <a:tr h="713951">
                <a:tc>
                  <a:txBody>
                    <a:bodyPr/>
                    <a:lstStyle/>
                    <a:p>
                      <a:pPr marL="0" marR="0" algn="l">
                        <a:lnSpc>
                          <a:spcPct val="115000"/>
                        </a:lnSpc>
                        <a:spcBef>
                          <a:spcPts val="0"/>
                        </a:spcBef>
                        <a:spcAft>
                          <a:spcPts val="0"/>
                        </a:spcAft>
                      </a:pPr>
                      <a:r>
                        <a:rPr lang="en-US" sz="1800" b="0" dirty="0">
                          <a:solidFill>
                            <a:srgbClr val="0187CE"/>
                          </a:solidFill>
                          <a:latin typeface="+mn-lt"/>
                          <a:ea typeface="Calibri"/>
                          <a:cs typeface="Times New Roman"/>
                        </a:rPr>
                        <a:t>State Designation Recommendations to EPA</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800" dirty="0">
                          <a:solidFill>
                            <a:srgbClr val="0187CE"/>
                          </a:solidFill>
                          <a:latin typeface="+mn-lt"/>
                          <a:ea typeface="Calibri"/>
                          <a:cs typeface="Times New Roman"/>
                        </a:rPr>
                        <a:t>October 1, 2016</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2"/>
                  </a:ext>
                </a:extLst>
              </a:tr>
              <a:tr h="686297">
                <a:tc>
                  <a:txBody>
                    <a:bodyPr/>
                    <a:lstStyle/>
                    <a:p>
                      <a:pPr marL="0" marR="0" algn="l">
                        <a:lnSpc>
                          <a:spcPct val="115000"/>
                        </a:lnSpc>
                        <a:spcBef>
                          <a:spcPts val="0"/>
                        </a:spcBef>
                        <a:spcAft>
                          <a:spcPts val="0"/>
                        </a:spcAft>
                      </a:pPr>
                      <a:r>
                        <a:rPr lang="en-US" sz="1800" b="0" dirty="0">
                          <a:solidFill>
                            <a:srgbClr val="0187CE"/>
                          </a:solidFill>
                          <a:latin typeface="+mn-lt"/>
                          <a:ea typeface="Calibri"/>
                          <a:cs typeface="Times New Roman"/>
                        </a:rPr>
                        <a:t>EPA Response to State</a:t>
                      </a:r>
                      <a:r>
                        <a:rPr lang="en-US" sz="1800" b="0" baseline="0" dirty="0">
                          <a:solidFill>
                            <a:srgbClr val="0187CE"/>
                          </a:solidFill>
                          <a:latin typeface="+mn-lt"/>
                          <a:ea typeface="Calibri"/>
                          <a:cs typeface="Times New Roman"/>
                        </a:rPr>
                        <a:t> Designation Recommendations</a:t>
                      </a:r>
                      <a:endParaRPr lang="en-US" sz="1800" b="0" dirty="0">
                        <a:solidFill>
                          <a:srgbClr val="0187CE"/>
                        </a:solidFill>
                        <a:latin typeface="+mn-lt"/>
                        <a:ea typeface="Calibri"/>
                        <a:cs typeface="Times New Roman"/>
                      </a:endParaRP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solidFill>
                            <a:srgbClr val="0187CE"/>
                          </a:solidFill>
                          <a:latin typeface="+mn-lt"/>
                          <a:ea typeface="Calibri"/>
                          <a:cs typeface="Times New Roman"/>
                        </a:rPr>
                        <a:t>June 1, 2017</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3"/>
                  </a:ext>
                </a:extLst>
              </a:tr>
              <a:tr h="686297">
                <a:tc>
                  <a:txBody>
                    <a:bodyPr/>
                    <a:lstStyle/>
                    <a:p>
                      <a:pPr marL="0" marR="0" algn="l">
                        <a:lnSpc>
                          <a:spcPct val="115000"/>
                        </a:lnSpc>
                        <a:spcBef>
                          <a:spcPts val="0"/>
                        </a:spcBef>
                        <a:spcAft>
                          <a:spcPts val="0"/>
                        </a:spcAft>
                      </a:pPr>
                      <a:r>
                        <a:rPr lang="en-US" sz="1800" b="0" dirty="0">
                          <a:solidFill>
                            <a:srgbClr val="0187CE"/>
                          </a:solidFill>
                          <a:latin typeface="+mn-lt"/>
                          <a:ea typeface="Calibri"/>
                          <a:cs typeface="Times New Roman"/>
                        </a:rPr>
                        <a:t>Final Designations</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solidFill>
                            <a:srgbClr val="0187CE"/>
                          </a:solidFill>
                          <a:latin typeface="+mn-lt"/>
                          <a:ea typeface="Calibri"/>
                          <a:cs typeface="Times New Roman"/>
                        </a:rPr>
                        <a:t>October 1, 2017</a:t>
                      </a:r>
                    </a:p>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a:solidFill>
                            <a:srgbClr val="0187CE"/>
                          </a:solidFill>
                          <a:latin typeface="+mn-lt"/>
                          <a:ea typeface="Calibri"/>
                          <a:cs typeface="Times New Roman"/>
                        </a:rPr>
                        <a:t>(Likely</a:t>
                      </a:r>
                      <a:r>
                        <a:rPr lang="en-US" sz="1800" baseline="0" dirty="0">
                          <a:solidFill>
                            <a:srgbClr val="0187CE"/>
                          </a:solidFill>
                          <a:latin typeface="+mn-lt"/>
                          <a:ea typeface="Calibri"/>
                          <a:cs typeface="Times New Roman"/>
                        </a:rPr>
                        <a:t> b</a:t>
                      </a:r>
                      <a:r>
                        <a:rPr lang="en-US" sz="1800" dirty="0">
                          <a:solidFill>
                            <a:srgbClr val="0187CE"/>
                          </a:solidFill>
                          <a:latin typeface="+mn-lt"/>
                          <a:ea typeface="Calibri"/>
                          <a:cs typeface="Times New Roman"/>
                        </a:rPr>
                        <a:t>ased</a:t>
                      </a:r>
                      <a:r>
                        <a:rPr lang="en-US" sz="1800" baseline="0" dirty="0">
                          <a:solidFill>
                            <a:srgbClr val="0187CE"/>
                          </a:solidFill>
                          <a:latin typeface="+mn-lt"/>
                          <a:ea typeface="Calibri"/>
                          <a:cs typeface="Times New Roman"/>
                        </a:rPr>
                        <a:t> on 2014-16 data)</a:t>
                      </a:r>
                      <a:endParaRPr lang="en-US" sz="1800" dirty="0">
                        <a:solidFill>
                          <a:srgbClr val="0187CE"/>
                        </a:solidFill>
                        <a:latin typeface="+mn-lt"/>
                        <a:ea typeface="Calibri"/>
                        <a:cs typeface="Times New Roman"/>
                      </a:endParaRP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4"/>
                  </a:ext>
                </a:extLst>
              </a:tr>
              <a:tr h="656835">
                <a:tc>
                  <a:txBody>
                    <a:bodyPr/>
                    <a:lstStyle/>
                    <a:p>
                      <a:pPr marL="0" marR="0" algn="l">
                        <a:lnSpc>
                          <a:spcPct val="115000"/>
                        </a:lnSpc>
                        <a:spcBef>
                          <a:spcPts val="0"/>
                        </a:spcBef>
                        <a:spcAft>
                          <a:spcPts val="0"/>
                        </a:spcAft>
                      </a:pPr>
                      <a:r>
                        <a:rPr lang="en-US" sz="1800" b="0" dirty="0">
                          <a:solidFill>
                            <a:srgbClr val="0187CE"/>
                          </a:solidFill>
                          <a:latin typeface="+mn-lt"/>
                          <a:ea typeface="Calibri"/>
                          <a:cs typeface="Times New Roman"/>
                        </a:rPr>
                        <a:t>Attainment Demonstration SIPs Due</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800" dirty="0">
                          <a:solidFill>
                            <a:srgbClr val="0187CE"/>
                          </a:solidFill>
                          <a:latin typeface="+mn-lt"/>
                          <a:ea typeface="Calibri"/>
                          <a:cs typeface="Times New Roman"/>
                        </a:rPr>
                        <a:t>2020/2021 </a:t>
                      </a:r>
                    </a:p>
                    <a:p>
                      <a:pPr marL="0" marR="0" algn="l">
                        <a:lnSpc>
                          <a:spcPct val="115000"/>
                        </a:lnSpc>
                        <a:spcBef>
                          <a:spcPts val="0"/>
                        </a:spcBef>
                        <a:spcAft>
                          <a:spcPts val="0"/>
                        </a:spcAft>
                      </a:pPr>
                      <a:r>
                        <a:rPr lang="en-US" sz="1800" dirty="0">
                          <a:solidFill>
                            <a:srgbClr val="0187CE"/>
                          </a:solidFill>
                          <a:latin typeface="+mn-lt"/>
                          <a:ea typeface="Calibri"/>
                          <a:cs typeface="Times New Roman"/>
                        </a:rPr>
                        <a:t>(for Moderate and above)</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5"/>
                  </a:ext>
                </a:extLst>
              </a:tr>
              <a:tr h="985252">
                <a:tc>
                  <a:txBody>
                    <a:bodyPr/>
                    <a:lstStyle/>
                    <a:p>
                      <a:pPr marL="0" marR="0" algn="l">
                        <a:lnSpc>
                          <a:spcPct val="115000"/>
                        </a:lnSpc>
                        <a:spcBef>
                          <a:spcPts val="0"/>
                        </a:spcBef>
                        <a:spcAft>
                          <a:spcPts val="0"/>
                        </a:spcAft>
                      </a:pPr>
                      <a:r>
                        <a:rPr lang="en-US" sz="1800" b="0" dirty="0">
                          <a:solidFill>
                            <a:srgbClr val="0187CE"/>
                          </a:solidFill>
                          <a:latin typeface="+mn-lt"/>
                          <a:ea typeface="Calibri"/>
                          <a:cs typeface="Times New Roman"/>
                        </a:rPr>
                        <a:t>Attainment Dates</a:t>
                      </a: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800" dirty="0">
                          <a:solidFill>
                            <a:srgbClr val="0187CE"/>
                          </a:solidFill>
                          <a:latin typeface="+mn-lt"/>
                          <a:ea typeface="Calibri"/>
                          <a:cs typeface="Times New Roman"/>
                        </a:rPr>
                        <a:t>2020-2037 (depends on level of nonattainment</a:t>
                      </a:r>
                      <a:r>
                        <a:rPr lang="en-US" sz="1800" baseline="0" dirty="0">
                          <a:solidFill>
                            <a:srgbClr val="0187CE"/>
                          </a:solidFill>
                          <a:latin typeface="+mn-lt"/>
                          <a:ea typeface="Calibri"/>
                          <a:cs typeface="Times New Roman"/>
                        </a:rPr>
                        <a:t> designation</a:t>
                      </a:r>
                      <a:r>
                        <a:rPr lang="en-US" sz="1800" dirty="0">
                          <a:solidFill>
                            <a:srgbClr val="0187CE"/>
                          </a:solidFill>
                          <a:latin typeface="+mn-lt"/>
                          <a:ea typeface="Calibri"/>
                          <a:cs typeface="Times New Roman"/>
                        </a:rPr>
                        <a:t>)</a:t>
                      </a:r>
                    </a:p>
                    <a:p>
                      <a:pPr marL="0" marR="0" algn="l">
                        <a:lnSpc>
                          <a:spcPct val="115000"/>
                        </a:lnSpc>
                        <a:spcBef>
                          <a:spcPts val="0"/>
                        </a:spcBef>
                        <a:spcAft>
                          <a:spcPts val="0"/>
                        </a:spcAft>
                      </a:pPr>
                      <a:r>
                        <a:rPr lang="en-US" sz="1800" dirty="0">
                          <a:solidFill>
                            <a:srgbClr val="0187CE"/>
                          </a:solidFill>
                          <a:latin typeface="+mn-lt"/>
                          <a:ea typeface="Calibri"/>
                          <a:cs typeface="Times New Roman"/>
                        </a:rPr>
                        <a:t>Marginal</a:t>
                      </a:r>
                      <a:r>
                        <a:rPr lang="en-US" sz="1800" baseline="0" dirty="0">
                          <a:solidFill>
                            <a:srgbClr val="0187CE"/>
                          </a:solidFill>
                          <a:latin typeface="+mn-lt"/>
                          <a:ea typeface="Calibri"/>
                          <a:cs typeface="Times New Roman"/>
                        </a:rPr>
                        <a:t> = October 1, 2020</a:t>
                      </a:r>
                      <a:endParaRPr lang="en-US" sz="1800" dirty="0">
                        <a:solidFill>
                          <a:srgbClr val="0187CE"/>
                        </a:solidFill>
                        <a:latin typeface="+mn-lt"/>
                        <a:ea typeface="Calibri"/>
                        <a:cs typeface="Times New Roman"/>
                      </a:endParaRPr>
                    </a:p>
                  </a:txBody>
                  <a:tcPr marL="68580" marR="68580" marT="0" marB="0">
                    <a:lnL w="12700" cap="flat" cmpd="sng" algn="ctr">
                      <a:solidFill>
                        <a:srgbClr val="0187CE"/>
                      </a:solidFill>
                      <a:prstDash val="solid"/>
                      <a:round/>
                      <a:headEnd type="none" w="med" len="med"/>
                      <a:tailEnd type="none" w="med" len="med"/>
                    </a:lnL>
                    <a:lnR w="12700" cap="flat" cmpd="sng" algn="ctr">
                      <a:solidFill>
                        <a:srgbClr val="0187CE"/>
                      </a:solidFill>
                      <a:prstDash val="solid"/>
                      <a:round/>
                      <a:headEnd type="none" w="med" len="med"/>
                      <a:tailEnd type="none" w="med" len="med"/>
                    </a:lnR>
                    <a:lnT w="12700" cap="flat" cmpd="sng" algn="ctr">
                      <a:solidFill>
                        <a:srgbClr val="0187CE"/>
                      </a:solidFill>
                      <a:prstDash val="solid"/>
                      <a:round/>
                      <a:headEnd type="none" w="med" len="med"/>
                      <a:tailEnd type="none" w="med" len="med"/>
                    </a:lnT>
                    <a:lnB w="12700" cap="flat" cmpd="sng" algn="ctr">
                      <a:solidFill>
                        <a:srgbClr val="0187CE"/>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252565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eading - no title text.jpg"/>
          <p:cNvPicPr>
            <a:picLocks noChangeAspect="1"/>
          </p:cNvPicPr>
          <p:nvPr/>
        </p:nvPicPr>
        <p:blipFill>
          <a:blip r:embed="rId3" cstate="print"/>
          <a:stretch>
            <a:fillRect/>
          </a:stretch>
        </p:blipFill>
        <p:spPr>
          <a:xfrm>
            <a:off x="0" y="4742011"/>
            <a:ext cx="9144000" cy="2151529"/>
          </a:xfrm>
          <a:prstGeom prst="rect">
            <a:avLst/>
          </a:prstGeom>
        </p:spPr>
      </p:pic>
      <p:sp>
        <p:nvSpPr>
          <p:cNvPr id="26" name="Slide Number Placeholder 25"/>
          <p:cNvSpPr>
            <a:spLocks noGrp="1"/>
          </p:cNvSpPr>
          <p:nvPr>
            <p:ph type="sldNum" sz="quarter" idx="12"/>
          </p:nvPr>
        </p:nvSpPr>
        <p:spPr/>
        <p:txBody>
          <a:bodyPr/>
          <a:lstStyle/>
          <a:p>
            <a:fld id="{C9A7E687-CDFC-4F1B-A246-7B3950BFEF70}" type="slidenum">
              <a:rPr lang="en-US" smtClean="0">
                <a:solidFill>
                  <a:schemeClr val="bg1"/>
                </a:solidFill>
              </a:rPr>
              <a:pPr/>
              <a:t>13</a:t>
            </a:fld>
            <a:endParaRPr lang="en-US" dirty="0">
              <a:solidFill>
                <a:schemeClr val="bg1"/>
              </a:solidFill>
            </a:endParaRPr>
          </a:p>
        </p:txBody>
      </p:sp>
      <p:sp>
        <p:nvSpPr>
          <p:cNvPr id="8" name="Title 6"/>
          <p:cNvSpPr txBox="1">
            <a:spLocks/>
          </p:cNvSpPr>
          <p:nvPr/>
        </p:nvSpPr>
        <p:spPr>
          <a:xfrm>
            <a:off x="-542925" y="0"/>
            <a:ext cx="10229850" cy="1219201"/>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400">
                <a:solidFill>
                  <a:srgbClr val="0187CE"/>
                </a:solidFill>
                <a:latin typeface="Univers LT CYR 57 Cn" pitchFamily="34" charset="0"/>
              </a:rPr>
              <a:t>Washington Region’s Ozone Data &amp; Standards</a:t>
            </a:r>
            <a:endParaRPr lang="en-US" sz="3400" dirty="0">
              <a:solidFill>
                <a:srgbClr val="0187CE"/>
              </a:solidFill>
              <a:latin typeface="Univers LT CYR 57 Cn" pitchFamily="34" charset="0"/>
            </a:endParaRPr>
          </a:p>
        </p:txBody>
      </p:sp>
      <p:pic>
        <p:nvPicPr>
          <p:cNvPr id="9" name="Picture 8"/>
          <p:cNvPicPr>
            <a:picLocks noChangeAspect="1"/>
          </p:cNvPicPr>
          <p:nvPr/>
        </p:nvPicPr>
        <p:blipFill>
          <a:blip r:embed="rId4"/>
          <a:stretch>
            <a:fillRect/>
          </a:stretch>
        </p:blipFill>
        <p:spPr>
          <a:xfrm>
            <a:off x="1447800" y="1066800"/>
            <a:ext cx="6781800" cy="4615475"/>
          </a:xfrm>
          <a:prstGeom prst="rect">
            <a:avLst/>
          </a:prstGeom>
        </p:spPr>
      </p:pic>
    </p:spTree>
    <p:extLst>
      <p:ext uri="{BB962C8B-B14F-4D97-AF65-F5344CB8AC3E}">
        <p14:creationId xmlns:p14="http://schemas.microsoft.com/office/powerpoint/2010/main" val="457375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426720" y="0"/>
            <a:ext cx="8420100" cy="1219201"/>
          </a:xfrm>
        </p:spPr>
        <p:txBody>
          <a:bodyPr>
            <a:normAutofit/>
          </a:bodyPr>
          <a:lstStyle/>
          <a:p>
            <a:r>
              <a:rPr lang="en-US" sz="3600" b="1" kern="0" dirty="0">
                <a:solidFill>
                  <a:srgbClr val="0187CE"/>
                </a:solidFill>
                <a:cs typeface="Arial" panose="020B0604020202020204" pitchFamily="34" charset="0"/>
              </a:rPr>
              <a:t>Air Quality Index (AQI) – 2008 &amp; 2015 Ozone Standards</a:t>
            </a:r>
            <a:endParaRPr lang="en-US" sz="3200" b="1" kern="0" dirty="0">
              <a:solidFill>
                <a:srgbClr val="0187CE"/>
              </a:solidFill>
              <a:cs typeface="Arial" panose="020B0604020202020204" pitchFamily="34" charset="0"/>
            </a:endParaRP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14</a:t>
            </a:fld>
            <a:endParaRPr lang="en-US" dirty="0">
              <a:solidFill>
                <a:schemeClr val="bg1"/>
              </a:solidFill>
            </a:endParaRPr>
          </a:p>
        </p:txBody>
      </p:sp>
      <p:pic>
        <p:nvPicPr>
          <p:cNvPr id="8" name="Picture 7"/>
          <p:cNvPicPr>
            <a:picLocks noChangeAspect="1"/>
          </p:cNvPicPr>
          <p:nvPr/>
        </p:nvPicPr>
        <p:blipFill>
          <a:blip r:embed="rId4"/>
          <a:stretch>
            <a:fillRect/>
          </a:stretch>
        </p:blipFill>
        <p:spPr>
          <a:xfrm>
            <a:off x="899160" y="1305283"/>
            <a:ext cx="7475220" cy="4138068"/>
          </a:xfrm>
          <a:prstGeom prst="rect">
            <a:avLst/>
          </a:prstGeom>
          <a:ln>
            <a:solidFill>
              <a:srgbClr val="000000"/>
            </a:solidFill>
          </a:ln>
        </p:spPr>
      </p:pic>
    </p:spTree>
    <p:extLst>
      <p:ext uri="{BB962C8B-B14F-4D97-AF65-F5344CB8AC3E}">
        <p14:creationId xmlns:p14="http://schemas.microsoft.com/office/powerpoint/2010/main" val="3515706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426720" y="0"/>
            <a:ext cx="8420100" cy="1219201"/>
          </a:xfrm>
        </p:spPr>
        <p:txBody>
          <a:bodyPr>
            <a:normAutofit/>
          </a:bodyPr>
          <a:lstStyle/>
          <a:p>
            <a:pPr marL="0" indent="0"/>
            <a:r>
              <a:rPr lang="en-US" sz="3600" dirty="0">
                <a:solidFill>
                  <a:srgbClr val="0187CE"/>
                </a:solidFill>
                <a:latin typeface="Univers LT CYR 57 Cn" pitchFamily="34" charset="0"/>
              </a:rPr>
              <a:t>Air Pollution: Fine Particles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15</a:t>
            </a:fld>
            <a:endParaRPr lang="en-US" dirty="0">
              <a:solidFill>
                <a:schemeClr val="bg1"/>
              </a:solidFill>
            </a:endParaRPr>
          </a:p>
        </p:txBody>
      </p:sp>
      <p:sp>
        <p:nvSpPr>
          <p:cNvPr id="22" name="Content Placeholder 7"/>
          <p:cNvSpPr>
            <a:spLocks noGrp="1"/>
          </p:cNvSpPr>
          <p:nvPr>
            <p:ph idx="1"/>
          </p:nvPr>
        </p:nvSpPr>
        <p:spPr>
          <a:xfrm>
            <a:off x="838200" y="1076886"/>
            <a:ext cx="6705600" cy="3723714"/>
          </a:xfrm>
          <a:solidFill>
            <a:schemeClr val="bg1"/>
          </a:solidFill>
        </p:spPr>
        <p:txBody>
          <a:bodyPr>
            <a:noAutofit/>
          </a:bodyPr>
          <a:lstStyle/>
          <a:p>
            <a:r>
              <a:rPr lang="en-US" sz="2400" dirty="0">
                <a:solidFill>
                  <a:srgbClr val="0187CE"/>
                </a:solidFill>
              </a:rPr>
              <a:t>Chemical, particulate matter or aerosol that modifies the natural characteristics of the atmosphere</a:t>
            </a:r>
          </a:p>
          <a:p>
            <a:r>
              <a:rPr lang="en-US" sz="2400" dirty="0">
                <a:solidFill>
                  <a:srgbClr val="0187CE"/>
                </a:solidFill>
              </a:rPr>
              <a:t>Created locally by emissions from coal combustion, cars &amp; trucks, road construction</a:t>
            </a:r>
          </a:p>
          <a:p>
            <a:r>
              <a:rPr lang="en-US" sz="2400" dirty="0">
                <a:solidFill>
                  <a:srgbClr val="0187CE"/>
                </a:solidFill>
              </a:rPr>
              <a:t>Causes respiratory problems </a:t>
            </a:r>
          </a:p>
          <a:p>
            <a:r>
              <a:rPr lang="en-US" sz="2400" dirty="0">
                <a:solidFill>
                  <a:srgbClr val="0187CE"/>
                </a:solidFill>
              </a:rPr>
              <a:t>Impairs visibility</a:t>
            </a:r>
          </a:p>
        </p:txBody>
      </p:sp>
      <p:sp>
        <p:nvSpPr>
          <p:cNvPr id="4" name="TextBox 3"/>
          <p:cNvSpPr txBox="1"/>
          <p:nvPr/>
        </p:nvSpPr>
        <p:spPr>
          <a:xfrm>
            <a:off x="1524000" y="6019800"/>
            <a:ext cx="6248400" cy="304800"/>
          </a:xfrm>
          <a:prstGeom prst="rect">
            <a:avLst/>
          </a:prstGeom>
          <a:solidFill>
            <a:schemeClr val="bg1"/>
          </a:solidFill>
        </p:spPr>
        <p:txBody>
          <a:bodyPr wrap="square" rtlCol="0">
            <a:spAutoFit/>
          </a:bodyPr>
          <a:lstStyle/>
          <a:p>
            <a:endParaRPr lang="en-US" dirty="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7310" y="4102380"/>
            <a:ext cx="2811780" cy="2108835"/>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40255" y="4102380"/>
            <a:ext cx="2811780" cy="2108835"/>
          </a:xfrm>
          <a:prstGeom prst="rect">
            <a:avLst/>
          </a:prstGeom>
        </p:spPr>
      </p:pic>
    </p:spTree>
    <p:extLst>
      <p:ext uri="{BB962C8B-B14F-4D97-AF65-F5344CB8AC3E}">
        <p14:creationId xmlns:p14="http://schemas.microsoft.com/office/powerpoint/2010/main" val="2895778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426720" y="0"/>
            <a:ext cx="8420100" cy="1219201"/>
          </a:xfrm>
        </p:spPr>
        <p:txBody>
          <a:bodyPr>
            <a:normAutofit/>
          </a:bodyPr>
          <a:lstStyle/>
          <a:p>
            <a:pPr marL="0" indent="0"/>
            <a:r>
              <a:rPr lang="en-US" sz="3600" dirty="0">
                <a:solidFill>
                  <a:srgbClr val="0187CE"/>
                </a:solidFill>
                <a:latin typeface="Univers LT CYR 57 Cn" pitchFamily="34" charset="0"/>
              </a:rPr>
              <a:t>How Fine is Fine?</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16</a:t>
            </a:fld>
            <a:endParaRPr lang="en-US" dirty="0">
              <a:solidFill>
                <a:schemeClr val="bg1"/>
              </a:solidFill>
            </a:endParaRPr>
          </a:p>
        </p:txBody>
      </p:sp>
      <p:sp>
        <p:nvSpPr>
          <p:cNvPr id="3" name="Rectangle 2"/>
          <p:cNvSpPr/>
          <p:nvPr/>
        </p:nvSpPr>
        <p:spPr>
          <a:xfrm>
            <a:off x="2125980" y="934007"/>
            <a:ext cx="6560820" cy="369332"/>
          </a:xfrm>
          <a:prstGeom prst="rect">
            <a:avLst/>
          </a:prstGeom>
        </p:spPr>
        <p:txBody>
          <a:bodyPr wrap="square">
            <a:spAutoFit/>
          </a:bodyPr>
          <a:lstStyle/>
          <a:p>
            <a:r>
              <a:rPr lang="en-US" dirty="0">
                <a:solidFill>
                  <a:srgbClr val="0187CE"/>
                </a:solidFill>
              </a:rPr>
              <a:t>Particles are only a fraction of the size of a human hair</a:t>
            </a:r>
          </a:p>
        </p:txBody>
      </p:sp>
      <p:grpSp>
        <p:nvGrpSpPr>
          <p:cNvPr id="31" name="Group 3"/>
          <p:cNvGrpSpPr>
            <a:grpSpLocks/>
          </p:cNvGrpSpPr>
          <p:nvPr/>
        </p:nvGrpSpPr>
        <p:grpSpPr bwMode="auto">
          <a:xfrm>
            <a:off x="914400" y="1634098"/>
            <a:ext cx="3608388" cy="3881438"/>
            <a:chOff x="480" y="1503"/>
            <a:chExt cx="2273" cy="2445"/>
          </a:xfrm>
        </p:grpSpPr>
        <p:pic>
          <p:nvPicPr>
            <p:cNvPr id="32" name="Picture 4" descr="Hair"/>
            <p:cNvPicPr>
              <a:picLocks noChangeAspect="1" noChangeArrowheads="1"/>
            </p:cNvPicPr>
            <p:nvPr/>
          </p:nvPicPr>
          <p:blipFill>
            <a:blip r:embed="rId4" cstate="print">
              <a:lum contrast="12000"/>
            </a:blip>
            <a:srcRect/>
            <a:stretch>
              <a:fillRect/>
            </a:stretch>
          </p:blipFill>
          <p:spPr bwMode="auto">
            <a:xfrm>
              <a:off x="624" y="1503"/>
              <a:ext cx="1968" cy="1929"/>
            </a:xfrm>
            <a:prstGeom prst="rect">
              <a:avLst/>
            </a:prstGeom>
            <a:noFill/>
            <a:ln w="9525">
              <a:noFill/>
              <a:miter lim="800000"/>
              <a:headEnd/>
              <a:tailEnd/>
            </a:ln>
          </p:spPr>
        </p:pic>
        <p:sp>
          <p:nvSpPr>
            <p:cNvPr id="33" name="AutoShape 5"/>
            <p:cNvSpPr>
              <a:spLocks/>
            </p:cNvSpPr>
            <p:nvPr/>
          </p:nvSpPr>
          <p:spPr bwMode="auto">
            <a:xfrm rot="-5425283">
              <a:off x="1427" y="2957"/>
              <a:ext cx="349" cy="1132"/>
            </a:xfrm>
            <a:prstGeom prst="leftBrace">
              <a:avLst>
                <a:gd name="adj1" fmla="val 27120"/>
                <a:gd name="adj2" fmla="val 50000"/>
              </a:avLst>
            </a:prstGeom>
            <a:noFill/>
            <a:ln w="25400">
              <a:solidFill>
                <a:schemeClr val="tx1"/>
              </a:solidFill>
              <a:round/>
              <a:headEnd/>
              <a:tailEnd/>
            </a:ln>
          </p:spPr>
          <p:txBody>
            <a:bodyPr wrap="none" anchor="ctr"/>
            <a:lstStyle/>
            <a:p>
              <a:endParaRPr lang="en-US"/>
            </a:p>
          </p:txBody>
        </p:sp>
        <p:sp>
          <p:nvSpPr>
            <p:cNvPr id="34" name="Text Box 6"/>
            <p:cNvSpPr txBox="1">
              <a:spLocks noChangeArrowheads="1"/>
            </p:cNvSpPr>
            <p:nvPr/>
          </p:nvSpPr>
          <p:spPr bwMode="auto">
            <a:xfrm>
              <a:off x="480" y="3696"/>
              <a:ext cx="2273" cy="252"/>
            </a:xfrm>
            <a:prstGeom prst="rect">
              <a:avLst/>
            </a:prstGeom>
            <a:noFill/>
            <a:ln w="9525">
              <a:noFill/>
              <a:miter lim="800000"/>
              <a:headEnd/>
              <a:tailEnd/>
            </a:ln>
          </p:spPr>
          <p:txBody>
            <a:bodyPr>
              <a:spAutoFit/>
            </a:bodyPr>
            <a:lstStyle/>
            <a:p>
              <a:pPr algn="ctr" eaLnBrk="0" hangingPunct="0">
                <a:spcBef>
                  <a:spcPct val="5000"/>
                </a:spcBef>
              </a:pPr>
              <a:r>
                <a:rPr lang="en-US" sz="2000" dirty="0">
                  <a:latin typeface="+mn-lt"/>
                </a:rPr>
                <a:t>Human Hair (70 </a:t>
              </a:r>
              <a:r>
                <a:rPr lang="en-US" sz="2000" dirty="0">
                  <a:latin typeface="+mn-lt"/>
                  <a:cs typeface="Times New Roman" pitchFamily="18" charset="0"/>
                </a:rPr>
                <a:t>µ</a:t>
              </a:r>
              <a:r>
                <a:rPr lang="en-US" sz="2000" dirty="0">
                  <a:latin typeface="+mn-lt"/>
                </a:rPr>
                <a:t>m diameter)</a:t>
              </a:r>
              <a:endParaRPr lang="en-US" sz="2400" dirty="0">
                <a:latin typeface="+mn-lt"/>
              </a:endParaRPr>
            </a:p>
          </p:txBody>
        </p:sp>
      </p:grpSp>
      <p:sp>
        <p:nvSpPr>
          <p:cNvPr id="35" name="Rectangle 7"/>
          <p:cNvSpPr>
            <a:spLocks noChangeArrowheads="1"/>
          </p:cNvSpPr>
          <p:nvPr/>
        </p:nvSpPr>
        <p:spPr bwMode="auto">
          <a:xfrm>
            <a:off x="5334000" y="1634098"/>
            <a:ext cx="3027363" cy="3022600"/>
          </a:xfrm>
          <a:prstGeom prst="rect">
            <a:avLst/>
          </a:prstGeom>
          <a:solidFill>
            <a:srgbClr val="FFFF99"/>
          </a:solidFill>
          <a:ln w="9525">
            <a:noFill/>
            <a:miter lim="800000"/>
            <a:headEnd/>
            <a:tailEnd/>
          </a:ln>
        </p:spPr>
        <p:txBody>
          <a:bodyPr wrap="none" anchor="ctr"/>
          <a:lstStyle/>
          <a:p>
            <a:endParaRPr lang="en-US"/>
          </a:p>
        </p:txBody>
      </p:sp>
      <p:sp>
        <p:nvSpPr>
          <p:cNvPr id="36" name="Oval 8"/>
          <p:cNvSpPr>
            <a:spLocks noChangeArrowheads="1"/>
          </p:cNvSpPr>
          <p:nvPr/>
        </p:nvSpPr>
        <p:spPr bwMode="auto">
          <a:xfrm>
            <a:off x="6015038" y="2685023"/>
            <a:ext cx="1635125" cy="1665288"/>
          </a:xfrm>
          <a:prstGeom prst="ellipse">
            <a:avLst/>
          </a:prstGeom>
          <a:gradFill rotWithShape="0">
            <a:gsLst>
              <a:gs pos="0">
                <a:srgbClr val="595959"/>
              </a:gs>
              <a:gs pos="100000">
                <a:srgbClr val="C0C0C0"/>
              </a:gs>
            </a:gsLst>
            <a:path path="shape">
              <a:fillToRect l="50000" t="50000" r="50000" b="50000"/>
            </a:path>
          </a:gradFill>
          <a:ln w="38100">
            <a:solidFill>
              <a:schemeClr val="tx1"/>
            </a:solidFill>
            <a:round/>
            <a:headEnd/>
            <a:tailEnd/>
          </a:ln>
        </p:spPr>
        <p:txBody>
          <a:bodyPr wrap="none" anchor="ctr"/>
          <a:lstStyle/>
          <a:p>
            <a:endParaRPr lang="en-US"/>
          </a:p>
        </p:txBody>
      </p:sp>
      <p:sp>
        <p:nvSpPr>
          <p:cNvPr id="37" name="Text Box 17"/>
          <p:cNvSpPr txBox="1">
            <a:spLocks noChangeArrowheads="1"/>
          </p:cNvSpPr>
          <p:nvPr/>
        </p:nvSpPr>
        <p:spPr bwMode="auto">
          <a:xfrm>
            <a:off x="4572000" y="3920098"/>
            <a:ext cx="1112838" cy="701675"/>
          </a:xfrm>
          <a:prstGeom prst="rect">
            <a:avLst/>
          </a:prstGeom>
          <a:noFill/>
          <a:ln w="9525">
            <a:noFill/>
            <a:miter lim="800000"/>
            <a:headEnd/>
            <a:tailEnd/>
          </a:ln>
        </p:spPr>
        <p:txBody>
          <a:bodyPr wrap="none">
            <a:spAutoFit/>
          </a:bodyPr>
          <a:lstStyle/>
          <a:p>
            <a:pPr algn="ctr" eaLnBrk="0" hangingPunct="0"/>
            <a:r>
              <a:rPr lang="en-US" sz="2000" b="1">
                <a:latin typeface="Times New Roman" pitchFamily="18" charset="0"/>
              </a:rPr>
              <a:t>PM</a:t>
            </a:r>
            <a:r>
              <a:rPr lang="en-US" sz="2000" b="1" baseline="-25000">
                <a:latin typeface="Times New Roman" pitchFamily="18" charset="0"/>
              </a:rPr>
              <a:t>10</a:t>
            </a:r>
          </a:p>
          <a:p>
            <a:pPr algn="ctr" eaLnBrk="0" hangingPunct="0"/>
            <a:r>
              <a:rPr lang="en-US" sz="2000" b="1">
                <a:latin typeface="Verdana" pitchFamily="34" charset="0"/>
              </a:rPr>
              <a:t>(</a:t>
            </a:r>
            <a:r>
              <a:rPr lang="en-US" sz="2000" b="1">
                <a:latin typeface="Times New Roman" pitchFamily="18" charset="0"/>
              </a:rPr>
              <a:t>10µm</a:t>
            </a:r>
            <a:r>
              <a:rPr lang="en-US" sz="2000" b="1">
                <a:latin typeface="Verdana" pitchFamily="34" charset="0"/>
              </a:rPr>
              <a:t>)</a:t>
            </a:r>
            <a:r>
              <a:rPr lang="en-US" sz="2000" baseline="-25000">
                <a:latin typeface="Times New Roman" pitchFamily="18" charset="0"/>
              </a:rPr>
              <a:t> </a:t>
            </a:r>
          </a:p>
        </p:txBody>
      </p:sp>
      <p:sp>
        <p:nvSpPr>
          <p:cNvPr id="38" name="Text Box 19"/>
          <p:cNvSpPr txBox="1">
            <a:spLocks noChangeArrowheads="1"/>
          </p:cNvSpPr>
          <p:nvPr/>
        </p:nvSpPr>
        <p:spPr bwMode="auto">
          <a:xfrm>
            <a:off x="5289000" y="4740904"/>
            <a:ext cx="3276600" cy="400110"/>
          </a:xfrm>
          <a:prstGeom prst="rect">
            <a:avLst/>
          </a:prstGeom>
          <a:noFill/>
          <a:ln w="9525">
            <a:noFill/>
            <a:miter lim="800000"/>
            <a:headEnd/>
            <a:tailEnd/>
          </a:ln>
        </p:spPr>
        <p:txBody>
          <a:bodyPr wrap="square">
            <a:spAutoFit/>
          </a:bodyPr>
          <a:lstStyle/>
          <a:p>
            <a:pPr eaLnBrk="0" hangingPunct="0">
              <a:spcBef>
                <a:spcPct val="50000"/>
              </a:spcBef>
            </a:pPr>
            <a:r>
              <a:rPr lang="en-US" sz="2000" dirty="0">
                <a:latin typeface="+mn-lt"/>
              </a:rPr>
              <a:t>Hair cross section (70 mm)</a:t>
            </a:r>
          </a:p>
        </p:txBody>
      </p:sp>
      <p:sp>
        <p:nvSpPr>
          <p:cNvPr id="39" name="Text Box 20"/>
          <p:cNvSpPr txBox="1">
            <a:spLocks noChangeArrowheads="1"/>
          </p:cNvSpPr>
          <p:nvPr/>
        </p:nvSpPr>
        <p:spPr bwMode="auto">
          <a:xfrm>
            <a:off x="7783513" y="3996298"/>
            <a:ext cx="1512887" cy="655638"/>
          </a:xfrm>
          <a:prstGeom prst="rect">
            <a:avLst/>
          </a:prstGeom>
          <a:noFill/>
          <a:ln w="9525">
            <a:noFill/>
            <a:miter lim="800000"/>
            <a:headEnd/>
            <a:tailEnd/>
          </a:ln>
        </p:spPr>
        <p:txBody>
          <a:bodyPr>
            <a:spAutoFit/>
          </a:bodyPr>
          <a:lstStyle/>
          <a:p>
            <a:pPr algn="ctr" eaLnBrk="0" hangingPunct="0">
              <a:spcBef>
                <a:spcPct val="50000"/>
              </a:spcBef>
            </a:pPr>
            <a:r>
              <a:rPr lang="en-US" sz="2000" b="1">
                <a:latin typeface="Times New Roman" pitchFamily="18" charset="0"/>
              </a:rPr>
              <a:t>PM</a:t>
            </a:r>
            <a:r>
              <a:rPr lang="en-US" sz="2000" b="1" baseline="-25000">
                <a:latin typeface="Times New Roman" pitchFamily="18" charset="0"/>
              </a:rPr>
              <a:t>2.5</a:t>
            </a:r>
          </a:p>
          <a:p>
            <a:pPr algn="ctr" eaLnBrk="0" hangingPunct="0">
              <a:lnSpc>
                <a:spcPct val="35000"/>
              </a:lnSpc>
              <a:spcBef>
                <a:spcPct val="50000"/>
              </a:spcBef>
            </a:pPr>
            <a:r>
              <a:rPr lang="en-US" sz="2000" b="1">
                <a:latin typeface="Times New Roman" pitchFamily="18" charset="0"/>
              </a:rPr>
              <a:t>(2.5 </a:t>
            </a:r>
            <a:r>
              <a:rPr lang="en-US" sz="2000" b="1">
                <a:latin typeface="Times New Roman" pitchFamily="18" charset="0"/>
                <a:cs typeface="Arial" charset="0"/>
              </a:rPr>
              <a:t>µ</a:t>
            </a:r>
            <a:r>
              <a:rPr lang="en-US" sz="2000" b="1">
                <a:latin typeface="Times New Roman" pitchFamily="18" charset="0"/>
              </a:rPr>
              <a:t>m)</a:t>
            </a:r>
          </a:p>
        </p:txBody>
      </p:sp>
      <p:sp>
        <p:nvSpPr>
          <p:cNvPr id="15" name="Freeform 9"/>
          <p:cNvSpPr>
            <a:spLocks/>
          </p:cNvSpPr>
          <p:nvPr/>
        </p:nvSpPr>
        <p:spPr bwMode="auto">
          <a:xfrm>
            <a:off x="6184366" y="3480127"/>
            <a:ext cx="304800" cy="246063"/>
          </a:xfrm>
          <a:custGeom>
            <a:avLst/>
            <a:gdLst>
              <a:gd name="T0" fmla="*/ 149219 w 527"/>
              <a:gd name="T1" fmla="*/ 197092 h 407"/>
              <a:gd name="T2" fmla="*/ 108733 w 527"/>
              <a:gd name="T3" fmla="*/ 154167 h 407"/>
              <a:gd name="T4" fmla="*/ 61307 w 527"/>
              <a:gd name="T5" fmla="*/ 133007 h 407"/>
              <a:gd name="T6" fmla="*/ 0 w 527"/>
              <a:gd name="T7" fmla="*/ 62271 h 407"/>
              <a:gd name="T8" fmla="*/ 67669 w 527"/>
              <a:gd name="T9" fmla="*/ 41111 h 407"/>
              <a:gd name="T10" fmla="*/ 88490 w 527"/>
              <a:gd name="T11" fmla="*/ 6046 h 407"/>
              <a:gd name="T12" fmla="*/ 189705 w 527"/>
              <a:gd name="T13" fmla="*/ 19951 h 407"/>
              <a:gd name="T14" fmla="*/ 182764 w 527"/>
              <a:gd name="T15" fmla="*/ 69526 h 407"/>
              <a:gd name="T16" fmla="*/ 304800 w 527"/>
              <a:gd name="T17" fmla="*/ 111847 h 407"/>
              <a:gd name="T18" fmla="*/ 291497 w 527"/>
              <a:gd name="T19" fmla="*/ 133007 h 407"/>
              <a:gd name="T20" fmla="*/ 271255 w 527"/>
              <a:gd name="T21" fmla="*/ 147517 h 407"/>
              <a:gd name="T22" fmla="*/ 264314 w 527"/>
              <a:gd name="T23" fmla="*/ 197092 h 407"/>
              <a:gd name="T24" fmla="*/ 244071 w 527"/>
              <a:gd name="T25" fmla="*/ 210998 h 407"/>
              <a:gd name="T26" fmla="*/ 182764 w 527"/>
              <a:gd name="T27" fmla="*/ 239413 h 407"/>
              <a:gd name="T28" fmla="*/ 122036 w 527"/>
              <a:gd name="T29" fmla="*/ 232158 h 407"/>
              <a:gd name="T30" fmla="*/ 128976 w 527"/>
              <a:gd name="T31" fmla="*/ 189837 h 407"/>
              <a:gd name="T32" fmla="*/ 149219 w 527"/>
              <a:gd name="T33" fmla="*/ 197092 h 4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27"/>
              <a:gd name="T52" fmla="*/ 0 h 407"/>
              <a:gd name="T53" fmla="*/ 527 w 527"/>
              <a:gd name="T54" fmla="*/ 407 h 4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27" h="407">
                <a:moveTo>
                  <a:pt x="258" y="326"/>
                </a:moveTo>
                <a:cubicBezTo>
                  <a:pt x="133" y="294"/>
                  <a:pt x="292" y="348"/>
                  <a:pt x="188" y="255"/>
                </a:cubicBezTo>
                <a:cubicBezTo>
                  <a:pt x="166" y="235"/>
                  <a:pt x="133" y="232"/>
                  <a:pt x="106" y="220"/>
                </a:cubicBezTo>
                <a:cubicBezTo>
                  <a:pt x="82" y="149"/>
                  <a:pt x="71" y="127"/>
                  <a:pt x="0" y="103"/>
                </a:cubicBezTo>
                <a:cubicBezTo>
                  <a:pt x="39" y="91"/>
                  <a:pt x="82" y="89"/>
                  <a:pt x="117" y="68"/>
                </a:cubicBezTo>
                <a:cubicBezTo>
                  <a:pt x="136" y="56"/>
                  <a:pt x="131" y="14"/>
                  <a:pt x="153" y="10"/>
                </a:cubicBezTo>
                <a:cubicBezTo>
                  <a:pt x="211" y="0"/>
                  <a:pt x="270" y="25"/>
                  <a:pt x="328" y="33"/>
                </a:cubicBezTo>
                <a:cubicBezTo>
                  <a:pt x="324" y="60"/>
                  <a:pt x="301" y="92"/>
                  <a:pt x="316" y="115"/>
                </a:cubicBezTo>
                <a:cubicBezTo>
                  <a:pt x="359" y="179"/>
                  <a:pt x="464" y="178"/>
                  <a:pt x="527" y="185"/>
                </a:cubicBezTo>
                <a:cubicBezTo>
                  <a:pt x="519" y="197"/>
                  <a:pt x="514" y="210"/>
                  <a:pt x="504" y="220"/>
                </a:cubicBezTo>
                <a:cubicBezTo>
                  <a:pt x="494" y="230"/>
                  <a:pt x="475" y="231"/>
                  <a:pt x="469" y="244"/>
                </a:cubicBezTo>
                <a:cubicBezTo>
                  <a:pt x="458" y="269"/>
                  <a:pt x="468" y="301"/>
                  <a:pt x="457" y="326"/>
                </a:cubicBezTo>
                <a:cubicBezTo>
                  <a:pt x="451" y="339"/>
                  <a:pt x="434" y="342"/>
                  <a:pt x="422" y="349"/>
                </a:cubicBezTo>
                <a:cubicBezTo>
                  <a:pt x="360" y="383"/>
                  <a:pt x="367" y="379"/>
                  <a:pt x="316" y="396"/>
                </a:cubicBezTo>
                <a:cubicBezTo>
                  <a:pt x="281" y="392"/>
                  <a:pt x="237" y="407"/>
                  <a:pt x="211" y="384"/>
                </a:cubicBezTo>
                <a:cubicBezTo>
                  <a:pt x="193" y="368"/>
                  <a:pt x="208" y="332"/>
                  <a:pt x="223" y="314"/>
                </a:cubicBezTo>
                <a:cubicBezTo>
                  <a:pt x="231" y="304"/>
                  <a:pt x="246" y="322"/>
                  <a:pt x="258" y="326"/>
                </a:cubicBezTo>
                <a:close/>
              </a:path>
            </a:pathLst>
          </a:custGeom>
          <a:solidFill>
            <a:srgbClr val="FF9900"/>
          </a:solidFill>
          <a:ln w="9525">
            <a:solidFill>
              <a:schemeClr val="tx1"/>
            </a:solidFill>
            <a:round/>
            <a:headEnd/>
            <a:tailEnd/>
          </a:ln>
        </p:spPr>
        <p:txBody>
          <a:bodyPr wrap="none" anchor="ctr"/>
          <a:lstStyle/>
          <a:p>
            <a:endParaRPr lang="en-US"/>
          </a:p>
        </p:txBody>
      </p:sp>
      <p:sp>
        <p:nvSpPr>
          <p:cNvPr id="16" name="Freeform 10"/>
          <p:cNvSpPr>
            <a:spLocks/>
          </p:cNvSpPr>
          <p:nvPr/>
        </p:nvSpPr>
        <p:spPr bwMode="auto">
          <a:xfrm>
            <a:off x="7215188" y="3542040"/>
            <a:ext cx="120650" cy="122238"/>
          </a:xfrm>
          <a:custGeom>
            <a:avLst/>
            <a:gdLst>
              <a:gd name="T0" fmla="*/ 59066 w 527"/>
              <a:gd name="T1" fmla="*/ 97911 h 407"/>
              <a:gd name="T2" fmla="*/ 43040 w 527"/>
              <a:gd name="T3" fmla="*/ 76586 h 407"/>
              <a:gd name="T4" fmla="*/ 24267 w 527"/>
              <a:gd name="T5" fmla="*/ 66075 h 407"/>
              <a:gd name="T6" fmla="*/ 0 w 527"/>
              <a:gd name="T7" fmla="*/ 30935 h 407"/>
              <a:gd name="T8" fmla="*/ 26786 w 527"/>
              <a:gd name="T9" fmla="*/ 20423 h 407"/>
              <a:gd name="T10" fmla="*/ 35027 w 527"/>
              <a:gd name="T11" fmla="*/ 3003 h 407"/>
              <a:gd name="T12" fmla="*/ 75091 w 527"/>
              <a:gd name="T13" fmla="*/ 9911 h 407"/>
              <a:gd name="T14" fmla="*/ 72344 w 527"/>
              <a:gd name="T15" fmla="*/ 34539 h 407"/>
              <a:gd name="T16" fmla="*/ 120650 w 527"/>
              <a:gd name="T17" fmla="*/ 55563 h 407"/>
              <a:gd name="T18" fmla="*/ 115384 w 527"/>
              <a:gd name="T19" fmla="*/ 66075 h 407"/>
              <a:gd name="T20" fmla="*/ 107372 w 527"/>
              <a:gd name="T21" fmla="*/ 73283 h 407"/>
              <a:gd name="T22" fmla="*/ 104624 w 527"/>
              <a:gd name="T23" fmla="*/ 97911 h 407"/>
              <a:gd name="T24" fmla="*/ 96612 w 527"/>
              <a:gd name="T25" fmla="*/ 104818 h 407"/>
              <a:gd name="T26" fmla="*/ 72344 w 527"/>
              <a:gd name="T27" fmla="*/ 118934 h 407"/>
              <a:gd name="T28" fmla="*/ 48306 w 527"/>
              <a:gd name="T29" fmla="*/ 115330 h 407"/>
              <a:gd name="T30" fmla="*/ 51053 w 527"/>
              <a:gd name="T31" fmla="*/ 94306 h 407"/>
              <a:gd name="T32" fmla="*/ 59066 w 527"/>
              <a:gd name="T33" fmla="*/ 97911 h 4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27"/>
              <a:gd name="T52" fmla="*/ 0 h 407"/>
              <a:gd name="T53" fmla="*/ 527 w 527"/>
              <a:gd name="T54" fmla="*/ 407 h 4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27" h="407">
                <a:moveTo>
                  <a:pt x="258" y="326"/>
                </a:moveTo>
                <a:cubicBezTo>
                  <a:pt x="133" y="294"/>
                  <a:pt x="292" y="348"/>
                  <a:pt x="188" y="255"/>
                </a:cubicBezTo>
                <a:cubicBezTo>
                  <a:pt x="166" y="235"/>
                  <a:pt x="133" y="232"/>
                  <a:pt x="106" y="220"/>
                </a:cubicBezTo>
                <a:cubicBezTo>
                  <a:pt x="82" y="149"/>
                  <a:pt x="71" y="127"/>
                  <a:pt x="0" y="103"/>
                </a:cubicBezTo>
                <a:cubicBezTo>
                  <a:pt x="39" y="91"/>
                  <a:pt x="82" y="89"/>
                  <a:pt x="117" y="68"/>
                </a:cubicBezTo>
                <a:cubicBezTo>
                  <a:pt x="136" y="56"/>
                  <a:pt x="131" y="14"/>
                  <a:pt x="153" y="10"/>
                </a:cubicBezTo>
                <a:cubicBezTo>
                  <a:pt x="211" y="0"/>
                  <a:pt x="270" y="25"/>
                  <a:pt x="328" y="33"/>
                </a:cubicBezTo>
                <a:cubicBezTo>
                  <a:pt x="324" y="60"/>
                  <a:pt x="301" y="92"/>
                  <a:pt x="316" y="115"/>
                </a:cubicBezTo>
                <a:cubicBezTo>
                  <a:pt x="359" y="179"/>
                  <a:pt x="464" y="178"/>
                  <a:pt x="527" y="185"/>
                </a:cubicBezTo>
                <a:cubicBezTo>
                  <a:pt x="519" y="197"/>
                  <a:pt x="514" y="210"/>
                  <a:pt x="504" y="220"/>
                </a:cubicBezTo>
                <a:cubicBezTo>
                  <a:pt x="494" y="230"/>
                  <a:pt x="475" y="231"/>
                  <a:pt x="469" y="244"/>
                </a:cubicBezTo>
                <a:cubicBezTo>
                  <a:pt x="458" y="269"/>
                  <a:pt x="468" y="301"/>
                  <a:pt x="457" y="326"/>
                </a:cubicBezTo>
                <a:cubicBezTo>
                  <a:pt x="451" y="339"/>
                  <a:pt x="434" y="342"/>
                  <a:pt x="422" y="349"/>
                </a:cubicBezTo>
                <a:cubicBezTo>
                  <a:pt x="360" y="383"/>
                  <a:pt x="367" y="379"/>
                  <a:pt x="316" y="396"/>
                </a:cubicBezTo>
                <a:cubicBezTo>
                  <a:pt x="281" y="392"/>
                  <a:pt x="237" y="407"/>
                  <a:pt x="211" y="384"/>
                </a:cubicBezTo>
                <a:cubicBezTo>
                  <a:pt x="193" y="368"/>
                  <a:pt x="208" y="332"/>
                  <a:pt x="223" y="314"/>
                </a:cubicBezTo>
                <a:cubicBezTo>
                  <a:pt x="231" y="304"/>
                  <a:pt x="246" y="322"/>
                  <a:pt x="258" y="326"/>
                </a:cubicBezTo>
                <a:close/>
              </a:path>
            </a:pathLst>
          </a:custGeom>
          <a:solidFill>
            <a:srgbClr val="FF9900"/>
          </a:solidFill>
          <a:ln w="9525">
            <a:solidFill>
              <a:schemeClr val="tx1"/>
            </a:solidFill>
            <a:round/>
            <a:headEnd/>
            <a:tailEnd/>
          </a:ln>
        </p:spPr>
        <p:txBody>
          <a:bodyPr wrap="none" anchor="ctr"/>
          <a:lstStyle/>
          <a:p>
            <a:endParaRPr lang="en-US"/>
          </a:p>
        </p:txBody>
      </p:sp>
      <p:sp>
        <p:nvSpPr>
          <p:cNvPr id="17" name="Line 16"/>
          <p:cNvSpPr>
            <a:spLocks noChangeShapeType="1"/>
          </p:cNvSpPr>
          <p:nvPr/>
        </p:nvSpPr>
        <p:spPr bwMode="auto">
          <a:xfrm flipV="1">
            <a:off x="5537200" y="3670114"/>
            <a:ext cx="685800" cy="457200"/>
          </a:xfrm>
          <a:prstGeom prst="line">
            <a:avLst/>
          </a:prstGeom>
          <a:noFill/>
          <a:ln w="38100">
            <a:solidFill>
              <a:schemeClr val="tx1"/>
            </a:solidFill>
            <a:round/>
            <a:headEnd/>
            <a:tailEnd type="triangle" w="med" len="med"/>
          </a:ln>
        </p:spPr>
        <p:txBody>
          <a:bodyPr/>
          <a:lstStyle/>
          <a:p>
            <a:endParaRPr lang="en-US"/>
          </a:p>
        </p:txBody>
      </p:sp>
      <p:sp>
        <p:nvSpPr>
          <p:cNvPr id="18" name="Line 11"/>
          <p:cNvSpPr>
            <a:spLocks noChangeShapeType="1"/>
          </p:cNvSpPr>
          <p:nvPr/>
        </p:nvSpPr>
        <p:spPr bwMode="auto">
          <a:xfrm>
            <a:off x="7395645" y="3653398"/>
            <a:ext cx="738706" cy="473916"/>
          </a:xfrm>
          <a:prstGeom prst="line">
            <a:avLst/>
          </a:prstGeom>
          <a:noFill/>
          <a:ln w="38100">
            <a:solidFill>
              <a:schemeClr val="tx1"/>
            </a:solidFill>
            <a:round/>
            <a:headEnd type="stealth" w="med" len="med"/>
            <a:tailEnd/>
          </a:ln>
        </p:spPr>
        <p:txBody>
          <a:bodyPr wrap="none" anchor="ctr"/>
          <a:lstStyle/>
          <a:p>
            <a:endParaRPr lang="en-US"/>
          </a:p>
        </p:txBody>
      </p:sp>
    </p:spTree>
    <p:extLst>
      <p:ext uri="{BB962C8B-B14F-4D97-AF65-F5344CB8AC3E}">
        <p14:creationId xmlns:p14="http://schemas.microsoft.com/office/powerpoint/2010/main" val="2631223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r>
              <a:rPr lang="en-US" sz="3600" b="1" dirty="0">
                <a:solidFill>
                  <a:srgbClr val="0187CE"/>
                </a:solidFill>
              </a:rPr>
              <a:t>Fine Particulate Pollution Health Effects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17</a:t>
            </a:fld>
            <a:endParaRPr lang="en-US" dirty="0">
              <a:solidFill>
                <a:schemeClr val="bg1"/>
              </a:solidFill>
            </a:endParaRPr>
          </a:p>
        </p:txBody>
      </p:sp>
      <p:sp>
        <p:nvSpPr>
          <p:cNvPr id="13" name="Text Box 4"/>
          <p:cNvSpPr txBox="1">
            <a:spLocks noChangeArrowheads="1"/>
          </p:cNvSpPr>
          <p:nvPr/>
        </p:nvSpPr>
        <p:spPr bwMode="auto">
          <a:xfrm>
            <a:off x="811530" y="2133600"/>
            <a:ext cx="3487882" cy="3046988"/>
          </a:xfrm>
          <a:prstGeom prst="rect">
            <a:avLst/>
          </a:prstGeom>
          <a:noFill/>
          <a:ln w="9525">
            <a:noFill/>
            <a:miter lim="800000"/>
            <a:headEnd/>
            <a:tailEnd/>
          </a:ln>
        </p:spPr>
        <p:txBody>
          <a:bodyPr wrap="square">
            <a:spAutoFit/>
          </a:bodyPr>
          <a:lstStyle/>
          <a:p>
            <a:pPr>
              <a:spcBef>
                <a:spcPct val="50000"/>
              </a:spcBef>
              <a:buFontTx/>
              <a:buChar char="•"/>
            </a:pPr>
            <a:r>
              <a:rPr lang="en-US" sz="2400" dirty="0">
                <a:solidFill>
                  <a:srgbClr val="0187CE"/>
                </a:solidFill>
              </a:rPr>
              <a:t>  Chronic bronchitis</a:t>
            </a:r>
          </a:p>
          <a:p>
            <a:pPr>
              <a:spcBef>
                <a:spcPct val="50000"/>
              </a:spcBef>
              <a:buFontTx/>
              <a:buChar char="•"/>
            </a:pPr>
            <a:r>
              <a:rPr lang="en-US" sz="2400" dirty="0">
                <a:solidFill>
                  <a:srgbClr val="0187CE"/>
                </a:solidFill>
              </a:rPr>
              <a:t>  Asthma attacks </a:t>
            </a:r>
          </a:p>
          <a:p>
            <a:pPr>
              <a:spcBef>
                <a:spcPct val="50000"/>
              </a:spcBef>
              <a:buFontTx/>
              <a:buChar char="•"/>
            </a:pPr>
            <a:r>
              <a:rPr lang="en-US" sz="2400" dirty="0">
                <a:solidFill>
                  <a:srgbClr val="0187CE"/>
                </a:solidFill>
              </a:rPr>
              <a:t>  Respiratory symptoms   (cough, wheezing, etc.) </a:t>
            </a:r>
          </a:p>
          <a:p>
            <a:pPr>
              <a:spcBef>
                <a:spcPct val="50000"/>
              </a:spcBef>
              <a:buFontTx/>
              <a:buChar char="•"/>
            </a:pPr>
            <a:r>
              <a:rPr lang="en-US" sz="2400" dirty="0">
                <a:solidFill>
                  <a:srgbClr val="0187CE"/>
                </a:solidFill>
              </a:rPr>
              <a:t>  Decreased lung function </a:t>
            </a:r>
          </a:p>
          <a:p>
            <a:pPr>
              <a:spcBef>
                <a:spcPct val="50000"/>
              </a:spcBef>
              <a:buFontTx/>
              <a:buChar char="•"/>
            </a:pPr>
            <a:r>
              <a:rPr lang="en-US" sz="2400" dirty="0">
                <a:solidFill>
                  <a:srgbClr val="0187CE"/>
                </a:solidFill>
              </a:rPr>
              <a:t>  Airway inflammation</a:t>
            </a:r>
          </a:p>
        </p:txBody>
      </p:sp>
      <p:sp>
        <p:nvSpPr>
          <p:cNvPr id="14" name="Text Box 5"/>
          <p:cNvSpPr txBox="1">
            <a:spLocks noChangeArrowheads="1"/>
          </p:cNvSpPr>
          <p:nvPr/>
        </p:nvSpPr>
        <p:spPr bwMode="auto">
          <a:xfrm>
            <a:off x="5021580" y="2362200"/>
            <a:ext cx="3627397" cy="2862322"/>
          </a:xfrm>
          <a:prstGeom prst="rect">
            <a:avLst/>
          </a:prstGeom>
          <a:noFill/>
          <a:ln w="9525">
            <a:noFill/>
            <a:miter lim="800000"/>
            <a:headEnd/>
            <a:tailEnd/>
          </a:ln>
        </p:spPr>
        <p:txBody>
          <a:bodyPr wrap="square">
            <a:spAutoFit/>
          </a:bodyPr>
          <a:lstStyle/>
          <a:p>
            <a:pPr>
              <a:spcBef>
                <a:spcPct val="50000"/>
              </a:spcBef>
              <a:buFontTx/>
              <a:buChar char="•"/>
            </a:pPr>
            <a:r>
              <a:rPr lang="en-US" sz="2400" dirty="0">
                <a:solidFill>
                  <a:srgbClr val="0187CE"/>
                </a:solidFill>
              </a:rPr>
              <a:t>  Heart attack</a:t>
            </a:r>
          </a:p>
          <a:p>
            <a:pPr>
              <a:spcBef>
                <a:spcPct val="50000"/>
              </a:spcBef>
              <a:buFontTx/>
              <a:buChar char="•"/>
            </a:pPr>
            <a:r>
              <a:rPr lang="en-US" sz="2400" dirty="0">
                <a:solidFill>
                  <a:srgbClr val="0187CE"/>
                </a:solidFill>
              </a:rPr>
              <a:t>  Cardiac arrhythmia </a:t>
            </a:r>
          </a:p>
          <a:p>
            <a:pPr>
              <a:spcBef>
                <a:spcPct val="50000"/>
              </a:spcBef>
              <a:buFontTx/>
              <a:buChar char="•"/>
            </a:pPr>
            <a:r>
              <a:rPr lang="en-US" sz="2400" dirty="0">
                <a:solidFill>
                  <a:srgbClr val="0187CE"/>
                </a:solidFill>
              </a:rPr>
              <a:t>  Changes in heart rate and heart rate variability</a:t>
            </a:r>
          </a:p>
          <a:p>
            <a:pPr>
              <a:spcBef>
                <a:spcPct val="50000"/>
              </a:spcBef>
              <a:buFontTx/>
              <a:buChar char="•"/>
            </a:pPr>
            <a:r>
              <a:rPr lang="en-US" sz="2400" dirty="0">
                <a:solidFill>
                  <a:srgbClr val="0187CE"/>
                </a:solidFill>
              </a:rPr>
              <a:t>  Premature death</a:t>
            </a:r>
          </a:p>
          <a:p>
            <a:pPr lvl="1"/>
            <a:endParaRPr lang="en-US" sz="2400" dirty="0"/>
          </a:p>
        </p:txBody>
      </p:sp>
      <p:sp>
        <p:nvSpPr>
          <p:cNvPr id="15" name="Text Box 6"/>
          <p:cNvSpPr txBox="1">
            <a:spLocks noChangeArrowheads="1"/>
          </p:cNvSpPr>
          <p:nvPr/>
        </p:nvSpPr>
        <p:spPr bwMode="auto">
          <a:xfrm>
            <a:off x="735330" y="1447800"/>
            <a:ext cx="3836670" cy="457200"/>
          </a:xfrm>
          <a:prstGeom prst="rect">
            <a:avLst/>
          </a:prstGeom>
          <a:noFill/>
          <a:ln w="9525">
            <a:noFill/>
            <a:miter lim="800000"/>
            <a:headEnd/>
            <a:tailEnd/>
          </a:ln>
        </p:spPr>
        <p:txBody>
          <a:bodyPr wrap="square">
            <a:spAutoFit/>
          </a:bodyPr>
          <a:lstStyle/>
          <a:p>
            <a:pPr>
              <a:spcBef>
                <a:spcPct val="50000"/>
              </a:spcBef>
            </a:pPr>
            <a:r>
              <a:rPr lang="en-US" sz="2400" b="1" dirty="0">
                <a:solidFill>
                  <a:srgbClr val="0187CE"/>
                </a:solidFill>
              </a:rPr>
              <a:t>Respiratory System Effects</a:t>
            </a:r>
          </a:p>
        </p:txBody>
      </p:sp>
      <p:sp>
        <p:nvSpPr>
          <p:cNvPr id="16" name="Text Box 7"/>
          <p:cNvSpPr txBox="1">
            <a:spLocks noChangeArrowheads="1"/>
          </p:cNvSpPr>
          <p:nvPr/>
        </p:nvSpPr>
        <p:spPr bwMode="auto">
          <a:xfrm>
            <a:off x="4957018" y="1447800"/>
            <a:ext cx="3836670" cy="830997"/>
          </a:xfrm>
          <a:prstGeom prst="rect">
            <a:avLst/>
          </a:prstGeom>
          <a:noFill/>
          <a:ln w="9525">
            <a:noFill/>
            <a:miter lim="800000"/>
            <a:headEnd/>
            <a:tailEnd/>
          </a:ln>
        </p:spPr>
        <p:txBody>
          <a:bodyPr wrap="square">
            <a:spAutoFit/>
          </a:bodyPr>
          <a:lstStyle/>
          <a:p>
            <a:pPr>
              <a:spcBef>
                <a:spcPct val="50000"/>
              </a:spcBef>
            </a:pPr>
            <a:r>
              <a:rPr lang="en-US" sz="2400" b="1" dirty="0">
                <a:solidFill>
                  <a:srgbClr val="0187CE"/>
                </a:solidFill>
              </a:rPr>
              <a:t>Cardiovascular System Effects</a:t>
            </a:r>
          </a:p>
        </p:txBody>
      </p:sp>
    </p:spTree>
    <p:extLst>
      <p:ext uri="{BB962C8B-B14F-4D97-AF65-F5344CB8AC3E}">
        <p14:creationId xmlns:p14="http://schemas.microsoft.com/office/powerpoint/2010/main" val="2854459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r>
              <a:rPr lang="en-US" sz="3600" b="1" dirty="0">
                <a:solidFill>
                  <a:srgbClr val="0187CE"/>
                </a:solidFill>
              </a:rPr>
              <a:t>Plans to Reduce Fine Particles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18</a:t>
            </a:fld>
            <a:endParaRPr lang="en-US" dirty="0">
              <a:solidFill>
                <a:schemeClr val="bg1"/>
              </a:solidFill>
            </a:endParaRPr>
          </a:p>
        </p:txBody>
      </p:sp>
      <p:sp>
        <p:nvSpPr>
          <p:cNvPr id="9" name="Rectangle 8"/>
          <p:cNvSpPr>
            <a:spLocks noGrp="1" noChangeArrowheads="1"/>
          </p:cNvSpPr>
          <p:nvPr/>
        </p:nvSpPr>
        <p:spPr bwMode="auto">
          <a:xfrm>
            <a:off x="1295400" y="1207319"/>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lnSpc>
                <a:spcPct val="80000"/>
              </a:lnSpc>
            </a:pPr>
            <a:r>
              <a:rPr lang="en-US" sz="1600" b="1" dirty="0">
                <a:solidFill>
                  <a:srgbClr val="0187CE"/>
                </a:solidFill>
              </a:rPr>
              <a:t>Point Source</a:t>
            </a:r>
          </a:p>
          <a:p>
            <a:pPr lvl="1">
              <a:lnSpc>
                <a:spcPct val="80000"/>
              </a:lnSpc>
            </a:pPr>
            <a:r>
              <a:rPr lang="en-US" sz="1400" dirty="0">
                <a:solidFill>
                  <a:srgbClr val="0187CE"/>
                </a:solidFill>
              </a:rPr>
              <a:t>NO</a:t>
            </a:r>
            <a:r>
              <a:rPr lang="en-US" sz="1400" baseline="-25000" dirty="0">
                <a:solidFill>
                  <a:srgbClr val="0187CE"/>
                </a:solidFill>
              </a:rPr>
              <a:t>X</a:t>
            </a:r>
            <a:r>
              <a:rPr lang="en-US" sz="1400" dirty="0">
                <a:solidFill>
                  <a:srgbClr val="0187CE"/>
                </a:solidFill>
              </a:rPr>
              <a:t> SIP Call</a:t>
            </a:r>
          </a:p>
          <a:p>
            <a:pPr lvl="1">
              <a:lnSpc>
                <a:spcPct val="80000"/>
              </a:lnSpc>
            </a:pPr>
            <a:r>
              <a:rPr lang="en-US" sz="1400" dirty="0">
                <a:solidFill>
                  <a:srgbClr val="0187CE"/>
                </a:solidFill>
              </a:rPr>
              <a:t>Clean Air Interstate Rule (CAIR) - VA &amp; DC</a:t>
            </a:r>
          </a:p>
          <a:p>
            <a:pPr lvl="1">
              <a:lnSpc>
                <a:spcPct val="80000"/>
              </a:lnSpc>
            </a:pPr>
            <a:r>
              <a:rPr lang="en-US" sz="1400" dirty="0">
                <a:solidFill>
                  <a:srgbClr val="0187CE"/>
                </a:solidFill>
              </a:rPr>
              <a:t>Maryland Healthy Air Act - MD</a:t>
            </a:r>
          </a:p>
          <a:p>
            <a:pPr lvl="1">
              <a:lnSpc>
                <a:spcPct val="80000"/>
              </a:lnSpc>
            </a:pPr>
            <a:r>
              <a:rPr lang="en-US" sz="1400" dirty="0">
                <a:solidFill>
                  <a:srgbClr val="0187CE"/>
                </a:solidFill>
              </a:rPr>
              <a:t>Utility Reductions (Possum Point Fuel Conversion) -VA</a:t>
            </a:r>
          </a:p>
          <a:p>
            <a:pPr>
              <a:lnSpc>
                <a:spcPct val="80000"/>
              </a:lnSpc>
            </a:pPr>
            <a:r>
              <a:rPr lang="en-US" sz="1600" b="1" dirty="0">
                <a:solidFill>
                  <a:srgbClr val="0187CE"/>
                </a:solidFill>
              </a:rPr>
              <a:t>Area Source</a:t>
            </a:r>
          </a:p>
          <a:p>
            <a:pPr lvl="1">
              <a:lnSpc>
                <a:spcPct val="80000"/>
              </a:lnSpc>
            </a:pPr>
            <a:r>
              <a:rPr lang="en-US" sz="1400" dirty="0">
                <a:solidFill>
                  <a:srgbClr val="0187CE"/>
                </a:solidFill>
              </a:rPr>
              <a:t>National Locomotives Rule</a:t>
            </a:r>
            <a:endParaRPr lang="en-US" sz="1400" b="1" dirty="0">
              <a:solidFill>
                <a:srgbClr val="0187CE"/>
              </a:solidFill>
            </a:endParaRPr>
          </a:p>
          <a:p>
            <a:pPr>
              <a:lnSpc>
                <a:spcPct val="80000"/>
              </a:lnSpc>
            </a:pPr>
            <a:r>
              <a:rPr lang="en-US" sz="1600" b="1" dirty="0" err="1">
                <a:solidFill>
                  <a:srgbClr val="0187CE"/>
                </a:solidFill>
              </a:rPr>
              <a:t>Nonroad</a:t>
            </a:r>
            <a:r>
              <a:rPr lang="en-US" sz="1600" b="1" dirty="0">
                <a:solidFill>
                  <a:srgbClr val="0187CE"/>
                </a:solidFill>
              </a:rPr>
              <a:t> Source</a:t>
            </a:r>
          </a:p>
          <a:p>
            <a:pPr lvl="1">
              <a:lnSpc>
                <a:spcPct val="80000"/>
              </a:lnSpc>
            </a:pPr>
            <a:r>
              <a:rPr lang="en-US" sz="1400" dirty="0">
                <a:solidFill>
                  <a:srgbClr val="0187CE"/>
                </a:solidFill>
              </a:rPr>
              <a:t>2004 </a:t>
            </a:r>
            <a:r>
              <a:rPr lang="en-US" sz="1400" dirty="0" err="1">
                <a:solidFill>
                  <a:srgbClr val="0187CE"/>
                </a:solidFill>
              </a:rPr>
              <a:t>Nonroad</a:t>
            </a:r>
            <a:r>
              <a:rPr lang="en-US" sz="1400" dirty="0">
                <a:solidFill>
                  <a:srgbClr val="0187CE"/>
                </a:solidFill>
              </a:rPr>
              <a:t> Heavy Duty Diesel Rule </a:t>
            </a:r>
          </a:p>
          <a:p>
            <a:pPr>
              <a:lnSpc>
                <a:spcPct val="80000"/>
              </a:lnSpc>
            </a:pPr>
            <a:r>
              <a:rPr lang="en-US" sz="1600" b="1" dirty="0" err="1">
                <a:solidFill>
                  <a:srgbClr val="0187CE"/>
                </a:solidFill>
              </a:rPr>
              <a:t>Onroad</a:t>
            </a:r>
            <a:r>
              <a:rPr lang="en-US" sz="1600" b="1" dirty="0">
                <a:solidFill>
                  <a:srgbClr val="0187CE"/>
                </a:solidFill>
              </a:rPr>
              <a:t> Source</a:t>
            </a:r>
          </a:p>
          <a:p>
            <a:pPr lvl="1">
              <a:lnSpc>
                <a:spcPct val="80000"/>
              </a:lnSpc>
            </a:pPr>
            <a:r>
              <a:rPr lang="en-US" sz="1400" dirty="0">
                <a:solidFill>
                  <a:srgbClr val="0187CE"/>
                </a:solidFill>
              </a:rPr>
              <a:t>Heavy-Duty Diesel Engine Rule </a:t>
            </a:r>
          </a:p>
          <a:p>
            <a:pPr lvl="1">
              <a:lnSpc>
                <a:spcPct val="80000"/>
              </a:lnSpc>
            </a:pPr>
            <a:r>
              <a:rPr lang="en-US" sz="1400" dirty="0">
                <a:solidFill>
                  <a:srgbClr val="0187CE"/>
                </a:solidFill>
              </a:rPr>
              <a:t>Tier 2 Motor Vehicle Emission Standards</a:t>
            </a:r>
          </a:p>
          <a:p>
            <a:pPr lvl="1">
              <a:lnSpc>
                <a:spcPct val="80000"/>
              </a:lnSpc>
            </a:pPr>
            <a:r>
              <a:rPr lang="en-US" sz="1400" dirty="0">
                <a:solidFill>
                  <a:srgbClr val="0187CE"/>
                </a:solidFill>
              </a:rPr>
              <a:t>Vehicle Inspection Program</a:t>
            </a:r>
          </a:p>
          <a:p>
            <a:pPr>
              <a:lnSpc>
                <a:spcPct val="80000"/>
              </a:lnSpc>
            </a:pPr>
            <a:r>
              <a:rPr lang="en-US" sz="1600" b="1" dirty="0">
                <a:solidFill>
                  <a:srgbClr val="0187CE"/>
                </a:solidFill>
              </a:rPr>
              <a:t>Supplemental Measures: </a:t>
            </a:r>
          </a:p>
          <a:p>
            <a:pPr lvl="1">
              <a:lnSpc>
                <a:spcPct val="80000"/>
              </a:lnSpc>
            </a:pPr>
            <a:r>
              <a:rPr lang="en-US" sz="1400" dirty="0">
                <a:solidFill>
                  <a:srgbClr val="0187CE"/>
                </a:solidFill>
              </a:rPr>
              <a:t>Telecommuting Initiative</a:t>
            </a:r>
          </a:p>
          <a:p>
            <a:pPr lvl="1">
              <a:lnSpc>
                <a:spcPct val="80000"/>
              </a:lnSpc>
            </a:pPr>
            <a:r>
              <a:rPr lang="en-US" sz="1400" dirty="0">
                <a:solidFill>
                  <a:srgbClr val="0187CE"/>
                </a:solidFill>
              </a:rPr>
              <a:t>Tree Canopy Programs</a:t>
            </a:r>
          </a:p>
          <a:p>
            <a:pPr lvl="1">
              <a:lnSpc>
                <a:spcPct val="80000"/>
              </a:lnSpc>
            </a:pPr>
            <a:r>
              <a:rPr lang="en-US" sz="1400" dirty="0">
                <a:solidFill>
                  <a:srgbClr val="0187CE"/>
                </a:solidFill>
              </a:rPr>
              <a:t>Wind Energy Purchases</a:t>
            </a:r>
          </a:p>
          <a:p>
            <a:pPr lvl="1">
              <a:lnSpc>
                <a:spcPct val="80000"/>
              </a:lnSpc>
            </a:pPr>
            <a:r>
              <a:rPr lang="en-US" sz="1400" dirty="0">
                <a:solidFill>
                  <a:srgbClr val="0187CE"/>
                </a:solidFill>
              </a:rPr>
              <a:t> Energy Efficiency in buildings</a:t>
            </a:r>
          </a:p>
          <a:p>
            <a:pPr lvl="1">
              <a:lnSpc>
                <a:spcPct val="80000"/>
              </a:lnSpc>
            </a:pPr>
            <a:r>
              <a:rPr lang="en-US" sz="1400" dirty="0">
                <a:solidFill>
                  <a:srgbClr val="0187CE"/>
                </a:solidFill>
              </a:rPr>
              <a:t>LED Traffic Signal Retrofits</a:t>
            </a:r>
          </a:p>
          <a:p>
            <a:pPr lvl="1">
              <a:lnSpc>
                <a:spcPct val="80000"/>
              </a:lnSpc>
            </a:pPr>
            <a:r>
              <a:rPr lang="en-US" sz="1400" dirty="0">
                <a:solidFill>
                  <a:srgbClr val="0187CE"/>
                </a:solidFill>
              </a:rPr>
              <a:t> Renewable Portfolio Standards</a:t>
            </a:r>
          </a:p>
          <a:p>
            <a:pPr>
              <a:lnSpc>
                <a:spcPct val="80000"/>
              </a:lnSpc>
            </a:pPr>
            <a:endParaRPr lang="en-US" sz="1600" dirty="0"/>
          </a:p>
        </p:txBody>
      </p:sp>
      <p:pic>
        <p:nvPicPr>
          <p:cNvPr id="10" name="Picture 9" descr="j0183472"/>
          <p:cNvPicPr>
            <a:picLocks noChangeAspect="1" noChangeArrowheads="1"/>
          </p:cNvPicPr>
          <p:nvPr/>
        </p:nvPicPr>
        <p:blipFill>
          <a:blip r:embed="rId4" cstate="print"/>
          <a:srcRect/>
          <a:stretch>
            <a:fillRect/>
          </a:stretch>
        </p:blipFill>
        <p:spPr bwMode="auto">
          <a:xfrm>
            <a:off x="7162800" y="962630"/>
            <a:ext cx="1524000" cy="1536052"/>
          </a:xfrm>
          <a:prstGeom prst="rect">
            <a:avLst/>
          </a:prstGeom>
          <a:noFill/>
        </p:spPr>
      </p:pic>
      <p:pic>
        <p:nvPicPr>
          <p:cNvPr id="11" name="Picture 10" descr="j0320926"/>
          <p:cNvPicPr>
            <a:picLocks noChangeAspect="1" noChangeArrowheads="1"/>
          </p:cNvPicPr>
          <p:nvPr/>
        </p:nvPicPr>
        <p:blipFill>
          <a:blip r:embed="rId5" cstate="print"/>
          <a:srcRect/>
          <a:stretch>
            <a:fillRect/>
          </a:stretch>
        </p:blipFill>
        <p:spPr bwMode="auto">
          <a:xfrm>
            <a:off x="7265427" y="2897762"/>
            <a:ext cx="1502433" cy="912238"/>
          </a:xfrm>
          <a:prstGeom prst="rect">
            <a:avLst/>
          </a:prstGeom>
          <a:noFill/>
        </p:spPr>
      </p:pic>
      <p:pic>
        <p:nvPicPr>
          <p:cNvPr id="12" name="Picture 11" descr="j0346687"/>
          <p:cNvPicPr>
            <a:picLocks noChangeAspect="1" noChangeArrowheads="1"/>
          </p:cNvPicPr>
          <p:nvPr/>
        </p:nvPicPr>
        <p:blipFill>
          <a:blip r:embed="rId6" cstate="print"/>
          <a:srcRect/>
          <a:stretch>
            <a:fillRect/>
          </a:stretch>
        </p:blipFill>
        <p:spPr bwMode="auto">
          <a:xfrm>
            <a:off x="5255168" y="4172127"/>
            <a:ext cx="1257075" cy="1257075"/>
          </a:xfrm>
          <a:prstGeom prst="rect">
            <a:avLst/>
          </a:prstGeom>
          <a:noFill/>
        </p:spPr>
      </p:pic>
      <p:pic>
        <p:nvPicPr>
          <p:cNvPr id="17" name="Picture 16" descr="j0397148"/>
          <p:cNvPicPr>
            <a:picLocks noChangeAspect="1" noChangeArrowheads="1"/>
          </p:cNvPicPr>
          <p:nvPr/>
        </p:nvPicPr>
        <p:blipFill>
          <a:blip r:embed="rId7" cstate="print"/>
          <a:srcRect/>
          <a:stretch>
            <a:fillRect/>
          </a:stretch>
        </p:blipFill>
        <p:spPr bwMode="auto">
          <a:xfrm>
            <a:off x="5971223" y="2527283"/>
            <a:ext cx="1038044" cy="1074724"/>
          </a:xfrm>
          <a:prstGeom prst="rect">
            <a:avLst/>
          </a:prstGeom>
          <a:noFill/>
        </p:spPr>
      </p:pic>
      <p:pic>
        <p:nvPicPr>
          <p:cNvPr id="18" name="Picture 17" descr="j0406390"/>
          <p:cNvPicPr>
            <a:picLocks noChangeAspect="1" noChangeArrowheads="1"/>
          </p:cNvPicPr>
          <p:nvPr/>
        </p:nvPicPr>
        <p:blipFill>
          <a:blip r:embed="rId8" cstate="print"/>
          <a:srcRect/>
          <a:stretch>
            <a:fillRect/>
          </a:stretch>
        </p:blipFill>
        <p:spPr bwMode="auto">
          <a:xfrm>
            <a:off x="7305678" y="4209080"/>
            <a:ext cx="1226204" cy="1584633"/>
          </a:xfrm>
          <a:prstGeom prst="rect">
            <a:avLst/>
          </a:prstGeom>
          <a:noFill/>
        </p:spPr>
      </p:pic>
    </p:spTree>
    <p:extLst>
      <p:ext uri="{BB962C8B-B14F-4D97-AF65-F5344CB8AC3E}">
        <p14:creationId xmlns:p14="http://schemas.microsoft.com/office/powerpoint/2010/main" val="1313783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152154"/>
            <a:ext cx="8420100" cy="1219201"/>
          </a:xfrm>
        </p:spPr>
        <p:txBody>
          <a:bodyPr>
            <a:normAutofit/>
          </a:bodyPr>
          <a:lstStyle/>
          <a:p>
            <a:r>
              <a:rPr lang="en-US" sz="3600" b="1" dirty="0">
                <a:solidFill>
                  <a:srgbClr val="0187CE"/>
                </a:solidFill>
              </a:rPr>
              <a:t>Status of PM</a:t>
            </a:r>
            <a:r>
              <a:rPr lang="en-US" sz="3600" b="1" baseline="-25000" dirty="0">
                <a:solidFill>
                  <a:srgbClr val="0187CE"/>
                </a:solidFill>
              </a:rPr>
              <a:t>2.5</a:t>
            </a:r>
            <a:r>
              <a:rPr lang="en-US" sz="3600" b="1" dirty="0">
                <a:solidFill>
                  <a:srgbClr val="0187CE"/>
                </a:solidFill>
              </a:rPr>
              <a:t> Planning</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19</a:t>
            </a:fld>
            <a:endParaRPr lang="en-US" dirty="0">
              <a:solidFill>
                <a:schemeClr val="bg1"/>
              </a:solidFill>
            </a:endParaRPr>
          </a:p>
        </p:txBody>
      </p:sp>
      <p:sp>
        <p:nvSpPr>
          <p:cNvPr id="2" name="Rectangle 1"/>
          <p:cNvSpPr/>
          <p:nvPr/>
        </p:nvSpPr>
        <p:spPr>
          <a:xfrm>
            <a:off x="361950" y="1233884"/>
            <a:ext cx="8553450" cy="4025717"/>
          </a:xfrm>
          <a:prstGeom prst="rect">
            <a:avLst/>
          </a:prstGeom>
        </p:spPr>
        <p:txBody>
          <a:bodyPr wrap="square">
            <a:spAutoFit/>
          </a:bodyPr>
          <a:lstStyle/>
          <a:p>
            <a:pPr marL="457200" indent="-457200">
              <a:spcBef>
                <a:spcPct val="20000"/>
              </a:spcBef>
              <a:buFont typeface="Arial" panose="020B0604020202020204" pitchFamily="34" charset="0"/>
              <a:buChar char="•"/>
            </a:pPr>
            <a:r>
              <a:rPr lang="en-US" dirty="0">
                <a:solidFill>
                  <a:srgbClr val="0187CE"/>
                </a:solidFill>
              </a:rPr>
              <a:t>EPA releases daily (65 </a:t>
            </a:r>
            <a:r>
              <a:rPr lang="en-US" dirty="0" err="1">
                <a:solidFill>
                  <a:srgbClr val="0187CE"/>
                </a:solidFill>
              </a:rPr>
              <a:t>ug</a:t>
            </a:r>
            <a:r>
              <a:rPr lang="en-US" dirty="0">
                <a:solidFill>
                  <a:srgbClr val="0187CE"/>
                </a:solidFill>
              </a:rPr>
              <a:t>/m3) &amp; annual standard (15 </a:t>
            </a:r>
            <a:r>
              <a:rPr lang="en-US" dirty="0" err="1">
                <a:solidFill>
                  <a:srgbClr val="0187CE"/>
                </a:solidFill>
              </a:rPr>
              <a:t>ug</a:t>
            </a:r>
            <a:r>
              <a:rPr lang="en-US" dirty="0">
                <a:solidFill>
                  <a:srgbClr val="0187CE"/>
                </a:solidFill>
              </a:rPr>
              <a:t>/m3) in 1997</a:t>
            </a:r>
          </a:p>
          <a:p>
            <a:pPr marL="457200" indent="-457200">
              <a:spcBef>
                <a:spcPct val="20000"/>
              </a:spcBef>
              <a:buFont typeface="Arial" panose="020B0604020202020204" pitchFamily="34" charset="0"/>
              <a:buChar char="•"/>
            </a:pPr>
            <a:r>
              <a:rPr lang="en-US" dirty="0">
                <a:solidFill>
                  <a:srgbClr val="0187CE"/>
                </a:solidFill>
              </a:rPr>
              <a:t>Washington region designated as Nonattainment for annual standard in April 2005, submits SIP in 2008</a:t>
            </a:r>
          </a:p>
          <a:p>
            <a:pPr marL="457200" indent="-457200">
              <a:spcBef>
                <a:spcPct val="20000"/>
              </a:spcBef>
              <a:buFont typeface="Arial" panose="020B0604020202020204" pitchFamily="34" charset="0"/>
              <a:buChar char="•"/>
            </a:pPr>
            <a:r>
              <a:rPr lang="en-US" dirty="0">
                <a:solidFill>
                  <a:srgbClr val="0187CE"/>
                </a:solidFill>
              </a:rPr>
              <a:t>Data shows compliance starting 2005, region submits request (and a maintenance plan) to </a:t>
            </a:r>
            <a:r>
              <a:rPr lang="en-US" dirty="0" err="1">
                <a:solidFill>
                  <a:srgbClr val="0187CE"/>
                </a:solidFill>
              </a:rPr>
              <a:t>redesignate</a:t>
            </a:r>
            <a:r>
              <a:rPr lang="en-US" dirty="0">
                <a:solidFill>
                  <a:srgbClr val="0187CE"/>
                </a:solidFill>
              </a:rPr>
              <a:t> the region to attainment in 2013, EPA approves request and MP in 2014</a:t>
            </a:r>
          </a:p>
          <a:p>
            <a:pPr marL="457200" indent="-457200">
              <a:spcBef>
                <a:spcPct val="20000"/>
              </a:spcBef>
              <a:buFont typeface="Arial" panose="020B0604020202020204" pitchFamily="34" charset="0"/>
              <a:buChar char="•"/>
            </a:pPr>
            <a:r>
              <a:rPr lang="en-US" dirty="0">
                <a:solidFill>
                  <a:srgbClr val="0187CE"/>
                </a:solidFill>
              </a:rPr>
              <a:t>EPA revokes the standard in 2016, no transportation conformity required, states still need to keep implementing control measures in MP and regulating any new or upcoming major industries </a:t>
            </a:r>
          </a:p>
          <a:p>
            <a:pPr marL="457200" indent="-457200">
              <a:spcBef>
                <a:spcPct val="20000"/>
              </a:spcBef>
              <a:buFont typeface="Arial" panose="020B0604020202020204" pitchFamily="34" charset="0"/>
              <a:buChar char="•"/>
            </a:pPr>
            <a:r>
              <a:rPr lang="en-US" dirty="0">
                <a:solidFill>
                  <a:srgbClr val="0187CE"/>
                </a:solidFill>
              </a:rPr>
              <a:t>EPA releases new daily standard in 2006 – 35 </a:t>
            </a:r>
            <a:r>
              <a:rPr lang="en-US" dirty="0" err="1">
                <a:solidFill>
                  <a:srgbClr val="0187CE"/>
                </a:solidFill>
              </a:rPr>
              <a:t>ug</a:t>
            </a:r>
            <a:r>
              <a:rPr lang="en-US" dirty="0">
                <a:solidFill>
                  <a:srgbClr val="0187CE"/>
                </a:solidFill>
              </a:rPr>
              <a:t>/m3</a:t>
            </a:r>
          </a:p>
          <a:p>
            <a:pPr marL="457200" indent="-457200">
              <a:spcBef>
                <a:spcPct val="20000"/>
              </a:spcBef>
              <a:buFont typeface="Arial" panose="020B0604020202020204" pitchFamily="34" charset="0"/>
              <a:buChar char="•"/>
            </a:pPr>
            <a:r>
              <a:rPr lang="en-US" dirty="0">
                <a:solidFill>
                  <a:srgbClr val="0187CE"/>
                </a:solidFill>
              </a:rPr>
              <a:t>EPA releases new annual standard in 2012 – 12 </a:t>
            </a:r>
            <a:r>
              <a:rPr lang="en-US" dirty="0" err="1">
                <a:solidFill>
                  <a:srgbClr val="0187CE"/>
                </a:solidFill>
              </a:rPr>
              <a:t>ug</a:t>
            </a:r>
            <a:r>
              <a:rPr lang="en-US" dirty="0">
                <a:solidFill>
                  <a:srgbClr val="0187CE"/>
                </a:solidFill>
              </a:rPr>
              <a:t>/m3</a:t>
            </a:r>
          </a:p>
          <a:p>
            <a:pPr marL="457200" indent="-457200">
              <a:spcBef>
                <a:spcPct val="20000"/>
              </a:spcBef>
              <a:buFont typeface="Arial" panose="020B0604020202020204" pitchFamily="34" charset="0"/>
              <a:buChar char="•"/>
            </a:pPr>
            <a:r>
              <a:rPr lang="en-US" dirty="0">
                <a:solidFill>
                  <a:srgbClr val="0187CE"/>
                </a:solidFill>
              </a:rPr>
              <a:t>Monitoring shows the region is in compliance for both standards, no planning requirements are needed for either standard</a:t>
            </a:r>
          </a:p>
        </p:txBody>
      </p:sp>
    </p:spTree>
    <p:extLst>
      <p:ext uri="{BB962C8B-B14F-4D97-AF65-F5344CB8AC3E}">
        <p14:creationId xmlns:p14="http://schemas.microsoft.com/office/powerpoint/2010/main" val="1547691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04800" y="-62399"/>
            <a:ext cx="9753600" cy="1219201"/>
          </a:xfrm>
        </p:spPr>
        <p:txBody>
          <a:bodyPr>
            <a:normAutofit/>
          </a:bodyPr>
          <a:lstStyle/>
          <a:p>
            <a:r>
              <a:rPr lang="en-US" sz="3600" b="1" dirty="0">
                <a:solidFill>
                  <a:srgbClr val="0187CE"/>
                </a:solidFill>
              </a:rPr>
              <a:t>Metropolitan Washington PM2.5 Design Values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20</a:t>
            </a:fld>
            <a:endParaRPr lang="en-US" dirty="0">
              <a:solidFill>
                <a:schemeClr val="bg1"/>
              </a:solidFill>
            </a:endParaRPr>
          </a:p>
        </p:txBody>
      </p:sp>
      <p:pic>
        <p:nvPicPr>
          <p:cNvPr id="9" name="Picture 8"/>
          <p:cNvPicPr>
            <a:picLocks noChangeAspect="1"/>
          </p:cNvPicPr>
          <p:nvPr/>
        </p:nvPicPr>
        <p:blipFill>
          <a:blip r:embed="rId4"/>
          <a:stretch>
            <a:fillRect/>
          </a:stretch>
        </p:blipFill>
        <p:spPr>
          <a:xfrm>
            <a:off x="1371600" y="1156802"/>
            <a:ext cx="7509409" cy="4465506"/>
          </a:xfrm>
          <a:prstGeom prst="rect">
            <a:avLst/>
          </a:prstGeom>
        </p:spPr>
      </p:pic>
    </p:spTree>
    <p:extLst>
      <p:ext uri="{BB962C8B-B14F-4D97-AF65-F5344CB8AC3E}">
        <p14:creationId xmlns:p14="http://schemas.microsoft.com/office/powerpoint/2010/main" val="36974962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04800" y="-62399"/>
            <a:ext cx="9753600" cy="1219201"/>
          </a:xfrm>
        </p:spPr>
        <p:txBody>
          <a:bodyPr>
            <a:normAutofit/>
          </a:bodyPr>
          <a:lstStyle/>
          <a:p>
            <a:r>
              <a:rPr lang="en-US" sz="3600" b="1" dirty="0">
                <a:solidFill>
                  <a:srgbClr val="0187CE"/>
                </a:solidFill>
              </a:rPr>
              <a:t>Metropolitan Washington PM2.5 Design Values</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21</a:t>
            </a:fld>
            <a:endParaRPr lang="en-US" dirty="0">
              <a:solidFill>
                <a:schemeClr val="bg1"/>
              </a:solidFill>
            </a:endParaRPr>
          </a:p>
        </p:txBody>
      </p:sp>
      <p:pic>
        <p:nvPicPr>
          <p:cNvPr id="9" name="Picture 8"/>
          <p:cNvPicPr>
            <a:picLocks noChangeAspect="1"/>
          </p:cNvPicPr>
          <p:nvPr/>
        </p:nvPicPr>
        <p:blipFill>
          <a:blip r:embed="rId4"/>
          <a:stretch>
            <a:fillRect/>
          </a:stretch>
        </p:blipFill>
        <p:spPr>
          <a:xfrm>
            <a:off x="1295400" y="1142054"/>
            <a:ext cx="7509409" cy="4450746"/>
          </a:xfrm>
          <a:prstGeom prst="rect">
            <a:avLst/>
          </a:prstGeom>
        </p:spPr>
      </p:pic>
    </p:spTree>
    <p:extLst>
      <p:ext uri="{BB962C8B-B14F-4D97-AF65-F5344CB8AC3E}">
        <p14:creationId xmlns:p14="http://schemas.microsoft.com/office/powerpoint/2010/main" val="32533805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r>
              <a:rPr lang="en-US" sz="3600" b="1" dirty="0">
                <a:solidFill>
                  <a:srgbClr val="0187CE"/>
                </a:solidFill>
              </a:rPr>
              <a:t>Transportation Conformity</a:t>
            </a:r>
          </a:p>
        </p:txBody>
      </p:sp>
      <p:sp>
        <p:nvSpPr>
          <p:cNvPr id="8" name="Content Placeholder 7"/>
          <p:cNvSpPr>
            <a:spLocks noGrp="1"/>
          </p:cNvSpPr>
          <p:nvPr>
            <p:ph idx="1"/>
          </p:nvPr>
        </p:nvSpPr>
        <p:spPr>
          <a:xfrm>
            <a:off x="4572000" y="1904599"/>
            <a:ext cx="3810000" cy="3261416"/>
          </a:xfrm>
          <a:solidFill>
            <a:schemeClr val="bg1"/>
          </a:solidFill>
        </p:spPr>
        <p:txBody>
          <a:bodyPr>
            <a:noAutofit/>
          </a:bodyPr>
          <a:lstStyle/>
          <a:p>
            <a:pPr marL="0" indent="0">
              <a:buNone/>
            </a:pPr>
            <a:r>
              <a:rPr lang="en-US" sz="2400" dirty="0">
                <a:solidFill>
                  <a:srgbClr val="0187CE"/>
                </a:solidFill>
              </a:rPr>
              <a:t>Clean Air Act Amendments of 1977 included a provision requiring transportation investments to be consistent with (conform to) regional air quality plans</a:t>
            </a:r>
          </a:p>
          <a:p>
            <a:pPr marL="0" indent="0">
              <a:buNone/>
            </a:pPr>
            <a:r>
              <a:rPr lang="en-US" sz="2400" dirty="0"/>
              <a:t> </a:t>
            </a: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22</a:t>
            </a:fld>
            <a:endParaRPr lang="en-US" dirty="0">
              <a:solidFill>
                <a:schemeClr val="bg1"/>
              </a:solidFill>
            </a:endParaRPr>
          </a:p>
        </p:txBody>
      </p:sp>
      <p:pic>
        <p:nvPicPr>
          <p:cNvPr id="2" name="Picture 1"/>
          <p:cNvPicPr>
            <a:picLocks noChangeAspect="1"/>
          </p:cNvPicPr>
          <p:nvPr/>
        </p:nvPicPr>
        <p:blipFill>
          <a:blip r:embed="rId4"/>
          <a:stretch>
            <a:fillRect/>
          </a:stretch>
        </p:blipFill>
        <p:spPr>
          <a:xfrm>
            <a:off x="1219200" y="1219200"/>
            <a:ext cx="2907785" cy="3712112"/>
          </a:xfrm>
          <a:prstGeom prst="rect">
            <a:avLst/>
          </a:prstGeom>
        </p:spPr>
      </p:pic>
    </p:spTree>
    <p:extLst>
      <p:ext uri="{BB962C8B-B14F-4D97-AF65-F5344CB8AC3E}">
        <p14:creationId xmlns:p14="http://schemas.microsoft.com/office/powerpoint/2010/main" val="13290389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pPr marL="0" indent="0"/>
            <a:r>
              <a:rPr lang="en-US" sz="3600" b="1" dirty="0">
                <a:solidFill>
                  <a:srgbClr val="0187CE"/>
                </a:solidFill>
              </a:rPr>
              <a:t>What is Transportation Conformity?</a:t>
            </a:r>
            <a:endParaRPr lang="en-US" sz="3600" dirty="0">
              <a:solidFill>
                <a:srgbClr val="0187CE"/>
              </a:solidFill>
              <a:latin typeface="Univers LT CYR 57 Cn" pitchFamily="34" charset="0"/>
            </a:endParaRP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23</a:t>
            </a:fld>
            <a:endParaRPr lang="en-US" dirty="0">
              <a:solidFill>
                <a:schemeClr val="bg1"/>
              </a:solidFill>
            </a:endParaRPr>
          </a:p>
        </p:txBody>
      </p:sp>
      <p:sp>
        <p:nvSpPr>
          <p:cNvPr id="12" name="Rectangle 3"/>
          <p:cNvSpPr>
            <a:spLocks noGrp="1" noChangeArrowheads="1"/>
          </p:cNvSpPr>
          <p:nvPr>
            <p:ph idx="1"/>
          </p:nvPr>
        </p:nvSpPr>
        <p:spPr>
          <a:xfrm>
            <a:off x="533400" y="1240692"/>
            <a:ext cx="8229600" cy="4525963"/>
          </a:xfrm>
        </p:spPr>
        <p:txBody>
          <a:bodyPr/>
          <a:lstStyle/>
          <a:p>
            <a:pPr>
              <a:lnSpc>
                <a:spcPct val="80000"/>
              </a:lnSpc>
            </a:pPr>
            <a:r>
              <a:rPr lang="en-US" sz="3000" dirty="0">
                <a:solidFill>
                  <a:srgbClr val="0187CE"/>
                </a:solidFill>
              </a:rPr>
              <a:t>Conformity ensures that Federal funding and approval are given to transportation activities that are consistent with air quality goals</a:t>
            </a:r>
          </a:p>
          <a:p>
            <a:pPr>
              <a:lnSpc>
                <a:spcPct val="80000"/>
              </a:lnSpc>
            </a:pPr>
            <a:endParaRPr lang="en-US" sz="1600" dirty="0">
              <a:solidFill>
                <a:srgbClr val="0187CE"/>
              </a:solidFill>
            </a:endParaRPr>
          </a:p>
          <a:p>
            <a:pPr>
              <a:lnSpc>
                <a:spcPct val="80000"/>
              </a:lnSpc>
            </a:pPr>
            <a:r>
              <a:rPr lang="en-US" sz="3000" dirty="0">
                <a:solidFill>
                  <a:srgbClr val="0187CE"/>
                </a:solidFill>
              </a:rPr>
              <a:t>Ensures that these transportation activities do not worsen air quality or interfere with the "purpose" of the SIP </a:t>
            </a:r>
          </a:p>
        </p:txBody>
      </p:sp>
      <p:pic>
        <p:nvPicPr>
          <p:cNvPr id="1028" name="Picture 4" descr="http://cache4.asset-cache.net/xd/93014367.jpg?v=1&amp;c=IWSAsset&amp;k=2&amp;d=F13A1F9190F0093606F88001F9148C599BBE43C8DAC20CAE2CAB941D9636204D5A2AD77743121E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3642923"/>
            <a:ext cx="3710742" cy="2087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364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pPr marL="0" indent="0"/>
            <a:r>
              <a:rPr lang="en-US" sz="3600" b="1" dirty="0">
                <a:solidFill>
                  <a:srgbClr val="0187CE"/>
                </a:solidFill>
              </a:rPr>
              <a:t>Summary of Recent Progress</a:t>
            </a:r>
            <a:endParaRPr lang="en-US" sz="3600" dirty="0">
              <a:solidFill>
                <a:srgbClr val="0187CE"/>
              </a:solidFill>
              <a:latin typeface="Univers LT CYR 57 Cn" pitchFamily="34" charset="0"/>
            </a:endParaRP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24</a:t>
            </a:fld>
            <a:endParaRPr lang="en-US" dirty="0">
              <a:solidFill>
                <a:schemeClr val="bg1"/>
              </a:solidFill>
            </a:endParaRPr>
          </a:p>
        </p:txBody>
      </p:sp>
      <p:sp>
        <p:nvSpPr>
          <p:cNvPr id="12" name="Rectangle 3"/>
          <p:cNvSpPr>
            <a:spLocks noGrp="1" noChangeArrowheads="1"/>
          </p:cNvSpPr>
          <p:nvPr>
            <p:ph idx="1"/>
          </p:nvPr>
        </p:nvSpPr>
        <p:spPr>
          <a:xfrm>
            <a:off x="914400" y="1066800"/>
            <a:ext cx="8001000" cy="4985311"/>
          </a:xfrm>
        </p:spPr>
        <p:txBody>
          <a:bodyPr>
            <a:normAutofit fontScale="77500" lnSpcReduction="20000"/>
          </a:bodyPr>
          <a:lstStyle/>
          <a:p>
            <a:r>
              <a:rPr lang="en-US" sz="2900" dirty="0">
                <a:solidFill>
                  <a:srgbClr val="0187CE"/>
                </a:solidFill>
              </a:rPr>
              <a:t>2014 – The region designated as attainment for 1997 annual PM2.5 standard; also complies with 2006 daily &amp; 2012 annual PM2.5 standards </a:t>
            </a:r>
          </a:p>
          <a:p>
            <a:r>
              <a:rPr lang="en-US" sz="2900" dirty="0">
                <a:solidFill>
                  <a:srgbClr val="0187CE"/>
                </a:solidFill>
              </a:rPr>
              <a:t>2015 – The region met CO NAAQS for 20 years; Transportation conformity no longer required</a:t>
            </a:r>
          </a:p>
          <a:p>
            <a:r>
              <a:rPr lang="en-US" sz="2900" dirty="0">
                <a:solidFill>
                  <a:srgbClr val="0187CE"/>
                </a:solidFill>
              </a:rPr>
              <a:t>2015 – Achieved compliance with 2008 ozone NAAQS, region working on developing a request to EPA to </a:t>
            </a:r>
            <a:r>
              <a:rPr lang="en-US" sz="2900" dirty="0" err="1">
                <a:solidFill>
                  <a:srgbClr val="0187CE"/>
                </a:solidFill>
              </a:rPr>
              <a:t>redesignate</a:t>
            </a:r>
            <a:r>
              <a:rPr lang="en-US" sz="2900" dirty="0">
                <a:solidFill>
                  <a:srgbClr val="0187CE"/>
                </a:solidFill>
              </a:rPr>
              <a:t> it as an attainment area, will also propose motor vehicle emissions limits (mobile budgets) for transportation conformity purposes</a:t>
            </a:r>
          </a:p>
          <a:p>
            <a:r>
              <a:rPr lang="en-US" sz="2900" dirty="0">
                <a:solidFill>
                  <a:srgbClr val="0187CE"/>
                </a:solidFill>
              </a:rPr>
              <a:t>2016  - EPA revoked 1997 Annual PM2.5 standard; Transportation conformity no longer required</a:t>
            </a:r>
          </a:p>
          <a:p>
            <a:r>
              <a:rPr lang="en-US" sz="2900" dirty="0">
                <a:solidFill>
                  <a:srgbClr val="0187CE"/>
                </a:solidFill>
              </a:rPr>
              <a:t>2016 - The region did not record any Code Red day yet</a:t>
            </a:r>
          </a:p>
          <a:p>
            <a:pPr lvl="1"/>
            <a:r>
              <a:rPr lang="en-US" sz="2900" dirty="0">
                <a:solidFill>
                  <a:srgbClr val="0187CE"/>
                </a:solidFill>
              </a:rPr>
              <a:t>One code red day in 2015 (assuming current ozone standard was in place); 24 code red days &amp; 5 code purple days in 1997</a:t>
            </a:r>
          </a:p>
          <a:p>
            <a:pPr lvl="1"/>
            <a:r>
              <a:rPr lang="en-US" sz="2900" dirty="0">
                <a:solidFill>
                  <a:srgbClr val="0187CE"/>
                </a:solidFill>
              </a:rPr>
              <a:t>Draft data shows the region is yet to meet the new ozone standard (70 ppb)</a:t>
            </a:r>
          </a:p>
        </p:txBody>
      </p:sp>
    </p:spTree>
    <p:extLst>
      <p:ext uri="{BB962C8B-B14F-4D97-AF65-F5344CB8AC3E}">
        <p14:creationId xmlns:p14="http://schemas.microsoft.com/office/powerpoint/2010/main" val="2760547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152400"/>
            <a:ext cx="8420100" cy="1219201"/>
          </a:xfrm>
        </p:spPr>
        <p:txBody>
          <a:bodyPr>
            <a:normAutofit/>
          </a:bodyPr>
          <a:lstStyle/>
          <a:p>
            <a:pPr marL="0" indent="0"/>
            <a:r>
              <a:rPr lang="en-US" sz="3600" b="1" dirty="0">
                <a:solidFill>
                  <a:srgbClr val="0187CE"/>
                </a:solidFill>
              </a:rPr>
              <a:t>Regional Air Quality Challenges</a:t>
            </a:r>
            <a:endParaRPr lang="en-US" sz="3600" dirty="0">
              <a:solidFill>
                <a:srgbClr val="0187CE"/>
              </a:solidFill>
              <a:latin typeface="Univers LT CYR 57 Cn" pitchFamily="34" charset="0"/>
            </a:endParaRP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25</a:t>
            </a:fld>
            <a:endParaRPr lang="en-US" dirty="0">
              <a:solidFill>
                <a:schemeClr val="bg1"/>
              </a:solidFill>
            </a:endParaRPr>
          </a:p>
        </p:txBody>
      </p:sp>
      <p:sp>
        <p:nvSpPr>
          <p:cNvPr id="12" name="Rectangle 3"/>
          <p:cNvSpPr>
            <a:spLocks noGrp="1" noChangeArrowheads="1"/>
          </p:cNvSpPr>
          <p:nvPr>
            <p:ph idx="1"/>
          </p:nvPr>
        </p:nvSpPr>
        <p:spPr>
          <a:xfrm>
            <a:off x="838200" y="1630362"/>
            <a:ext cx="8229600" cy="4525963"/>
          </a:xfrm>
        </p:spPr>
        <p:txBody>
          <a:bodyPr/>
          <a:lstStyle/>
          <a:p>
            <a:r>
              <a:rPr lang="en-US" sz="3000" dirty="0">
                <a:solidFill>
                  <a:srgbClr val="0187CE"/>
                </a:solidFill>
              </a:rPr>
              <a:t>Attainment of 2015 Ozone NAAQS will require continued emission reductions</a:t>
            </a:r>
          </a:p>
          <a:p>
            <a:endParaRPr lang="en-US" sz="1200" dirty="0">
              <a:solidFill>
                <a:srgbClr val="0187CE"/>
              </a:solidFill>
            </a:endParaRPr>
          </a:p>
          <a:p>
            <a:r>
              <a:rPr lang="en-US" sz="3000" dirty="0">
                <a:solidFill>
                  <a:srgbClr val="0187CE"/>
                </a:solidFill>
              </a:rPr>
              <a:t>Near-road monitoring for NO</a:t>
            </a:r>
            <a:r>
              <a:rPr lang="en-US" sz="3000" baseline="-25000" dirty="0">
                <a:solidFill>
                  <a:srgbClr val="0187CE"/>
                </a:solidFill>
              </a:rPr>
              <a:t>2, </a:t>
            </a:r>
            <a:r>
              <a:rPr lang="en-US" sz="3000" dirty="0">
                <a:solidFill>
                  <a:srgbClr val="0187CE"/>
                </a:solidFill>
              </a:rPr>
              <a:t>PM</a:t>
            </a:r>
            <a:r>
              <a:rPr lang="en-US" sz="3000" baseline="-25000" dirty="0">
                <a:solidFill>
                  <a:srgbClr val="0187CE"/>
                </a:solidFill>
              </a:rPr>
              <a:t>2.5</a:t>
            </a:r>
          </a:p>
          <a:p>
            <a:endParaRPr lang="en-US" sz="1200" baseline="-25000" dirty="0">
              <a:solidFill>
                <a:srgbClr val="0187CE"/>
              </a:solidFill>
            </a:endParaRPr>
          </a:p>
          <a:p>
            <a:r>
              <a:rPr lang="en-US" sz="3000" dirty="0">
                <a:solidFill>
                  <a:srgbClr val="0187CE"/>
                </a:solidFill>
              </a:rPr>
              <a:t>Clean Power Plan (Greenhouse gas reduction goals for existing power plants)</a:t>
            </a:r>
          </a:p>
        </p:txBody>
      </p:sp>
    </p:spTree>
    <p:extLst>
      <p:ext uri="{BB962C8B-B14F-4D97-AF65-F5344CB8AC3E}">
        <p14:creationId xmlns:p14="http://schemas.microsoft.com/office/powerpoint/2010/main" val="2240421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361950" y="-27904"/>
            <a:ext cx="8420100" cy="1219201"/>
          </a:xfrm>
        </p:spPr>
        <p:txBody>
          <a:bodyPr>
            <a:normAutofit/>
          </a:bodyPr>
          <a:lstStyle/>
          <a:p>
            <a:pPr marL="0" indent="0"/>
            <a:r>
              <a:rPr lang="en-US" sz="3600" b="1" dirty="0">
                <a:solidFill>
                  <a:srgbClr val="0187CE"/>
                </a:solidFill>
              </a:rPr>
              <a:t>2017 Outlook </a:t>
            </a:r>
            <a:endParaRPr lang="en-US" sz="3600" dirty="0">
              <a:solidFill>
                <a:srgbClr val="0187CE"/>
              </a:solidFill>
              <a:latin typeface="Univers LT CYR 57 Cn" pitchFamily="34" charset="0"/>
            </a:endParaRP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26</a:t>
            </a:fld>
            <a:endParaRPr lang="en-US" dirty="0">
              <a:solidFill>
                <a:schemeClr val="bg1"/>
              </a:solidFill>
            </a:endParaRPr>
          </a:p>
        </p:txBody>
      </p:sp>
      <p:sp>
        <p:nvSpPr>
          <p:cNvPr id="2" name="Content Placeholder 1"/>
          <p:cNvSpPr>
            <a:spLocks noGrp="1"/>
          </p:cNvSpPr>
          <p:nvPr>
            <p:ph idx="1"/>
          </p:nvPr>
        </p:nvSpPr>
        <p:spPr>
          <a:xfrm>
            <a:off x="552450" y="1191297"/>
            <a:ext cx="8229600" cy="4525963"/>
          </a:xfrm>
        </p:spPr>
        <p:txBody>
          <a:bodyPr>
            <a:normAutofit/>
          </a:bodyPr>
          <a:lstStyle/>
          <a:p>
            <a:r>
              <a:rPr lang="en-US" dirty="0">
                <a:solidFill>
                  <a:srgbClr val="0187CE"/>
                </a:solidFill>
              </a:rPr>
              <a:t>2015 Ozone Standard Compliance</a:t>
            </a:r>
          </a:p>
          <a:p>
            <a:r>
              <a:rPr lang="en-US" dirty="0">
                <a:solidFill>
                  <a:srgbClr val="0187CE"/>
                </a:solidFill>
              </a:rPr>
              <a:t>2008 Ozone Standard Maintenance Plan</a:t>
            </a:r>
          </a:p>
          <a:p>
            <a:r>
              <a:rPr lang="en-US" dirty="0">
                <a:solidFill>
                  <a:srgbClr val="0187CE"/>
                </a:solidFill>
              </a:rPr>
              <a:t>Climate, Energy and Air Survey Results </a:t>
            </a:r>
          </a:p>
          <a:p>
            <a:r>
              <a:rPr lang="en-US" dirty="0">
                <a:solidFill>
                  <a:srgbClr val="0187CE"/>
                </a:solidFill>
              </a:rPr>
              <a:t>Transportation Conformity</a:t>
            </a:r>
          </a:p>
          <a:p>
            <a:r>
              <a:rPr lang="en-US" dirty="0">
                <a:solidFill>
                  <a:srgbClr val="0187CE"/>
                </a:solidFill>
              </a:rPr>
              <a:t>Multi-Sector greenhouse gas emission reduction effort – What We Can Do study &amp; report</a:t>
            </a:r>
          </a:p>
        </p:txBody>
      </p:sp>
    </p:spTree>
    <p:extLst>
      <p:ext uri="{BB962C8B-B14F-4D97-AF65-F5344CB8AC3E}">
        <p14:creationId xmlns:p14="http://schemas.microsoft.com/office/powerpoint/2010/main" val="38970835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09800" y="1981200"/>
            <a:ext cx="5486400" cy="769441"/>
          </a:xfrm>
          <a:prstGeom prst="rect">
            <a:avLst/>
          </a:prstGeom>
          <a:noFill/>
        </p:spPr>
        <p:txBody>
          <a:bodyPr wrap="square" rtlCol="0">
            <a:spAutoFit/>
          </a:bodyPr>
          <a:lstStyle/>
          <a:p>
            <a:endParaRPr lang="en-US" sz="4400" dirty="0"/>
          </a:p>
        </p:txBody>
      </p:sp>
      <p:sp>
        <p:nvSpPr>
          <p:cNvPr id="9" name="TextBox 8"/>
          <p:cNvSpPr txBox="1"/>
          <p:nvPr/>
        </p:nvSpPr>
        <p:spPr>
          <a:xfrm>
            <a:off x="304800" y="228600"/>
            <a:ext cx="8610600" cy="1077218"/>
          </a:xfrm>
          <a:prstGeom prst="rect">
            <a:avLst/>
          </a:prstGeom>
          <a:noFill/>
        </p:spPr>
        <p:txBody>
          <a:bodyPr wrap="square" rtlCol="0">
            <a:spAutoFit/>
          </a:bodyPr>
          <a:lstStyle/>
          <a:p>
            <a:r>
              <a:rPr lang="en-US" sz="3200" b="1" dirty="0">
                <a:solidFill>
                  <a:srgbClr val="0187CE"/>
                </a:solidFill>
              </a:rPr>
              <a:t>Sources for Air Quality Forecasts and Data &amp; Other Resources</a:t>
            </a:r>
          </a:p>
        </p:txBody>
      </p:sp>
      <p:pic>
        <p:nvPicPr>
          <p:cNvPr id="6" name="Picture 5"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10" name="Rectangle 8"/>
          <p:cNvSpPr txBox="1">
            <a:spLocks noChangeArrowheads="1"/>
          </p:cNvSpPr>
          <p:nvPr/>
        </p:nvSpPr>
        <p:spPr>
          <a:xfrm>
            <a:off x="304800" y="1242348"/>
            <a:ext cx="8746156" cy="4038600"/>
          </a:xfrm>
          <a:prstGeom prst="rect">
            <a:avLst/>
          </a:prstGeom>
          <a:ln>
            <a:noFill/>
          </a:ln>
        </p:spPr>
        <p:txBody>
          <a:bodyPr>
            <a:noAutofit/>
          </a:bodyPr>
          <a:lstStyle/>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Times New Roman" pitchFamily="18" charset="0"/>
              </a:rPr>
              <a:t>COG: </a:t>
            </a:r>
            <a:r>
              <a:rPr lang="en-US" sz="2000" b="1" dirty="0">
                <a:solidFill>
                  <a:srgbClr val="0187CE"/>
                </a:solidFill>
                <a:ea typeface="Verdana" pitchFamily="34" charset="0"/>
                <a:cs typeface="Times New Roman" pitchFamily="18" charset="0"/>
                <a:hlinkClick r:id="rId4"/>
              </a:rPr>
              <a:t>https://www.mwcog.org/environment/planning-areas/air-quality/</a:t>
            </a:r>
            <a:r>
              <a:rPr lang="en-US" sz="2000" b="1" dirty="0">
                <a:solidFill>
                  <a:srgbClr val="0187CE"/>
                </a:solidFill>
                <a:ea typeface="Verdana" pitchFamily="34" charset="0"/>
                <a:cs typeface="Times New Roman" pitchFamily="18"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Times New Roman" pitchFamily="18" charset="0"/>
              </a:rPr>
              <a:t>Virginia Dept. of Environmental Quality: </a:t>
            </a:r>
            <a:r>
              <a:rPr lang="en-US" sz="2000" b="1" dirty="0">
                <a:solidFill>
                  <a:srgbClr val="0187CE"/>
                </a:solidFill>
                <a:ea typeface="Verdana" pitchFamily="34" charset="0"/>
                <a:cs typeface="Times New Roman" pitchFamily="18" charset="0"/>
                <a:hlinkClick r:id="rId5"/>
              </a:rPr>
              <a:t>www.deq.virginia.gov/Programs/Air.aspx</a:t>
            </a:r>
            <a:r>
              <a:rPr lang="en-US" sz="2000" b="1" dirty="0">
                <a:solidFill>
                  <a:srgbClr val="0187CE"/>
                </a:solidFill>
                <a:ea typeface="Verdana" pitchFamily="34" charset="0"/>
                <a:cs typeface="Times New Roman" pitchFamily="18"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Times New Roman" pitchFamily="18" charset="0"/>
              </a:rPr>
              <a:t>Maryland Dept. of the Environment: </a:t>
            </a:r>
            <a:r>
              <a:rPr lang="en-US" sz="2000" b="1" dirty="0">
                <a:solidFill>
                  <a:srgbClr val="0187CE"/>
                </a:solidFill>
                <a:ea typeface="Verdana" pitchFamily="34" charset="0"/>
                <a:cs typeface="Times New Roman" pitchFamily="18" charset="0"/>
                <a:hlinkClick r:id="rId6"/>
              </a:rPr>
              <a:t>www.mde.state.md.us/Air</a:t>
            </a:r>
            <a:r>
              <a:rPr lang="en-US" sz="2000" b="1" dirty="0">
                <a:solidFill>
                  <a:srgbClr val="0187CE"/>
                </a:solidFill>
                <a:ea typeface="Verdana" pitchFamily="34" charset="0"/>
                <a:cs typeface="Times New Roman" pitchFamily="18"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Times New Roman" pitchFamily="18" charset="0"/>
              </a:rPr>
              <a:t>EPA Air Quality data maps and forecasts: </a:t>
            </a:r>
            <a:r>
              <a:rPr lang="en-US" sz="2000" b="1" dirty="0">
                <a:solidFill>
                  <a:srgbClr val="0187CE"/>
                </a:solidFill>
                <a:ea typeface="Verdana" pitchFamily="34" charset="0"/>
                <a:cs typeface="Times New Roman" pitchFamily="18" charset="0"/>
                <a:hlinkClick r:id="rId7"/>
              </a:rPr>
              <a:t>www.epa.gov/airnow</a:t>
            </a:r>
            <a:r>
              <a:rPr lang="en-US" sz="2000" b="1" dirty="0">
                <a:solidFill>
                  <a:srgbClr val="0187CE"/>
                </a:solidFill>
                <a:ea typeface="Verdana" pitchFamily="34" charset="0"/>
                <a:cs typeface="Times New Roman" pitchFamily="18"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Clean Air Partners: </a:t>
            </a:r>
            <a:r>
              <a:rPr lang="en-US" sz="2000" b="1" dirty="0">
                <a:solidFill>
                  <a:srgbClr val="0187CE"/>
                </a:solidFill>
                <a:ea typeface="Verdana" pitchFamily="34" charset="0"/>
                <a:cs typeface="Arial" pitchFamily="34" charset="0"/>
                <a:hlinkClick r:id="rId8"/>
              </a:rPr>
              <a:t>www.cleanairpartners.net</a:t>
            </a:r>
            <a:r>
              <a:rPr lang="en-US" sz="2000" b="1" dirty="0">
                <a:solidFill>
                  <a:srgbClr val="0187CE"/>
                </a:solidFill>
                <a:ea typeface="Verdana" pitchFamily="34" charset="0"/>
                <a:cs typeface="Arial" pitchFamily="34"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Ozone Transport Commission: </a:t>
            </a:r>
            <a:r>
              <a:rPr lang="en-US" sz="2000" b="1" dirty="0">
                <a:solidFill>
                  <a:srgbClr val="0187CE"/>
                </a:solidFill>
                <a:ea typeface="Verdana" pitchFamily="34" charset="0"/>
                <a:cs typeface="Arial" pitchFamily="34" charset="0"/>
                <a:hlinkClick r:id="rId9"/>
              </a:rPr>
              <a:t>www.otcair.org/</a:t>
            </a:r>
            <a:r>
              <a:rPr lang="en-US" sz="2000" b="1" dirty="0">
                <a:solidFill>
                  <a:srgbClr val="0187CE"/>
                </a:solidFill>
                <a:ea typeface="Verdana" pitchFamily="34" charset="0"/>
                <a:cs typeface="Arial" pitchFamily="34"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(Home page): </a:t>
            </a:r>
            <a:r>
              <a:rPr lang="en-US" sz="2000" b="1" dirty="0">
                <a:solidFill>
                  <a:srgbClr val="0187CE"/>
                </a:solidFill>
                <a:ea typeface="Verdana" pitchFamily="34" charset="0"/>
                <a:cs typeface="Arial" pitchFamily="34" charset="0"/>
                <a:hlinkClick r:id="rId10"/>
              </a:rPr>
              <a:t>www.epa.gov</a:t>
            </a:r>
            <a:r>
              <a:rPr lang="en-US" sz="2000" b="1" dirty="0">
                <a:solidFill>
                  <a:srgbClr val="0187CE"/>
                </a:solidFill>
                <a:ea typeface="Verdana" pitchFamily="34" charset="0"/>
                <a:cs typeface="Arial" pitchFamily="34"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Region 3: </a:t>
            </a:r>
            <a:r>
              <a:rPr lang="en-US" sz="2000" b="1" dirty="0">
                <a:solidFill>
                  <a:srgbClr val="0187CE"/>
                </a:solidFill>
                <a:ea typeface="Verdana" pitchFamily="34" charset="0"/>
                <a:cs typeface="Arial" pitchFamily="34" charset="0"/>
                <a:hlinkClick r:id="rId11"/>
              </a:rPr>
              <a:t>www.epa.gov/aboutepa/epa-region-3-mid-atlantic</a:t>
            </a:r>
            <a:r>
              <a:rPr lang="en-US" sz="2000" b="1" dirty="0">
                <a:solidFill>
                  <a:srgbClr val="0187CE"/>
                </a:solidFill>
                <a:ea typeface="Verdana" pitchFamily="34" charset="0"/>
                <a:cs typeface="Arial" pitchFamily="34" charset="0"/>
              </a:rPr>
              <a:t>   </a:t>
            </a: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AQ Planning &amp; Standards: </a:t>
            </a:r>
            <a:r>
              <a:rPr lang="en-US" sz="2000" b="1" u="sng" dirty="0">
                <a:solidFill>
                  <a:srgbClr val="0187CE"/>
                </a:solidFill>
                <a:ea typeface="Verdana" pitchFamily="34" charset="0"/>
                <a:cs typeface="Arial" pitchFamily="34" charset="0"/>
                <a:hlinkClick r:id="rId12" action="ppaction://hlinkfile"/>
              </a:rPr>
              <a:t>www3.epa.gov/airquality/  </a:t>
            </a:r>
            <a:endParaRPr lang="en-US" sz="2000" b="1" u="sng" dirty="0">
              <a:solidFill>
                <a:srgbClr val="0187CE"/>
              </a:solidFill>
              <a:ea typeface="Verdana" pitchFamily="34" charset="0"/>
              <a:cs typeface="Arial" pitchFamily="34" charset="0"/>
            </a:endParaRPr>
          </a:p>
          <a:p>
            <a:pPr marL="800100" lvl="1"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Office of Transportation &amp; Air Quality: </a:t>
            </a:r>
            <a:r>
              <a:rPr lang="en-US" sz="2000" b="1" dirty="0">
                <a:solidFill>
                  <a:srgbClr val="0187CE"/>
                </a:solidFill>
                <a:ea typeface="Verdana" pitchFamily="34" charset="0"/>
                <a:cs typeface="Arial" pitchFamily="34" charset="0"/>
                <a:hlinkClick r:id="rId13"/>
              </a:rPr>
              <a:t>www.epa.gov/otaq</a:t>
            </a:r>
            <a:r>
              <a:rPr lang="en-US" sz="2000" b="1" dirty="0">
                <a:solidFill>
                  <a:srgbClr val="0187CE"/>
                </a:solidFill>
                <a:ea typeface="Verdana" pitchFamily="34" charset="0"/>
                <a:cs typeface="Arial" pitchFamily="34" charset="0"/>
              </a:rPr>
              <a:t> </a:t>
            </a:r>
            <a:endParaRPr lang="en-US" sz="2000" b="1" dirty="0">
              <a:solidFill>
                <a:srgbClr val="0187CE"/>
              </a:solidFill>
              <a:ea typeface="Verdana" pitchFamily="34" charset="0"/>
              <a:cs typeface="Times New Roman" pitchFamily="18" charset="0"/>
            </a:endParaRPr>
          </a:p>
          <a:p>
            <a:pPr marL="800100" lvl="1" indent="-342900" fontAlgn="auto">
              <a:spcBef>
                <a:spcPct val="20000"/>
              </a:spcBef>
              <a:spcAft>
                <a:spcPts val="0"/>
              </a:spcAft>
              <a:buSzPct val="95000"/>
              <a:buFont typeface="Wingdings" pitchFamily="2" charset="2"/>
              <a:buChar char="v"/>
              <a:defRPr/>
            </a:pPr>
            <a:endParaRPr lang="en-US" sz="2000" b="1" dirty="0">
              <a:solidFill>
                <a:srgbClr val="0187CE"/>
              </a:solidFill>
              <a:ea typeface="Verdana" pitchFamily="34" charset="0"/>
              <a:cs typeface="Times New Roman" pitchFamily="18" charset="0"/>
            </a:endParaRPr>
          </a:p>
        </p:txBody>
      </p:sp>
      <p:sp>
        <p:nvSpPr>
          <p:cNvPr id="8"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27</a:t>
            </a:fld>
            <a:endParaRPr lang="en-US" dirty="0">
              <a:solidFill>
                <a:schemeClr val="bg1"/>
              </a:solidFill>
            </a:endParaRPr>
          </a:p>
        </p:txBody>
      </p:sp>
    </p:spTree>
    <p:extLst>
      <p:ext uri="{BB962C8B-B14F-4D97-AF65-F5344CB8AC3E}">
        <p14:creationId xmlns:p14="http://schemas.microsoft.com/office/powerpoint/2010/main" val="3392321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09800" y="1981200"/>
            <a:ext cx="5486400" cy="769441"/>
          </a:xfrm>
          <a:prstGeom prst="rect">
            <a:avLst/>
          </a:prstGeom>
          <a:noFill/>
        </p:spPr>
        <p:txBody>
          <a:bodyPr wrap="square" rtlCol="0">
            <a:spAutoFit/>
          </a:bodyPr>
          <a:lstStyle/>
          <a:p>
            <a:endParaRPr lang="en-US" sz="4400" dirty="0"/>
          </a:p>
        </p:txBody>
      </p:sp>
      <p:sp>
        <p:nvSpPr>
          <p:cNvPr id="9" name="TextBox 8"/>
          <p:cNvSpPr txBox="1"/>
          <p:nvPr/>
        </p:nvSpPr>
        <p:spPr>
          <a:xfrm>
            <a:off x="762000" y="141830"/>
            <a:ext cx="8610600" cy="584775"/>
          </a:xfrm>
          <a:prstGeom prst="rect">
            <a:avLst/>
          </a:prstGeom>
          <a:noFill/>
        </p:spPr>
        <p:txBody>
          <a:bodyPr wrap="square" rtlCol="0">
            <a:spAutoFit/>
          </a:bodyPr>
          <a:lstStyle/>
          <a:p>
            <a:r>
              <a:rPr lang="en-US" sz="3200" b="1" dirty="0">
                <a:solidFill>
                  <a:srgbClr val="0187CE"/>
                </a:solidFill>
              </a:rPr>
              <a:t>Sources for Air Quality Forecasts and Data</a:t>
            </a:r>
          </a:p>
        </p:txBody>
      </p:sp>
      <p:pic>
        <p:nvPicPr>
          <p:cNvPr id="6" name="Picture 5"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10" name="Rectangle 8"/>
          <p:cNvSpPr txBox="1">
            <a:spLocks noChangeArrowheads="1"/>
          </p:cNvSpPr>
          <p:nvPr/>
        </p:nvSpPr>
        <p:spPr>
          <a:xfrm>
            <a:off x="228600" y="843855"/>
            <a:ext cx="8610600" cy="4343400"/>
          </a:xfrm>
          <a:prstGeom prst="rect">
            <a:avLst/>
          </a:prstGeom>
          <a:ln>
            <a:noFill/>
          </a:ln>
        </p:spPr>
        <p:txBody>
          <a:bodyPr>
            <a:noAutofit/>
          </a:bodyPr>
          <a:lstStyle/>
          <a:p>
            <a:pPr lvl="1" fontAlgn="auto">
              <a:spcBef>
                <a:spcPct val="20000"/>
              </a:spcBef>
              <a:spcAft>
                <a:spcPts val="0"/>
              </a:spcAft>
              <a:buSzPct val="95000"/>
              <a:defRPr/>
            </a:pPr>
            <a:endParaRPr lang="en-US" b="1" dirty="0">
              <a:solidFill>
                <a:srgbClr val="0187CE"/>
              </a:solidFill>
              <a:ea typeface="Verdana" pitchFamily="34" charset="0"/>
              <a:cs typeface="Times New Roman" pitchFamily="18" charset="0"/>
            </a:endParaRPr>
          </a:p>
          <a:p>
            <a:pPr marL="800100" lvl="1" indent="-342900" fontAlgn="auto">
              <a:spcBef>
                <a:spcPct val="20000"/>
              </a:spcBef>
              <a:spcAft>
                <a:spcPts val="0"/>
              </a:spcAft>
              <a:buSzPct val="95000"/>
              <a:buFont typeface="Wingdings" pitchFamily="2" charset="2"/>
              <a:buChar char="v"/>
              <a:defRPr/>
            </a:pPr>
            <a:r>
              <a:rPr lang="en-US" sz="2000" b="1" dirty="0">
                <a:solidFill>
                  <a:srgbClr val="0187CE"/>
                </a:solidFill>
                <a:ea typeface="Verdana" pitchFamily="34" charset="0"/>
                <a:cs typeface="Arial" pitchFamily="34" charset="0"/>
              </a:rPr>
              <a:t>Organizations</a:t>
            </a:r>
          </a:p>
          <a:p>
            <a:pPr marL="1257300" lvl="2"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Clean Air Partners: </a:t>
            </a:r>
            <a:r>
              <a:rPr lang="en-US" sz="2000" b="1" dirty="0">
                <a:solidFill>
                  <a:srgbClr val="0187CE"/>
                </a:solidFill>
                <a:ea typeface="Verdana" pitchFamily="34" charset="0"/>
                <a:cs typeface="Arial" pitchFamily="34" charset="0"/>
                <a:hlinkClick r:id="rId4"/>
              </a:rPr>
              <a:t>www.cleanairpartners.net</a:t>
            </a:r>
            <a:r>
              <a:rPr lang="en-US" sz="2000" b="1" dirty="0">
                <a:solidFill>
                  <a:srgbClr val="0187CE"/>
                </a:solidFill>
                <a:ea typeface="Verdana" pitchFamily="34" charset="0"/>
                <a:cs typeface="Arial" pitchFamily="34" charset="0"/>
              </a:rPr>
              <a:t> </a:t>
            </a:r>
          </a:p>
          <a:p>
            <a:pPr marL="1257300" lvl="2"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Ozone Transport Commission: </a:t>
            </a:r>
            <a:r>
              <a:rPr lang="en-US" sz="2000" b="1" dirty="0">
                <a:solidFill>
                  <a:srgbClr val="0187CE"/>
                </a:solidFill>
                <a:ea typeface="Verdana" pitchFamily="34" charset="0"/>
                <a:cs typeface="Arial" pitchFamily="34" charset="0"/>
                <a:hlinkClick r:id="rId5"/>
              </a:rPr>
              <a:t>www.otcair.org/</a:t>
            </a:r>
            <a:r>
              <a:rPr lang="en-US" sz="2000" b="1" dirty="0">
                <a:solidFill>
                  <a:srgbClr val="0187CE"/>
                </a:solidFill>
                <a:ea typeface="Verdana" pitchFamily="34" charset="0"/>
                <a:cs typeface="Arial" pitchFamily="34" charset="0"/>
              </a:rPr>
              <a:t>   </a:t>
            </a:r>
          </a:p>
          <a:p>
            <a:pPr marL="1257300" lvl="2"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(Home page): </a:t>
            </a:r>
            <a:r>
              <a:rPr lang="en-US" sz="2000" b="1" dirty="0">
                <a:solidFill>
                  <a:srgbClr val="0187CE"/>
                </a:solidFill>
                <a:ea typeface="Verdana" pitchFamily="34" charset="0"/>
                <a:cs typeface="Arial" pitchFamily="34" charset="0"/>
                <a:hlinkClick r:id="rId6"/>
              </a:rPr>
              <a:t>www.epa.gov</a:t>
            </a:r>
            <a:r>
              <a:rPr lang="en-US" sz="2000" b="1" dirty="0">
                <a:solidFill>
                  <a:srgbClr val="0187CE"/>
                </a:solidFill>
                <a:ea typeface="Verdana" pitchFamily="34" charset="0"/>
                <a:cs typeface="Arial" pitchFamily="34" charset="0"/>
              </a:rPr>
              <a:t> </a:t>
            </a:r>
          </a:p>
          <a:p>
            <a:pPr marL="1257300" lvl="2"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Region 3: </a:t>
            </a:r>
            <a:r>
              <a:rPr lang="en-US" sz="2000" b="1" dirty="0">
                <a:solidFill>
                  <a:srgbClr val="0187CE"/>
                </a:solidFill>
                <a:ea typeface="Verdana" pitchFamily="34" charset="0"/>
                <a:cs typeface="Arial" pitchFamily="34" charset="0"/>
                <a:hlinkClick r:id="rId7"/>
              </a:rPr>
              <a:t>www.epa.gov/aboutepa/epa-region-3-mid-atlantic</a:t>
            </a:r>
            <a:r>
              <a:rPr lang="en-US" sz="2000" b="1" dirty="0">
                <a:solidFill>
                  <a:srgbClr val="0187CE"/>
                </a:solidFill>
                <a:ea typeface="Verdana" pitchFamily="34" charset="0"/>
                <a:cs typeface="Arial" pitchFamily="34" charset="0"/>
              </a:rPr>
              <a:t>   </a:t>
            </a:r>
          </a:p>
          <a:p>
            <a:pPr marL="1257300" lvl="2"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AQ Planning &amp; Standards: </a:t>
            </a:r>
            <a:r>
              <a:rPr lang="en-US" sz="2000" b="1" u="sng" dirty="0">
                <a:solidFill>
                  <a:srgbClr val="0187CE"/>
                </a:solidFill>
                <a:ea typeface="Verdana" pitchFamily="34" charset="0"/>
                <a:cs typeface="Arial" pitchFamily="34" charset="0"/>
                <a:hlinkClick r:id="rId8" action="ppaction://hlinkfile"/>
              </a:rPr>
              <a:t>www3.epa.gov/airquality/  </a:t>
            </a:r>
            <a:endParaRPr lang="en-US" sz="2000" b="1" u="sng" dirty="0">
              <a:solidFill>
                <a:srgbClr val="0187CE"/>
              </a:solidFill>
              <a:ea typeface="Verdana" pitchFamily="34" charset="0"/>
              <a:cs typeface="Arial" pitchFamily="34" charset="0"/>
            </a:endParaRPr>
          </a:p>
          <a:p>
            <a:pPr marL="1257300" lvl="2" indent="-342900">
              <a:spcBef>
                <a:spcPct val="20000"/>
              </a:spcBef>
              <a:buSzPct val="95000"/>
              <a:buFont typeface="Wingdings" pitchFamily="2" charset="2"/>
              <a:buChar char="v"/>
              <a:defRPr/>
            </a:pPr>
            <a:r>
              <a:rPr lang="en-US" sz="2000" b="1" dirty="0">
                <a:solidFill>
                  <a:srgbClr val="0187CE"/>
                </a:solidFill>
                <a:ea typeface="Verdana" pitchFamily="34" charset="0"/>
                <a:cs typeface="Arial" pitchFamily="34" charset="0"/>
              </a:rPr>
              <a:t>EPA Office of Transportation &amp; Air Quality: </a:t>
            </a:r>
            <a:r>
              <a:rPr lang="en-US" sz="2000" b="1" dirty="0">
                <a:solidFill>
                  <a:srgbClr val="0187CE"/>
                </a:solidFill>
                <a:ea typeface="Verdana" pitchFamily="34" charset="0"/>
                <a:cs typeface="Arial" pitchFamily="34" charset="0"/>
                <a:hlinkClick r:id="rId9"/>
              </a:rPr>
              <a:t>www.epa.gov/otaq</a:t>
            </a:r>
            <a:r>
              <a:rPr lang="en-US" sz="2000" b="1" dirty="0">
                <a:solidFill>
                  <a:srgbClr val="0187CE"/>
                </a:solidFill>
                <a:ea typeface="Verdana" pitchFamily="34" charset="0"/>
                <a:cs typeface="Arial" pitchFamily="34" charset="0"/>
              </a:rPr>
              <a:t> </a:t>
            </a:r>
            <a:endParaRPr lang="en-US" sz="2000" b="1" dirty="0">
              <a:latin typeface="Times New Roman" pitchFamily="18" charset="0"/>
              <a:ea typeface="Verdana" pitchFamily="34" charset="0"/>
              <a:cs typeface="Times New Roman" pitchFamily="18" charset="0"/>
            </a:endParaRPr>
          </a:p>
        </p:txBody>
      </p:sp>
      <p:sp>
        <p:nvSpPr>
          <p:cNvPr id="7"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28</a:t>
            </a:fld>
            <a:endParaRPr lang="en-US" dirty="0">
              <a:solidFill>
                <a:schemeClr val="bg1"/>
              </a:solidFill>
            </a:endParaRPr>
          </a:p>
        </p:txBody>
      </p:sp>
    </p:spTree>
    <p:extLst>
      <p:ext uri="{BB962C8B-B14F-4D97-AF65-F5344CB8AC3E}">
        <p14:creationId xmlns:p14="http://schemas.microsoft.com/office/powerpoint/2010/main" val="1109343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ading - no title text.jpg"/>
          <p:cNvPicPr>
            <a:picLocks noChangeAspect="1"/>
          </p:cNvPicPr>
          <p:nvPr/>
        </p:nvPicPr>
        <p:blipFill>
          <a:blip r:embed="rId3" cstate="print"/>
          <a:stretch>
            <a:fillRect/>
          </a:stretch>
        </p:blipFill>
        <p:spPr>
          <a:xfrm>
            <a:off x="0" y="4706471"/>
            <a:ext cx="9144000" cy="2151529"/>
          </a:xfrm>
          <a:prstGeom prst="rect">
            <a:avLst/>
          </a:prstGeom>
        </p:spPr>
      </p:pic>
      <p:sp>
        <p:nvSpPr>
          <p:cNvPr id="7" name="Title 6"/>
          <p:cNvSpPr>
            <a:spLocks noGrp="1"/>
          </p:cNvSpPr>
          <p:nvPr>
            <p:ph type="title"/>
          </p:nvPr>
        </p:nvSpPr>
        <p:spPr>
          <a:xfrm>
            <a:off x="723900" y="358139"/>
            <a:ext cx="7696200" cy="1219201"/>
          </a:xfrm>
        </p:spPr>
        <p:txBody>
          <a:bodyPr>
            <a:normAutofit/>
          </a:bodyPr>
          <a:lstStyle/>
          <a:p>
            <a:pPr marL="0" indent="0"/>
            <a:r>
              <a:rPr lang="en-US" sz="3600" dirty="0">
                <a:solidFill>
                  <a:srgbClr val="0187CE"/>
                </a:solidFill>
              </a:rPr>
              <a:t>www.mwcog.org</a:t>
            </a:r>
            <a:endParaRPr lang="en-US" sz="3600" dirty="0">
              <a:solidFill>
                <a:srgbClr val="0187CE"/>
              </a:solidFill>
              <a:latin typeface="Univers LT CYR 57 Cn" pitchFamily="34" charset="0"/>
            </a:endParaRPr>
          </a:p>
        </p:txBody>
      </p:sp>
      <p:sp>
        <p:nvSpPr>
          <p:cNvPr id="6" name="Slide Number Placeholder 5"/>
          <p:cNvSpPr>
            <a:spLocks noGrp="1"/>
          </p:cNvSpPr>
          <p:nvPr>
            <p:ph type="sldNum" sz="quarter" idx="12"/>
          </p:nvPr>
        </p:nvSpPr>
        <p:spPr>
          <a:xfrm>
            <a:off x="6553200" y="6324600"/>
            <a:ext cx="2133600" cy="365125"/>
          </a:xfrm>
        </p:spPr>
        <p:txBody>
          <a:bodyPr/>
          <a:lstStyle/>
          <a:p>
            <a:fld id="{EE864F86-028E-42BB-8C21-3C3E430D9415}" type="slidenum">
              <a:rPr lang="en-US" smtClean="0">
                <a:solidFill>
                  <a:schemeClr val="bg1"/>
                </a:solidFill>
              </a:rPr>
              <a:pPr/>
              <a:t>29</a:t>
            </a:fld>
            <a:endParaRPr lang="en-US" dirty="0">
              <a:solidFill>
                <a:schemeClr val="bg1"/>
              </a:solidFill>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90675" y="2588809"/>
            <a:ext cx="5962650" cy="1106193"/>
          </a:xfrm>
          <a:prstGeom prst="rect">
            <a:avLst/>
          </a:prstGeom>
        </p:spPr>
      </p:pic>
    </p:spTree>
    <p:extLst>
      <p:ext uri="{BB962C8B-B14F-4D97-AF65-F5344CB8AC3E}">
        <p14:creationId xmlns:p14="http://schemas.microsoft.com/office/powerpoint/2010/main" val="13641438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1264</TotalTime>
  <Words>1574</Words>
  <Application>Microsoft Office PowerPoint</Application>
  <PresentationFormat>On-screen Show (4:3)</PresentationFormat>
  <Paragraphs>296</Paragraphs>
  <Slides>29</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Tahoma</vt:lpstr>
      <vt:lpstr>Times New Roman</vt:lpstr>
      <vt:lpstr>Univers LT CYR 57 Cn</vt:lpstr>
      <vt:lpstr>Verdana</vt:lpstr>
      <vt:lpstr>Wingdings</vt:lpstr>
      <vt:lpstr>Office Theme</vt:lpstr>
      <vt:lpstr>Metropolitan Washington Air Quality Status</vt:lpstr>
      <vt:lpstr>Outline</vt:lpstr>
      <vt:lpstr>COG, MWAQC &amp; Air Quality Planning Area</vt:lpstr>
      <vt:lpstr>Clean Air Act Amendments 1990</vt:lpstr>
      <vt:lpstr>Federal Health-Based Air Quality Standards</vt:lpstr>
      <vt:lpstr>Washington Region Status</vt:lpstr>
      <vt:lpstr>Air Quality (Ozone &amp; PM2.5) Monitors</vt:lpstr>
      <vt:lpstr>How is Ground-Level Ozone Formed?</vt:lpstr>
      <vt:lpstr>Ozone Pollution Health Effects</vt:lpstr>
      <vt:lpstr>Washington Region’s Ozone Plans</vt:lpstr>
      <vt:lpstr>Ozone Standards - Timelines</vt:lpstr>
      <vt:lpstr>PowerPoint Presentation</vt:lpstr>
      <vt:lpstr>PowerPoint Presentation</vt:lpstr>
      <vt:lpstr>Air Quality Index (AQI) – 2008 &amp; 2015 Ozone Standards</vt:lpstr>
      <vt:lpstr>Air Pollution: Fine Particles</vt:lpstr>
      <vt:lpstr>How Fine is Fine?</vt:lpstr>
      <vt:lpstr>Fine Particulate Pollution Health Effects</vt:lpstr>
      <vt:lpstr>Plans to Reduce Fine Particles</vt:lpstr>
      <vt:lpstr>Status of PM2.5 Planning</vt:lpstr>
      <vt:lpstr>Metropolitan Washington PM2.5 Design Values</vt:lpstr>
      <vt:lpstr>Metropolitan Washington PM2.5 Design Values</vt:lpstr>
      <vt:lpstr>Transportation Conformity</vt:lpstr>
      <vt:lpstr>What is Transportation Conformity?</vt:lpstr>
      <vt:lpstr>Summary of Recent Progress</vt:lpstr>
      <vt:lpstr>Regional Air Quality Challenges</vt:lpstr>
      <vt:lpstr>2017 Outlook </vt:lpstr>
      <vt:lpstr>PowerPoint Presentation</vt:lpstr>
      <vt:lpstr>PowerPoint Presentation</vt:lpstr>
      <vt:lpstr>www.mwcog.org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Campbell</dc:creator>
  <cp:lastModifiedBy>Sunil Kumar</cp:lastModifiedBy>
  <cp:revision>187</cp:revision>
  <cp:lastPrinted>2016-02-08T18:29:41Z</cp:lastPrinted>
  <dcterms:created xsi:type="dcterms:W3CDTF">2015-02-25T19:11:12Z</dcterms:created>
  <dcterms:modified xsi:type="dcterms:W3CDTF">2016-09-16T16:13:25Z</dcterms:modified>
</cp:coreProperties>
</file>