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80" r:id="rId2"/>
    <p:sldId id="300" r:id="rId3"/>
    <p:sldId id="302" r:id="rId4"/>
    <p:sldId id="267" r:id="rId5"/>
    <p:sldId id="304" r:id="rId6"/>
    <p:sldId id="268" r:id="rId7"/>
    <p:sldId id="305" r:id="rId8"/>
    <p:sldId id="306" r:id="rId9"/>
    <p:sldId id="281" r:id="rId10"/>
    <p:sldId id="299" r:id="rId11"/>
    <p:sldId id="303" r:id="rId12"/>
    <p:sldId id="271" r:id="rId13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80205" autoAdjust="0"/>
  </p:normalViewPr>
  <p:slideViewPr>
    <p:cSldViewPr snapToGrid="0" snapToObjects="1">
      <p:cViewPr varScale="1">
        <p:scale>
          <a:sx n="106" d="100"/>
          <a:sy n="106" d="100"/>
        </p:scale>
        <p:origin x="91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9/17/2018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9/17/2018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175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942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820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313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="1" dirty="0"/>
          </a:p>
          <a:p>
            <a:pPr marL="0" indent="0">
              <a:buFontTx/>
              <a:buNone/>
            </a:pPr>
            <a:endParaRPr lang="en-US" b="0" dirty="0"/>
          </a:p>
          <a:p>
            <a:pPr marL="0" indent="0">
              <a:buFontTx/>
              <a:buNone/>
            </a:pP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0533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1250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107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017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411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3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9377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935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davis@mwcog.or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291252"/>
              </p:ext>
            </p:extLst>
          </p:nvPr>
        </p:nvGraphicFramePr>
        <p:xfrm>
          <a:off x="2491153" y="1481172"/>
          <a:ext cx="6652847" cy="291592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 smtClean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Potomac river water quality report</a:t>
                      </a:r>
                      <a:endParaRPr lang="en-US" sz="4000" b="0" i="1" cap="all" spc="-90" dirty="0">
                        <a:solidFill>
                          <a:srgbClr val="2F6B97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rgbClr val="2F6B97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Christine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Howard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Environmental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Analyst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Water Resources Technical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September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14</a:t>
                      </a:r>
                      <a:r>
                        <a:rPr lang="en-US" sz="14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, </a:t>
                      </a: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2018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768334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500" b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Main</a:t>
                      </a:r>
                      <a:r>
                        <a:rPr lang="en-US" sz="3500" b="0" baseline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 Messages</a:t>
                      </a:r>
                      <a:endParaRPr lang="en-US" sz="35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0" y="1377089"/>
            <a:ext cx="800099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000" dirty="0" smtClean="0"/>
              <a:t>Three Key Messages</a:t>
            </a:r>
            <a:endParaRPr lang="en-US" sz="2000" dirty="0"/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smtClean="0"/>
              <a:t>Our region has made a lot of progress but more needs to be done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smtClean="0"/>
              <a:t>It isn’t a simple, linear story – estuaries are complex systems and it takes time to see a response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smtClean="0"/>
              <a:t>Data indicates a </a:t>
            </a:r>
            <a:r>
              <a:rPr lang="en-US" sz="2000" dirty="0"/>
              <a:t>mixed picture of </a:t>
            </a:r>
            <a:r>
              <a:rPr lang="en-US" sz="2000" dirty="0" smtClean="0"/>
              <a:t>progress- certain </a:t>
            </a:r>
            <a:r>
              <a:rPr lang="en-US" sz="2000" dirty="0"/>
              <a:t>parameters showing signs of improvement while others have declined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3777746"/>
            <a:ext cx="8717280" cy="2470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9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745010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500" b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Report</a:t>
                      </a:r>
                      <a:r>
                        <a:rPr lang="en-US" sz="3500" b="0" baseline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 Format</a:t>
                      </a:r>
                      <a:endParaRPr lang="en-US" sz="35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0" y="1377089"/>
            <a:ext cx="800099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Overview/Purpose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Technical sections - Inputs to the Estuary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smtClean="0"/>
              <a:t>WWTP </a:t>
            </a:r>
            <a:r>
              <a:rPr lang="en-US" sz="2000" dirty="0" smtClean="0"/>
              <a:t>contributions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smtClean="0"/>
              <a:t>Across the Fall Line – Chain Bridge Monitoring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smtClean="0"/>
              <a:t>Below Fall Line – WQ Trends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smtClean="0"/>
              <a:t>SAV - regional success story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smtClean="0"/>
              <a:t>Conclusions/Next Steps</a:t>
            </a:r>
            <a:endParaRPr lang="en-US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96" y="4463358"/>
            <a:ext cx="8696004" cy="177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16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67179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WWTPs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377089"/>
            <a:ext cx="8140143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Emphasize the major contributions of nutrient reductions efforts / </a:t>
            </a:r>
            <a:r>
              <a:rPr lang="en-US" sz="2000" dirty="0" err="1" smtClean="0"/>
              <a:t>wwtp</a:t>
            </a:r>
            <a:r>
              <a:rPr lang="en-US" sz="2000" dirty="0" smtClean="0"/>
              <a:t> upgrades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Success is derived from a funding partnership among all levels of government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Will include graphs of TN and TP annual loads 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dirty="0" smtClean="0"/>
              <a:t>Reductions even more impressive given the increases in </a:t>
            </a:r>
            <a:r>
              <a:rPr lang="en-US" dirty="0" err="1" smtClean="0"/>
              <a:t>wwtp</a:t>
            </a:r>
            <a:r>
              <a:rPr lang="en-US" dirty="0" smtClean="0"/>
              <a:t> flow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129" y="3942486"/>
            <a:ext cx="5190835" cy="278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99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8222804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Across the Fall</a:t>
                      </a:r>
                      <a:r>
                        <a:rPr lang="en-US" sz="3600" b="0" baseline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 Line – Chain Bridge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5405" y="1291708"/>
            <a:ext cx="82690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Nutrient </a:t>
            </a:r>
            <a:r>
              <a:rPr lang="en-US" sz="2000" dirty="0"/>
              <a:t>reduction efforts </a:t>
            </a:r>
            <a:r>
              <a:rPr lang="en-US" sz="2000" dirty="0" smtClean="0"/>
              <a:t>have </a:t>
            </a:r>
            <a:r>
              <a:rPr lang="en-US" sz="2000" dirty="0"/>
              <a:t>led to decreasing trends since 1985 for all three of the major </a:t>
            </a:r>
            <a:r>
              <a:rPr lang="en-US" sz="2000" dirty="0" smtClean="0"/>
              <a:t>pollutants</a:t>
            </a:r>
            <a:r>
              <a:rPr lang="en-US" sz="2000" dirty="0"/>
              <a:t> </a:t>
            </a:r>
            <a:r>
              <a:rPr lang="en-US" sz="2000" dirty="0" smtClean="0"/>
              <a:t>(TN, TP and TSS)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Yet phosphorus </a:t>
            </a:r>
            <a:r>
              <a:rPr lang="en-US" sz="2000" dirty="0"/>
              <a:t>and sediment loads have increased in recent years (2007 – 2017</a:t>
            </a:r>
            <a:r>
              <a:rPr lang="en-US" sz="2000" dirty="0" smtClean="0"/>
              <a:t>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795" y="2943258"/>
            <a:ext cx="6754953" cy="373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0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263839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Below the Fall Line – WQ Trends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04240" y="1397674"/>
            <a:ext cx="7569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Plan to use data from the CBP Tidal Monitoring Program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Main Message - data gathered in the Potomac estuary </a:t>
            </a:r>
            <a:r>
              <a:rPr lang="en-US" sz="2000" dirty="0"/>
              <a:t>and the </a:t>
            </a:r>
            <a:r>
              <a:rPr lang="en-US" sz="2000" dirty="0" smtClean="0"/>
              <a:t>Bay </a:t>
            </a:r>
            <a:r>
              <a:rPr lang="en-US" sz="2000" dirty="0"/>
              <a:t>since 1985 provides a mixed picture of </a:t>
            </a:r>
            <a:r>
              <a:rPr lang="en-US" sz="2000" dirty="0" smtClean="0"/>
              <a:t>progress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Certain </a:t>
            </a:r>
            <a:r>
              <a:rPr lang="en-US" sz="2000" dirty="0"/>
              <a:t>parameters showing signs of improvement while others have </a:t>
            </a:r>
            <a:r>
              <a:rPr lang="en-US" sz="2000" dirty="0" smtClean="0"/>
              <a:t>declined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Focused on Bay Water Quality Attainment Parameters – dissolved oxygen, water clarity (</a:t>
            </a:r>
            <a:r>
              <a:rPr lang="en-US" sz="2000" dirty="0" err="1" smtClean="0"/>
              <a:t>secchi</a:t>
            </a:r>
            <a:r>
              <a:rPr lang="en-US" sz="2000" dirty="0" smtClean="0"/>
              <a:t> depth) and chlorophyll-a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1480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503884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Below</a:t>
                      </a:r>
                      <a:r>
                        <a:rPr lang="en-US" sz="3600" b="0" baseline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 the Fall Line – WQ Trends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04240" y="1397674"/>
            <a:ext cx="7569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Dissolved Oxygen – one of the key parameters for evaluating the success of the Bay TMDL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Bay Program developed the ‘attainment </a:t>
            </a:r>
            <a:r>
              <a:rPr lang="en-US" sz="2000" dirty="0" err="1" smtClean="0"/>
              <a:t>defecit</a:t>
            </a:r>
            <a:r>
              <a:rPr lang="en-US" sz="2000" dirty="0" smtClean="0"/>
              <a:t>’ metric to explain the extent of non-attainment for each parameter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Uses the volume of water and amount of time the water segment is out of attainment (averages over a rolling 3 year period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A “0” means that the segment is in attainment/ anything below the 0 line is in ‘non-attainment’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424106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503884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Below</a:t>
                      </a:r>
                      <a:r>
                        <a:rPr lang="en-US" sz="3600" b="0" baseline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 the Fall Line – WQ Trends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67" y="1384485"/>
            <a:ext cx="8380917" cy="44821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76111" y="6102036"/>
            <a:ext cx="2779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Source:  Rebecca Murphy UMCES – COG’s Monitoring workshop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979307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606649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WQ</a:t>
                      </a:r>
                      <a:r>
                        <a:rPr lang="en-US" sz="3600" b="0" baseline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 Trends – Dissolved Oxygen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405" y="3172308"/>
            <a:ext cx="5944115" cy="36559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8368" y="1079427"/>
            <a:ext cx="800099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Bay Program and MDDNR – using a new statistical technique known as Generalized Additive Models (GAMs) to assess trends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Improving trends – green downward facing arrows or circles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Degrading – red or yellow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Neutral - grey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07382" y="3304515"/>
            <a:ext cx="191000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Long Term DO Trend – improving at almost all of the upstream stations</a:t>
            </a:r>
          </a:p>
          <a:p>
            <a:endParaRPr lang="en-US" dirty="0"/>
          </a:p>
          <a:p>
            <a:r>
              <a:rPr lang="en-US" dirty="0" smtClean="0"/>
              <a:t>No trend or degrading at lowermost stations (LE2.2 and LE2.3)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0313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1D51BB96-7C6B-4CBA-A77D-7E4D25899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DC78C1AF-8CA3-4A44-9B4E-63D72667E0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96125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WQ Trends</a:t>
                      </a:r>
                      <a:r>
                        <a:rPr lang="en-US" sz="3600" b="0" baseline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 – Chlorophyll-a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7948" y="2373683"/>
            <a:ext cx="5133277" cy="41517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5405" y="1358020"/>
            <a:ext cx="7883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A mixed picture but mostly negative/degrading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Why such a mixed picture/different from other trends?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Some theories such as populations of freshwater clam species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33715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622710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500" b="0" dirty="0" smtClean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Next Steps</a:t>
                      </a:r>
                      <a:endParaRPr lang="en-US" sz="35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59203" y="1137857"/>
            <a:ext cx="800099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Agree on the main messages and focus</a:t>
            </a:r>
            <a:endParaRPr lang="en-US" sz="2000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Finalize draft and share with WRTC and CBPC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 smtClean="0"/>
              <a:t>Reaching out/sharing the story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smtClean="0"/>
              <a:t>Work with WRTC on a guest blog, news items?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3469970"/>
            <a:ext cx="8717280" cy="277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541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281028"/>
              </p:ext>
            </p:extLst>
          </p:nvPr>
        </p:nvGraphicFramePr>
        <p:xfrm>
          <a:off x="775405" y="1686336"/>
          <a:ext cx="8368596" cy="443584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 smtClean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Christine D. Howard</a:t>
                      </a:r>
                      <a:endParaRPr lang="en-US" sz="20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Environmental Analyst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</a:t>
                      </a:r>
                      <a:r>
                        <a:rPr lang="en-US" sz="1400" b="0" dirty="0" smtClean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962-3366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3"/>
                        </a:rPr>
                        <a:t>cdhoward@mwcog.org</a:t>
                      </a:r>
                      <a:r>
                        <a:rPr lang="en-US" sz="1400" b="0" dirty="0" smtClean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 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3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 A - Blue" id="{349CBC06-E0E8-4BA7-8901-2E54DD466E81}" vid="{9ECF4E32-DF6C-4603-B206-933FF80BCAF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 A - Blue</Template>
  <TotalTime>3981</TotalTime>
  <Words>540</Words>
  <Application>Microsoft Office PowerPoint</Application>
  <PresentationFormat>On-screen Show (4:3)</PresentationFormat>
  <Paragraphs>101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Ambrosio</dc:creator>
  <cp:lastModifiedBy>Christine Howard</cp:lastModifiedBy>
  <cp:revision>246</cp:revision>
  <cp:lastPrinted>2017-10-23T14:17:29Z</cp:lastPrinted>
  <dcterms:created xsi:type="dcterms:W3CDTF">2017-09-27T20:02:03Z</dcterms:created>
  <dcterms:modified xsi:type="dcterms:W3CDTF">2018-09-17T12:53:31Z</dcterms:modified>
</cp:coreProperties>
</file>