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258" r:id="rId3"/>
    <p:sldId id="260" r:id="rId4"/>
    <p:sldId id="261" r:id="rId5"/>
    <p:sldId id="263" r:id="rId6"/>
    <p:sldId id="268" r:id="rId7"/>
    <p:sldId id="264" r:id="rId8"/>
    <p:sldId id="310" r:id="rId9"/>
    <p:sldId id="265" r:id="rId10"/>
    <p:sldId id="271" r:id="rId11"/>
    <p:sldId id="270" r:id="rId12"/>
    <p:sldId id="267" r:id="rId13"/>
    <p:sldId id="285" r:id="rId14"/>
    <p:sldId id="294" r:id="rId15"/>
    <p:sldId id="308" r:id="rId16"/>
    <p:sldId id="307" r:id="rId17"/>
  </p:sldIdLst>
  <p:sldSz cx="12192000" cy="6858000"/>
  <p:notesSz cx="6950075" cy="92360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741" autoAdjust="0"/>
    <p:restoredTop sz="94660"/>
  </p:normalViewPr>
  <p:slideViewPr>
    <p:cSldViewPr snapToGrid="0">
      <p:cViewPr varScale="1">
        <p:scale>
          <a:sx n="76" d="100"/>
          <a:sy n="76" d="100"/>
        </p:scale>
        <p:origin x="102" y="7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268"/>
    </p:cViewPr>
  </p:sorterViewPr>
  <p:notesViewPr>
    <p:cSldViewPr snapToGrid="0">
      <p:cViewPr varScale="1">
        <p:scale>
          <a:sx n="75" d="100"/>
          <a:sy n="75" d="100"/>
        </p:scale>
        <p:origin x="2742" y="27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AE76094-3845-4F01-A538-F94AFB292DC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1488" cy="4635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96CD9D1-1D5F-47F2-B459-33A3CE735FB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37000" y="0"/>
            <a:ext cx="3011488" cy="4635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A9233E-1BA0-48F5-8362-DCDB51D8B0A0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750F4F8-FD4C-4B22-ACF9-309F7C8A41C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772525"/>
            <a:ext cx="3011488" cy="4635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71CD465-E8CC-4696-8FFB-91656B61AC6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37000" y="8772525"/>
            <a:ext cx="3011488" cy="4635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6F19C4-E0DA-418B-981A-2AC084042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4564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11699" cy="463407"/>
          </a:xfrm>
          <a:prstGeom prst="rect">
            <a:avLst/>
          </a:prstGeom>
        </p:spPr>
        <p:txBody>
          <a:bodyPr vert="horz" lIns="92461" tIns="46231" rIns="92461" bIns="4623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36768" y="1"/>
            <a:ext cx="3011699" cy="463407"/>
          </a:xfrm>
          <a:prstGeom prst="rect">
            <a:avLst/>
          </a:prstGeom>
        </p:spPr>
        <p:txBody>
          <a:bodyPr vert="horz" lIns="92461" tIns="46231" rIns="92461" bIns="46231" rtlCol="0"/>
          <a:lstStyle>
            <a:lvl1pPr algn="r">
              <a:defRPr sz="1200"/>
            </a:lvl1pPr>
          </a:lstStyle>
          <a:p>
            <a:fld id="{8DFDF89C-C1B7-4EB0-ADAF-D23384BECB18}" type="datetimeFigureOut">
              <a:rPr lang="en-US" smtClean="0"/>
              <a:t>9/13/2018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06438" y="1154113"/>
            <a:ext cx="5537200" cy="31162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61" tIns="46231" rIns="92461" bIns="462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5008" y="4444861"/>
            <a:ext cx="5560060" cy="3636705"/>
          </a:xfrm>
          <a:prstGeom prst="rect">
            <a:avLst/>
          </a:prstGeom>
        </p:spPr>
        <p:txBody>
          <a:bodyPr vert="horz" lIns="92461" tIns="46231" rIns="92461" bIns="46231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72671"/>
            <a:ext cx="3011699" cy="463406"/>
          </a:xfrm>
          <a:prstGeom prst="rect">
            <a:avLst/>
          </a:prstGeom>
        </p:spPr>
        <p:txBody>
          <a:bodyPr vert="horz" lIns="92461" tIns="46231" rIns="92461" bIns="4623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36768" y="8772671"/>
            <a:ext cx="3011699" cy="463406"/>
          </a:xfrm>
          <a:prstGeom prst="rect">
            <a:avLst/>
          </a:prstGeom>
        </p:spPr>
        <p:txBody>
          <a:bodyPr vert="horz" lIns="92461" tIns="46231" rIns="92461" bIns="46231" rtlCol="0" anchor="b"/>
          <a:lstStyle>
            <a:lvl1pPr algn="r">
              <a:defRPr sz="1200"/>
            </a:lvl1pPr>
          </a:lstStyle>
          <a:p>
            <a:fld id="{138F00C5-4AA6-46AE-934B-EC1FBA1D31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429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AE3CEF-C198-46EF-BC7C-78B5151CAD6C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7533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AE3CEF-C198-46EF-BC7C-78B5151CAD6C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11913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5EAAF5-9DF4-4C89-9560-6398A697E7B9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34831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5EAAF5-9DF4-4C89-9560-6398A697E7B9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87496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hape 162">
            <a:extLst>
              <a:ext uri="{FF2B5EF4-FFF2-40B4-BE49-F238E27FC236}">
                <a16:creationId xmlns:a16="http://schemas.microsoft.com/office/drawing/2014/main" id="{E6238CC0-F589-4660-9B9C-05BF6233E306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3251" name="Shape 163">
            <a:extLst>
              <a:ext uri="{FF2B5EF4-FFF2-40B4-BE49-F238E27FC236}">
                <a16:creationId xmlns:a16="http://schemas.microsoft.com/office/drawing/2014/main" id="{C124060F-93A2-429F-81F3-8EE2E38B9277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SzPts val="1100"/>
            </a:pPr>
            <a:endParaRPr lang="en-US" altLang="en-US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9638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pic>
        <p:nvPicPr>
          <p:cNvPr id="8" name="Picture 7" descr="NVRC_logo_initials.jpg">
            <a:extLst>
              <a:ext uri="{FF2B5EF4-FFF2-40B4-BE49-F238E27FC236}">
                <a16:creationId xmlns:a16="http://schemas.microsoft.com/office/drawing/2014/main" id="{DE69B7FE-8C98-4053-A1AE-C99B3297D22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0771603" y="6154510"/>
            <a:ext cx="1251523" cy="52705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hape 21">
            <a:extLst>
              <a:ext uri="{FF2B5EF4-FFF2-40B4-BE49-F238E27FC236}">
                <a16:creationId xmlns:a16="http://schemas.microsoft.com/office/drawing/2014/main" id="{0F2A30CE-7D80-41ED-88D5-DDE5F9F3C317}"/>
              </a:ext>
            </a:extLst>
          </p:cNvPr>
          <p:cNvCxnSpPr/>
          <p:nvPr/>
        </p:nvCxnSpPr>
        <p:spPr>
          <a:xfrm>
            <a:off x="656167" y="1680633"/>
            <a:ext cx="567267" cy="0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2" name="Shape 22"/>
          <p:cNvSpPr txBox="1">
            <a:spLocks noGrp="1"/>
          </p:cNvSpPr>
          <p:nvPr>
            <p:ph type="title"/>
          </p:nvPr>
        </p:nvSpPr>
        <p:spPr>
          <a:xfrm>
            <a:off x="517200" y="610700"/>
            <a:ext cx="11157600" cy="914800"/>
          </a:xfrm>
          <a:prstGeom prst="rect">
            <a:avLst/>
          </a:prstGeom>
        </p:spPr>
        <p:txBody>
          <a:bodyPr spcFirstLastPara="1"/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body" idx="1"/>
          </p:nvPr>
        </p:nvSpPr>
        <p:spPr>
          <a:xfrm>
            <a:off x="517200" y="1986432"/>
            <a:ext cx="11157600" cy="4105200"/>
          </a:xfrm>
          <a:prstGeom prst="rect">
            <a:avLst/>
          </a:prstGeom>
        </p:spPr>
        <p:txBody>
          <a:bodyPr spcFirstLastPara="1"/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" name="Shape 24">
            <a:extLst>
              <a:ext uri="{FF2B5EF4-FFF2-40B4-BE49-F238E27FC236}">
                <a16:creationId xmlns:a16="http://schemas.microsoft.com/office/drawing/2014/main" id="{19152185-A467-4166-8542-46F0CEE69F2E}"/>
              </a:ext>
            </a:extLst>
          </p:cNvPr>
          <p:cNvSpPr txBox="1"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513E0D5E-F53F-4E42-A15C-98DBCB8B187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60374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  <p:sldLayoutId id="2147483670" r:id="rId18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ovaregion.org/1398/Virginia-Chesapeake-Bay-Phase-III-WIP" TargetMode="External"/><Relationship Id="rId2" Type="http://schemas.openxmlformats.org/officeDocument/2006/relationships/hyperlink" Target="mailto:ngoulet@novaregion.org" TargetMode="Externa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6FFBE-E649-4352-AF18-895728C69E3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Chesapeake Bay TMDL</a:t>
            </a:r>
            <a:br>
              <a:rPr lang="en-US" dirty="0"/>
            </a:br>
            <a:r>
              <a:rPr lang="en-US" dirty="0"/>
              <a:t>Phase III WIP</a:t>
            </a:r>
            <a:br>
              <a:rPr lang="en-US" dirty="0"/>
            </a:br>
            <a:r>
              <a:rPr lang="en-US" dirty="0"/>
              <a:t>Northern Virginia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6A27B8-79CF-4F2D-AFF4-1925FCDF7A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38977" y="3879574"/>
            <a:ext cx="8689976" cy="2158409"/>
          </a:xfrm>
        </p:spPr>
        <p:txBody>
          <a:bodyPr>
            <a:normAutofit/>
          </a:bodyPr>
          <a:lstStyle/>
          <a:p>
            <a:r>
              <a:rPr lang="en-US" dirty="0"/>
              <a:t>Opening stakeholder meeting</a:t>
            </a:r>
          </a:p>
          <a:p>
            <a:r>
              <a:rPr lang="en-US" dirty="0"/>
              <a:t>August 17, 2018</a:t>
            </a:r>
          </a:p>
          <a:p>
            <a:r>
              <a:rPr lang="en-US" dirty="0"/>
              <a:t>Normand Goulet</a:t>
            </a:r>
          </a:p>
          <a:p>
            <a:r>
              <a:rPr lang="en-US" dirty="0"/>
              <a:t>NVRC</a:t>
            </a:r>
          </a:p>
        </p:txBody>
      </p:sp>
    </p:spTree>
    <p:extLst>
      <p:ext uri="{BB962C8B-B14F-4D97-AF65-F5344CB8AC3E}">
        <p14:creationId xmlns:p14="http://schemas.microsoft.com/office/powerpoint/2010/main" val="30111489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0048BF-585A-4F38-84C6-6336AF9270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/>
              <a:t>What is a </a:t>
            </a:r>
            <a:r>
              <a:rPr lang="en-US" u="sng" dirty="0" err="1"/>
              <a:t>tmdl</a:t>
            </a:r>
            <a:endParaRPr lang="en-US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1C55CA-0B5C-4291-B4AE-9476A804B05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75251" y="2367092"/>
            <a:ext cx="11032435" cy="3934317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2800" dirty="0"/>
              <a:t>TMDL = ∑ Waste load allocation (WLA) + ∑ Load allocation (LA) + Safety (MOS)</a:t>
            </a:r>
          </a:p>
          <a:p>
            <a:pPr marL="0" indent="0" algn="ctr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/>
              <a:t>TMDL = Numeric representation of POC load</a:t>
            </a:r>
          </a:p>
          <a:p>
            <a:pPr marL="0" indent="0">
              <a:buNone/>
            </a:pPr>
            <a:r>
              <a:rPr lang="en-US" sz="2800" dirty="0" err="1"/>
              <a:t>Wla</a:t>
            </a:r>
            <a:r>
              <a:rPr lang="en-US" sz="2800" dirty="0"/>
              <a:t> = regulated (permitted) sources (POTW’s; MS4’s)</a:t>
            </a:r>
          </a:p>
          <a:p>
            <a:pPr marL="0" indent="0">
              <a:buNone/>
            </a:pPr>
            <a:r>
              <a:rPr lang="en-US" sz="2800" dirty="0"/>
              <a:t>LA = Unregulated sources (Agriculture, septic's, non-MS4 developed)</a:t>
            </a:r>
          </a:p>
        </p:txBody>
      </p:sp>
    </p:spTree>
    <p:extLst>
      <p:ext uri="{BB962C8B-B14F-4D97-AF65-F5344CB8AC3E}">
        <p14:creationId xmlns:p14="http://schemas.microsoft.com/office/powerpoint/2010/main" val="14808673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D1AD9F6A-DDCB-4153-BBCA-BB851089F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u="sng"/>
              <a:t>What is a WIP</a:t>
            </a:r>
            <a:r>
              <a:rPr lang="en-US" altLang="en-US"/>
              <a:t>?</a:t>
            </a:r>
            <a:endParaRPr lang="en-US" alt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49CFA9-5235-4916-B092-66FEFF1510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4B0185E-94B2-4C97-A7B2-B641313AD4D8}"/>
              </a:ext>
            </a:extLst>
          </p:cNvPr>
          <p:cNvSpPr/>
          <p:nvPr/>
        </p:nvSpPr>
        <p:spPr>
          <a:xfrm>
            <a:off x="1278835" y="2025458"/>
            <a:ext cx="999939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2400"/>
              </a:spcBef>
              <a:defRPr/>
            </a:pPr>
            <a:r>
              <a:rPr lang="en-US" sz="2800" dirty="0"/>
              <a:t>As part of the Bay TMDL, each of the six Chesapeake Bay states and D.C. are required to develop a Watershed Implementation Plan (WIP).</a:t>
            </a:r>
          </a:p>
          <a:p>
            <a:pPr>
              <a:spcBef>
                <a:spcPts val="1200"/>
              </a:spcBef>
              <a:defRPr/>
            </a:pPr>
            <a:r>
              <a:rPr lang="en-US" sz="2800" dirty="0"/>
              <a:t>The WIP details how and when the state will meet the nutrient reduction targets given by EPA.</a:t>
            </a:r>
          </a:p>
          <a:p>
            <a:pPr marL="457200" indent="-457200">
              <a:spcBef>
                <a:spcPts val="1200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/>
              <a:t>Phase I WIP submitted to EPA in November 2010</a:t>
            </a:r>
          </a:p>
          <a:p>
            <a:pPr marL="457200" indent="-457200">
              <a:spcBef>
                <a:spcPts val="1200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/>
              <a:t>Phase II WIP submitted to EPA in March 2012</a:t>
            </a:r>
          </a:p>
          <a:p>
            <a:pPr marL="457200" indent="-457200">
              <a:spcBef>
                <a:spcPts val="1200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/>
              <a:t>Phase III WIP - August 2019</a:t>
            </a:r>
          </a:p>
        </p:txBody>
      </p:sp>
    </p:spTree>
    <p:extLst>
      <p:ext uri="{BB962C8B-B14F-4D97-AF65-F5344CB8AC3E}">
        <p14:creationId xmlns:p14="http://schemas.microsoft.com/office/powerpoint/2010/main" val="34010631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7419" y="286603"/>
            <a:ext cx="10840065" cy="1450757"/>
          </a:xfrm>
        </p:spPr>
        <p:txBody>
          <a:bodyPr>
            <a:normAutofit/>
          </a:bodyPr>
          <a:lstStyle/>
          <a:p>
            <a:r>
              <a:rPr lang="en-US" u="sng"/>
              <a:t>EPA Expectations for the Phase III Watershed </a:t>
            </a:r>
            <a:br>
              <a:rPr lang="en-US" u="sng"/>
            </a:br>
            <a:r>
              <a:rPr lang="en-US" u="sng"/>
              <a:t>Implementation Plans (June 20, 2018)</a:t>
            </a:r>
            <a:endParaRPr lang="en-US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7419" y="2069771"/>
            <a:ext cx="10840065" cy="4394810"/>
          </a:xfrm>
        </p:spPr>
        <p:txBody>
          <a:bodyPr>
            <a:normAutofit/>
          </a:bodyPr>
          <a:lstStyle/>
          <a:p>
            <a:pPr marL="515938" indent="-515938">
              <a:buFont typeface="Wingdings" panose="05000000000000000000" pitchFamily="2" charset="2"/>
              <a:buChar char="q"/>
            </a:pPr>
            <a:r>
              <a:rPr lang="en-US" sz="3200" cap="none" dirty="0"/>
              <a:t>By 2025, Implement Best management practices to reach planning targets for nitrogen and phosphorus reductions</a:t>
            </a:r>
          </a:p>
          <a:p>
            <a:pPr marL="515938" indent="-515938">
              <a:buFont typeface="Wingdings" panose="05000000000000000000" pitchFamily="2" charset="2"/>
              <a:buChar char="q"/>
            </a:pPr>
            <a:r>
              <a:rPr lang="en-US" sz="3200" cap="none" dirty="0"/>
              <a:t>Develop programmatic and numeric implementation commitments</a:t>
            </a:r>
          </a:p>
          <a:p>
            <a:pPr marL="515938" indent="-515938">
              <a:buFont typeface="Wingdings" panose="05000000000000000000" pitchFamily="2" charset="2"/>
              <a:buChar char="q"/>
            </a:pPr>
            <a:r>
              <a:rPr lang="en-US" sz="3200" cap="none" dirty="0"/>
              <a:t>Engage local, regional and federal partners </a:t>
            </a:r>
          </a:p>
          <a:p>
            <a:pPr marL="515938" indent="-515938">
              <a:buFont typeface="Wingdings" panose="05000000000000000000" pitchFamily="2" charset="2"/>
              <a:buChar char="q"/>
            </a:pPr>
            <a:r>
              <a:rPr lang="en-US" sz="3200" cap="none" dirty="0"/>
              <a:t>Incorporate co-benefits</a:t>
            </a:r>
          </a:p>
        </p:txBody>
      </p:sp>
    </p:spTree>
    <p:extLst>
      <p:ext uri="{BB962C8B-B14F-4D97-AF65-F5344CB8AC3E}">
        <p14:creationId xmlns:p14="http://schemas.microsoft.com/office/powerpoint/2010/main" val="27577034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004" y="493486"/>
            <a:ext cx="11223523" cy="1450757"/>
          </a:xfrm>
        </p:spPr>
        <p:txBody>
          <a:bodyPr/>
          <a:lstStyle/>
          <a:p>
            <a:r>
              <a:rPr lang="en-US" u="sng" dirty="0"/>
              <a:t>How Will Phase III Differ from Phases I and II?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lvl="3">
              <a:buFont typeface="Wingdings" panose="05000000000000000000" pitchFamily="2" charset="2"/>
              <a:buChar char="q"/>
            </a:pPr>
            <a:endParaRPr lang="en-US" sz="36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7A714EB-00C6-49D4-8A77-EBF5A638F9A7}"/>
              </a:ext>
            </a:extLst>
          </p:cNvPr>
          <p:cNvSpPr/>
          <p:nvPr/>
        </p:nvSpPr>
        <p:spPr>
          <a:xfrm>
            <a:off x="987288" y="1944243"/>
            <a:ext cx="1018221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8975" lvl="3" indent="-457200">
              <a:buFont typeface="Wingdings" panose="05000000000000000000" pitchFamily="2" charset="2"/>
              <a:buChar char="q"/>
            </a:pPr>
            <a:r>
              <a:rPr lang="en-US" sz="3600" dirty="0"/>
              <a:t>New challenges</a:t>
            </a:r>
          </a:p>
          <a:p>
            <a:pPr marL="1146175" lvl="4" indent="-457200">
              <a:buFont typeface="Wingdings" panose="05000000000000000000" pitchFamily="2" charset="2"/>
              <a:buChar char="q"/>
            </a:pPr>
            <a:r>
              <a:rPr lang="en-US" sz="3600" dirty="0"/>
              <a:t>2025 Land Use Conditions</a:t>
            </a:r>
          </a:p>
          <a:p>
            <a:pPr marL="1146175" lvl="4" indent="-457200">
              <a:buFont typeface="Wingdings" panose="05000000000000000000" pitchFamily="2" charset="2"/>
              <a:buChar char="q"/>
            </a:pPr>
            <a:r>
              <a:rPr lang="en-US" sz="3600" dirty="0"/>
              <a:t>Climate Change ??</a:t>
            </a:r>
          </a:p>
          <a:p>
            <a:pPr marL="1146175" lvl="4" indent="-457200">
              <a:buFont typeface="Wingdings" panose="05000000000000000000" pitchFamily="2" charset="2"/>
              <a:buChar char="q"/>
            </a:pPr>
            <a:r>
              <a:rPr lang="en-US" sz="3600" dirty="0"/>
              <a:t>Conowingo Dam ??</a:t>
            </a:r>
          </a:p>
          <a:p>
            <a:pPr marL="688975" indent="-457200">
              <a:buFont typeface="Wingdings" panose="05000000000000000000" pitchFamily="2" charset="2"/>
              <a:buChar char="q"/>
            </a:pPr>
            <a:r>
              <a:rPr lang="en-US" sz="3600" dirty="0"/>
              <a:t>New and improved planning and implementation tools</a:t>
            </a:r>
          </a:p>
        </p:txBody>
      </p:sp>
    </p:spTree>
    <p:extLst>
      <p:ext uri="{BB962C8B-B14F-4D97-AF65-F5344CB8AC3E}">
        <p14:creationId xmlns:p14="http://schemas.microsoft.com/office/powerpoint/2010/main" val="39932649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8985264B-EB94-46DB-8CBC-7FC8862806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368146"/>
            <a:ext cx="10364451" cy="1308254"/>
          </a:xfrm>
        </p:spPr>
        <p:txBody>
          <a:bodyPr/>
          <a:lstStyle/>
          <a:p>
            <a:r>
              <a:rPr lang="en-US" altLang="en-US" u="sng" dirty="0"/>
              <a:t>Statewide WIP III Process Overview</a:t>
            </a:r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CCE99B0B-859E-4A41-B714-9665099FF9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151E68C-AA07-4CD7-937F-646FB5DEA1CD}"/>
              </a:ext>
            </a:extLst>
          </p:cNvPr>
          <p:cNvSpPr/>
          <p:nvPr/>
        </p:nvSpPr>
        <p:spPr>
          <a:xfrm>
            <a:off x="913773" y="1841064"/>
            <a:ext cx="1029756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3200" dirty="0"/>
              <a:t>Regionalized response:</a:t>
            </a:r>
          </a:p>
          <a:p>
            <a:pPr marL="914400" lvl="1" indent="-457200">
              <a:buFont typeface="Wingdings" panose="05000000000000000000" pitchFamily="2" charset="2"/>
              <a:buChar char="q"/>
            </a:pPr>
            <a:r>
              <a:rPr lang="en-US" altLang="en-US" sz="3200" dirty="0"/>
              <a:t>SWCDs will coordinate response to address agriculture and most forest nutrient reductions</a:t>
            </a:r>
          </a:p>
          <a:p>
            <a:pPr marL="914400" lvl="1" indent="-457200">
              <a:buFont typeface="Wingdings" panose="05000000000000000000" pitchFamily="2" charset="2"/>
              <a:buChar char="q"/>
            </a:pPr>
            <a:r>
              <a:rPr lang="en-US" altLang="en-US" sz="3200" dirty="0"/>
              <a:t>PDCs will coordinate urban, septic and remaining forest nutrient reductions</a:t>
            </a:r>
          </a:p>
          <a:p>
            <a:r>
              <a:rPr lang="en-US" altLang="en-US" sz="3200" dirty="0"/>
              <a:t>All data is aggregated at the SWCD Area or PDC level</a:t>
            </a:r>
          </a:p>
          <a:p>
            <a:r>
              <a:rPr lang="en-US" altLang="en-US" sz="3200" dirty="0"/>
              <a:t>No local data or strategies</a:t>
            </a:r>
          </a:p>
          <a:p>
            <a:r>
              <a:rPr lang="en-US" altLang="en-US" sz="3200" dirty="0"/>
              <a:t>SWCDs and PDCs submit information to DEQ</a:t>
            </a:r>
          </a:p>
          <a:p>
            <a:r>
              <a:rPr lang="en-US" altLang="en-US" sz="3200" dirty="0"/>
              <a:t>DEQ then submits Draft Virginia’s WIP to EPA in June</a:t>
            </a:r>
          </a:p>
        </p:txBody>
      </p:sp>
    </p:spTree>
    <p:extLst>
      <p:ext uri="{BB962C8B-B14F-4D97-AF65-F5344CB8AC3E}">
        <p14:creationId xmlns:p14="http://schemas.microsoft.com/office/powerpoint/2010/main" val="7849445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895502" y="436313"/>
            <a:ext cx="6317115" cy="523220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Virginia Secretary of Natural Resources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402004" y="2122073"/>
            <a:ext cx="7360669" cy="523220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Chesapeake Bay Stakeholders Advisory Group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73238" y="3083283"/>
            <a:ext cx="4492384" cy="1477328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Planning District Commissions:</a:t>
            </a:r>
          </a:p>
          <a:p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Adjust template bmp input decks</a:t>
            </a:r>
          </a:p>
          <a:p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Identify funding and policy needs</a:t>
            </a:r>
          </a:p>
          <a:p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Convene all sector stakeholders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97228" y="3008436"/>
            <a:ext cx="4522392" cy="1508105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Soil and Water Conservation </a:t>
            </a: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District Areas:</a:t>
            </a:r>
          </a:p>
          <a:p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Adjust template bmp input decks</a:t>
            </a:r>
          </a:p>
          <a:p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Identify funding and policy needs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082348" y="5158480"/>
            <a:ext cx="4774064" cy="954107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Virginia Interagency </a:t>
            </a:r>
          </a:p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Chesapeake Bay TMDL Team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5101279" y="3436650"/>
            <a:ext cx="1962120" cy="0"/>
          </a:xfrm>
          <a:prstGeom prst="straightConnector1">
            <a:avLst/>
          </a:prstGeom>
          <a:ln w="57150">
            <a:solidFill>
              <a:schemeClr val="accent2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6035040" y="1193840"/>
            <a:ext cx="0" cy="651465"/>
          </a:xfrm>
          <a:prstGeom prst="straightConnector1">
            <a:avLst/>
          </a:prstGeom>
          <a:ln w="57150">
            <a:solidFill>
              <a:schemeClr val="accent2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2791450" y="4856446"/>
            <a:ext cx="718009" cy="779087"/>
          </a:xfrm>
          <a:prstGeom prst="straightConnector1">
            <a:avLst/>
          </a:prstGeom>
          <a:ln w="57150">
            <a:solidFill>
              <a:schemeClr val="accent2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>
            <a:off x="9429301" y="4912292"/>
            <a:ext cx="1013651" cy="723241"/>
          </a:xfrm>
          <a:prstGeom prst="straightConnector1">
            <a:avLst/>
          </a:prstGeom>
          <a:ln w="57150">
            <a:solidFill>
              <a:schemeClr val="accent2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>
            <a:off x="932797" y="1121098"/>
            <a:ext cx="1686591" cy="1448414"/>
          </a:xfrm>
          <a:prstGeom prst="straightConnector1">
            <a:avLst/>
          </a:prstGeom>
          <a:ln w="57150">
            <a:solidFill>
              <a:schemeClr val="accent2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H="1" flipV="1">
            <a:off x="9541250" y="1142668"/>
            <a:ext cx="1497480" cy="1525882"/>
          </a:xfrm>
          <a:prstGeom prst="straightConnector1">
            <a:avLst/>
          </a:prstGeom>
          <a:ln w="57150">
            <a:solidFill>
              <a:schemeClr val="accent2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6082339" y="3762488"/>
            <a:ext cx="0" cy="1147382"/>
          </a:xfrm>
          <a:prstGeom prst="straightConnector1">
            <a:avLst/>
          </a:prstGeom>
          <a:ln w="57150">
            <a:solidFill>
              <a:schemeClr val="accent2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Oval 1"/>
          <p:cNvSpPr/>
          <p:nvPr/>
        </p:nvSpPr>
        <p:spPr>
          <a:xfrm>
            <a:off x="7105960" y="2064316"/>
            <a:ext cx="4870580" cy="3396343"/>
          </a:xfrm>
          <a:prstGeom prst="ellipse">
            <a:avLst/>
          </a:prstGeom>
          <a:noFill/>
          <a:ln w="603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08304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lumMod val="110000"/>
              </a:schemeClr>
            </a:gs>
            <a:gs pos="100000">
              <a:schemeClr val="bg2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4" name="Rectangle 39">
            <a:extLst>
              <a:ext uri="{FF2B5EF4-FFF2-40B4-BE49-F238E27FC236}">
                <a16:creationId xmlns:a16="http://schemas.microsoft.com/office/drawing/2014/main" id="{40C1BC1E-153D-4DA3-87A4-314B61BC49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1">
            <a:extLst>
              <a:ext uri="{FF2B5EF4-FFF2-40B4-BE49-F238E27FC236}">
                <a16:creationId xmlns:a16="http://schemas.microsoft.com/office/drawing/2014/main" id="{FB5A56C3-A6D4-4D92-8AE6-10218C0764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5" name="Picture 34" descr="A picture containing text, map&#10;&#10;Description generated with very high confidence">
            <a:extLst>
              <a:ext uri="{FF2B5EF4-FFF2-40B4-BE49-F238E27FC236}">
                <a16:creationId xmlns:a16="http://schemas.microsoft.com/office/drawing/2014/main" id="{A6056043-827D-4543-8FDD-6A38151238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6707" y="643467"/>
            <a:ext cx="5278585" cy="5571066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11631AAC-13A3-4442-82B9-38BFB050FA1C}"/>
              </a:ext>
            </a:extLst>
          </p:cNvPr>
          <p:cNvSpPr txBox="1"/>
          <p:nvPr/>
        </p:nvSpPr>
        <p:spPr>
          <a:xfrm>
            <a:off x="6532283" y="1021977"/>
            <a:ext cx="527858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/>
              <a:t>Northern Virginia Regional Commission</a:t>
            </a:r>
          </a:p>
          <a:p>
            <a:pPr algn="ctr"/>
            <a:r>
              <a:rPr lang="en-US" sz="4000" dirty="0"/>
              <a:t>PDC 8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D7DC4BA-FF95-41B5-8299-F8B1DD817B77}"/>
              </a:ext>
            </a:extLst>
          </p:cNvPr>
          <p:cNvSpPr txBox="1"/>
          <p:nvPr/>
        </p:nvSpPr>
        <p:spPr>
          <a:xfrm>
            <a:off x="753035" y="1512047"/>
            <a:ext cx="27036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u="sng" dirty="0"/>
              <a:t>Phase 3 WIP </a:t>
            </a:r>
          </a:p>
          <a:p>
            <a:r>
              <a:rPr lang="en-US" sz="3200" dirty="0"/>
              <a:t>Local Planning Area for Northern Virginia </a:t>
            </a:r>
          </a:p>
        </p:txBody>
      </p:sp>
    </p:spTree>
    <p:extLst>
      <p:ext uri="{BB962C8B-B14F-4D97-AF65-F5344CB8AC3E}">
        <p14:creationId xmlns:p14="http://schemas.microsoft.com/office/powerpoint/2010/main" val="12859159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6742" y="-1053056"/>
            <a:ext cx="12236805" cy="7911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4509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868FDDC2-9B2D-4834-823F-6823D24C13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u="sng" dirty="0"/>
              <a:t>Regional Process Overview</a:t>
            </a: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A5E39087-15CB-4CDE-9598-DF6D568E3D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  <a:defRPr/>
            </a:pPr>
            <a:endParaRPr lang="en-US" altLang="en-US" i="1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FCA464A-5980-4531-8CE8-4E9AE7D85414}"/>
              </a:ext>
            </a:extLst>
          </p:cNvPr>
          <p:cNvSpPr/>
          <p:nvPr/>
        </p:nvSpPr>
        <p:spPr>
          <a:xfrm>
            <a:off x="913774" y="2038755"/>
            <a:ext cx="10118661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  <a:defRPr/>
            </a:pPr>
            <a:r>
              <a:rPr lang="en-US" altLang="en-US" sz="3200" dirty="0"/>
              <a:t>Minimum of 3 urban stakeholder meetings (NVRC)</a:t>
            </a:r>
          </a:p>
          <a:p>
            <a:pPr marL="857250" lvl="1" indent="-400050">
              <a:defRPr/>
            </a:pPr>
            <a:r>
              <a:rPr lang="en-US" altLang="en-US" sz="3200" dirty="0"/>
              <a:t>Agriculture stakeholder process to occur concurrently (SWCDs)</a:t>
            </a:r>
          </a:p>
          <a:p>
            <a:pPr marL="457200" indent="-457200">
              <a:spcBef>
                <a:spcPts val="1800"/>
              </a:spcBef>
              <a:buFont typeface="+mj-lt"/>
              <a:buAutoNum type="arabicPeriod"/>
              <a:defRPr/>
            </a:pPr>
            <a:r>
              <a:rPr lang="en-US" altLang="en-US" sz="3200" dirty="0"/>
              <a:t>Minimum of 1 ag-urban joint stakeholder meeting (NVRC)</a:t>
            </a:r>
          </a:p>
          <a:p>
            <a:pPr marL="457200" indent="-457200">
              <a:spcBef>
                <a:spcPts val="1800"/>
              </a:spcBef>
              <a:buFont typeface="+mj-lt"/>
              <a:buAutoNum type="arabicPeriod"/>
              <a:defRPr/>
            </a:pPr>
            <a:r>
              <a:rPr lang="en-US" altLang="en-US" sz="3200" dirty="0"/>
              <a:t>Submit regional information to DEQ (NVRC) by   </a:t>
            </a:r>
            <a:r>
              <a:rPr lang="en-US" altLang="en-US" sz="3200" b="1" u="sng" dirty="0"/>
              <a:t>December 15</a:t>
            </a:r>
            <a:r>
              <a:rPr lang="en-US" altLang="en-US" sz="3200" b="1" u="sng" baseline="30000" dirty="0"/>
              <a:t>th</a:t>
            </a:r>
            <a:r>
              <a:rPr lang="en-US" altLang="en-US" sz="3200" dirty="0"/>
              <a:t>. </a:t>
            </a:r>
          </a:p>
          <a:p>
            <a:pPr>
              <a:spcBef>
                <a:spcPts val="2400"/>
              </a:spcBef>
              <a:defRPr/>
            </a:pPr>
            <a:r>
              <a:rPr lang="en-US" altLang="en-US" sz="3200" i="1" dirty="0"/>
              <a:t>Technical assistance to individual localities upon request</a:t>
            </a:r>
          </a:p>
        </p:txBody>
      </p:sp>
    </p:spTree>
    <p:extLst>
      <p:ext uri="{BB962C8B-B14F-4D97-AF65-F5344CB8AC3E}">
        <p14:creationId xmlns:p14="http://schemas.microsoft.com/office/powerpoint/2010/main" val="3755009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D0B64E1B-FFBA-49DE-B96E-DD487D7015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618518"/>
            <a:ext cx="10364451" cy="1087620"/>
          </a:xfrm>
        </p:spPr>
        <p:txBody>
          <a:bodyPr/>
          <a:lstStyle/>
          <a:p>
            <a:r>
              <a:rPr lang="en-US" altLang="en-US" u="sng" dirty="0"/>
              <a:t>PDC Planning Tasks</a:t>
            </a: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A5E39087-15CB-4CDE-9598-DF6D568E3D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2527" y="1706138"/>
            <a:ext cx="10575699" cy="4895384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  <a:defRPr/>
            </a:pPr>
            <a:r>
              <a:rPr lang="en-US" altLang="en-US" sz="2400" cap="none" dirty="0"/>
              <a:t>Revise region’s urban BMP input deck provided by DEQ</a:t>
            </a:r>
          </a:p>
          <a:p>
            <a:pPr marL="457200" indent="-457200">
              <a:spcBef>
                <a:spcPts val="1800"/>
              </a:spcBef>
              <a:buFont typeface="+mj-lt"/>
              <a:buAutoNum type="arabicPeriod"/>
              <a:defRPr/>
            </a:pPr>
            <a:r>
              <a:rPr lang="en-US" sz="2400" cap="none" dirty="0"/>
              <a:t>Review and update (as necessary) combined ag and urban BMP input deck</a:t>
            </a:r>
            <a:endParaRPr lang="en-US" altLang="en-US" sz="2400" cap="none" dirty="0"/>
          </a:p>
          <a:p>
            <a:pPr marL="457200" indent="-457200">
              <a:spcBef>
                <a:spcPts val="1800"/>
              </a:spcBef>
              <a:buFont typeface="+mj-lt"/>
              <a:buAutoNum type="arabicPeriod"/>
              <a:defRPr/>
            </a:pPr>
            <a:r>
              <a:rPr lang="en-US" altLang="en-US" sz="2400" cap="none" dirty="0"/>
              <a:t>Develop regional implementation strategies</a:t>
            </a:r>
          </a:p>
          <a:p>
            <a:pPr marL="457200" indent="-457200">
              <a:spcBef>
                <a:spcPts val="1800"/>
              </a:spcBef>
              <a:buFont typeface="+mj-lt"/>
              <a:buAutoNum type="arabicPeriod"/>
              <a:defRPr/>
            </a:pPr>
            <a:r>
              <a:rPr lang="en-US" altLang="en-US" sz="2400" cap="none" dirty="0"/>
              <a:t>Outline resources needed for implementation</a:t>
            </a:r>
          </a:p>
          <a:p>
            <a:pPr lvl="1">
              <a:defRPr/>
            </a:pPr>
            <a:r>
              <a:rPr lang="en-US" altLang="en-US" sz="2400" cap="none" dirty="0"/>
              <a:t>Submitted funding, authority, education and technical assistance needs</a:t>
            </a:r>
          </a:p>
          <a:p>
            <a:pPr marL="457200" indent="-457200">
              <a:spcBef>
                <a:spcPts val="1800"/>
              </a:spcBef>
              <a:buFont typeface="+mj-lt"/>
              <a:buAutoNum type="arabicPeriod"/>
              <a:defRPr/>
            </a:pPr>
            <a:r>
              <a:rPr lang="en-US" sz="2400" cap="none" dirty="0"/>
              <a:t>List local co-benefits achieved through BMP and strategies</a:t>
            </a:r>
          </a:p>
          <a:p>
            <a:pPr lvl="1">
              <a:defRPr/>
            </a:pPr>
            <a:r>
              <a:rPr lang="en-US" sz="2400" cap="none" dirty="0"/>
              <a:t>Such as improving local water quality, advancing economic development opportunities, enhancing outdoor recreation, climate resiliency, flood control</a:t>
            </a:r>
            <a:endParaRPr lang="en-US" altLang="en-US" sz="2400" cap="none" dirty="0"/>
          </a:p>
        </p:txBody>
      </p:sp>
    </p:spTree>
    <p:extLst>
      <p:ext uri="{BB962C8B-B14F-4D97-AF65-F5344CB8AC3E}">
        <p14:creationId xmlns:p14="http://schemas.microsoft.com/office/powerpoint/2010/main" val="42301262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1050785" y="-2956"/>
            <a:ext cx="10058400" cy="1450757"/>
          </a:xfrm>
        </p:spPr>
        <p:txBody>
          <a:bodyPr/>
          <a:lstStyle/>
          <a:p>
            <a:r>
              <a:rPr lang="en-US" altLang="en-US" b="1" u="sng" dirty="0"/>
              <a:t>Why THE PDC’s?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1050785" y="1541239"/>
            <a:ext cx="10372589" cy="4678363"/>
          </a:xfrm>
        </p:spPr>
        <p:txBody>
          <a:bodyPr>
            <a:noAutofit/>
          </a:bodyPr>
          <a:lstStyle/>
          <a:p>
            <a:pPr marL="342900" lvl="2" indent="-342900">
              <a:spcBef>
                <a:spcPts val="1800"/>
              </a:spcBef>
            </a:pPr>
            <a:r>
              <a:rPr lang="en-US" altLang="en-US" sz="2800" cap="none" dirty="0"/>
              <a:t>Existing “local government” structure and model confidence</a:t>
            </a:r>
          </a:p>
          <a:p>
            <a:pPr marL="342900" lvl="2" indent="-342900">
              <a:spcBef>
                <a:spcPts val="1800"/>
              </a:spcBef>
            </a:pPr>
            <a:r>
              <a:rPr lang="en-US" altLang="en-US" sz="2800" cap="none" dirty="0"/>
              <a:t>The state will submit BMP data and strategies with or without an individual locality’s input</a:t>
            </a:r>
          </a:p>
          <a:p>
            <a:pPr marL="342900" lvl="2" indent="-342900">
              <a:spcBef>
                <a:spcPts val="1800"/>
              </a:spcBef>
            </a:pPr>
            <a:r>
              <a:rPr lang="en-US" altLang="en-US" sz="2800" cap="none" dirty="0"/>
              <a:t>Without local input, future policies, regulations and funding decisions guided by the WIP may not reflect local conditions and interests</a:t>
            </a:r>
          </a:p>
          <a:p>
            <a:pPr marL="342900" lvl="2" indent="-342900">
              <a:spcBef>
                <a:spcPts val="1800"/>
              </a:spcBef>
            </a:pPr>
            <a:r>
              <a:rPr lang="en-US" altLang="en-US" sz="2800" cap="none" dirty="0"/>
              <a:t>Participation ≠ local implementation requirements</a:t>
            </a:r>
          </a:p>
          <a:p>
            <a:pPr marL="342900" lvl="2" indent="-342900">
              <a:spcBef>
                <a:spcPts val="1800"/>
              </a:spcBef>
            </a:pPr>
            <a:r>
              <a:rPr lang="en-US" altLang="en-US" sz="2800" cap="none" dirty="0"/>
              <a:t>Implementing water quality BMPs can have additional local benefits</a:t>
            </a:r>
          </a:p>
          <a:p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9954285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>
            <a:extLst>
              <a:ext uri="{FF2B5EF4-FFF2-40B4-BE49-F238E27FC236}">
                <a16:creationId xmlns:a16="http://schemas.microsoft.com/office/drawing/2014/main" id="{8523E33C-5F15-4A9A-B5FF-2CE1BACB563C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>
          <a:xfrm>
            <a:off x="516467" y="611717"/>
            <a:ext cx="11159067" cy="914400"/>
          </a:xfrm>
        </p:spPr>
        <p:txBody>
          <a:bodyPr>
            <a:normAutofit fontScale="90000"/>
          </a:bodyPr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Font typeface="Roboto Slab" panose="020B0604020202020204" charset="0"/>
              <a:buNone/>
            </a:pPr>
            <a:r>
              <a:rPr lang="en-US" altLang="en-US" sz="4000" u="sng" dirty="0">
                <a:latin typeface="Roboto Slab" panose="020B0604020202020204" charset="0"/>
                <a:cs typeface="Roboto Slab" panose="020B0604020202020204" charset="0"/>
                <a:sym typeface="Roboto Slab" panose="020B0604020202020204" charset="0"/>
              </a:rPr>
              <a:t>PDC8 Developed Local area planning goals (LAPGs)?</a:t>
            </a:r>
          </a:p>
        </p:txBody>
      </p:sp>
      <p:sp>
        <p:nvSpPr>
          <p:cNvPr id="31747" name="Slide Number Placeholder 3">
            <a:extLst>
              <a:ext uri="{FF2B5EF4-FFF2-40B4-BE49-F238E27FC236}">
                <a16:creationId xmlns:a16="http://schemas.microsoft.com/office/drawing/2014/main" id="{918BBC32-07A1-44A9-B90B-974EDB4CC307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buClr>
                <a:srgbClr val="000000"/>
              </a:buClr>
              <a:buFont typeface="Arial" panose="020B0604020202020204" pitchFamily="34" charset="0"/>
              <a:defRPr sz="1867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990575" indent="-380990">
              <a:buClr>
                <a:srgbClr val="000000"/>
              </a:buClr>
              <a:buFont typeface="Arial" panose="020B0604020202020204" pitchFamily="34" charset="0"/>
              <a:defRPr sz="1867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523962" indent="-304792">
              <a:buClr>
                <a:srgbClr val="000000"/>
              </a:buClr>
              <a:buFont typeface="Arial" panose="020B0604020202020204" pitchFamily="34" charset="0"/>
              <a:defRPr sz="1867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2133547" indent="-304792">
              <a:buClr>
                <a:srgbClr val="000000"/>
              </a:buClr>
              <a:buFont typeface="Arial" panose="020B0604020202020204" pitchFamily="34" charset="0"/>
              <a:defRPr sz="1867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743131" indent="-304792">
              <a:buClr>
                <a:srgbClr val="000000"/>
              </a:buClr>
              <a:buFont typeface="Arial" panose="020B0604020202020204" pitchFamily="34" charset="0"/>
              <a:defRPr sz="1867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3352716" indent="-304792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867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3962301" indent="-304792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867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4571886" indent="-304792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867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5181470" indent="-304792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867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fld id="{F9AE3ED7-FA28-46CE-B8E3-42BFEAB9CB86}" type="slidenum">
              <a:rPr lang="en-US" altLang="en-US" sz="1333">
                <a:solidFill>
                  <a:srgbClr val="FFFFFF"/>
                </a:solidFill>
                <a:latin typeface="Roboto" charset="0"/>
                <a:cs typeface="Roboto" charset="0"/>
                <a:sym typeface="Roboto" charset="0"/>
              </a:rPr>
              <a:pPr/>
              <a:t>13</a:t>
            </a:fld>
            <a:endParaRPr lang="en-US" altLang="en-US" sz="1333">
              <a:solidFill>
                <a:srgbClr val="FFFFFF"/>
              </a:solidFill>
              <a:latin typeface="Roboto" charset="0"/>
              <a:cs typeface="Roboto" charset="0"/>
              <a:sym typeface="Roboto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8ED6C8E-9DAE-4C8D-8433-9C8F65DED7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1191736"/>
              </p:ext>
            </p:extLst>
          </p:nvPr>
        </p:nvGraphicFramePr>
        <p:xfrm>
          <a:off x="711198" y="1821539"/>
          <a:ext cx="10363200" cy="2115462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36275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45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452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452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2777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9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Nitrogen</a:t>
                      </a:r>
                      <a:endParaRPr lang="en-US" sz="24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419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LAPG (Unregulated) Loads</a:t>
                      </a:r>
                      <a:endParaRPr lang="en-US" sz="19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2017</a:t>
                      </a:r>
                      <a:endParaRPr lang="en-US" sz="19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WIP 2</a:t>
                      </a:r>
                      <a:endParaRPr lang="en-US" sz="19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Reduction</a:t>
                      </a:r>
                      <a:endParaRPr lang="en-US" sz="19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419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Developed </a:t>
                      </a:r>
                      <a:endParaRPr lang="en-US" sz="19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  791,469</a:t>
                      </a:r>
                      <a:endParaRPr lang="en-US" sz="1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</a:rPr>
                        <a:t>769,651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</a:rPr>
                        <a:t>21,818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419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Natural</a:t>
                      </a:r>
                      <a:endParaRPr lang="en-US" sz="19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 667,466</a:t>
                      </a:r>
                      <a:endParaRPr lang="en-US" sz="1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</a:rPr>
                        <a:t>680,280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</a:rPr>
                        <a:t>(12,814)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419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Septic</a:t>
                      </a:r>
                      <a:endParaRPr lang="en-US" sz="19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  202,959</a:t>
                      </a:r>
                      <a:endParaRPr lang="en-US" sz="1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</a:rPr>
                        <a:t>241,777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 (38,818)</a:t>
                      </a:r>
                      <a:endParaRPr lang="en-US" sz="1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090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Grand Total </a:t>
                      </a:r>
                      <a:endParaRPr lang="en-US" sz="19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 </a:t>
                      </a:r>
                      <a:r>
                        <a:rPr lang="en-US" sz="19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1,661,894</a:t>
                      </a:r>
                      <a:endParaRPr lang="en-US" sz="19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</a:rPr>
                        <a:t>1,691,708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(29,814)</a:t>
                      </a:r>
                      <a:r>
                        <a:rPr lang="en-US" sz="1900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   </a:t>
                      </a:r>
                      <a:endParaRPr lang="en-US" sz="19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706B708D-D0EA-4B35-8181-469800C660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7662736"/>
              </p:ext>
            </p:extLst>
          </p:nvPr>
        </p:nvGraphicFramePr>
        <p:xfrm>
          <a:off x="711201" y="4140201"/>
          <a:ext cx="10363199" cy="1930727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36275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452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452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452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56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9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Nitrogen</a:t>
                      </a:r>
                      <a:endParaRPr lang="en-US" sz="24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923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Regulated Loads</a:t>
                      </a:r>
                      <a:endParaRPr lang="en-US" sz="19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>
                          <a:solidFill>
                            <a:sysClr val="windowText" lastClr="000000"/>
                          </a:solidFill>
                          <a:effectLst/>
                        </a:rPr>
                        <a:t>2017</a:t>
                      </a:r>
                      <a:endParaRPr lang="en-US" sz="1900" b="1" i="0" u="none" strike="noStrike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>
                          <a:solidFill>
                            <a:sysClr val="windowText" lastClr="000000"/>
                          </a:solidFill>
                          <a:effectLst/>
                        </a:rPr>
                        <a:t>WIP 2</a:t>
                      </a:r>
                      <a:endParaRPr lang="en-US" sz="1900" b="1" i="0" u="none" strike="noStrike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>
                          <a:solidFill>
                            <a:sysClr val="windowText" lastClr="000000"/>
                          </a:solidFill>
                          <a:effectLst/>
                        </a:rPr>
                        <a:t>Reduction</a:t>
                      </a:r>
                      <a:endParaRPr lang="en-US" sz="1900" b="1" i="0" u="none" strike="noStrike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850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MS4/Construction</a:t>
                      </a:r>
                      <a:endParaRPr lang="en-US" sz="19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</a:rPr>
                        <a:t>754,815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</a:rPr>
                        <a:t>743,076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</a:rPr>
                        <a:t>11,739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850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Wastewater</a:t>
                      </a:r>
                      <a:endParaRPr lang="en-US" sz="19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</a:rPr>
                        <a:t>1,717,008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</a:rPr>
                        <a:t>3,083,467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</a:rPr>
                        <a:t>(1,366,459)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850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Grand Total</a:t>
                      </a:r>
                      <a:endParaRPr lang="en-US" sz="19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</a:rPr>
                        <a:t>2,4741,823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 </a:t>
                      </a:r>
                      <a:r>
                        <a:rPr lang="en-US" sz="19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3,826,543 </a:t>
                      </a:r>
                      <a:endParaRPr lang="en-US" sz="19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 baseline="0" dirty="0">
                          <a:solidFill>
                            <a:sysClr val="windowText" lastClr="000000"/>
                          </a:solidFill>
                          <a:effectLst/>
                        </a:rPr>
                        <a:t> (1,354,720)</a:t>
                      </a:r>
                      <a:endParaRPr lang="en-US" sz="19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Oval 2">
            <a:extLst>
              <a:ext uri="{FF2B5EF4-FFF2-40B4-BE49-F238E27FC236}">
                <a16:creationId xmlns:a16="http://schemas.microsoft.com/office/drawing/2014/main" id="{4F9F034F-AC3A-420C-AC47-F0A28B9760BD}"/>
              </a:ext>
            </a:extLst>
          </p:cNvPr>
          <p:cNvSpPr/>
          <p:nvPr/>
        </p:nvSpPr>
        <p:spPr>
          <a:xfrm>
            <a:off x="9144000" y="2006600"/>
            <a:ext cx="1625600" cy="2133600"/>
          </a:xfrm>
          <a:prstGeom prst="ellipse">
            <a:avLst/>
          </a:prstGeom>
          <a:noFill/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rgbClr val="000000"/>
              </a:buClr>
              <a:defRPr/>
            </a:pPr>
            <a:endParaRPr lang="en-US" sz="2400" kern="0"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435802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>
            <a:extLst>
              <a:ext uri="{FF2B5EF4-FFF2-40B4-BE49-F238E27FC236}">
                <a16:creationId xmlns:a16="http://schemas.microsoft.com/office/drawing/2014/main" id="{6B4E7524-5563-4A70-A8A2-9ED6C12CDC26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>
          <a:xfrm>
            <a:off x="516467" y="611717"/>
            <a:ext cx="11159067" cy="914400"/>
          </a:xfrm>
        </p:spPr>
        <p:txBody>
          <a:bodyPr>
            <a:normAutofit fontScale="90000"/>
          </a:bodyPr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Font typeface="Roboto Slab" panose="020B0604020202020204" charset="0"/>
              <a:buNone/>
            </a:pPr>
            <a:r>
              <a:rPr lang="en-US" altLang="en-US" sz="4000" u="sng" dirty="0">
                <a:latin typeface="Roboto Slab" panose="020B0604020202020204" charset="0"/>
                <a:cs typeface="Roboto Slab" panose="020B0604020202020204" charset="0"/>
                <a:sym typeface="Roboto Slab" panose="020B0604020202020204" charset="0"/>
              </a:rPr>
              <a:t>PDC8 developed local area planning goals (LAPGs)</a:t>
            </a:r>
          </a:p>
        </p:txBody>
      </p:sp>
      <p:sp>
        <p:nvSpPr>
          <p:cNvPr id="32771" name="Slide Number Placeholder 3">
            <a:extLst>
              <a:ext uri="{FF2B5EF4-FFF2-40B4-BE49-F238E27FC236}">
                <a16:creationId xmlns:a16="http://schemas.microsoft.com/office/drawing/2014/main" id="{6B8E5BBB-A700-489F-A14B-EE488501946C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buClr>
                <a:srgbClr val="000000"/>
              </a:buClr>
              <a:buFont typeface="Arial" panose="020B0604020202020204" pitchFamily="34" charset="0"/>
              <a:defRPr sz="1867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990575" indent="-380990">
              <a:buClr>
                <a:srgbClr val="000000"/>
              </a:buClr>
              <a:buFont typeface="Arial" panose="020B0604020202020204" pitchFamily="34" charset="0"/>
              <a:defRPr sz="1867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523962" indent="-304792">
              <a:buClr>
                <a:srgbClr val="000000"/>
              </a:buClr>
              <a:buFont typeface="Arial" panose="020B0604020202020204" pitchFamily="34" charset="0"/>
              <a:defRPr sz="1867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2133547" indent="-304792">
              <a:buClr>
                <a:srgbClr val="000000"/>
              </a:buClr>
              <a:buFont typeface="Arial" panose="020B0604020202020204" pitchFamily="34" charset="0"/>
              <a:defRPr sz="1867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743131" indent="-304792">
              <a:buClr>
                <a:srgbClr val="000000"/>
              </a:buClr>
              <a:buFont typeface="Arial" panose="020B0604020202020204" pitchFamily="34" charset="0"/>
              <a:defRPr sz="1867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3352716" indent="-304792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867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3962301" indent="-304792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867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4571886" indent="-304792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867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5181470" indent="-304792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867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fld id="{BB8E1870-7521-428B-A194-E0FA02908614}" type="slidenum">
              <a:rPr lang="en-US" altLang="en-US" sz="1333">
                <a:solidFill>
                  <a:srgbClr val="FFFFFF"/>
                </a:solidFill>
                <a:latin typeface="Roboto" charset="0"/>
                <a:cs typeface="Roboto" charset="0"/>
                <a:sym typeface="Roboto" charset="0"/>
              </a:rPr>
              <a:pPr/>
              <a:t>14</a:t>
            </a:fld>
            <a:endParaRPr lang="en-US" altLang="en-US" sz="1333">
              <a:solidFill>
                <a:srgbClr val="FFFFFF"/>
              </a:solidFill>
              <a:latin typeface="Roboto" charset="0"/>
              <a:cs typeface="Roboto" charset="0"/>
              <a:sym typeface="Roboto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03A485F-4773-4DDF-8ECC-E82EC81FAF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1764070"/>
              </p:ext>
            </p:extLst>
          </p:nvPr>
        </p:nvGraphicFramePr>
        <p:xfrm>
          <a:off x="711201" y="1905001"/>
          <a:ext cx="10464799" cy="2010275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36630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72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672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72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9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Phosphorus</a:t>
                      </a:r>
                      <a:endParaRPr lang="en-US" sz="24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890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LAPG (Unregulated) Loads</a:t>
                      </a:r>
                      <a:endParaRPr lang="en-US" sz="19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2017</a:t>
                      </a:r>
                      <a:endParaRPr lang="en-US" sz="19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WIP 2</a:t>
                      </a:r>
                      <a:endParaRPr lang="en-US" sz="19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Reduction</a:t>
                      </a:r>
                      <a:endParaRPr lang="en-US" sz="19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890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Developed </a:t>
                      </a:r>
                      <a:endParaRPr lang="en-US" sz="19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</a:rPr>
                        <a:t>111,128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</a:rPr>
                        <a:t>112,505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</a:rPr>
                        <a:t>(1,377)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890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Natural</a:t>
                      </a:r>
                      <a:endParaRPr lang="en-US" sz="19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</a:rPr>
                        <a:t>133,304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</a:rPr>
                        <a:t>144,502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</a:rPr>
                        <a:t>(11,198)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890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Septic</a:t>
                      </a:r>
                      <a:endParaRPr lang="en-US" sz="19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-   </a:t>
                      </a:r>
                      <a:endParaRPr lang="en-US" sz="1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-   </a:t>
                      </a:r>
                      <a:endParaRPr lang="en-US" sz="1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-   </a:t>
                      </a:r>
                      <a:endParaRPr lang="en-US" sz="1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890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Grand Total </a:t>
                      </a:r>
                      <a:endParaRPr lang="en-US" sz="19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</a:rPr>
                        <a:t>244,432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257,007</a:t>
                      </a:r>
                      <a:endParaRPr lang="en-US" sz="19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</a:rPr>
                        <a:t>(12,575)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4906F68-0371-41A1-A3C0-F82FF56B68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211313"/>
              </p:ext>
            </p:extLst>
          </p:nvPr>
        </p:nvGraphicFramePr>
        <p:xfrm>
          <a:off x="711201" y="4140202"/>
          <a:ext cx="10464799" cy="1828798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36630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72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672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72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3132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US" sz="19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Phosphorus</a:t>
                      </a:r>
                      <a:endParaRPr lang="en-US" sz="24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505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Regulated Loads</a:t>
                      </a:r>
                      <a:endParaRPr lang="en-US" sz="19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>
                          <a:solidFill>
                            <a:sysClr val="windowText" lastClr="000000"/>
                          </a:solidFill>
                          <a:effectLst/>
                        </a:rPr>
                        <a:t>2017</a:t>
                      </a:r>
                      <a:endParaRPr lang="en-US" sz="1900" b="1" i="0" u="none" strike="noStrike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>
                          <a:solidFill>
                            <a:sysClr val="windowText" lastClr="000000"/>
                          </a:solidFill>
                          <a:effectLst/>
                        </a:rPr>
                        <a:t>WIP 2</a:t>
                      </a:r>
                      <a:endParaRPr lang="en-US" sz="1900" b="1" i="0" u="none" strike="noStrike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Reduction</a:t>
                      </a:r>
                      <a:endParaRPr lang="en-US" sz="19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505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MS4/Construction</a:t>
                      </a:r>
                      <a:endParaRPr lang="en-US" sz="19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</a:rPr>
                        <a:t>87,461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89,122</a:t>
                      </a:r>
                      <a:endParaRPr lang="en-US" sz="1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Calibri"/>
                        </a:rPr>
                        <a:t>(1,661)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505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Wastewater</a:t>
                      </a:r>
                      <a:endParaRPr lang="en-US" sz="19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 58,162</a:t>
                      </a:r>
                      <a:endParaRPr lang="en-US" sz="1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164,653  </a:t>
                      </a:r>
                      <a:endParaRPr lang="en-US" sz="1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u="none" strike="noStrike" baseline="0" dirty="0">
                          <a:solidFill>
                            <a:sysClr val="windowText" lastClr="000000"/>
                          </a:solidFill>
                          <a:effectLst/>
                        </a:rPr>
                        <a:t>(106,491)</a:t>
                      </a:r>
                      <a:endParaRPr lang="en-US" sz="1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230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Grand Total</a:t>
                      </a:r>
                      <a:endParaRPr lang="en-US" sz="19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145,623  </a:t>
                      </a:r>
                      <a:endParaRPr lang="en-US" sz="19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164,653</a:t>
                      </a:r>
                      <a:endParaRPr lang="en-US" sz="19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900" b="1" u="none" strike="noStrike" dirty="0">
                          <a:solidFill>
                            <a:sysClr val="windowText" lastClr="000000"/>
                          </a:solidFill>
                          <a:effectLst/>
                        </a:rPr>
                        <a:t>(108,152)</a:t>
                      </a:r>
                      <a:endParaRPr lang="en-US" sz="19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" name="Oval 6">
            <a:extLst>
              <a:ext uri="{FF2B5EF4-FFF2-40B4-BE49-F238E27FC236}">
                <a16:creationId xmlns:a16="http://schemas.microsoft.com/office/drawing/2014/main" id="{386FA23E-9F1C-4960-A855-8C63E046F062}"/>
              </a:ext>
            </a:extLst>
          </p:cNvPr>
          <p:cNvSpPr/>
          <p:nvPr/>
        </p:nvSpPr>
        <p:spPr>
          <a:xfrm>
            <a:off x="9173633" y="1905000"/>
            <a:ext cx="1625600" cy="2133600"/>
          </a:xfrm>
          <a:prstGeom prst="ellipse">
            <a:avLst/>
          </a:prstGeom>
          <a:noFill/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rgbClr val="000000"/>
              </a:buClr>
              <a:defRPr/>
            </a:pPr>
            <a:endParaRPr lang="en-US" sz="2400" kern="0"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189608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hape 165">
            <a:extLst>
              <a:ext uri="{FF2B5EF4-FFF2-40B4-BE49-F238E27FC236}">
                <a16:creationId xmlns:a16="http://schemas.microsoft.com/office/drawing/2014/main" id="{5367A8E7-E4BD-43BD-993D-EE135983C2DB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>
          <a:xfrm>
            <a:off x="516467" y="611717"/>
            <a:ext cx="11159067" cy="914400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Font typeface="Roboto Slab" panose="020B0604020202020204" charset="0"/>
              <a:buNone/>
            </a:pPr>
            <a:r>
              <a:rPr lang="en-US" altLang="en-US" sz="4000" u="sng" dirty="0">
                <a:latin typeface="Roboto Slab" panose="020B0604020202020204" charset="0"/>
                <a:cs typeface="Roboto Slab" panose="020B0604020202020204" charset="0"/>
                <a:sym typeface="Roboto Slab" panose="020B0604020202020204" charset="0"/>
              </a:rPr>
              <a:t>Phase III WIP Planning Next Steps</a:t>
            </a:r>
          </a:p>
        </p:txBody>
      </p:sp>
      <p:sp>
        <p:nvSpPr>
          <p:cNvPr id="52227" name="Shape 166">
            <a:extLst>
              <a:ext uri="{FF2B5EF4-FFF2-40B4-BE49-F238E27FC236}">
                <a16:creationId xmlns:a16="http://schemas.microsoft.com/office/drawing/2014/main" id="{A06275E7-14AD-4C41-9E16-5350ABA38AFB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xfrm>
            <a:off x="1322917" y="1936751"/>
            <a:ext cx="10869083" cy="4104216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None/>
            </a:pPr>
            <a:r>
              <a:rPr lang="en-US" altLang="en-US" sz="2400" dirty="0">
                <a:latin typeface="Roboto" charset="0"/>
                <a:cs typeface="Roboto" charset="0"/>
                <a:sym typeface="Roboto" charset="0"/>
              </a:rPr>
              <a:t>Aug. 17 – Stakeholder meeting #1</a:t>
            </a:r>
          </a:p>
          <a:p>
            <a:pPr marL="0" indent="0">
              <a:lnSpc>
                <a:spcPct val="115000"/>
              </a:lnSpc>
              <a:spcBef>
                <a:spcPts val="2133"/>
              </a:spcBef>
              <a:spcAft>
                <a:spcPct val="0"/>
              </a:spcAft>
              <a:buClr>
                <a:srgbClr val="FFFFFF"/>
              </a:buClr>
              <a:buNone/>
            </a:pPr>
            <a:r>
              <a:rPr lang="en-US" altLang="en-US" sz="2400" dirty="0">
                <a:latin typeface="Roboto" charset="0"/>
                <a:cs typeface="Roboto" charset="0"/>
                <a:sym typeface="Roboto" charset="0"/>
              </a:rPr>
              <a:t>Sept. – Stakeholder meeting #2</a:t>
            </a:r>
          </a:p>
          <a:p>
            <a:pPr marL="0" indent="0">
              <a:lnSpc>
                <a:spcPct val="115000"/>
              </a:lnSpc>
              <a:spcBef>
                <a:spcPts val="2133"/>
              </a:spcBef>
              <a:spcAft>
                <a:spcPct val="0"/>
              </a:spcAft>
              <a:buClr>
                <a:srgbClr val="FFFFFF"/>
              </a:buClr>
              <a:buNone/>
            </a:pPr>
            <a:r>
              <a:rPr lang="en-US" altLang="en-US" sz="2400" dirty="0">
                <a:latin typeface="Roboto" charset="0"/>
                <a:cs typeface="Roboto" charset="0"/>
                <a:sym typeface="Roboto" charset="0"/>
              </a:rPr>
              <a:t>Sept. 15 – Interim report due (Activity 1)</a:t>
            </a:r>
          </a:p>
          <a:p>
            <a:pPr marL="0" indent="0">
              <a:lnSpc>
                <a:spcPct val="115000"/>
              </a:lnSpc>
              <a:spcBef>
                <a:spcPts val="2133"/>
              </a:spcBef>
              <a:spcAft>
                <a:spcPct val="0"/>
              </a:spcAft>
              <a:buClr>
                <a:srgbClr val="FFFFFF"/>
              </a:buClr>
              <a:buNone/>
            </a:pPr>
            <a:r>
              <a:rPr lang="en-US" altLang="en-US" sz="2400" dirty="0">
                <a:latin typeface="Roboto" charset="0"/>
                <a:cs typeface="Roboto" charset="0"/>
                <a:sym typeface="Roboto" charset="0"/>
              </a:rPr>
              <a:t>Oct. – Stakeholder meeting #3</a:t>
            </a:r>
          </a:p>
          <a:p>
            <a:pPr marL="0" indent="0">
              <a:lnSpc>
                <a:spcPct val="115000"/>
              </a:lnSpc>
              <a:spcBef>
                <a:spcPts val="2133"/>
              </a:spcBef>
              <a:spcAft>
                <a:spcPct val="0"/>
              </a:spcAft>
              <a:buClr>
                <a:srgbClr val="FFFFFF"/>
              </a:buClr>
              <a:buNone/>
            </a:pPr>
            <a:r>
              <a:rPr lang="en-US" altLang="en-US" sz="2400" dirty="0">
                <a:latin typeface="Roboto" charset="0"/>
                <a:cs typeface="Roboto" charset="0"/>
                <a:sym typeface="Roboto" charset="0"/>
              </a:rPr>
              <a:t>Sept. - Dec. – Revise BMP input decks (Activity 2), Identify programmatic actions for Phase III WIP implementation (Activity 3)</a:t>
            </a:r>
          </a:p>
          <a:p>
            <a:pPr marL="0" indent="0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Clr>
                <a:srgbClr val="FFFFFF"/>
              </a:buClr>
              <a:buNone/>
            </a:pPr>
            <a:r>
              <a:rPr lang="en-US" altLang="en-US" sz="2400" dirty="0">
                <a:latin typeface="Roboto" charset="0"/>
                <a:cs typeface="Roboto" charset="0"/>
                <a:sym typeface="Roboto" charset="0"/>
              </a:rPr>
              <a:t>Dec. 15 - Final Project Report due to DEQ</a:t>
            </a:r>
          </a:p>
        </p:txBody>
      </p:sp>
      <p:pic>
        <p:nvPicPr>
          <p:cNvPr id="52228" name="Shape 167">
            <a:extLst>
              <a:ext uri="{FF2B5EF4-FFF2-40B4-BE49-F238E27FC236}">
                <a16:creationId xmlns:a16="http://schemas.microsoft.com/office/drawing/2014/main" id="{F56EEBEE-0E71-4D9D-90C5-195306F85195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985" y="1837267"/>
            <a:ext cx="563033" cy="641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9" name="Shape 168">
            <a:extLst>
              <a:ext uri="{FF2B5EF4-FFF2-40B4-BE49-F238E27FC236}">
                <a16:creationId xmlns:a16="http://schemas.microsoft.com/office/drawing/2014/main" id="{D10A6347-5AD0-4CDC-90BA-695C0FF6F035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985" y="2599267"/>
            <a:ext cx="563033" cy="643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0" name="Shape 169">
            <a:extLst>
              <a:ext uri="{FF2B5EF4-FFF2-40B4-BE49-F238E27FC236}">
                <a16:creationId xmlns:a16="http://schemas.microsoft.com/office/drawing/2014/main" id="{B97D9304-843E-4E3F-A384-5AB1E6162305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985" y="3327400"/>
            <a:ext cx="563033" cy="643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1" name="Shape 170">
            <a:extLst>
              <a:ext uri="{FF2B5EF4-FFF2-40B4-BE49-F238E27FC236}">
                <a16:creationId xmlns:a16="http://schemas.microsoft.com/office/drawing/2014/main" id="{B4B670EE-AE7B-4711-8D0E-E073BA35D925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985" y="4049184"/>
            <a:ext cx="563033" cy="641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2" name="Shape 171">
            <a:extLst>
              <a:ext uri="{FF2B5EF4-FFF2-40B4-BE49-F238E27FC236}">
                <a16:creationId xmlns:a16="http://schemas.microsoft.com/office/drawing/2014/main" id="{3C3B2A90-3D31-4DD1-9817-D32FA16BFE28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985" y="4821767"/>
            <a:ext cx="563033" cy="641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4" name="Slide Number Placeholder 1">
            <a:extLst>
              <a:ext uri="{FF2B5EF4-FFF2-40B4-BE49-F238E27FC236}">
                <a16:creationId xmlns:a16="http://schemas.microsoft.com/office/drawing/2014/main" id="{D9E603A1-2F79-443F-AB19-2884351937D9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buClr>
                <a:srgbClr val="000000"/>
              </a:buClr>
              <a:buFont typeface="Arial" panose="020B0604020202020204" pitchFamily="34" charset="0"/>
              <a:defRPr sz="1867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990575" indent="-380990">
              <a:buClr>
                <a:srgbClr val="000000"/>
              </a:buClr>
              <a:buFont typeface="Arial" panose="020B0604020202020204" pitchFamily="34" charset="0"/>
              <a:defRPr sz="1867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523962" indent="-304792">
              <a:buClr>
                <a:srgbClr val="000000"/>
              </a:buClr>
              <a:buFont typeface="Arial" panose="020B0604020202020204" pitchFamily="34" charset="0"/>
              <a:defRPr sz="1867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2133547" indent="-304792">
              <a:buClr>
                <a:srgbClr val="000000"/>
              </a:buClr>
              <a:buFont typeface="Arial" panose="020B0604020202020204" pitchFamily="34" charset="0"/>
              <a:defRPr sz="1867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743131" indent="-304792">
              <a:buClr>
                <a:srgbClr val="000000"/>
              </a:buClr>
              <a:buFont typeface="Arial" panose="020B0604020202020204" pitchFamily="34" charset="0"/>
              <a:defRPr sz="1867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3352716" indent="-304792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867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3962301" indent="-304792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867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4571886" indent="-304792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867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5181470" indent="-304792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867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fld id="{3F0A5929-6FEC-4B0C-B26C-A718902A9F56}" type="slidenum">
              <a:rPr lang="en-US" altLang="en-US" sz="1333">
                <a:solidFill>
                  <a:srgbClr val="FFFFFF"/>
                </a:solidFill>
                <a:latin typeface="Roboto" charset="0"/>
                <a:cs typeface="Roboto" charset="0"/>
                <a:sym typeface="Roboto" charset="0"/>
              </a:rPr>
              <a:pPr/>
              <a:t>15</a:t>
            </a:fld>
            <a:endParaRPr lang="en-US" altLang="en-US" sz="1333">
              <a:solidFill>
                <a:srgbClr val="FFFFFF"/>
              </a:solidFill>
              <a:latin typeface="Roboto" charset="0"/>
              <a:cs typeface="Roboto" charset="0"/>
              <a:sym typeface="Robot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16283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9B14E1-4DA0-4BD8-A568-C46D0A4094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/>
              <a:t>Contact information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5365C5-76F2-4C9E-AFBA-478ABBE0F99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52396" indent="0">
              <a:buNone/>
            </a:pPr>
            <a:r>
              <a:rPr lang="en-US" sz="2500" cap="none" dirty="0"/>
              <a:t>Normand Goulet</a:t>
            </a:r>
          </a:p>
          <a:p>
            <a:pPr marL="152396" indent="0">
              <a:buNone/>
            </a:pPr>
            <a:r>
              <a:rPr lang="en-US" sz="2500" cap="none" dirty="0"/>
              <a:t>Director, Division of Planning and environmental services</a:t>
            </a:r>
          </a:p>
          <a:p>
            <a:pPr marL="152396" indent="0">
              <a:buNone/>
            </a:pPr>
            <a:r>
              <a:rPr lang="en-US" sz="2500" cap="none" dirty="0"/>
              <a:t>Northern virginia regional commission</a:t>
            </a:r>
          </a:p>
          <a:p>
            <a:endParaRPr lang="en-US" sz="2500" cap="none" dirty="0"/>
          </a:p>
          <a:p>
            <a:r>
              <a:rPr lang="en-US" sz="2500" cap="none" dirty="0">
                <a:hlinkClick r:id="rId2"/>
              </a:rPr>
              <a:t>ngoulet@novaregion.org</a:t>
            </a:r>
            <a:endParaRPr lang="en-US" sz="2500" cap="none" dirty="0"/>
          </a:p>
          <a:p>
            <a:r>
              <a:rPr lang="en-US" sz="2500" u="sng" cap="none" dirty="0">
                <a:hlinkClick r:id="rId3"/>
              </a:rPr>
              <a:t>https://www.novaregion.org/1398/Virginia-Chesapeake-Bay-Phase-III-WIP</a:t>
            </a:r>
            <a:endParaRPr lang="en-US" sz="2500" cap="none" dirty="0"/>
          </a:p>
        </p:txBody>
      </p:sp>
    </p:spTree>
    <p:extLst>
      <p:ext uri="{BB962C8B-B14F-4D97-AF65-F5344CB8AC3E}">
        <p14:creationId xmlns:p14="http://schemas.microsoft.com/office/powerpoint/2010/main" val="2282225732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DEB094D4-7FD8-4F86-93D5-B0F1341EF58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2658</TotalTime>
  <Words>802</Words>
  <Application>Microsoft Office PowerPoint</Application>
  <PresentationFormat>Widescreen</PresentationFormat>
  <Paragraphs>175</Paragraphs>
  <Slides>16</Slides>
  <Notes>5</Notes>
  <HiddenSlides>2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Arial</vt:lpstr>
      <vt:lpstr>Calibri</vt:lpstr>
      <vt:lpstr>Roboto</vt:lpstr>
      <vt:lpstr>Roboto Slab</vt:lpstr>
      <vt:lpstr>Times New Roman</vt:lpstr>
      <vt:lpstr>Tw Cen MT</vt:lpstr>
      <vt:lpstr>Wingdings</vt:lpstr>
      <vt:lpstr>Droplet</vt:lpstr>
      <vt:lpstr>Chesapeake Bay TMDL Phase III WIP Northern Virginia </vt:lpstr>
      <vt:lpstr>What is a tmdl</vt:lpstr>
      <vt:lpstr>What is a WIP?</vt:lpstr>
      <vt:lpstr>EPA Expectations for the Phase III Watershed  Implementation Plans (June 20, 2018)</vt:lpstr>
      <vt:lpstr>How Will Phase III Differ from Phases I and II?</vt:lpstr>
      <vt:lpstr>Statewide WIP III Process Overview</vt:lpstr>
      <vt:lpstr>PowerPoint Presentation</vt:lpstr>
      <vt:lpstr>PowerPoint Presentation</vt:lpstr>
      <vt:lpstr>PowerPoint Presentation</vt:lpstr>
      <vt:lpstr>Regional Process Overview</vt:lpstr>
      <vt:lpstr>PDC Planning Tasks</vt:lpstr>
      <vt:lpstr>Why THE PDC’s?</vt:lpstr>
      <vt:lpstr>PDC8 Developed Local area planning goals (LAPGs)?</vt:lpstr>
      <vt:lpstr>PDC8 developed local area planning goals (LAPGs)</vt:lpstr>
      <vt:lpstr>Phase III WIP Planning Next Steps</vt:lpstr>
      <vt:lpstr>Contact information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Virginia Phase III WIP northern Virginia Planning unit Load allocation</dc:title>
  <dc:creator>Normand Goulet</dc:creator>
  <cp:lastModifiedBy>Nasser Ameen</cp:lastModifiedBy>
  <cp:revision>43</cp:revision>
  <cp:lastPrinted>2018-08-16T18:13:31Z</cp:lastPrinted>
  <dcterms:created xsi:type="dcterms:W3CDTF">2018-07-12T01:56:45Z</dcterms:created>
  <dcterms:modified xsi:type="dcterms:W3CDTF">2018-09-13T19:52:47Z</dcterms:modified>
</cp:coreProperties>
</file>