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25"/>
  </p:notesMasterIdLst>
  <p:handoutMasterIdLst>
    <p:handoutMasterId r:id="rId26"/>
  </p:handoutMasterIdLst>
  <p:sldIdLst>
    <p:sldId id="289" r:id="rId2"/>
    <p:sldId id="322" r:id="rId3"/>
    <p:sldId id="337" r:id="rId4"/>
    <p:sldId id="312" r:id="rId5"/>
    <p:sldId id="332" r:id="rId6"/>
    <p:sldId id="328" r:id="rId7"/>
    <p:sldId id="338" r:id="rId8"/>
    <p:sldId id="331" r:id="rId9"/>
    <p:sldId id="318" r:id="rId10"/>
    <p:sldId id="319" r:id="rId11"/>
    <p:sldId id="333" r:id="rId12"/>
    <p:sldId id="314" r:id="rId13"/>
    <p:sldId id="325" r:id="rId14"/>
    <p:sldId id="327" r:id="rId15"/>
    <p:sldId id="339" r:id="rId16"/>
    <p:sldId id="340" r:id="rId17"/>
    <p:sldId id="303" r:id="rId18"/>
    <p:sldId id="341" r:id="rId19"/>
    <p:sldId id="335" r:id="rId20"/>
    <p:sldId id="278" r:id="rId21"/>
    <p:sldId id="323" r:id="rId22"/>
    <p:sldId id="321" r:id="rId23"/>
    <p:sldId id="336" r:id="rId24"/>
  </p:sldIdLst>
  <p:sldSz cx="9144000" cy="6858000" type="screen4x3"/>
  <p:notesSz cx="7010400" cy="92964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Karl Berger" initials="KB" lastIdx="1" clrIdx="0">
    <p:extLst>
      <p:ext uri="{19B8F6BF-5375-455C-9EA6-DF929625EA0E}">
        <p15:presenceInfo xmlns:p15="http://schemas.microsoft.com/office/powerpoint/2012/main" userId="S-1-5-21-249968381-1788289540-2076119496-1095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 scaleToFitPaper="1" frameSlides="1"/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280" autoAdjust="0"/>
    <p:restoredTop sz="99034" autoAdjust="0"/>
  </p:normalViewPr>
  <p:slideViewPr>
    <p:cSldViewPr snapToGrid="0" snapToObjects="1">
      <p:cViewPr varScale="1">
        <p:scale>
          <a:sx n="126" d="100"/>
          <a:sy n="126" d="100"/>
        </p:scale>
        <p:origin x="138" y="38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 varScale="1">
      <p:scale>
        <a:sx n="1" d="1"/>
        <a:sy n="1" d="1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commentAuthors" Target="commentAuthors.xml"/><Relationship Id="rId30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970938" y="0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r">
              <a:defRPr sz="1200"/>
            </a:lvl1pPr>
          </a:lstStyle>
          <a:p>
            <a:fld id="{D8623175-169F-3846-BA4D-E652445F38E3}" type="datetimeFigureOut">
              <a:rPr lang="en-US" smtClean="0"/>
              <a:t>9/8/2017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829967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970938" y="8829967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r">
              <a:defRPr sz="1200"/>
            </a:lvl1pPr>
          </a:lstStyle>
          <a:p>
            <a:fld id="{9F66097F-446C-1B4D-939C-DE6109EA7CAE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28928190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970938" y="0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r">
              <a:defRPr sz="1200"/>
            </a:lvl1pPr>
          </a:lstStyle>
          <a:p>
            <a:fld id="{6E8B3D8F-114B-A443-AC93-AB6267D4A736}" type="datetimeFigureOut">
              <a:rPr lang="en-US" smtClean="0"/>
              <a:t>9/8/2017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81100" y="696913"/>
            <a:ext cx="4648200" cy="34861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3177" tIns="46589" rIns="93177" bIns="46589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01040" y="4415790"/>
            <a:ext cx="5608320" cy="4183380"/>
          </a:xfrm>
          <a:prstGeom prst="rect">
            <a:avLst/>
          </a:prstGeom>
        </p:spPr>
        <p:txBody>
          <a:bodyPr vert="horz" lIns="93177" tIns="46589" rIns="93177" bIns="46589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829967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970938" y="8829967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r">
              <a:defRPr sz="1200"/>
            </a:lvl1pPr>
          </a:lstStyle>
          <a:p>
            <a:fld id="{1436F691-95C7-1B40-B9ED-37CC98F20D13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95280751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G Title Slid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>
            <a:spLocks/>
          </p:cNvSpPr>
          <p:nvPr userDrawn="1"/>
        </p:nvSpPr>
        <p:spPr>
          <a:xfrm>
            <a:off x="0" y="6126480"/>
            <a:ext cx="9144000" cy="731520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none" lIns="0" tIns="0" rIns="0" bIns="0" rtlCol="0" anchor="t" anchorCtr="0"/>
          <a:lstStyle/>
          <a:p>
            <a:pPr algn="ctr"/>
            <a:endParaRPr lang="en-US" dirty="0"/>
          </a:p>
        </p:txBody>
      </p:sp>
      <p:pic>
        <p:nvPicPr>
          <p:cNvPr id="5" name="Picture 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7242" y="6280480"/>
            <a:ext cx="2282865" cy="4235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637070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G Title Slide 2-Pho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/>
          </p:cNvSpPr>
          <p:nvPr userDrawn="1"/>
        </p:nvSpPr>
        <p:spPr>
          <a:xfrm>
            <a:off x="0" y="6126480"/>
            <a:ext cx="9144000" cy="731520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none" lIns="0" tIns="0" rIns="0" bIns="0" rtlCol="0" anchor="t" anchorCtr="0"/>
          <a:lstStyle/>
          <a:p>
            <a:pPr algn="ctr"/>
            <a:endParaRPr lang="en-US" dirty="0"/>
          </a:p>
        </p:txBody>
      </p:sp>
      <p:sp>
        <p:nvSpPr>
          <p:cNvPr id="6" name="Rectangle 5"/>
          <p:cNvSpPr>
            <a:spLocks/>
          </p:cNvSpPr>
          <p:nvPr userDrawn="1"/>
        </p:nvSpPr>
        <p:spPr>
          <a:xfrm>
            <a:off x="0" y="0"/>
            <a:ext cx="9144000" cy="2057400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t" anchorCtr="0"/>
          <a:lstStyle/>
          <a:p>
            <a:pPr algn="ctr"/>
            <a:endParaRPr lang="en-US" dirty="0"/>
          </a:p>
        </p:txBody>
      </p:sp>
      <p:pic>
        <p:nvPicPr>
          <p:cNvPr id="7" name="Picture 6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7242" y="6280480"/>
            <a:ext cx="2282865" cy="4235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983254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G - Header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0" name="Straight Connector 9"/>
          <p:cNvCxnSpPr/>
          <p:nvPr userDrawn="1"/>
        </p:nvCxnSpPr>
        <p:spPr>
          <a:xfrm>
            <a:off x="8461552" y="6353741"/>
            <a:ext cx="0" cy="276999"/>
          </a:xfrm>
          <a:prstGeom prst="line">
            <a:avLst/>
          </a:prstGeom>
          <a:ln w="12700">
            <a:solidFill>
              <a:schemeClr val="tx1">
                <a:lumMod val="50000"/>
                <a:lumOff val="50000"/>
              </a:schemeClr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5" name="Picture 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6280480"/>
            <a:ext cx="2282870" cy="423518"/>
          </a:xfrm>
          <a:prstGeom prst="rect">
            <a:avLst/>
          </a:prstGeom>
        </p:spPr>
      </p:pic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59367" y="6419088"/>
            <a:ext cx="258017" cy="155448"/>
          </a:xfrm>
          <a:prstGeom prst="rect">
            <a:avLst/>
          </a:prstGeom>
        </p:spPr>
        <p:txBody>
          <a:bodyPr lIns="0" tIns="0" rIns="0" bIns="0" anchor="ctr" anchorCtr="0">
            <a:normAutofit/>
          </a:bodyPr>
          <a:lstStyle>
            <a:lvl1pPr>
              <a:defRPr sz="10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</a:defRPr>
            </a:lvl1pPr>
          </a:lstStyle>
          <a:p>
            <a:fld id="{7CB1CFCA-EE77-9F4A-8FAE-3286F1D37F0D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6680184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G Photo - Full Page 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0" y="-2"/>
            <a:ext cx="9144000" cy="6126480"/>
          </a:xfrm>
          <a:prstGeom prst="rect">
            <a:avLst/>
          </a:prstGeom>
          <a:effectLst/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dirty="0"/>
              <a:t>Click icon to add picture</a:t>
            </a:r>
          </a:p>
        </p:txBody>
      </p:sp>
      <p:cxnSp>
        <p:nvCxnSpPr>
          <p:cNvPr id="10" name="Straight Connector 9"/>
          <p:cNvCxnSpPr/>
          <p:nvPr userDrawn="1"/>
        </p:nvCxnSpPr>
        <p:spPr>
          <a:xfrm>
            <a:off x="8461552" y="6353741"/>
            <a:ext cx="0" cy="276999"/>
          </a:xfrm>
          <a:prstGeom prst="line">
            <a:avLst/>
          </a:prstGeom>
          <a:ln w="12700">
            <a:solidFill>
              <a:srgbClr val="7F7F7F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6" name="Picture 5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6280480"/>
            <a:ext cx="2282870" cy="423518"/>
          </a:xfrm>
          <a:prstGeom prst="rect">
            <a:avLst/>
          </a:prstGeom>
        </p:spPr>
      </p:pic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59367" y="6419088"/>
            <a:ext cx="258017" cy="155448"/>
          </a:xfrm>
          <a:prstGeom prst="rect">
            <a:avLst/>
          </a:prstGeom>
        </p:spPr>
        <p:txBody>
          <a:bodyPr lIns="0" tIns="0" rIns="0" bIns="0" anchor="ctr" anchorCtr="0">
            <a:normAutofit/>
          </a:bodyPr>
          <a:lstStyle>
            <a:lvl1pPr>
              <a:defRPr sz="10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</a:defRPr>
            </a:lvl1pPr>
          </a:lstStyle>
          <a:p>
            <a:fld id="{7CB1CFCA-EE77-9F4A-8FAE-3286F1D37F0D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4730303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G - Last P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6280480"/>
            <a:ext cx="2282870" cy="4235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0296352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1277495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9" r:id="rId2"/>
    <p:sldLayoutId id="2147483650" r:id="rId3"/>
    <p:sldLayoutId id="2147483657" r:id="rId4"/>
    <p:sldLayoutId id="2147483660" r:id="rId5"/>
  </p:sldLayoutIdLst>
  <p:hf hdr="0" dt="0"/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jpg"/><Relationship Id="rId4" Type="http://schemas.openxmlformats.org/officeDocument/2006/relationships/image" Target="../media/image5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3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3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hyperlink" Target="mailto:kberger@mwcog.org" TargetMode="External"/><Relationship Id="rId1" Type="http://schemas.openxmlformats.org/officeDocument/2006/relationships/slideLayout" Target="../slideLayouts/slideLayout5.xml"/><Relationship Id="rId4" Type="http://schemas.openxmlformats.org/officeDocument/2006/relationships/hyperlink" Target="http://cbrim.er.usgs.gov/loads_query.html" TargetMode="Externa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3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emf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3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88714534"/>
              </p:ext>
            </p:extLst>
          </p:nvPr>
        </p:nvGraphicFramePr>
        <p:xfrm>
          <a:off x="262606" y="2244438"/>
          <a:ext cx="8707582" cy="3351136"/>
        </p:xfrm>
        <a:graphic>
          <a:graphicData uri="http://schemas.openxmlformats.org/drawingml/2006/table">
            <a:tbl>
              <a:tblPr firstRow="1">
                <a:tableStyleId>{5C22544A-7EE6-4342-B048-85BDC9FD1C3A}</a:tableStyleId>
              </a:tblPr>
              <a:tblGrid>
                <a:gridCol w="8707582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</a:tblGrid>
              <a:tr h="791359">
                <a:tc>
                  <a:txBody>
                    <a:bodyPr/>
                    <a:lstStyle/>
                    <a:p>
                      <a:pPr algn="l">
                        <a:lnSpc>
                          <a:spcPct val="70000"/>
                        </a:lnSpc>
                      </a:pPr>
                      <a:r>
                        <a:rPr lang="en-US" sz="3600" b="0" i="0" cap="all" spc="0" dirty="0">
                          <a:solidFill>
                            <a:schemeClr val="tx2"/>
                          </a:solidFill>
                          <a:latin typeface="+mn-lt"/>
                          <a:ea typeface="Ebrima" panose="02000000000000000000" pitchFamily="2" charset="0"/>
                          <a:cs typeface="Franklin Gothic Book"/>
                        </a:rPr>
                        <a:t/>
                      </a:r>
                      <a:br>
                        <a:rPr lang="en-US" sz="3600" b="0" i="0" cap="all" spc="0" dirty="0">
                          <a:solidFill>
                            <a:schemeClr val="tx2"/>
                          </a:solidFill>
                          <a:latin typeface="+mn-lt"/>
                          <a:ea typeface="Ebrima" panose="02000000000000000000" pitchFamily="2" charset="0"/>
                          <a:cs typeface="Franklin Gothic Book"/>
                        </a:rPr>
                      </a:br>
                      <a:r>
                        <a:rPr lang="en-US" sz="3600" b="0" i="0" cap="all" spc="0" dirty="0">
                          <a:solidFill>
                            <a:schemeClr val="tx2"/>
                          </a:solidFill>
                          <a:latin typeface="+mn-lt"/>
                          <a:ea typeface="Ebrima" panose="02000000000000000000" pitchFamily="2" charset="0"/>
                          <a:cs typeface="Franklin Gothic Book"/>
                        </a:rPr>
                        <a:t>Chesapeake bay program</a:t>
                      </a:r>
                    </a:p>
                    <a:p>
                      <a:pPr algn="l">
                        <a:lnSpc>
                          <a:spcPct val="70000"/>
                        </a:lnSpc>
                      </a:pPr>
                      <a:r>
                        <a:rPr lang="en-US" sz="2800" b="0" i="0" cap="all" spc="0" dirty="0">
                          <a:solidFill>
                            <a:schemeClr val="tx2"/>
                          </a:solidFill>
                          <a:latin typeface="+mn-lt"/>
                          <a:ea typeface="Ebrima" panose="02000000000000000000" pitchFamily="2" charset="0"/>
                          <a:cs typeface="Franklin Gothic Book"/>
                        </a:rPr>
                        <a:t>Bay TMDL Midpoint Assessment</a:t>
                      </a:r>
                    </a:p>
                  </a:txBody>
                  <a:tcPr marR="45720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762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407917">
                <a:tc>
                  <a:txBody>
                    <a:bodyPr/>
                    <a:lstStyle/>
                    <a:p>
                      <a:pPr algn="l">
                        <a:lnSpc>
                          <a:spcPts val="2760"/>
                        </a:lnSpc>
                      </a:pPr>
                      <a:endParaRPr lang="en-US" sz="2800" dirty="0">
                        <a:solidFill>
                          <a:schemeClr val="accent1">
                            <a:lumMod val="60000"/>
                            <a:lumOff val="40000"/>
                          </a:schemeClr>
                        </a:solidFill>
                        <a:latin typeface="Franklin Gothic Medium"/>
                        <a:ea typeface="Ebrima" panose="02000000000000000000" pitchFamily="2" charset="0"/>
                        <a:cs typeface="Franklin Gothic Medium"/>
                      </a:endParaRPr>
                    </a:p>
                  </a:txBody>
                  <a:tcPr marL="0" marR="45720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blipFill rotWithShape="1">
                      <a:blip r:embed="rId2"/>
                      <a:stretch>
                        <a:fillRect/>
                      </a:stretch>
                    </a:blipFill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565257">
                <a:tc>
                  <a:txBody>
                    <a:bodyPr/>
                    <a:lstStyle/>
                    <a:p>
                      <a:pPr algn="l">
                        <a:lnSpc>
                          <a:spcPts val="2760"/>
                        </a:lnSpc>
                      </a:pPr>
                      <a:r>
                        <a:rPr lang="en-US" sz="2800" baseline="0" dirty="0">
                          <a:solidFill>
                            <a:schemeClr val="tx2"/>
                          </a:solidFill>
                          <a:latin typeface="Franklin Gothic Medium"/>
                          <a:ea typeface="Ebrima" panose="02000000000000000000" pitchFamily="2" charset="0"/>
                          <a:cs typeface="Franklin Gothic Medium"/>
                        </a:rPr>
                        <a:t>Key Decision Points &amp; Opportunities for COG Input </a:t>
                      </a:r>
                      <a:endParaRPr lang="en-US" sz="2800" dirty="0">
                        <a:solidFill>
                          <a:srgbClr val="FF0000"/>
                        </a:solidFill>
                        <a:latin typeface="Franklin Gothic Medium"/>
                        <a:ea typeface="Ebrima" panose="02000000000000000000" pitchFamily="2" charset="0"/>
                        <a:cs typeface="Franklin Gothic Medium"/>
                      </a:endParaRPr>
                    </a:p>
                  </a:txBody>
                  <a:tcPr marR="457200" marT="0" marB="137160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1311162">
                <a:tc>
                  <a:txBody>
                    <a:bodyPr/>
                    <a:lstStyle/>
                    <a:p>
                      <a:pPr algn="l">
                        <a:spcBef>
                          <a:spcPts val="0"/>
                        </a:spcBef>
                      </a:pPr>
                      <a:r>
                        <a:rPr lang="en-US" sz="1200" dirty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Franklin Gothic Medium"/>
                          <a:ea typeface="Ebrima" panose="02000000000000000000" pitchFamily="2" charset="0"/>
                          <a:cs typeface="Franklin Gothic Medium"/>
                        </a:rPr>
                        <a:t>Tanya Spano and Karl Berger</a:t>
                      </a:r>
                    </a:p>
                    <a:p>
                      <a:pPr algn="l">
                        <a:spcBef>
                          <a:spcPts val="0"/>
                        </a:spcBef>
                      </a:pPr>
                      <a:r>
                        <a:rPr lang="en-US" sz="1200" baseline="0" dirty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Franklin Gothic Medium"/>
                          <a:ea typeface="Ebrima" panose="02000000000000000000" pitchFamily="2" charset="0"/>
                          <a:cs typeface="Franklin Gothic Medium"/>
                        </a:rPr>
                        <a:t>Department of Environmental Planning</a:t>
                      </a:r>
                      <a:endParaRPr lang="en-US" sz="1200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latin typeface="Franklin Gothic Medium"/>
                        <a:ea typeface="Ebrima" panose="02000000000000000000" pitchFamily="2" charset="0"/>
                        <a:cs typeface="Franklin Gothic Medium"/>
                      </a:endParaRPr>
                    </a:p>
                    <a:p>
                      <a:pPr algn="l">
                        <a:spcBef>
                          <a:spcPts val="0"/>
                        </a:spcBef>
                      </a:pPr>
                      <a:endParaRPr lang="en-US" sz="1200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latin typeface="Franklin Gothic Medium"/>
                        <a:ea typeface="Ebrima" panose="02000000000000000000" pitchFamily="2" charset="0"/>
                        <a:cs typeface="Franklin Gothic Medium"/>
                      </a:endParaRPr>
                    </a:p>
                    <a:p>
                      <a:pPr algn="l">
                        <a:spcBef>
                          <a:spcPts val="0"/>
                        </a:spcBef>
                      </a:pPr>
                      <a:r>
                        <a:rPr lang="en-US" sz="1200" dirty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Franklin Gothic Medium"/>
                          <a:ea typeface="Ebrima" panose="02000000000000000000" pitchFamily="2" charset="0"/>
                          <a:cs typeface="Franklin Gothic Medium"/>
                        </a:rPr>
                        <a:t>Water Resources</a:t>
                      </a:r>
                      <a:r>
                        <a:rPr lang="en-US" sz="1200" baseline="0" dirty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Franklin Gothic Medium"/>
                          <a:ea typeface="Ebrima" panose="02000000000000000000" pitchFamily="2" charset="0"/>
                          <a:cs typeface="Franklin Gothic Medium"/>
                        </a:rPr>
                        <a:t> Technical </a:t>
                      </a:r>
                      <a:r>
                        <a:rPr lang="en-US" sz="1200" dirty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Franklin Gothic Medium"/>
                          <a:ea typeface="Ebrima" panose="02000000000000000000" pitchFamily="2" charset="0"/>
                          <a:cs typeface="Franklin Gothic Medium"/>
                        </a:rPr>
                        <a:t>Committee</a:t>
                      </a:r>
                    </a:p>
                    <a:p>
                      <a:pPr algn="l">
                        <a:spcBef>
                          <a:spcPts val="0"/>
                        </a:spcBef>
                      </a:pPr>
                      <a:r>
                        <a:rPr lang="en-US" sz="1200" dirty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Franklin Gothic Medium"/>
                          <a:ea typeface="Ebrima" panose="02000000000000000000" pitchFamily="2" charset="0"/>
                          <a:cs typeface="Franklin Gothic Medium"/>
                        </a:rPr>
                        <a:t>Sept. 8, 2017</a:t>
                      </a:r>
                    </a:p>
                  </a:txBody>
                  <a:tcPr marR="457200" marT="228600" marB="0">
                    <a:lnL w="12700" cmpd="sng">
                      <a:noFill/>
                    </a:lnL>
                    <a:lnR w="12700" cmpd="sng">
                      <a:noFill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</a:tbl>
          </a:graphicData>
        </a:graphic>
      </p:graphicFrame>
      <p:pic>
        <p:nvPicPr>
          <p:cNvPr id="9" name="Pictur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36418" y="226110"/>
            <a:ext cx="2795016" cy="1574597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515591" y="232658"/>
            <a:ext cx="2549236" cy="1576489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400800" y="232658"/>
            <a:ext cx="2473036" cy="15895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5654206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06670113"/>
              </p:ext>
            </p:extLst>
          </p:nvPr>
        </p:nvGraphicFramePr>
        <p:xfrm>
          <a:off x="275358" y="488788"/>
          <a:ext cx="8686800" cy="853550"/>
        </p:xfrm>
        <a:graphic>
          <a:graphicData uri="http://schemas.openxmlformats.org/drawingml/2006/table">
            <a:tbl>
              <a:tblPr firstRow="1">
                <a:tableStyleId>{5C22544A-7EE6-4342-B048-85BDC9FD1C3A}</a:tableStyleId>
              </a:tblPr>
              <a:tblGrid>
                <a:gridCol w="8686800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</a:tblGrid>
              <a:tr h="488339">
                <a:tc>
                  <a:txBody>
                    <a:bodyPr/>
                    <a:lstStyle/>
                    <a:p>
                      <a:pPr algn="l">
                        <a:lnSpc>
                          <a:spcPct val="70000"/>
                        </a:lnSpc>
                      </a:pPr>
                      <a:r>
                        <a:rPr lang="en-US" sz="3600" b="0" kern="1200" cap="none" spc="0" dirty="0">
                          <a:solidFill>
                            <a:schemeClr val="tx2"/>
                          </a:solidFill>
                          <a:latin typeface="+mj-lt"/>
                          <a:ea typeface="Ebrima" panose="02000000000000000000" pitchFamily="2" charset="0"/>
                          <a:cs typeface="Franklin Gothic Book"/>
                        </a:rPr>
                        <a:t>OVERVIEW</a:t>
                      </a:r>
                    </a:p>
                  </a:txBody>
                  <a:tcPr marL="93911" marR="469557" marT="0" marB="93911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762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365211">
                <a:tc>
                  <a:txBody>
                    <a:bodyPr/>
                    <a:lstStyle/>
                    <a:p>
                      <a:pPr algn="l">
                        <a:lnSpc>
                          <a:spcPts val="2760"/>
                        </a:lnSpc>
                      </a:pPr>
                      <a:endParaRPr lang="en-US" sz="2900" dirty="0">
                        <a:solidFill>
                          <a:schemeClr val="accent1">
                            <a:lumMod val="60000"/>
                            <a:lumOff val="40000"/>
                          </a:schemeClr>
                        </a:solidFill>
                        <a:latin typeface="Franklin Gothic Medium"/>
                        <a:ea typeface="Ebrima" panose="02000000000000000000" pitchFamily="2" charset="0"/>
                        <a:cs typeface="Franklin Gothic Medium"/>
                      </a:endParaRPr>
                    </a:p>
                  </a:txBody>
                  <a:tcPr marL="0" marR="469557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blipFill rotWithShape="1">
                      <a:blip r:embed="rId2"/>
                      <a:stretch>
                        <a:fillRect/>
                      </a:stretch>
                    </a:blipFill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prstGeom prst="rect">
            <a:avLst/>
          </a:prstGeom>
        </p:spPr>
        <p:txBody>
          <a:bodyPr>
            <a:normAutofit/>
          </a:bodyPr>
          <a:lstStyle/>
          <a:p>
            <a:fld id="{7CB1CFCA-EE77-9F4A-8FAE-3286F1D37F0D}" type="slidenum">
              <a:rPr lang="en-US" smtClean="0"/>
              <a:pPr/>
              <a:t>2</a:t>
            </a:fld>
            <a:endParaRPr lang="en-US" dirty="0"/>
          </a:p>
        </p:txBody>
      </p:sp>
      <p:sp>
        <p:nvSpPr>
          <p:cNvPr id="9" name="TextBox 8"/>
          <p:cNvSpPr txBox="1"/>
          <p:nvPr/>
        </p:nvSpPr>
        <p:spPr>
          <a:xfrm>
            <a:off x="457199" y="1245662"/>
            <a:ext cx="8323119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spcBef>
                <a:spcPts val="1200"/>
              </a:spcBef>
              <a:buFont typeface="Arial" panose="020B0604020202020204" pitchFamily="34" charset="0"/>
              <a:buChar char="•"/>
              <a:defRPr/>
            </a:pPr>
            <a:r>
              <a:rPr lang="en-US" sz="3600" dirty="0"/>
              <a:t>Focus – CBP Midpoint Assessment</a:t>
            </a:r>
          </a:p>
          <a:p>
            <a:pPr marL="457200" indent="-457200">
              <a:spcBef>
                <a:spcPts val="1200"/>
              </a:spcBef>
              <a:buFont typeface="Arial" panose="020B0604020202020204" pitchFamily="34" charset="0"/>
              <a:buChar char="•"/>
              <a:defRPr/>
            </a:pPr>
            <a:r>
              <a:rPr lang="en-US" sz="3600" dirty="0"/>
              <a:t>Schedule – Upcoming Decisions</a:t>
            </a:r>
          </a:p>
          <a:p>
            <a:pPr marL="457200" indent="-457200">
              <a:spcBef>
                <a:spcPts val="1200"/>
              </a:spcBef>
              <a:buFont typeface="Arial" panose="020B0604020202020204" pitchFamily="34" charset="0"/>
              <a:buChar char="•"/>
              <a:defRPr/>
            </a:pPr>
            <a:r>
              <a:rPr lang="en-US" sz="3600" dirty="0"/>
              <a:t>Key Issues &amp; Staff Recommendations</a:t>
            </a:r>
          </a:p>
          <a:p>
            <a:pPr marL="914400" lvl="1" indent="-457200">
              <a:spcBef>
                <a:spcPts val="1200"/>
              </a:spcBef>
              <a:buFont typeface="Arial" panose="020B0604020202020204" pitchFamily="34" charset="0"/>
              <a:buChar char="•"/>
              <a:defRPr/>
            </a:pPr>
            <a:r>
              <a:rPr lang="en-US" sz="2800" dirty="0"/>
              <a:t>Modeling Tools &amp; Data</a:t>
            </a:r>
          </a:p>
          <a:p>
            <a:pPr marL="914400" lvl="1" indent="-457200">
              <a:spcBef>
                <a:spcPts val="1200"/>
              </a:spcBef>
              <a:buFont typeface="Arial" panose="020B0604020202020204" pitchFamily="34" charset="0"/>
              <a:buChar char="•"/>
              <a:defRPr/>
            </a:pPr>
            <a:r>
              <a:rPr lang="en-US" sz="2800" dirty="0"/>
              <a:t>New Loads</a:t>
            </a:r>
          </a:p>
          <a:p>
            <a:pPr marL="914400" lvl="1" indent="-457200">
              <a:spcBef>
                <a:spcPts val="1200"/>
              </a:spcBef>
              <a:buFont typeface="Arial" panose="020B0604020202020204" pitchFamily="34" charset="0"/>
              <a:buChar char="•"/>
              <a:defRPr/>
            </a:pPr>
            <a:r>
              <a:rPr lang="en-US" sz="2800" dirty="0"/>
              <a:t>Phase III Watershed Implementation Plans</a:t>
            </a:r>
          </a:p>
          <a:p>
            <a:pPr marL="457200" indent="-457200">
              <a:spcBef>
                <a:spcPts val="1200"/>
              </a:spcBef>
              <a:buFont typeface="Arial" panose="020B0604020202020204" pitchFamily="34" charset="0"/>
              <a:buChar char="•"/>
              <a:defRPr/>
            </a:pPr>
            <a:r>
              <a:rPr lang="en-US" sz="3600" dirty="0"/>
              <a:t>Member Guidance</a:t>
            </a:r>
          </a:p>
        </p:txBody>
      </p:sp>
      <p:sp>
        <p:nvSpPr>
          <p:cNvPr id="6" name="Rectangle 5"/>
          <p:cNvSpPr/>
          <p:nvPr/>
        </p:nvSpPr>
        <p:spPr>
          <a:xfrm>
            <a:off x="4578789" y="6353741"/>
            <a:ext cx="3798707" cy="276999"/>
          </a:xfrm>
          <a:prstGeom prst="rect">
            <a:avLst/>
          </a:prstGeom>
        </p:spPr>
        <p:txBody>
          <a:bodyPr wrap="square" lIns="0" tIns="0" rIns="0" bIns="0">
            <a:noAutofit/>
          </a:bodyPr>
          <a:lstStyle/>
          <a:p>
            <a:pPr algn="r"/>
            <a:endParaRPr lang="en-US" sz="900" dirty="0">
              <a:solidFill>
                <a:srgbClr val="7F7F7F"/>
              </a:solidFill>
              <a:latin typeface="Franklin Gothic Medium"/>
              <a:cs typeface="Franklin Gothic Medium"/>
            </a:endParaRPr>
          </a:p>
          <a:p>
            <a:pPr algn="r"/>
            <a:r>
              <a:rPr lang="en-US" sz="900" dirty="0">
                <a:solidFill>
                  <a:srgbClr val="7F7F7F"/>
                </a:solidFill>
                <a:latin typeface="Franklin Gothic Medium"/>
                <a:cs typeface="Franklin Gothic Medium"/>
              </a:rPr>
              <a:t>CBPC   9/12/17</a:t>
            </a:r>
          </a:p>
          <a:p>
            <a:pPr algn="r"/>
            <a:endParaRPr lang="en-US" sz="1000" dirty="0">
              <a:solidFill>
                <a:srgbClr val="7F7F7F"/>
              </a:solidFill>
              <a:latin typeface="Franklin Gothic Medium"/>
              <a:cs typeface="Franklin Gothic Medium"/>
            </a:endParaRPr>
          </a:p>
        </p:txBody>
      </p:sp>
    </p:spTree>
    <p:extLst>
      <p:ext uri="{BB962C8B-B14F-4D97-AF65-F5344CB8AC3E}">
        <p14:creationId xmlns:p14="http://schemas.microsoft.com/office/powerpoint/2010/main" val="290511511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99123988"/>
              </p:ext>
            </p:extLst>
          </p:nvPr>
        </p:nvGraphicFramePr>
        <p:xfrm>
          <a:off x="275358" y="488788"/>
          <a:ext cx="8686800" cy="853550"/>
        </p:xfrm>
        <a:graphic>
          <a:graphicData uri="http://schemas.openxmlformats.org/drawingml/2006/table">
            <a:tbl>
              <a:tblPr firstRow="1">
                <a:tableStyleId>{5C22544A-7EE6-4342-B048-85BDC9FD1C3A}</a:tableStyleId>
              </a:tblPr>
              <a:tblGrid>
                <a:gridCol w="8686800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</a:tblGrid>
              <a:tr h="488339">
                <a:tc>
                  <a:txBody>
                    <a:bodyPr/>
                    <a:lstStyle/>
                    <a:p>
                      <a:pPr algn="l">
                        <a:lnSpc>
                          <a:spcPct val="70000"/>
                        </a:lnSpc>
                      </a:pPr>
                      <a:r>
                        <a:rPr lang="en-US" sz="3600" b="0" kern="1200" cap="none" spc="0" dirty="0">
                          <a:solidFill>
                            <a:schemeClr val="tx2"/>
                          </a:solidFill>
                          <a:latin typeface="+mj-lt"/>
                          <a:ea typeface="Ebrima" panose="02000000000000000000" pitchFamily="2" charset="0"/>
                          <a:cs typeface="Franklin Gothic Book"/>
                        </a:rPr>
                        <a:t>FOCUS – CBP</a:t>
                      </a:r>
                      <a:r>
                        <a:rPr lang="en-US" sz="3600" b="0" kern="1200" cap="none" spc="0" baseline="0" dirty="0">
                          <a:solidFill>
                            <a:schemeClr val="tx2"/>
                          </a:solidFill>
                          <a:latin typeface="+mj-lt"/>
                          <a:ea typeface="Ebrima" panose="02000000000000000000" pitchFamily="2" charset="0"/>
                          <a:cs typeface="Franklin Gothic Book"/>
                        </a:rPr>
                        <a:t> Midpoint Assessment</a:t>
                      </a:r>
                      <a:endParaRPr lang="en-US" sz="3600" b="0" kern="1200" cap="none" spc="0" dirty="0">
                        <a:solidFill>
                          <a:schemeClr val="tx2"/>
                        </a:solidFill>
                        <a:latin typeface="+mj-lt"/>
                        <a:ea typeface="Ebrima" panose="02000000000000000000" pitchFamily="2" charset="0"/>
                        <a:cs typeface="Franklin Gothic Book"/>
                      </a:endParaRPr>
                    </a:p>
                  </a:txBody>
                  <a:tcPr marL="93911" marR="469557" marT="0" marB="93911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762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365211">
                <a:tc>
                  <a:txBody>
                    <a:bodyPr/>
                    <a:lstStyle/>
                    <a:p>
                      <a:pPr algn="l">
                        <a:lnSpc>
                          <a:spcPts val="2760"/>
                        </a:lnSpc>
                      </a:pPr>
                      <a:endParaRPr lang="en-US" sz="2900" dirty="0">
                        <a:solidFill>
                          <a:schemeClr val="accent1">
                            <a:lumMod val="60000"/>
                            <a:lumOff val="40000"/>
                          </a:schemeClr>
                        </a:solidFill>
                        <a:latin typeface="Franklin Gothic Medium"/>
                        <a:ea typeface="Ebrima" panose="02000000000000000000" pitchFamily="2" charset="0"/>
                        <a:cs typeface="Franklin Gothic Medium"/>
                      </a:endParaRPr>
                    </a:p>
                  </a:txBody>
                  <a:tcPr marL="0" marR="469557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blipFill rotWithShape="1">
                      <a:blip r:embed="rId2"/>
                      <a:stretch>
                        <a:fillRect/>
                      </a:stretch>
                    </a:blipFill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prstGeom prst="rect">
            <a:avLst/>
          </a:prstGeom>
        </p:spPr>
        <p:txBody>
          <a:bodyPr>
            <a:normAutofit/>
          </a:bodyPr>
          <a:lstStyle/>
          <a:p>
            <a:fld id="{7CB1CFCA-EE77-9F4A-8FAE-3286F1D37F0D}" type="slidenum">
              <a:rPr lang="en-US" smtClean="0"/>
              <a:pPr/>
              <a:t>3</a:t>
            </a:fld>
            <a:endParaRPr lang="en-US" dirty="0"/>
          </a:p>
        </p:txBody>
      </p:sp>
      <p:sp>
        <p:nvSpPr>
          <p:cNvPr id="9" name="TextBox 8"/>
          <p:cNvSpPr txBox="1"/>
          <p:nvPr/>
        </p:nvSpPr>
        <p:spPr>
          <a:xfrm>
            <a:off x="457199" y="1245662"/>
            <a:ext cx="8323119" cy="47705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  <a:defRPr/>
            </a:pPr>
            <a:r>
              <a:rPr lang="en-US" sz="2400" dirty="0"/>
              <a:t>Critical Bay Partnership decisions to be made soon.</a:t>
            </a:r>
          </a:p>
          <a:p>
            <a:pPr marL="342900" indent="-342900">
              <a:buFont typeface="Arial" panose="020B0604020202020204" pitchFamily="34" charset="0"/>
              <a:buChar char="•"/>
              <a:defRPr/>
            </a:pPr>
            <a:r>
              <a:rPr lang="en-US" sz="2400" dirty="0"/>
              <a:t>Objective – </a:t>
            </a:r>
            <a:r>
              <a:rPr lang="en-US" sz="2400" dirty="0">
                <a:solidFill>
                  <a:srgbClr val="FF0000"/>
                </a:solidFill>
              </a:rPr>
              <a:t>What else needs to be accomplished in order to meet 100% implementation by 2025?</a:t>
            </a:r>
          </a:p>
          <a:p>
            <a:pPr marL="800100" lvl="1" indent="-342900">
              <a:buFont typeface="Arial" panose="020B0604020202020204" pitchFamily="34" charset="0"/>
              <a:buChar char="•"/>
              <a:defRPr/>
            </a:pPr>
            <a:r>
              <a:rPr lang="en-US" sz="2400" dirty="0"/>
              <a:t>TMDL Goal - Progress to-date + New loads = TMDL Gap</a:t>
            </a:r>
          </a:p>
          <a:p>
            <a:pPr>
              <a:defRPr/>
            </a:pPr>
            <a:endParaRPr lang="en-US" sz="2000" dirty="0"/>
          </a:p>
          <a:p>
            <a:pPr marL="342900" indent="-342900">
              <a:buFont typeface="Arial" panose="020B0604020202020204" pitchFamily="34" charset="0"/>
              <a:buChar char="•"/>
              <a:defRPr/>
            </a:pPr>
            <a:r>
              <a:rPr lang="en-US" sz="2400" dirty="0"/>
              <a:t>Today’s discussion to address:</a:t>
            </a:r>
          </a:p>
          <a:p>
            <a:pPr marL="800100" lvl="1" indent="-342900">
              <a:buFont typeface="Arial" panose="020B0604020202020204" pitchFamily="34" charset="0"/>
              <a:buChar char="•"/>
              <a:defRPr/>
            </a:pPr>
            <a:r>
              <a:rPr lang="en-US" sz="2400" dirty="0"/>
              <a:t>What are those decisions?</a:t>
            </a:r>
          </a:p>
          <a:p>
            <a:pPr marL="800100" lvl="1" indent="-342900">
              <a:buFont typeface="Arial" panose="020B0604020202020204" pitchFamily="34" charset="0"/>
              <a:buChar char="•"/>
              <a:defRPr/>
            </a:pPr>
            <a:r>
              <a:rPr lang="en-US" sz="2400" dirty="0"/>
              <a:t>Implications for COG’s members?</a:t>
            </a:r>
          </a:p>
          <a:p>
            <a:pPr marL="800100" lvl="1" indent="-342900">
              <a:buFont typeface="Arial" panose="020B0604020202020204" pitchFamily="34" charset="0"/>
              <a:buChar char="•"/>
              <a:defRPr/>
            </a:pPr>
            <a:r>
              <a:rPr lang="en-US" sz="2400" dirty="0"/>
              <a:t>What are staff &amp; WRTC’s recommendations?</a:t>
            </a:r>
          </a:p>
          <a:p>
            <a:pPr marL="800100" lvl="1" indent="-342900">
              <a:buFont typeface="Arial" panose="020B0604020202020204" pitchFamily="34" charset="0"/>
              <a:buChar char="•"/>
              <a:defRPr/>
            </a:pPr>
            <a:r>
              <a:rPr lang="en-US" sz="2400" dirty="0"/>
              <a:t>What should CBPC communicate to the Bay Partnership, EPA &amp; states?</a:t>
            </a:r>
          </a:p>
          <a:p>
            <a:pPr>
              <a:defRPr/>
            </a:pPr>
            <a:endParaRPr lang="en-US" sz="2000" dirty="0"/>
          </a:p>
          <a:p>
            <a:pPr marL="457200" indent="-457200">
              <a:buFont typeface="Arial" panose="020B0604020202020204" pitchFamily="34" charset="0"/>
              <a:buChar char="•"/>
              <a:defRPr/>
            </a:pPr>
            <a:r>
              <a:rPr lang="en-US" sz="2400" dirty="0"/>
              <a:t>Recommendations based on COG Policy Principles.</a:t>
            </a:r>
          </a:p>
        </p:txBody>
      </p:sp>
      <p:sp>
        <p:nvSpPr>
          <p:cNvPr id="6" name="Rectangle 5"/>
          <p:cNvSpPr/>
          <p:nvPr/>
        </p:nvSpPr>
        <p:spPr>
          <a:xfrm>
            <a:off x="4578789" y="6353741"/>
            <a:ext cx="3798707" cy="276999"/>
          </a:xfrm>
          <a:prstGeom prst="rect">
            <a:avLst/>
          </a:prstGeom>
        </p:spPr>
        <p:txBody>
          <a:bodyPr wrap="square" lIns="0" tIns="0" rIns="0" bIns="0">
            <a:noAutofit/>
          </a:bodyPr>
          <a:lstStyle/>
          <a:p>
            <a:pPr algn="r"/>
            <a:endParaRPr lang="en-US" sz="900" dirty="0">
              <a:solidFill>
                <a:srgbClr val="7F7F7F"/>
              </a:solidFill>
              <a:latin typeface="Franklin Gothic Medium"/>
              <a:cs typeface="Franklin Gothic Medium"/>
            </a:endParaRPr>
          </a:p>
          <a:p>
            <a:pPr algn="r"/>
            <a:r>
              <a:rPr lang="en-US" sz="900" dirty="0">
                <a:solidFill>
                  <a:srgbClr val="7F7F7F"/>
                </a:solidFill>
                <a:latin typeface="Franklin Gothic Medium"/>
                <a:cs typeface="Franklin Gothic Medium"/>
              </a:rPr>
              <a:t>CBPC   9/12/17</a:t>
            </a:r>
          </a:p>
          <a:p>
            <a:pPr algn="r"/>
            <a:endParaRPr lang="en-US" sz="1000" dirty="0">
              <a:solidFill>
                <a:srgbClr val="7F7F7F"/>
              </a:solidFill>
              <a:latin typeface="Franklin Gothic Medium"/>
              <a:cs typeface="Franklin Gothic Medium"/>
            </a:endParaRPr>
          </a:p>
        </p:txBody>
      </p:sp>
    </p:spTree>
    <p:extLst>
      <p:ext uri="{BB962C8B-B14F-4D97-AF65-F5344CB8AC3E}">
        <p14:creationId xmlns:p14="http://schemas.microsoft.com/office/powerpoint/2010/main" val="205301491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912902"/>
              </p:ext>
            </p:extLst>
          </p:nvPr>
        </p:nvGraphicFramePr>
        <p:xfrm>
          <a:off x="310551" y="481231"/>
          <a:ext cx="8686800" cy="853550"/>
        </p:xfrm>
        <a:graphic>
          <a:graphicData uri="http://schemas.openxmlformats.org/drawingml/2006/table">
            <a:tbl>
              <a:tblPr firstRow="1">
                <a:tableStyleId>{5C22544A-7EE6-4342-B048-85BDC9FD1C3A}</a:tableStyleId>
              </a:tblPr>
              <a:tblGrid>
                <a:gridCol w="8686800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</a:tblGrid>
              <a:tr h="488339">
                <a:tc>
                  <a:txBody>
                    <a:bodyPr/>
                    <a:lstStyle/>
                    <a:p>
                      <a:pPr algn="l">
                        <a:lnSpc>
                          <a:spcPct val="70000"/>
                        </a:lnSpc>
                      </a:pPr>
                      <a:r>
                        <a:rPr lang="en-US" sz="3600" b="0" dirty="0">
                          <a:solidFill>
                            <a:schemeClr val="tx2"/>
                          </a:solidFill>
                          <a:latin typeface="Franklin Gothic Medium"/>
                          <a:cs typeface="Franklin Gothic Medium"/>
                        </a:rPr>
                        <a:t>Schedule – Upcoming</a:t>
                      </a:r>
                      <a:r>
                        <a:rPr lang="en-US" sz="3600" b="0" baseline="0" dirty="0">
                          <a:solidFill>
                            <a:schemeClr val="tx2"/>
                          </a:solidFill>
                          <a:latin typeface="Franklin Gothic Medium"/>
                          <a:cs typeface="Franklin Gothic Medium"/>
                        </a:rPr>
                        <a:t> Decisions</a:t>
                      </a:r>
                      <a:endParaRPr lang="en-US" sz="3600" b="0" kern="1200" cap="none" spc="0" dirty="0">
                        <a:solidFill>
                          <a:schemeClr val="tx2"/>
                        </a:solidFill>
                        <a:latin typeface="+mn-lt"/>
                        <a:ea typeface="Ebrima" panose="02000000000000000000" pitchFamily="2" charset="0"/>
                        <a:cs typeface="Franklin Gothic Book"/>
                      </a:endParaRPr>
                    </a:p>
                  </a:txBody>
                  <a:tcPr marL="93911" marR="469557" marT="0" marB="93911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762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365211">
                <a:tc>
                  <a:txBody>
                    <a:bodyPr/>
                    <a:lstStyle/>
                    <a:p>
                      <a:pPr algn="l">
                        <a:lnSpc>
                          <a:spcPts val="2760"/>
                        </a:lnSpc>
                      </a:pPr>
                      <a:endParaRPr lang="en-US" sz="2900" dirty="0">
                        <a:solidFill>
                          <a:schemeClr val="accent1">
                            <a:lumMod val="60000"/>
                            <a:lumOff val="40000"/>
                          </a:schemeClr>
                        </a:solidFill>
                        <a:latin typeface="Franklin Gothic Medium"/>
                        <a:ea typeface="Ebrima" panose="02000000000000000000" pitchFamily="2" charset="0"/>
                        <a:cs typeface="Franklin Gothic Medium"/>
                      </a:endParaRPr>
                    </a:p>
                  </a:txBody>
                  <a:tcPr marL="0" marR="469557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blipFill rotWithShape="1">
                      <a:blip r:embed="rId2"/>
                      <a:stretch>
                        <a:fillRect/>
                      </a:stretch>
                    </a:blipFill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prstGeom prst="rect">
            <a:avLst/>
          </a:prstGeom>
        </p:spPr>
        <p:txBody>
          <a:bodyPr>
            <a:norm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CB1CFCA-EE77-9F4A-8FAE-3286F1D37F0D}" type="slidenum">
              <a:rPr kumimoji="0" lang="en-US" sz="1000" b="0" i="0" u="none" strike="noStrike" kern="1200" cap="none" spc="0" normalizeH="0" baseline="0" noProof="0" smtClean="0">
                <a:ln>
                  <a:noFill/>
                </a:ln>
                <a:solidFill>
                  <a:srgbClr val="000000">
                    <a:lumMod val="50000"/>
                    <a:lumOff val="50000"/>
                  </a:srgbClr>
                </a:solidFill>
                <a:effectLst/>
                <a:uLnTx/>
                <a:uFillTx/>
                <a:latin typeface="Franklin Gothic Medium"/>
                <a:ea typeface="+mn-ea"/>
                <a:cs typeface="+mn-cs"/>
              </a:rPr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en-US" sz="1000" b="0" i="0" u="none" strike="noStrike" kern="1200" cap="none" spc="0" normalizeH="0" baseline="0" noProof="0" dirty="0">
              <a:ln>
                <a:noFill/>
              </a:ln>
              <a:solidFill>
                <a:srgbClr val="000000">
                  <a:lumMod val="50000"/>
                  <a:lumOff val="50000"/>
                </a:srgbClr>
              </a:solidFill>
              <a:effectLst/>
              <a:uLnTx/>
              <a:uFillTx/>
              <a:latin typeface="Franklin Gothic Medium"/>
              <a:ea typeface="+mn-ea"/>
              <a:cs typeface="+mn-cs"/>
            </a:endParaRPr>
          </a:p>
        </p:txBody>
      </p:sp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xmlns="" id="{51595DB8-67E5-4446-8775-6C527CE26E1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39282631"/>
              </p:ext>
            </p:extLst>
          </p:nvPr>
        </p:nvGraphicFramePr>
        <p:xfrm>
          <a:off x="310551" y="1397000"/>
          <a:ext cx="8721306" cy="4297680"/>
        </p:xfrm>
        <a:graphic>
          <a:graphicData uri="http://schemas.openxmlformats.org/drawingml/2006/table">
            <a:tbl>
              <a:tblPr firstRow="1" bandRow="1">
                <a:solidFill>
                  <a:schemeClr val="accent3">
                    <a:lumMod val="40000"/>
                    <a:lumOff val="60000"/>
                  </a:schemeClr>
                </a:solidFill>
                <a:tableStyleId>{5C22544A-7EE6-4342-B048-85BDC9FD1C3A}</a:tableStyleId>
              </a:tblPr>
              <a:tblGrid>
                <a:gridCol w="4360653">
                  <a:extLst>
                    <a:ext uri="{9D8B030D-6E8A-4147-A177-3AD203B41FA5}">
                      <a16:colId xmlns:a16="http://schemas.microsoft.com/office/drawing/2014/main" xmlns="" val="183530330"/>
                    </a:ext>
                  </a:extLst>
                </a:gridCol>
                <a:gridCol w="4360653">
                  <a:extLst>
                    <a:ext uri="{9D8B030D-6E8A-4147-A177-3AD203B41FA5}">
                      <a16:colId xmlns:a16="http://schemas.microsoft.com/office/drawing/2014/main" xmlns="" val="2838566456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US" sz="1400" dirty="0"/>
                        <a:t>Midpoint Assessment Deliverable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400" dirty="0"/>
                        <a:t>Current Schedule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41734355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1400" b="1" dirty="0"/>
                        <a:t>Final</a:t>
                      </a:r>
                      <a:r>
                        <a:rPr lang="en-US" sz="1400" dirty="0"/>
                        <a:t> policy decisions on Conowingo, climate change and accounting for growth</a:t>
                      </a:r>
                    </a:p>
                  </a:txBody>
                  <a:tcP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400" dirty="0"/>
                        <a:t>Late October 2017</a:t>
                      </a:r>
                    </a:p>
                  </a:txBody>
                  <a:tcP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49355020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1400" b="1" dirty="0"/>
                        <a:t>Approval</a:t>
                      </a:r>
                      <a:r>
                        <a:rPr lang="en-US" sz="1400" dirty="0"/>
                        <a:t> of </a:t>
                      </a:r>
                      <a:r>
                        <a:rPr lang="en-US" sz="1400" u="sng" dirty="0"/>
                        <a:t>draft</a:t>
                      </a:r>
                      <a:r>
                        <a:rPr lang="en-US" sz="1400" dirty="0"/>
                        <a:t> Phase III WIP Planning Targets</a:t>
                      </a:r>
                    </a:p>
                  </a:txBody>
                  <a:tcP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400" dirty="0"/>
                        <a:t>Late October 2017</a:t>
                      </a:r>
                    </a:p>
                  </a:txBody>
                  <a:tcP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240030099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1400" dirty="0"/>
                        <a:t>Partnership’s review of draft Phase III WIP planning targets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400" dirty="0"/>
                        <a:t>November 2017 – February 2018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82249847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1400" dirty="0"/>
                        <a:t>EPA releases final Phase III WIP expectations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400" dirty="0"/>
                        <a:t>November 2017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27105482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1400" dirty="0"/>
                        <a:t>Any proposed changes to the draft Planning Targets,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400" dirty="0"/>
                        <a:t>February 2018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602360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1400" dirty="0"/>
                        <a:t>Release of final Phase III WIP planning targets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400" dirty="0"/>
                        <a:t>March 2018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61769143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1400" dirty="0"/>
                        <a:t>Draft Phase III WIPs posted on jurisdictions’ websites for public stakeholder review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400" dirty="0"/>
                        <a:t>December 2018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4059182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1400" dirty="0"/>
                        <a:t>Public stakeholders’ feedback on draft Phase III WIPs due to jurisdictions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400" dirty="0"/>
                        <a:t>February 2019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45312143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1400" dirty="0"/>
                        <a:t>Final Phase III WIPs posted on jurisdictions’ websites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400" dirty="0"/>
                        <a:t>April 2019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23804933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23128925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50704890"/>
              </p:ext>
            </p:extLst>
          </p:nvPr>
        </p:nvGraphicFramePr>
        <p:xfrm>
          <a:off x="457200" y="493776"/>
          <a:ext cx="8686800" cy="976772"/>
        </p:xfrm>
        <a:graphic>
          <a:graphicData uri="http://schemas.openxmlformats.org/drawingml/2006/table">
            <a:tbl>
              <a:tblPr firstRow="1">
                <a:tableStyleId>{5C22544A-7EE6-4342-B048-85BDC9FD1C3A}</a:tableStyleId>
              </a:tblPr>
              <a:tblGrid>
                <a:gridCol w="8686800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</a:tblGrid>
              <a:tr h="621172">
                <a:tc>
                  <a:txBody>
                    <a:bodyPr/>
                    <a:lstStyle/>
                    <a:p>
                      <a:pPr algn="l">
                        <a:lnSpc>
                          <a:spcPct val="70000"/>
                        </a:lnSpc>
                      </a:pPr>
                      <a:r>
                        <a:rPr lang="en-US" sz="3600" b="0" kern="1200" cap="none" spc="0" dirty="0">
                          <a:solidFill>
                            <a:schemeClr val="tx2"/>
                          </a:solidFill>
                          <a:latin typeface="+mj-lt"/>
                          <a:ea typeface="Ebrima" panose="02000000000000000000" pitchFamily="2" charset="0"/>
                          <a:cs typeface="Franklin Gothic Book"/>
                        </a:rPr>
                        <a:t>Key Issues &amp; Staff</a:t>
                      </a:r>
                      <a:r>
                        <a:rPr lang="en-US" sz="3600" b="0" kern="1200" cap="none" spc="0" baseline="0" dirty="0">
                          <a:solidFill>
                            <a:schemeClr val="tx2"/>
                          </a:solidFill>
                          <a:latin typeface="+mj-lt"/>
                          <a:ea typeface="Ebrima" panose="02000000000000000000" pitchFamily="2" charset="0"/>
                          <a:cs typeface="Franklin Gothic Book"/>
                        </a:rPr>
                        <a:t> Recommendations</a:t>
                      </a:r>
                      <a:endParaRPr lang="en-US" sz="3600" b="0" kern="1200" cap="none" spc="0" dirty="0">
                        <a:solidFill>
                          <a:schemeClr val="tx2"/>
                        </a:solidFill>
                        <a:latin typeface="+mj-lt"/>
                        <a:ea typeface="Ebrima" panose="02000000000000000000" pitchFamily="2" charset="0"/>
                        <a:cs typeface="Franklin Gothic Book"/>
                      </a:endParaRPr>
                    </a:p>
                  </a:txBody>
                  <a:tcPr marL="93911" marR="469557" marT="0" marB="93911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762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260431">
                <a:tc>
                  <a:txBody>
                    <a:bodyPr/>
                    <a:lstStyle/>
                    <a:p>
                      <a:pPr algn="l">
                        <a:lnSpc>
                          <a:spcPts val="2760"/>
                        </a:lnSpc>
                      </a:pPr>
                      <a:endParaRPr lang="en-US" sz="2900" dirty="0">
                        <a:solidFill>
                          <a:schemeClr val="accent1">
                            <a:lumMod val="60000"/>
                            <a:lumOff val="40000"/>
                          </a:schemeClr>
                        </a:solidFill>
                        <a:latin typeface="Franklin Gothic Medium"/>
                        <a:ea typeface="Ebrima" panose="02000000000000000000" pitchFamily="2" charset="0"/>
                        <a:cs typeface="Franklin Gothic Medium"/>
                      </a:endParaRPr>
                    </a:p>
                  </a:txBody>
                  <a:tcPr marL="0" marR="469557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blipFill rotWithShape="1">
                      <a:blip r:embed="rId2"/>
                      <a:stretch>
                        <a:fillRect/>
                      </a:stretch>
                    </a:blipFill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prstGeom prst="rect">
            <a:avLst/>
          </a:prstGeom>
        </p:spPr>
        <p:txBody>
          <a:bodyPr>
            <a:normAutofit/>
          </a:bodyPr>
          <a:lstStyle/>
          <a:p>
            <a:fld id="{7CB1CFCA-EE77-9F4A-8FAE-3286F1D37F0D}" type="slidenum">
              <a:rPr lang="en-US" smtClean="0"/>
              <a:pPr/>
              <a:t>5</a:t>
            </a:fld>
            <a:endParaRPr lang="en-US" dirty="0"/>
          </a:p>
        </p:txBody>
      </p:sp>
      <p:sp>
        <p:nvSpPr>
          <p:cNvPr id="9" name="TextBox 8"/>
          <p:cNvSpPr txBox="1"/>
          <p:nvPr/>
        </p:nvSpPr>
        <p:spPr>
          <a:xfrm>
            <a:off x="386446" y="1470548"/>
            <a:ext cx="8551719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spcBef>
                <a:spcPts val="1200"/>
              </a:spcBef>
              <a:buFont typeface="Arial" panose="020B0604020202020204" pitchFamily="34" charset="0"/>
              <a:buChar char="•"/>
              <a:defRPr/>
            </a:pPr>
            <a:r>
              <a:rPr lang="en-US" sz="3200" dirty="0"/>
              <a:t>Modeling Tools &amp; Data – </a:t>
            </a:r>
            <a:r>
              <a:rPr lang="en-US" sz="3200" dirty="0">
                <a:solidFill>
                  <a:srgbClr val="0070C0"/>
                </a:solidFill>
              </a:rPr>
              <a:t>Accuracy &amp; Validity</a:t>
            </a:r>
          </a:p>
          <a:p>
            <a:pPr marL="457200" indent="-457200">
              <a:spcBef>
                <a:spcPts val="1200"/>
              </a:spcBef>
              <a:buFont typeface="Arial" panose="020B0604020202020204" pitchFamily="34" charset="0"/>
              <a:buChar char="•"/>
              <a:defRPr/>
            </a:pPr>
            <a:r>
              <a:rPr lang="en-US" sz="3200" dirty="0"/>
              <a:t>New Loads – </a:t>
            </a:r>
            <a:r>
              <a:rPr lang="en-US" sz="3200" dirty="0">
                <a:solidFill>
                  <a:srgbClr val="0070C0"/>
                </a:solidFill>
              </a:rPr>
              <a:t>Validity &amp; Equity</a:t>
            </a:r>
          </a:p>
          <a:p>
            <a:pPr marL="862013" lvl="2" indent="-404813">
              <a:buFont typeface="Arial" panose="020B0604020202020204" pitchFamily="34" charset="0"/>
              <a:buChar char="•"/>
              <a:defRPr/>
            </a:pPr>
            <a:r>
              <a:rPr lang="en-US" sz="2800" dirty="0"/>
              <a:t>Loads were </a:t>
            </a:r>
            <a:r>
              <a:rPr lang="en-US" sz="2800" u="sng" dirty="0"/>
              <a:t>not</a:t>
            </a:r>
            <a:r>
              <a:rPr lang="en-US" sz="2800" dirty="0"/>
              <a:t> included in original TMDL allocations</a:t>
            </a:r>
          </a:p>
          <a:p>
            <a:pPr lvl="3" indent="-509588">
              <a:buFont typeface="Arial" panose="020B0604020202020204" pitchFamily="34" charset="0"/>
              <a:buChar char="•"/>
              <a:defRPr/>
            </a:pPr>
            <a:r>
              <a:rPr lang="en-US" sz="2800" dirty="0"/>
              <a:t>Conowingo Dam (Susquehanna Basin) </a:t>
            </a:r>
          </a:p>
          <a:p>
            <a:pPr lvl="3" indent="-509588">
              <a:buFont typeface="Arial" panose="020B0604020202020204" pitchFamily="34" charset="0"/>
              <a:buChar char="•"/>
              <a:defRPr/>
            </a:pPr>
            <a:r>
              <a:rPr lang="en-US" sz="2800" dirty="0"/>
              <a:t>Growth</a:t>
            </a:r>
          </a:p>
          <a:p>
            <a:pPr lvl="3" indent="-509588">
              <a:buFont typeface="Arial" panose="020B0604020202020204" pitchFamily="34" charset="0"/>
              <a:buChar char="•"/>
              <a:defRPr/>
            </a:pPr>
            <a:r>
              <a:rPr lang="en-US" sz="2800" dirty="0"/>
              <a:t>Climate Change</a:t>
            </a:r>
          </a:p>
          <a:p>
            <a:pPr marL="457200" indent="-457200">
              <a:spcBef>
                <a:spcPts val="1200"/>
              </a:spcBef>
              <a:buFont typeface="Arial" panose="020B0604020202020204" pitchFamily="34" charset="0"/>
              <a:buChar char="•"/>
              <a:defRPr/>
            </a:pPr>
            <a:r>
              <a:rPr lang="en-US" sz="3200" dirty="0"/>
              <a:t>Phase 3 Watershed Implementation Plans (WIPs) – </a:t>
            </a:r>
            <a:r>
              <a:rPr lang="en-US" sz="3200" dirty="0">
                <a:solidFill>
                  <a:srgbClr val="0070C0"/>
                </a:solidFill>
              </a:rPr>
              <a:t>Scale &amp; Feasibility &amp; Equity</a:t>
            </a:r>
          </a:p>
        </p:txBody>
      </p:sp>
      <p:sp>
        <p:nvSpPr>
          <p:cNvPr id="6" name="Rectangle 5"/>
          <p:cNvSpPr/>
          <p:nvPr/>
        </p:nvSpPr>
        <p:spPr>
          <a:xfrm>
            <a:off x="4578789" y="6353741"/>
            <a:ext cx="3798707" cy="276999"/>
          </a:xfrm>
          <a:prstGeom prst="rect">
            <a:avLst/>
          </a:prstGeom>
        </p:spPr>
        <p:txBody>
          <a:bodyPr wrap="square" lIns="0" tIns="0" rIns="0" bIns="0">
            <a:noAutofit/>
          </a:bodyPr>
          <a:lstStyle/>
          <a:p>
            <a:pPr algn="r"/>
            <a:r>
              <a:rPr lang="en-US" sz="900" dirty="0">
                <a:solidFill>
                  <a:srgbClr val="7F7F7F"/>
                </a:solidFill>
                <a:latin typeface="Franklin Gothic Medium"/>
                <a:cs typeface="Franklin Gothic Medium"/>
              </a:rPr>
              <a:t>)</a:t>
            </a:r>
          </a:p>
          <a:p>
            <a:pPr algn="r"/>
            <a:endParaRPr lang="en-US" sz="1000" dirty="0">
              <a:solidFill>
                <a:srgbClr val="7F7F7F"/>
              </a:solidFill>
              <a:latin typeface="Franklin Gothic Medium"/>
              <a:cs typeface="Franklin Gothic Medium"/>
            </a:endParaRPr>
          </a:p>
        </p:txBody>
      </p:sp>
    </p:spTree>
    <p:extLst>
      <p:ext uri="{BB962C8B-B14F-4D97-AF65-F5344CB8AC3E}">
        <p14:creationId xmlns:p14="http://schemas.microsoft.com/office/powerpoint/2010/main" val="249075401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47550002"/>
              </p:ext>
            </p:extLst>
          </p:nvPr>
        </p:nvGraphicFramePr>
        <p:xfrm>
          <a:off x="227857" y="519284"/>
          <a:ext cx="8860169" cy="800498"/>
        </p:xfrm>
        <a:graphic>
          <a:graphicData uri="http://schemas.openxmlformats.org/drawingml/2006/table">
            <a:tbl>
              <a:tblPr firstRow="1">
                <a:tableStyleId>{5C22544A-7EE6-4342-B048-85BDC9FD1C3A}</a:tableStyleId>
              </a:tblPr>
              <a:tblGrid>
                <a:gridCol w="8860169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</a:tblGrid>
              <a:tr h="412772">
                <a:tc>
                  <a:txBody>
                    <a:bodyPr/>
                    <a:lstStyle/>
                    <a:p>
                      <a:pPr algn="l">
                        <a:lnSpc>
                          <a:spcPct val="70000"/>
                        </a:lnSpc>
                      </a:pPr>
                      <a:r>
                        <a:rPr lang="en-US" sz="3200" b="0" dirty="0">
                          <a:solidFill>
                            <a:schemeClr val="tx2"/>
                          </a:solidFill>
                          <a:latin typeface="Franklin Gothic Medium"/>
                          <a:cs typeface="Franklin Gothic Medium"/>
                        </a:rPr>
                        <a:t>Modeling</a:t>
                      </a:r>
                      <a:r>
                        <a:rPr lang="en-US" sz="3200" b="0" baseline="0" dirty="0">
                          <a:solidFill>
                            <a:schemeClr val="tx2"/>
                          </a:solidFill>
                          <a:latin typeface="Franklin Gothic Medium"/>
                          <a:cs typeface="Franklin Gothic Medium"/>
                        </a:rPr>
                        <a:t> Tools &amp; Data – Accuracy &amp; Validity</a:t>
                      </a:r>
                      <a:endParaRPr lang="en-US" sz="3200" b="0" kern="1200" cap="none" spc="0" dirty="0">
                        <a:solidFill>
                          <a:schemeClr val="tx2"/>
                        </a:solidFill>
                        <a:latin typeface="+mn-lt"/>
                        <a:ea typeface="Ebrima" panose="02000000000000000000" pitchFamily="2" charset="0"/>
                        <a:cs typeface="Franklin Gothic Book"/>
                      </a:endParaRPr>
                    </a:p>
                  </a:txBody>
                  <a:tcPr marL="93911" marR="469557" marT="0" marB="93911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762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365211">
                <a:tc>
                  <a:txBody>
                    <a:bodyPr/>
                    <a:lstStyle/>
                    <a:p>
                      <a:pPr algn="l">
                        <a:lnSpc>
                          <a:spcPts val="2760"/>
                        </a:lnSpc>
                      </a:pPr>
                      <a:endParaRPr lang="en-US" sz="2900" dirty="0">
                        <a:solidFill>
                          <a:schemeClr val="accent1">
                            <a:lumMod val="60000"/>
                            <a:lumOff val="40000"/>
                          </a:schemeClr>
                        </a:solidFill>
                        <a:latin typeface="Franklin Gothic Medium"/>
                        <a:ea typeface="Ebrima" panose="02000000000000000000" pitchFamily="2" charset="0"/>
                        <a:cs typeface="Franklin Gothic Medium"/>
                      </a:endParaRPr>
                    </a:p>
                  </a:txBody>
                  <a:tcPr marL="0" marR="469557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blipFill rotWithShape="1">
                      <a:blip r:embed="rId2"/>
                      <a:stretch>
                        <a:fillRect/>
                      </a:stretch>
                    </a:blipFill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prstGeom prst="rect">
            <a:avLst/>
          </a:prstGeom>
        </p:spPr>
        <p:txBody>
          <a:bodyPr>
            <a:norm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CB1CFCA-EE77-9F4A-8FAE-3286F1D37F0D}" type="slidenum">
              <a:rPr kumimoji="0" lang="en-US" sz="1000" b="0" i="0" u="none" strike="noStrike" kern="1200" cap="none" spc="0" normalizeH="0" baseline="0" noProof="0" smtClean="0">
                <a:ln>
                  <a:noFill/>
                </a:ln>
                <a:solidFill>
                  <a:srgbClr val="000000">
                    <a:lumMod val="50000"/>
                    <a:lumOff val="50000"/>
                  </a:srgbClr>
                </a:solidFill>
                <a:effectLst/>
                <a:uLnTx/>
                <a:uFillTx/>
                <a:latin typeface="Franklin Gothic Medium"/>
                <a:ea typeface="+mn-ea"/>
                <a:cs typeface="+mn-cs"/>
              </a:rPr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en-US" sz="1000" b="0" i="0" u="none" strike="noStrike" kern="1200" cap="none" spc="0" normalizeH="0" baseline="0" noProof="0" dirty="0">
              <a:ln>
                <a:noFill/>
              </a:ln>
              <a:solidFill>
                <a:srgbClr val="000000">
                  <a:lumMod val="50000"/>
                  <a:lumOff val="50000"/>
                </a:srgbClr>
              </a:solidFill>
              <a:effectLst/>
              <a:uLnTx/>
              <a:uFillTx/>
              <a:latin typeface="Franklin Gothic Medium"/>
              <a:ea typeface="+mn-ea"/>
              <a:cs typeface="+mn-cs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xmlns="" id="{F5BB2EBC-E374-41AC-8D5C-325A63FE435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10686" y="1802131"/>
            <a:ext cx="2977340" cy="2965431"/>
          </a:xfrm>
          <a:prstGeom prst="rect">
            <a:avLst/>
          </a:prstGeom>
          <a:ln>
            <a:solidFill>
              <a:schemeClr val="accent1"/>
            </a:solidFill>
          </a:ln>
        </p:spPr>
      </p:pic>
      <p:sp>
        <p:nvSpPr>
          <p:cNvPr id="9" name="TextBox 8"/>
          <p:cNvSpPr txBox="1"/>
          <p:nvPr/>
        </p:nvSpPr>
        <p:spPr>
          <a:xfrm>
            <a:off x="219694" y="1250001"/>
            <a:ext cx="5786251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  <a:defRPr/>
            </a:pPr>
            <a:r>
              <a:rPr lang="en-US" sz="2800" dirty="0">
                <a:solidFill>
                  <a:srgbClr val="000000"/>
                </a:solidFill>
              </a:rPr>
              <a:t>Phase 6 Watershed Model - Using better data &amp; science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</a:endParaRPr>
          </a:p>
          <a:p>
            <a:pPr marL="914400" lvl="1" indent="-457200">
              <a:buFont typeface="Arial" panose="020B0604020202020204" pitchFamily="34" charset="0"/>
              <a:buChar char="•"/>
              <a:defRPr/>
            </a:pPr>
            <a:r>
              <a:rPr lang="en-US" sz="2400" dirty="0">
                <a:solidFill>
                  <a:srgbClr val="000000"/>
                </a:solidFill>
              </a:rPr>
              <a:t>Finer scale land use, more calibration stations, replaced “regional factors”</a:t>
            </a:r>
          </a:p>
          <a:p>
            <a:pPr marL="914400" lvl="1" indent="-457200">
              <a:buFont typeface="Arial" panose="020B0604020202020204" pitchFamily="34" charset="0"/>
              <a:buChar char="•"/>
              <a:defRPr/>
            </a:pPr>
            <a:r>
              <a:rPr lang="en-US" sz="2400" dirty="0">
                <a:solidFill>
                  <a:srgbClr val="0070C0"/>
                </a:solidFill>
              </a:rPr>
              <a:t>But</a:t>
            </a:r>
            <a:r>
              <a:rPr lang="en-US" sz="2400" dirty="0">
                <a:solidFill>
                  <a:srgbClr val="000000"/>
                </a:solidFill>
              </a:rPr>
              <a:t>, many inputs still regional or county-based</a:t>
            </a:r>
          </a:p>
          <a:p>
            <a:pPr marL="457200" indent="-457200">
              <a:buFont typeface="Arial" panose="020B0604020202020204" pitchFamily="34" charset="0"/>
              <a:buChar char="•"/>
              <a:defRPr/>
            </a:pPr>
            <a:r>
              <a:rPr lang="en-US" sz="2800" dirty="0">
                <a:solidFill>
                  <a:srgbClr val="000000"/>
                </a:solidFill>
              </a:rPr>
              <a:t>Water Quality Model</a:t>
            </a:r>
          </a:p>
          <a:p>
            <a:pPr marL="914400" lvl="1" indent="-457200">
              <a:buFont typeface="Arial" panose="020B0604020202020204" pitchFamily="34" charset="0"/>
              <a:buChar char="•"/>
              <a:defRPr/>
            </a:pPr>
            <a:r>
              <a:rPr lang="en-US" sz="2400" dirty="0">
                <a:solidFill>
                  <a:srgbClr val="000000"/>
                </a:solidFill>
              </a:rPr>
              <a:t>Not modified</a:t>
            </a:r>
          </a:p>
          <a:p>
            <a:pPr marL="914400" lvl="1" indent="-457200">
              <a:buFont typeface="Arial" panose="020B0604020202020204" pitchFamily="34" charset="0"/>
              <a:buChar char="•"/>
              <a:defRPr/>
            </a:pPr>
            <a:r>
              <a:rPr lang="en-US" sz="2400" dirty="0">
                <a:solidFill>
                  <a:srgbClr val="000000"/>
                </a:solidFill>
              </a:rPr>
              <a:t>Initial calibrations generally sound</a:t>
            </a:r>
          </a:p>
          <a:p>
            <a:pPr marL="914400" lvl="1" indent="-457200">
              <a:buFont typeface="Arial" panose="020B0604020202020204" pitchFamily="34" charset="0"/>
              <a:buChar char="•"/>
              <a:defRPr/>
            </a:pPr>
            <a:r>
              <a:rPr lang="en-US" sz="2400" dirty="0">
                <a:solidFill>
                  <a:srgbClr val="0070C0"/>
                </a:solidFill>
              </a:rPr>
              <a:t>But</a:t>
            </a:r>
            <a:r>
              <a:rPr lang="en-US" sz="2400" dirty="0">
                <a:solidFill>
                  <a:srgbClr val="000000"/>
                </a:solidFill>
              </a:rPr>
              <a:t>, final calibrations won’t be done until after key decisions made</a:t>
            </a:r>
          </a:p>
        </p:txBody>
      </p:sp>
    </p:spTree>
    <p:extLst>
      <p:ext uri="{BB962C8B-B14F-4D97-AF65-F5344CB8AC3E}">
        <p14:creationId xmlns:p14="http://schemas.microsoft.com/office/powerpoint/2010/main" val="406158026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47584160"/>
              </p:ext>
            </p:extLst>
          </p:nvPr>
        </p:nvGraphicFramePr>
        <p:xfrm>
          <a:off x="155121" y="519284"/>
          <a:ext cx="8988879" cy="800498"/>
        </p:xfrm>
        <a:graphic>
          <a:graphicData uri="http://schemas.openxmlformats.org/drawingml/2006/table">
            <a:tbl>
              <a:tblPr firstRow="1">
                <a:tableStyleId>{5C22544A-7EE6-4342-B048-85BDC9FD1C3A}</a:tableStyleId>
              </a:tblPr>
              <a:tblGrid>
                <a:gridCol w="8988879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</a:tblGrid>
              <a:tr h="412772">
                <a:tc>
                  <a:txBody>
                    <a:bodyPr/>
                    <a:lstStyle/>
                    <a:p>
                      <a:pPr algn="l">
                        <a:lnSpc>
                          <a:spcPct val="70000"/>
                        </a:lnSpc>
                      </a:pPr>
                      <a:r>
                        <a:rPr lang="en-US" sz="3200" b="0" dirty="0">
                          <a:solidFill>
                            <a:schemeClr val="tx2"/>
                          </a:solidFill>
                          <a:latin typeface="Franklin Gothic Medium"/>
                          <a:cs typeface="Franklin Gothic Medium"/>
                        </a:rPr>
                        <a:t>Modeling</a:t>
                      </a:r>
                      <a:r>
                        <a:rPr lang="en-US" sz="3200" b="0" baseline="0" dirty="0">
                          <a:solidFill>
                            <a:schemeClr val="tx2"/>
                          </a:solidFill>
                          <a:latin typeface="Franklin Gothic Medium"/>
                          <a:cs typeface="Franklin Gothic Medium"/>
                        </a:rPr>
                        <a:t> Tools &amp; Data – Accuracy &amp; Validity</a:t>
                      </a:r>
                      <a:endParaRPr lang="en-US" sz="3200" b="0" kern="1200" cap="none" spc="0" dirty="0">
                        <a:solidFill>
                          <a:schemeClr val="tx2"/>
                        </a:solidFill>
                        <a:latin typeface="+mn-lt"/>
                        <a:ea typeface="Ebrima" panose="02000000000000000000" pitchFamily="2" charset="0"/>
                        <a:cs typeface="Franklin Gothic Book"/>
                      </a:endParaRPr>
                    </a:p>
                  </a:txBody>
                  <a:tcPr marL="93911" marR="469557" marT="0" marB="93911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762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365211">
                <a:tc>
                  <a:txBody>
                    <a:bodyPr/>
                    <a:lstStyle/>
                    <a:p>
                      <a:pPr algn="l">
                        <a:lnSpc>
                          <a:spcPts val="2760"/>
                        </a:lnSpc>
                      </a:pPr>
                      <a:endParaRPr lang="en-US" sz="2900" dirty="0">
                        <a:solidFill>
                          <a:schemeClr val="accent1">
                            <a:lumMod val="60000"/>
                            <a:lumOff val="40000"/>
                          </a:schemeClr>
                        </a:solidFill>
                        <a:latin typeface="Franklin Gothic Medium"/>
                        <a:ea typeface="Ebrima" panose="02000000000000000000" pitchFamily="2" charset="0"/>
                        <a:cs typeface="Franklin Gothic Medium"/>
                      </a:endParaRPr>
                    </a:p>
                  </a:txBody>
                  <a:tcPr marL="0" marR="469557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blipFill rotWithShape="1">
                      <a:blip r:embed="rId2"/>
                      <a:stretch>
                        <a:fillRect/>
                      </a:stretch>
                    </a:blipFill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prstGeom prst="rect">
            <a:avLst/>
          </a:prstGeom>
        </p:spPr>
        <p:txBody>
          <a:bodyPr>
            <a:norm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CB1CFCA-EE77-9F4A-8FAE-3286F1D37F0D}" type="slidenum">
              <a:rPr kumimoji="0" lang="en-US" sz="1000" b="0" i="0" u="none" strike="noStrike" kern="1200" cap="none" spc="0" normalizeH="0" baseline="0" noProof="0" smtClean="0">
                <a:ln>
                  <a:noFill/>
                </a:ln>
                <a:solidFill>
                  <a:srgbClr val="000000">
                    <a:lumMod val="50000"/>
                    <a:lumOff val="50000"/>
                  </a:srgbClr>
                </a:solidFill>
                <a:effectLst/>
                <a:uLnTx/>
                <a:uFillTx/>
                <a:latin typeface="Franklin Gothic Medium"/>
                <a:ea typeface="+mn-ea"/>
                <a:cs typeface="+mn-cs"/>
              </a:rPr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en-US" sz="1000" b="0" i="0" u="none" strike="noStrike" kern="1200" cap="none" spc="0" normalizeH="0" baseline="0" noProof="0" dirty="0">
              <a:ln>
                <a:noFill/>
              </a:ln>
              <a:solidFill>
                <a:srgbClr val="000000">
                  <a:lumMod val="50000"/>
                  <a:lumOff val="50000"/>
                </a:srgbClr>
              </a:solidFill>
              <a:effectLst/>
              <a:uLnTx/>
              <a:uFillTx/>
              <a:latin typeface="Franklin Gothic Medium"/>
              <a:ea typeface="+mn-ea"/>
              <a:cs typeface="+mn-cs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219693" y="1354047"/>
            <a:ext cx="8612579" cy="46474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  <a:defRPr/>
            </a:pPr>
            <a:r>
              <a:rPr lang="en-US" sz="2400" dirty="0">
                <a:solidFill>
                  <a:srgbClr val="000000"/>
                </a:solidFill>
              </a:rPr>
              <a:t>Scale still an ongoing issue:</a:t>
            </a:r>
          </a:p>
          <a:p>
            <a:pPr marL="914400" lvl="1" indent="-457200">
              <a:buFont typeface="Arial" panose="020B0604020202020204" pitchFamily="34" charset="0"/>
              <a:buChar char="•"/>
              <a:defRPr/>
            </a:pPr>
            <a:r>
              <a:rPr lang="en-US" sz="2000" dirty="0">
                <a:solidFill>
                  <a:srgbClr val="0070C0"/>
                </a:solidFill>
              </a:rPr>
              <a:t>Model less accurate at local scale.</a:t>
            </a:r>
          </a:p>
          <a:p>
            <a:pPr marL="914400" lvl="1" indent="-457200">
              <a:buFont typeface="Arial" panose="020B0604020202020204" pitchFamily="34" charset="0"/>
              <a:buChar char="•"/>
              <a:defRPr/>
            </a:pPr>
            <a:r>
              <a:rPr lang="en-US" sz="2000" dirty="0">
                <a:solidFill>
                  <a:srgbClr val="0070C0"/>
                </a:solidFill>
              </a:rPr>
              <a:t>Calibrations not as good for smaller watersheds</a:t>
            </a:r>
          </a:p>
          <a:p>
            <a:pPr marL="457200" indent="-457200">
              <a:buFont typeface="Arial" panose="020B0604020202020204" pitchFamily="34" charset="0"/>
              <a:buChar char="•"/>
              <a:defRPr/>
            </a:pPr>
            <a:r>
              <a:rPr lang="en-US" sz="2400" dirty="0">
                <a:solidFill>
                  <a:srgbClr val="000000"/>
                </a:solidFill>
              </a:rPr>
              <a:t>Equity considerations:</a:t>
            </a:r>
          </a:p>
          <a:p>
            <a:pPr marL="914400" lvl="1" indent="-457200">
              <a:buFont typeface="Arial" panose="020B0604020202020204" pitchFamily="34" charset="0"/>
              <a:buChar char="•"/>
              <a:defRPr/>
            </a:pPr>
            <a:r>
              <a:rPr lang="en-US" sz="2000" dirty="0">
                <a:solidFill>
                  <a:srgbClr val="000000"/>
                </a:solidFill>
              </a:rPr>
              <a:t>Ag loads relative to urban loads.</a:t>
            </a:r>
          </a:p>
          <a:p>
            <a:pPr marL="914400" lvl="1" indent="-457200">
              <a:buFont typeface="Arial" panose="020B0604020202020204" pitchFamily="34" charset="0"/>
              <a:buChar char="•"/>
              <a:defRPr/>
            </a:pPr>
            <a:r>
              <a:rPr lang="en-US" sz="2000" dirty="0">
                <a:solidFill>
                  <a:srgbClr val="0070C0"/>
                </a:solidFill>
              </a:rPr>
              <a:t>Potential risk to wastewater sector by reallocating loads related to ‘unused’ capacity?</a:t>
            </a:r>
          </a:p>
          <a:p>
            <a:pPr>
              <a:defRPr/>
            </a:pPr>
            <a:endParaRPr lang="en-US" sz="2400" b="1" dirty="0">
              <a:solidFill>
                <a:srgbClr val="000000"/>
              </a:solidFill>
            </a:endParaRPr>
          </a:p>
          <a:p>
            <a:pPr marL="457200" indent="-457200">
              <a:buFont typeface="Arial" panose="020B0604020202020204" pitchFamily="34" charset="0"/>
              <a:buChar char="•"/>
              <a:defRPr/>
            </a:pPr>
            <a:r>
              <a:rPr lang="en-US" sz="2400" b="1" dirty="0">
                <a:solidFill>
                  <a:srgbClr val="000000"/>
                </a:solidFill>
              </a:rPr>
              <a:t>Recommendations:</a:t>
            </a:r>
          </a:p>
          <a:p>
            <a:pPr marL="914400" lvl="1" indent="-457200">
              <a:buFont typeface="Arial" panose="020B0604020202020204" pitchFamily="34" charset="0"/>
              <a:buChar char="•"/>
              <a:defRPr/>
            </a:pPr>
            <a:r>
              <a:rPr lang="en-US" sz="2000" dirty="0">
                <a:solidFill>
                  <a:srgbClr val="000000"/>
                </a:solidFill>
              </a:rPr>
              <a:t>WSM</a:t>
            </a:r>
          </a:p>
          <a:p>
            <a:pPr marL="1371600" lvl="2" indent="-457200">
              <a:buFont typeface="Arial" panose="020B0604020202020204" pitchFamily="34" charset="0"/>
              <a:buChar char="•"/>
              <a:defRPr/>
            </a:pPr>
            <a:r>
              <a:rPr lang="en-US" sz="2000" dirty="0">
                <a:solidFill>
                  <a:srgbClr val="000000"/>
                </a:solidFill>
              </a:rPr>
              <a:t>Agree that improvements are overall technically valid</a:t>
            </a:r>
          </a:p>
          <a:p>
            <a:pPr marL="1371600" lvl="2" indent="-457200">
              <a:buFont typeface="Arial" panose="020B0604020202020204" pitchFamily="34" charset="0"/>
              <a:buChar char="•"/>
              <a:defRPr/>
            </a:pPr>
            <a:r>
              <a:rPr lang="en-US" sz="2000" dirty="0">
                <a:solidFill>
                  <a:srgbClr val="000000"/>
                </a:solidFill>
              </a:rPr>
              <a:t>Emphasize limitations &amp; not to use output at local scale</a:t>
            </a:r>
          </a:p>
          <a:p>
            <a:pPr marL="914400" lvl="1" indent="-457200">
              <a:buFont typeface="Arial" panose="020B0604020202020204" pitchFamily="34" charset="0"/>
              <a:buChar char="•"/>
              <a:defRPr/>
            </a:pPr>
            <a:r>
              <a:rPr lang="en-US" sz="2000" dirty="0">
                <a:solidFill>
                  <a:srgbClr val="000000"/>
                </a:solidFill>
              </a:rPr>
              <a:t>WQM – Emphasize need to re-evaluate if final calibrations not consistent with earlier results</a:t>
            </a:r>
          </a:p>
        </p:txBody>
      </p:sp>
    </p:spTree>
    <p:extLst>
      <p:ext uri="{BB962C8B-B14F-4D97-AF65-F5344CB8AC3E}">
        <p14:creationId xmlns:p14="http://schemas.microsoft.com/office/powerpoint/2010/main" val="111370894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93128744"/>
              </p:ext>
            </p:extLst>
          </p:nvPr>
        </p:nvGraphicFramePr>
        <p:xfrm>
          <a:off x="270164" y="496304"/>
          <a:ext cx="8873836" cy="833559"/>
        </p:xfrm>
        <a:graphic>
          <a:graphicData uri="http://schemas.openxmlformats.org/drawingml/2006/table">
            <a:tbl>
              <a:tblPr firstRow="1">
                <a:tableStyleId>{5C22544A-7EE6-4342-B048-85BDC9FD1C3A}</a:tableStyleId>
              </a:tblPr>
              <a:tblGrid>
                <a:gridCol w="8873836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</a:tblGrid>
              <a:tr h="439807"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7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3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87CD"/>
                          </a:solidFill>
                          <a:effectLst/>
                          <a:uLnTx/>
                          <a:uFillTx/>
                          <a:latin typeface="Franklin Gothic Medium"/>
                          <a:ea typeface="+mn-ea"/>
                          <a:cs typeface="Franklin Gothic Medium"/>
                        </a:rPr>
                        <a:t>New Loads: Conowingo – Validity &amp; Equity</a:t>
                      </a:r>
                      <a:endParaRPr kumimoji="0" lang="en-US" sz="36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87CD"/>
                        </a:solidFill>
                        <a:effectLst/>
                        <a:uLnTx/>
                        <a:uFillTx/>
                        <a:latin typeface="+mn-lt"/>
                        <a:ea typeface="Ebrima" panose="02000000000000000000" pitchFamily="2" charset="0"/>
                        <a:cs typeface="Franklin Gothic Book"/>
                      </a:endParaRPr>
                    </a:p>
                  </a:txBody>
                  <a:tcPr marL="93911" marR="469557" marT="0" marB="93911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762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329793">
                <a:tc>
                  <a:txBody>
                    <a:bodyPr/>
                    <a:lstStyle/>
                    <a:p>
                      <a:pPr algn="l">
                        <a:lnSpc>
                          <a:spcPts val="2760"/>
                        </a:lnSpc>
                      </a:pPr>
                      <a:endParaRPr lang="en-US" sz="2900" dirty="0">
                        <a:solidFill>
                          <a:schemeClr val="accent1">
                            <a:lumMod val="60000"/>
                            <a:lumOff val="40000"/>
                          </a:schemeClr>
                        </a:solidFill>
                        <a:latin typeface="Franklin Gothic Medium"/>
                        <a:ea typeface="Ebrima" panose="02000000000000000000" pitchFamily="2" charset="0"/>
                        <a:cs typeface="Franklin Gothic Medium"/>
                      </a:endParaRPr>
                    </a:p>
                  </a:txBody>
                  <a:tcPr marL="0" marR="469557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blipFill rotWithShape="1">
                      <a:blip r:embed="rId2"/>
                      <a:stretch>
                        <a:fillRect/>
                      </a:stretch>
                    </a:blipFill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prstGeom prst="rect">
            <a:avLst/>
          </a:prstGeom>
        </p:spPr>
        <p:txBody>
          <a:bodyPr>
            <a:norm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CB1CFCA-EE77-9F4A-8FAE-3286F1D37F0D}" type="slidenum">
              <a:rPr kumimoji="0" lang="en-US" sz="1000" b="0" i="0" u="none" strike="noStrike" kern="1200" cap="none" spc="0" normalizeH="0" baseline="0" noProof="0" smtClean="0">
                <a:ln>
                  <a:noFill/>
                </a:ln>
                <a:solidFill>
                  <a:srgbClr val="000000">
                    <a:lumMod val="50000"/>
                    <a:lumOff val="50000"/>
                  </a:srgbClr>
                </a:solidFill>
                <a:effectLst/>
                <a:uLnTx/>
                <a:uFillTx/>
                <a:latin typeface="Franklin Gothic Medium"/>
                <a:ea typeface="+mn-ea"/>
                <a:cs typeface="+mn-cs"/>
              </a:rPr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0" lang="en-US" sz="1000" b="0" i="0" u="none" strike="noStrike" kern="1200" cap="none" spc="0" normalizeH="0" baseline="0" noProof="0" dirty="0">
              <a:ln>
                <a:noFill/>
              </a:ln>
              <a:solidFill>
                <a:srgbClr val="000000">
                  <a:lumMod val="50000"/>
                  <a:lumOff val="50000"/>
                </a:srgbClr>
              </a:solidFill>
              <a:effectLst/>
              <a:uLnTx/>
              <a:uFillTx/>
              <a:latin typeface="Franklin Gothic Medium"/>
              <a:ea typeface="+mn-ea"/>
              <a:cs typeface="+mn-cs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270164" y="1210300"/>
            <a:ext cx="8510154" cy="56477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lvl="0" indent="-457200" defTabSz="914400" eaLnBrk="0" fontAlgn="base" hangingPunct="0">
              <a:spcBef>
                <a:spcPts val="6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/>
            </a:pPr>
            <a:r>
              <a:rPr lang="en-US" altLang="en-US" sz="2400" kern="0" dirty="0">
                <a:solidFill>
                  <a:srgbClr val="000000"/>
                </a:solidFill>
                <a:cs typeface="Arial" panose="020B0604020202020204" pitchFamily="34" charset="0"/>
              </a:rPr>
              <a:t>Susquehanna Basin:</a:t>
            </a:r>
          </a:p>
          <a:p>
            <a:pPr marL="914400" lvl="1" indent="-457200" defTabSz="914400" eaLnBrk="0" fontAlgn="base" hangingPunct="0">
              <a:spcBef>
                <a:spcPts val="6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/>
            </a:pPr>
            <a:r>
              <a:rPr lang="en-US" altLang="en-US" sz="2400" kern="0" dirty="0">
                <a:solidFill>
                  <a:srgbClr val="000000"/>
                </a:solidFill>
                <a:cs typeface="Arial" panose="020B0604020202020204" pitchFamily="34" charset="0"/>
              </a:rPr>
              <a:t>Is generating increased phosphorus load, due to the Conowingo Dam reaching “dynamic equilibrium”</a:t>
            </a:r>
          </a:p>
          <a:p>
            <a:pPr marL="914400" lvl="1" indent="-457200" defTabSz="914400" eaLnBrk="0" fontAlgn="base" hangingPunct="0">
              <a:spcBef>
                <a:spcPts val="6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/>
            </a:pPr>
            <a:r>
              <a:rPr lang="en-US" altLang="en-US" sz="2400" kern="0" dirty="0">
                <a:solidFill>
                  <a:srgbClr val="0070C0"/>
                </a:solidFill>
                <a:cs typeface="Arial" panose="020B0604020202020204" pitchFamily="34" charset="0"/>
              </a:rPr>
              <a:t>Science clearly supports those findings/loads</a:t>
            </a:r>
          </a:p>
          <a:p>
            <a:pPr marL="457200" lvl="0" indent="-457200" defTabSz="914400" eaLnBrk="0" fontAlgn="base" hangingPunct="0">
              <a:spcBef>
                <a:spcPts val="6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/>
            </a:pPr>
            <a:r>
              <a:rPr lang="en-US" altLang="en-US" sz="2400" kern="0" dirty="0">
                <a:solidFill>
                  <a:srgbClr val="000000"/>
                </a:solidFill>
                <a:cs typeface="Arial" panose="020B0604020202020204" pitchFamily="34" charset="0"/>
              </a:rPr>
              <a:t>Policy questions:</a:t>
            </a:r>
          </a:p>
          <a:p>
            <a:pPr marL="914400" lvl="1" indent="-457200" defTabSz="914400" eaLnBrk="0" fontAlgn="base" hangingPunct="0">
              <a:spcBef>
                <a:spcPts val="6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/>
            </a:pPr>
            <a:r>
              <a:rPr lang="en-US" altLang="en-US" sz="2400" b="1" kern="0" dirty="0">
                <a:solidFill>
                  <a:srgbClr val="0070C0"/>
                </a:solidFill>
                <a:cs typeface="Arial" panose="020B0604020202020204" pitchFamily="34" charset="0"/>
              </a:rPr>
              <a:t>Who</a:t>
            </a:r>
            <a:r>
              <a:rPr lang="en-US" altLang="en-US" sz="2400" kern="0" dirty="0">
                <a:solidFill>
                  <a:srgbClr val="000000"/>
                </a:solidFill>
                <a:cs typeface="Arial" panose="020B0604020202020204" pitchFamily="34" charset="0"/>
              </a:rPr>
              <a:t> should this added phosphorus load be allocated to?</a:t>
            </a:r>
          </a:p>
          <a:p>
            <a:pPr marL="914400" lvl="1" indent="-457200" defTabSz="914400" eaLnBrk="0" fontAlgn="base" hangingPunct="0">
              <a:spcBef>
                <a:spcPts val="6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/>
            </a:pPr>
            <a:r>
              <a:rPr lang="en-US" altLang="en-US" sz="2400" b="1" kern="0" dirty="0">
                <a:solidFill>
                  <a:srgbClr val="0070C0"/>
                </a:solidFill>
                <a:cs typeface="Arial" panose="020B0604020202020204" pitchFamily="34" charset="0"/>
              </a:rPr>
              <a:t>When</a:t>
            </a:r>
            <a:r>
              <a:rPr lang="en-US" altLang="en-US" sz="2400" kern="0" dirty="0">
                <a:solidFill>
                  <a:srgbClr val="000000"/>
                </a:solidFill>
                <a:cs typeface="Arial" panose="020B0604020202020204" pitchFamily="34" charset="0"/>
              </a:rPr>
              <a:t> does that obligation need to be reflected in WIPs?</a:t>
            </a:r>
          </a:p>
          <a:p>
            <a:pPr marL="457200" indent="-457200" defTabSz="914400" eaLnBrk="0" fontAlgn="base" hangingPunct="0">
              <a:spcBef>
                <a:spcPts val="6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/>
            </a:pPr>
            <a:r>
              <a:rPr lang="en-US" altLang="en-US" sz="2400" kern="0" dirty="0">
                <a:solidFill>
                  <a:srgbClr val="000000"/>
                </a:solidFill>
                <a:cs typeface="Arial" panose="020B0604020202020204" pitchFamily="34" charset="0"/>
              </a:rPr>
              <a:t>Additional options under consideration: </a:t>
            </a:r>
          </a:p>
          <a:p>
            <a:pPr marL="914400" lvl="1" indent="-457200" defTabSz="914400" eaLnBrk="0" fontAlgn="base" hangingPunct="0">
              <a:spcBef>
                <a:spcPts val="6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/>
            </a:pPr>
            <a:r>
              <a:rPr lang="en-US" altLang="en-US" sz="2400" kern="0" dirty="0">
                <a:solidFill>
                  <a:srgbClr val="000000"/>
                </a:solidFill>
                <a:cs typeface="Arial" panose="020B0604020202020204" pitchFamily="34" charset="0"/>
              </a:rPr>
              <a:t>Bay Program “cost optimization” analysis – still under development, </a:t>
            </a:r>
            <a:r>
              <a:rPr lang="en-US" altLang="en-US" sz="2400" kern="0" dirty="0">
                <a:solidFill>
                  <a:srgbClr val="0070C0"/>
                </a:solidFill>
                <a:cs typeface="Arial" panose="020B0604020202020204" pitchFamily="34" charset="0"/>
              </a:rPr>
              <a:t>but appears flawed – old data, logic unclear/inconsistent</a:t>
            </a:r>
          </a:p>
          <a:p>
            <a:pPr marL="914400" lvl="1" indent="-457200" defTabSz="914400" eaLnBrk="0" fontAlgn="base" hangingPunct="0">
              <a:spcBef>
                <a:spcPts val="6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/>
            </a:pPr>
            <a:r>
              <a:rPr lang="en-US" altLang="en-US" sz="2400" kern="0" dirty="0">
                <a:solidFill>
                  <a:srgbClr val="000000"/>
                </a:solidFill>
                <a:cs typeface="Arial" panose="020B0604020202020204" pitchFamily="34" charset="0"/>
              </a:rPr>
              <a:t>Maryland to pilot a dredging/sediment reuse project</a:t>
            </a:r>
            <a:endParaRPr lang="en-US" altLang="en-US" sz="2400" kern="0" dirty="0">
              <a:solidFill>
                <a:srgbClr val="000000"/>
              </a:solidFill>
              <a:highlight>
                <a:srgbClr val="C0C0C0"/>
              </a:highlight>
              <a:cs typeface="Arial" panose="020B0604020202020204" pitchFamily="34" charset="0"/>
            </a:endParaRPr>
          </a:p>
          <a:p>
            <a:pPr marL="914400" lvl="1" indent="-457200" defTabSz="914400" eaLnBrk="0" fontAlgn="base" hangingPunct="0">
              <a:spcBef>
                <a:spcPts val="6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/>
            </a:pPr>
            <a:endParaRPr lang="en-US" altLang="en-US" sz="2800" kern="0" dirty="0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480938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31512307"/>
              </p:ext>
            </p:extLst>
          </p:nvPr>
        </p:nvGraphicFramePr>
        <p:xfrm>
          <a:off x="457200" y="267418"/>
          <a:ext cx="8686800" cy="891041"/>
        </p:xfrm>
        <a:graphic>
          <a:graphicData uri="http://schemas.openxmlformats.org/drawingml/2006/table">
            <a:tbl>
              <a:tblPr firstRow="1">
                <a:tableStyleId>{5C22544A-7EE6-4342-B048-85BDC9FD1C3A}</a:tableStyleId>
              </a:tblPr>
              <a:tblGrid>
                <a:gridCol w="8686800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</a:tblGrid>
              <a:tr h="515016">
                <a:tc>
                  <a:txBody>
                    <a:bodyPr/>
                    <a:lstStyle/>
                    <a:p>
                      <a:pPr algn="l">
                        <a:lnSpc>
                          <a:spcPct val="70000"/>
                        </a:lnSpc>
                      </a:pPr>
                      <a:r>
                        <a:rPr lang="en-US" sz="3600" b="0" kern="1200" cap="none" spc="0" dirty="0">
                          <a:solidFill>
                            <a:schemeClr val="tx2"/>
                          </a:solidFill>
                          <a:latin typeface="+mj-lt"/>
                          <a:ea typeface="Ebrima" panose="02000000000000000000" pitchFamily="2" charset="0"/>
                          <a:cs typeface="Franklin Gothic Book"/>
                        </a:rPr>
                        <a:t>Conowingo Load</a:t>
                      </a:r>
                      <a:r>
                        <a:rPr lang="en-US" sz="3600" b="0" kern="1200" cap="none" spc="0" baseline="0" dirty="0">
                          <a:solidFill>
                            <a:schemeClr val="tx2"/>
                          </a:solidFill>
                          <a:latin typeface="+mj-lt"/>
                          <a:ea typeface="Ebrima" panose="02000000000000000000" pitchFamily="2" charset="0"/>
                          <a:cs typeface="Franklin Gothic Book"/>
                        </a:rPr>
                        <a:t> </a:t>
                      </a:r>
                      <a:r>
                        <a:rPr lang="en-US" sz="3600" b="0" kern="1200" cap="none" spc="0" dirty="0">
                          <a:solidFill>
                            <a:schemeClr val="tx2"/>
                          </a:solidFill>
                          <a:latin typeface="+mj-lt"/>
                          <a:ea typeface="Ebrima" panose="02000000000000000000" pitchFamily="2" charset="0"/>
                          <a:cs typeface="Franklin Gothic Book"/>
                        </a:rPr>
                        <a:t>Decision – Who?</a:t>
                      </a:r>
                    </a:p>
                  </a:txBody>
                  <a:tcPr marL="93911" marR="469557" marT="0" marB="93911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762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376025">
                <a:tc>
                  <a:txBody>
                    <a:bodyPr/>
                    <a:lstStyle/>
                    <a:p>
                      <a:pPr algn="l">
                        <a:lnSpc>
                          <a:spcPts val="2760"/>
                        </a:lnSpc>
                      </a:pPr>
                      <a:endParaRPr lang="en-US" sz="2900" dirty="0">
                        <a:solidFill>
                          <a:schemeClr val="accent1">
                            <a:lumMod val="60000"/>
                            <a:lumOff val="40000"/>
                          </a:schemeClr>
                        </a:solidFill>
                        <a:latin typeface="Franklin Gothic Medium"/>
                        <a:ea typeface="Ebrima" panose="02000000000000000000" pitchFamily="2" charset="0"/>
                        <a:cs typeface="Franklin Gothic Medium"/>
                      </a:endParaRPr>
                    </a:p>
                  </a:txBody>
                  <a:tcPr marL="0" marR="469557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blipFill rotWithShape="1">
                      <a:blip r:embed="rId2"/>
                      <a:stretch>
                        <a:fillRect/>
                      </a:stretch>
                    </a:blipFill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prstGeom prst="rect">
            <a:avLst/>
          </a:prstGeom>
        </p:spPr>
        <p:txBody>
          <a:bodyPr>
            <a:normAutofit/>
          </a:bodyPr>
          <a:lstStyle/>
          <a:p>
            <a:fld id="{7CB1CFCA-EE77-9F4A-8FAE-3286F1D37F0D}" type="slidenum">
              <a:rPr lang="en-US" smtClean="0"/>
              <a:pPr/>
              <a:t>9</a:t>
            </a:fld>
            <a:endParaRPr lang="en-US" dirty="0"/>
          </a:p>
        </p:txBody>
      </p:sp>
      <p:sp>
        <p:nvSpPr>
          <p:cNvPr id="6" name="Rectangle 5"/>
          <p:cNvSpPr/>
          <p:nvPr/>
        </p:nvSpPr>
        <p:spPr>
          <a:xfrm>
            <a:off x="4578789" y="6353741"/>
            <a:ext cx="3798707" cy="276999"/>
          </a:xfrm>
          <a:prstGeom prst="rect">
            <a:avLst/>
          </a:prstGeom>
        </p:spPr>
        <p:txBody>
          <a:bodyPr wrap="square" lIns="0" tIns="0" rIns="0" bIns="0">
            <a:noAutofit/>
          </a:bodyPr>
          <a:lstStyle/>
          <a:p>
            <a:pPr algn="r"/>
            <a:endParaRPr lang="en-US" sz="1000" dirty="0">
              <a:solidFill>
                <a:srgbClr val="7F7F7F"/>
              </a:solidFill>
              <a:latin typeface="Franklin Gothic Medium"/>
              <a:cs typeface="Franklin Gothic Medium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xmlns="" id="{63E72193-6B70-4BC2-AC75-B014214F88B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789" y="1075273"/>
            <a:ext cx="9144000" cy="4882896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xmlns="" id="{4801043E-29CB-4BA1-BCC6-14132AD55A9E}"/>
              </a:ext>
            </a:extLst>
          </p:cNvPr>
          <p:cNvSpPr txBox="1"/>
          <p:nvPr/>
        </p:nvSpPr>
        <p:spPr>
          <a:xfrm>
            <a:off x="426972" y="3516721"/>
            <a:ext cx="8490412" cy="646331"/>
          </a:xfrm>
          <a:prstGeom prst="rect">
            <a:avLst/>
          </a:prstGeom>
          <a:solidFill>
            <a:srgbClr val="002060"/>
          </a:solidFill>
        </p:spPr>
        <p:txBody>
          <a:bodyPr wrap="square" rtlCol="0">
            <a:spAutoFit/>
          </a:bodyPr>
          <a:lstStyle/>
          <a:p>
            <a:r>
              <a:rPr lang="en-US" dirty="0">
                <a:solidFill>
                  <a:schemeClr val="bg1"/>
                </a:solidFill>
              </a:rPr>
              <a:t>Illustrative increase in additional Phosphorus load reductions required under various scenarios (expressed as a range of % increase)</a:t>
            </a:r>
          </a:p>
        </p:txBody>
      </p:sp>
    </p:spTree>
    <p:extLst>
      <p:ext uri="{BB962C8B-B14F-4D97-AF65-F5344CB8AC3E}">
        <p14:creationId xmlns:p14="http://schemas.microsoft.com/office/powerpoint/2010/main" val="104715167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77669020"/>
              </p:ext>
            </p:extLst>
          </p:nvPr>
        </p:nvGraphicFramePr>
        <p:xfrm>
          <a:off x="457200" y="543464"/>
          <a:ext cx="8686800" cy="852251"/>
        </p:xfrm>
        <a:graphic>
          <a:graphicData uri="http://schemas.openxmlformats.org/drawingml/2006/table">
            <a:tbl>
              <a:tblPr firstRow="1">
                <a:tableStyleId>{5C22544A-7EE6-4342-B048-85BDC9FD1C3A}</a:tableStyleId>
              </a:tblPr>
              <a:tblGrid>
                <a:gridCol w="8686800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</a:tblGrid>
              <a:tr h="438651">
                <a:tc>
                  <a:txBody>
                    <a:bodyPr/>
                    <a:lstStyle/>
                    <a:p>
                      <a:pPr algn="l">
                        <a:lnSpc>
                          <a:spcPct val="70000"/>
                        </a:lnSpc>
                      </a:pPr>
                      <a:r>
                        <a:rPr lang="en-US" sz="3600" b="0" kern="1200" cap="none" spc="0" dirty="0">
                          <a:solidFill>
                            <a:schemeClr val="tx2"/>
                          </a:solidFill>
                          <a:latin typeface="+mj-lt"/>
                          <a:ea typeface="Ebrima" panose="02000000000000000000" pitchFamily="2" charset="0"/>
                          <a:cs typeface="Franklin Gothic Book"/>
                        </a:rPr>
                        <a:t>Conowingo Load</a:t>
                      </a:r>
                      <a:r>
                        <a:rPr lang="en-US" sz="3600" b="0" kern="1200" cap="none" spc="0" baseline="0" dirty="0">
                          <a:solidFill>
                            <a:schemeClr val="tx2"/>
                          </a:solidFill>
                          <a:latin typeface="+mj-lt"/>
                          <a:ea typeface="Ebrima" panose="02000000000000000000" pitchFamily="2" charset="0"/>
                          <a:cs typeface="Franklin Gothic Book"/>
                        </a:rPr>
                        <a:t> </a:t>
                      </a:r>
                      <a:r>
                        <a:rPr lang="en-US" sz="3600" b="0" kern="1200" cap="none" spc="0" dirty="0">
                          <a:solidFill>
                            <a:schemeClr val="tx2"/>
                          </a:solidFill>
                          <a:latin typeface="+mj-lt"/>
                          <a:ea typeface="Ebrima" panose="02000000000000000000" pitchFamily="2" charset="0"/>
                          <a:cs typeface="Franklin Gothic Book"/>
                        </a:rPr>
                        <a:t>Decision – When? </a:t>
                      </a:r>
                    </a:p>
                  </a:txBody>
                  <a:tcPr marL="93911" marR="469557" marT="0" marB="93911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762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365211">
                <a:tc>
                  <a:txBody>
                    <a:bodyPr/>
                    <a:lstStyle/>
                    <a:p>
                      <a:pPr algn="l">
                        <a:lnSpc>
                          <a:spcPts val="2760"/>
                        </a:lnSpc>
                      </a:pPr>
                      <a:endParaRPr lang="en-US" sz="2900" dirty="0">
                        <a:solidFill>
                          <a:schemeClr val="accent1">
                            <a:lumMod val="60000"/>
                            <a:lumOff val="40000"/>
                          </a:schemeClr>
                        </a:solidFill>
                        <a:latin typeface="Franklin Gothic Medium"/>
                        <a:ea typeface="Ebrima" panose="02000000000000000000" pitchFamily="2" charset="0"/>
                        <a:cs typeface="Franklin Gothic Medium"/>
                      </a:endParaRPr>
                    </a:p>
                  </a:txBody>
                  <a:tcPr marL="0" marR="469557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blipFill rotWithShape="1">
                      <a:blip r:embed="rId2"/>
                      <a:stretch>
                        <a:fillRect/>
                      </a:stretch>
                    </a:blipFill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prstGeom prst="rect">
            <a:avLst/>
          </a:prstGeom>
        </p:spPr>
        <p:txBody>
          <a:bodyPr>
            <a:normAutofit/>
          </a:bodyPr>
          <a:lstStyle/>
          <a:p>
            <a:fld id="{7CB1CFCA-EE77-9F4A-8FAE-3286F1D37F0D}" type="slidenum">
              <a:rPr lang="en-US" smtClean="0"/>
              <a:pPr/>
              <a:t>10</a:t>
            </a:fld>
            <a:endParaRPr lang="en-US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00757001-659C-4F8D-96FC-EEB1CE6136E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9011" y="1634850"/>
            <a:ext cx="9144000" cy="4157641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xmlns="" id="{918BB159-E66C-4BB6-BA47-A777815B98FB}"/>
              </a:ext>
            </a:extLst>
          </p:cNvPr>
          <p:cNvSpPr txBox="1"/>
          <p:nvPr/>
        </p:nvSpPr>
        <p:spPr>
          <a:xfrm>
            <a:off x="2070625" y="4656090"/>
            <a:ext cx="6060734" cy="400110"/>
          </a:xfrm>
          <a:prstGeom prst="rect">
            <a:avLst/>
          </a:prstGeom>
          <a:solidFill>
            <a:srgbClr val="002060"/>
          </a:solidFill>
        </p:spPr>
        <p:txBody>
          <a:bodyPr wrap="square" rtlCol="0">
            <a:spAutoFit/>
          </a:bodyPr>
          <a:lstStyle/>
          <a:p>
            <a:r>
              <a:rPr lang="en-US" sz="2000" dirty="0">
                <a:solidFill>
                  <a:schemeClr val="bg1"/>
                </a:solidFill>
              </a:rPr>
              <a:t>Address additional loads by 2025, or beyond 2025?</a:t>
            </a:r>
          </a:p>
        </p:txBody>
      </p:sp>
    </p:spTree>
    <p:extLst>
      <p:ext uri="{BB962C8B-B14F-4D97-AF65-F5344CB8AC3E}">
        <p14:creationId xmlns:p14="http://schemas.microsoft.com/office/powerpoint/2010/main" val="288303235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3417384"/>
              </p:ext>
            </p:extLst>
          </p:nvPr>
        </p:nvGraphicFramePr>
        <p:xfrm>
          <a:off x="259773" y="493776"/>
          <a:ext cx="8884227" cy="853550"/>
        </p:xfrm>
        <a:graphic>
          <a:graphicData uri="http://schemas.openxmlformats.org/drawingml/2006/table">
            <a:tbl>
              <a:tblPr firstRow="1">
                <a:tableStyleId>{5C22544A-7EE6-4342-B048-85BDC9FD1C3A}</a:tableStyleId>
              </a:tblPr>
              <a:tblGrid>
                <a:gridCol w="8884227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</a:tblGrid>
              <a:tr h="488339"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7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3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87CD"/>
                          </a:solidFill>
                          <a:effectLst/>
                          <a:uLnTx/>
                          <a:uFillTx/>
                          <a:latin typeface="Franklin Gothic Medium"/>
                          <a:ea typeface="+mn-ea"/>
                          <a:cs typeface="Franklin Gothic Medium"/>
                        </a:rPr>
                        <a:t>New Loads: Conowingo – Validity &amp; Equity</a:t>
                      </a:r>
                      <a:endParaRPr kumimoji="0" lang="en-US" sz="36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87CD"/>
                        </a:solidFill>
                        <a:effectLst/>
                        <a:uLnTx/>
                        <a:uFillTx/>
                        <a:latin typeface="+mn-lt"/>
                        <a:ea typeface="Ebrima" panose="02000000000000000000" pitchFamily="2" charset="0"/>
                        <a:cs typeface="Franklin Gothic Book"/>
                      </a:endParaRPr>
                    </a:p>
                  </a:txBody>
                  <a:tcPr marL="93911" marR="469557" marT="0" marB="93911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762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365211">
                <a:tc>
                  <a:txBody>
                    <a:bodyPr/>
                    <a:lstStyle/>
                    <a:p>
                      <a:pPr algn="l">
                        <a:lnSpc>
                          <a:spcPts val="2760"/>
                        </a:lnSpc>
                      </a:pPr>
                      <a:endParaRPr lang="en-US" sz="2900" dirty="0">
                        <a:solidFill>
                          <a:schemeClr val="accent1">
                            <a:lumMod val="60000"/>
                            <a:lumOff val="40000"/>
                          </a:schemeClr>
                        </a:solidFill>
                        <a:latin typeface="Franklin Gothic Medium"/>
                        <a:ea typeface="Ebrima" panose="02000000000000000000" pitchFamily="2" charset="0"/>
                        <a:cs typeface="Franklin Gothic Medium"/>
                      </a:endParaRPr>
                    </a:p>
                  </a:txBody>
                  <a:tcPr marL="0" marR="469557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blipFill rotWithShape="1">
                      <a:blip r:embed="rId2"/>
                      <a:stretch>
                        <a:fillRect/>
                      </a:stretch>
                    </a:blipFill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prstGeom prst="rect">
            <a:avLst/>
          </a:prstGeom>
        </p:spPr>
        <p:txBody>
          <a:bodyPr>
            <a:normAutofit/>
          </a:bodyPr>
          <a:lstStyle/>
          <a:p>
            <a:fld id="{7CB1CFCA-EE77-9F4A-8FAE-3286F1D37F0D}" type="slidenum">
              <a:rPr lang="en-US" smtClean="0"/>
              <a:pPr/>
              <a:t>11</a:t>
            </a:fld>
            <a:endParaRPr lang="en-US" dirty="0"/>
          </a:p>
        </p:txBody>
      </p:sp>
      <p:sp>
        <p:nvSpPr>
          <p:cNvPr id="9" name="TextBox 8"/>
          <p:cNvSpPr txBox="1"/>
          <p:nvPr/>
        </p:nvSpPr>
        <p:spPr>
          <a:xfrm>
            <a:off x="325317" y="1347326"/>
            <a:ext cx="8673210" cy="49552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  <a:defRPr/>
            </a:pPr>
            <a:r>
              <a:rPr lang="en-US" sz="2800" dirty="0"/>
              <a:t>Allocating the additional Phosphorus loads:</a:t>
            </a:r>
          </a:p>
          <a:p>
            <a:pPr marL="800100" lvl="1" indent="-342900">
              <a:buFont typeface="Arial" panose="020B0604020202020204" pitchFamily="34" charset="0"/>
              <a:buChar char="•"/>
              <a:defRPr/>
            </a:pPr>
            <a:r>
              <a:rPr lang="en-US" sz="2400" dirty="0"/>
              <a:t>Science regarding additional loads appears valid</a:t>
            </a:r>
          </a:p>
          <a:p>
            <a:pPr marL="800100" lvl="1" indent="-342900">
              <a:buFont typeface="Arial" panose="020B0604020202020204" pitchFamily="34" charset="0"/>
              <a:buChar char="•"/>
              <a:defRPr/>
            </a:pPr>
            <a:r>
              <a:rPr lang="en-US" sz="2400" dirty="0"/>
              <a:t>Issues re: equity are policy decisions</a:t>
            </a:r>
          </a:p>
          <a:p>
            <a:pPr marL="800100" lvl="1" indent="-342900">
              <a:buFont typeface="Arial" panose="020B0604020202020204" pitchFamily="34" charset="0"/>
              <a:buChar char="•"/>
              <a:defRPr/>
            </a:pPr>
            <a:r>
              <a:rPr lang="en-US" sz="2400" dirty="0"/>
              <a:t>Use of other options still uncertain</a:t>
            </a:r>
          </a:p>
          <a:p>
            <a:pPr marL="800100" lvl="1" indent="-342900">
              <a:buFont typeface="Arial" panose="020B0604020202020204" pitchFamily="34" charset="0"/>
              <a:buChar char="•"/>
              <a:defRPr/>
            </a:pPr>
            <a:r>
              <a:rPr lang="en-US" sz="2400" dirty="0">
                <a:solidFill>
                  <a:srgbClr val="0070C0"/>
                </a:solidFill>
              </a:rPr>
              <a:t>Feasibility of accomplishing those additional reductions in Phase III WIPs/next 7-8 years is </a:t>
            </a:r>
            <a:r>
              <a:rPr lang="en-US" sz="2400" u="sng" dirty="0">
                <a:solidFill>
                  <a:srgbClr val="0070C0"/>
                </a:solidFill>
              </a:rPr>
              <a:t>highly</a:t>
            </a:r>
            <a:r>
              <a:rPr lang="en-US" sz="2400" dirty="0">
                <a:solidFill>
                  <a:srgbClr val="0070C0"/>
                </a:solidFill>
              </a:rPr>
              <a:t> unlikely</a:t>
            </a:r>
            <a:endParaRPr lang="en-US" sz="2400" dirty="0"/>
          </a:p>
          <a:p>
            <a:pPr marL="0" lvl="1">
              <a:defRPr/>
            </a:pPr>
            <a:endParaRPr lang="en-US" sz="1200" dirty="0"/>
          </a:p>
          <a:p>
            <a:pPr marL="290513" lvl="1" indent="-290513">
              <a:buFont typeface="Arial" panose="020B0604020202020204" pitchFamily="34" charset="0"/>
              <a:buChar char="•"/>
              <a:defRPr/>
            </a:pPr>
            <a:r>
              <a:rPr lang="en-US" sz="2800" b="1" dirty="0"/>
              <a:t>Recommendations:</a:t>
            </a:r>
          </a:p>
          <a:p>
            <a:pPr marL="747713" lvl="2" indent="-290513">
              <a:buFont typeface="Arial" panose="020B0604020202020204" pitchFamily="34" charset="0"/>
              <a:buChar char="•"/>
              <a:defRPr/>
            </a:pPr>
            <a:r>
              <a:rPr lang="en-US" sz="2400" dirty="0"/>
              <a:t>Support continued use of sound science in evaluating any options</a:t>
            </a:r>
          </a:p>
          <a:p>
            <a:pPr marL="747713" lvl="2" indent="-290513">
              <a:buFont typeface="Arial" panose="020B0604020202020204" pitchFamily="34" charset="0"/>
              <a:buChar char="•"/>
              <a:defRPr/>
            </a:pPr>
            <a:r>
              <a:rPr lang="en-US" sz="2400" dirty="0"/>
              <a:t>Support development of </a:t>
            </a:r>
            <a:r>
              <a:rPr lang="en-US" sz="2400" u="sng" dirty="0"/>
              <a:t>accurate</a:t>
            </a:r>
            <a:r>
              <a:rPr lang="en-US" sz="2400" dirty="0"/>
              <a:t> cost-optimization options</a:t>
            </a:r>
          </a:p>
          <a:p>
            <a:pPr marL="747713" lvl="2" indent="-290513">
              <a:buFont typeface="Arial" panose="020B0604020202020204" pitchFamily="34" charset="0"/>
              <a:buChar char="•"/>
              <a:defRPr/>
            </a:pPr>
            <a:r>
              <a:rPr lang="en-US" sz="2400" dirty="0"/>
              <a:t>Don’t try to incorporate major new loads into Phase III WIPs</a:t>
            </a:r>
          </a:p>
          <a:p>
            <a:pPr marL="1204913" lvl="3" indent="-290513">
              <a:buFont typeface="Arial" panose="020B0604020202020204" pitchFamily="34" charset="0"/>
              <a:buChar char="•"/>
              <a:defRPr/>
            </a:pPr>
            <a:r>
              <a:rPr lang="en-US" sz="2400" dirty="0"/>
              <a:t>Adaptively manage over time – e.g., Phase IV WIPs</a:t>
            </a:r>
          </a:p>
        </p:txBody>
      </p:sp>
      <p:sp>
        <p:nvSpPr>
          <p:cNvPr id="6" name="Rectangle 5"/>
          <p:cNvSpPr/>
          <p:nvPr/>
        </p:nvSpPr>
        <p:spPr>
          <a:xfrm>
            <a:off x="4578789" y="6353741"/>
            <a:ext cx="3798707" cy="276999"/>
          </a:xfrm>
          <a:prstGeom prst="rect">
            <a:avLst/>
          </a:prstGeom>
        </p:spPr>
        <p:txBody>
          <a:bodyPr wrap="square" lIns="0" tIns="0" rIns="0" bIns="0">
            <a:noAutofit/>
          </a:bodyPr>
          <a:lstStyle/>
          <a:p>
            <a:pPr algn="r"/>
            <a:endParaRPr lang="en-US" sz="1000" dirty="0">
              <a:solidFill>
                <a:srgbClr val="7F7F7F"/>
              </a:solidFill>
              <a:latin typeface="Franklin Gothic Medium"/>
              <a:cs typeface="Franklin Gothic Medium"/>
            </a:endParaRPr>
          </a:p>
        </p:txBody>
      </p:sp>
    </p:spTree>
    <p:extLst>
      <p:ext uri="{BB962C8B-B14F-4D97-AF65-F5344CB8AC3E}">
        <p14:creationId xmlns:p14="http://schemas.microsoft.com/office/powerpoint/2010/main" val="8779967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63754762"/>
              </p:ext>
            </p:extLst>
          </p:nvPr>
        </p:nvGraphicFramePr>
        <p:xfrm>
          <a:off x="296002" y="307911"/>
          <a:ext cx="8686800" cy="853550"/>
        </p:xfrm>
        <a:graphic>
          <a:graphicData uri="http://schemas.openxmlformats.org/drawingml/2006/table">
            <a:tbl>
              <a:tblPr firstRow="1">
                <a:tableStyleId>{5C22544A-7EE6-4342-B048-85BDC9FD1C3A}</a:tableStyleId>
              </a:tblPr>
              <a:tblGrid>
                <a:gridCol w="8686800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</a:tblGrid>
              <a:tr h="488339">
                <a:tc>
                  <a:txBody>
                    <a:bodyPr/>
                    <a:lstStyle/>
                    <a:p>
                      <a:pPr algn="l">
                        <a:lnSpc>
                          <a:spcPct val="70000"/>
                        </a:lnSpc>
                      </a:pPr>
                      <a:r>
                        <a:rPr lang="en-US" sz="3600" b="0" dirty="0">
                          <a:solidFill>
                            <a:schemeClr val="tx2"/>
                          </a:solidFill>
                          <a:latin typeface="+mj-lt"/>
                          <a:cs typeface="Franklin Gothic Medium"/>
                        </a:rPr>
                        <a:t>New</a:t>
                      </a:r>
                      <a:r>
                        <a:rPr lang="en-US" sz="3600" b="0" baseline="0" dirty="0">
                          <a:solidFill>
                            <a:schemeClr val="tx2"/>
                          </a:solidFill>
                          <a:latin typeface="+mj-lt"/>
                          <a:cs typeface="Franklin Gothic Medium"/>
                        </a:rPr>
                        <a:t> Loads:  </a:t>
                      </a:r>
                      <a:r>
                        <a:rPr lang="en-US" sz="3600" b="0" dirty="0">
                          <a:solidFill>
                            <a:schemeClr val="tx2"/>
                          </a:solidFill>
                          <a:latin typeface="+mj-lt"/>
                          <a:cs typeface="Franklin Gothic Medium"/>
                        </a:rPr>
                        <a:t>Growth – Validity &amp; Equity</a:t>
                      </a:r>
                      <a:endParaRPr lang="en-US" sz="3600" b="0" kern="1200" cap="none" spc="0" dirty="0">
                        <a:solidFill>
                          <a:schemeClr val="tx2"/>
                        </a:solidFill>
                        <a:latin typeface="+mj-lt"/>
                        <a:ea typeface="Ebrima" panose="02000000000000000000" pitchFamily="2" charset="0"/>
                        <a:cs typeface="Franklin Gothic Book"/>
                      </a:endParaRPr>
                    </a:p>
                  </a:txBody>
                  <a:tcPr marL="93911" marR="469557" marT="0" marB="93911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762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365211">
                <a:tc>
                  <a:txBody>
                    <a:bodyPr/>
                    <a:lstStyle/>
                    <a:p>
                      <a:pPr algn="l">
                        <a:lnSpc>
                          <a:spcPts val="2760"/>
                        </a:lnSpc>
                      </a:pPr>
                      <a:endParaRPr lang="en-US" sz="2900" dirty="0">
                        <a:solidFill>
                          <a:schemeClr val="accent1">
                            <a:lumMod val="60000"/>
                            <a:lumOff val="40000"/>
                          </a:schemeClr>
                        </a:solidFill>
                        <a:latin typeface="Franklin Gothic Medium"/>
                        <a:ea typeface="Ebrima" panose="02000000000000000000" pitchFamily="2" charset="0"/>
                        <a:cs typeface="Franklin Gothic Medium"/>
                      </a:endParaRPr>
                    </a:p>
                  </a:txBody>
                  <a:tcPr marL="0" marR="469557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blipFill rotWithShape="1">
                      <a:blip r:embed="rId2"/>
                      <a:stretch>
                        <a:fillRect/>
                      </a:stretch>
                    </a:blipFill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prstGeom prst="rect">
            <a:avLst/>
          </a:prstGeom>
        </p:spPr>
        <p:txBody>
          <a:bodyPr>
            <a:normAutofit/>
          </a:bodyPr>
          <a:lstStyle/>
          <a:p>
            <a:fld id="{7CB1CFCA-EE77-9F4A-8FAE-3286F1D37F0D}" type="slidenum">
              <a:rPr lang="en-US" smtClean="0"/>
              <a:pPr/>
              <a:t>12</a:t>
            </a:fld>
            <a:endParaRPr lang="en-US" dirty="0"/>
          </a:p>
        </p:txBody>
      </p:sp>
      <p:sp>
        <p:nvSpPr>
          <p:cNvPr id="9" name="TextBox 8"/>
          <p:cNvSpPr txBox="1"/>
          <p:nvPr/>
        </p:nvSpPr>
        <p:spPr>
          <a:xfrm>
            <a:off x="296002" y="1004897"/>
            <a:ext cx="8621382" cy="52168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  <a:defRPr/>
            </a:pPr>
            <a:r>
              <a:rPr lang="en-US" sz="2400" dirty="0"/>
              <a:t>Use 2025 forecasted conditions (land use, animal #s, etc.) to account for projected growth</a:t>
            </a:r>
          </a:p>
          <a:p>
            <a:pPr marL="914400" lvl="1" indent="-457200">
              <a:buFont typeface="Arial" panose="020B0604020202020204" pitchFamily="34" charset="0"/>
              <a:buChar char="•"/>
              <a:defRPr/>
            </a:pPr>
            <a:r>
              <a:rPr lang="en-US" sz="2000" dirty="0"/>
              <a:t>Base Phase Ill WIP plans on 2025 forecasted conditions</a:t>
            </a:r>
          </a:p>
          <a:p>
            <a:pPr marL="914400" lvl="1" indent="-457200">
              <a:buFont typeface="Arial" panose="020B0604020202020204" pitchFamily="34" charset="0"/>
              <a:buChar char="•"/>
              <a:defRPr/>
            </a:pPr>
            <a:r>
              <a:rPr lang="en-US" sz="2000" dirty="0"/>
              <a:t>Factor into future 2-year milestones, updating forecasted conditions every 2 years</a:t>
            </a:r>
          </a:p>
          <a:p>
            <a:pPr lvl="1">
              <a:defRPr/>
            </a:pPr>
            <a:endParaRPr lang="en-US" sz="500" dirty="0"/>
          </a:p>
          <a:p>
            <a:pPr marL="457200" indent="-457200">
              <a:buFont typeface="Arial" panose="020B0604020202020204" pitchFamily="34" charset="0"/>
              <a:buChar char="•"/>
              <a:defRPr/>
            </a:pPr>
            <a:r>
              <a:rPr lang="en-US" sz="2400" dirty="0"/>
              <a:t>Use 2010, 2012 or 2017 conditions</a:t>
            </a:r>
          </a:p>
          <a:p>
            <a:pPr marL="914400" lvl="1" indent="-457200">
              <a:buFont typeface="Arial" panose="020B0604020202020204" pitchFamily="34" charset="0"/>
              <a:buChar char="•"/>
              <a:defRPr/>
            </a:pPr>
            <a:r>
              <a:rPr lang="en-US" sz="2000" dirty="0"/>
              <a:t>Make each jurisdiction responsible for developing specific procedures to account for growth and ensure any new or increased pollutant loads are fully offset </a:t>
            </a:r>
            <a:endParaRPr lang="en-US" sz="2400" b="1" dirty="0"/>
          </a:p>
          <a:p>
            <a:pPr marL="457200" indent="-457200">
              <a:buFont typeface="Arial" panose="020B0604020202020204" pitchFamily="34" charset="0"/>
              <a:buChar char="•"/>
              <a:defRPr/>
            </a:pPr>
            <a:r>
              <a:rPr lang="en-US" sz="2400" dirty="0"/>
              <a:t>Growth impacts likely not major factor for developed areas</a:t>
            </a:r>
          </a:p>
          <a:p>
            <a:pPr marL="457200" indent="-457200">
              <a:buFont typeface="Arial" panose="020B0604020202020204" pitchFamily="34" charset="0"/>
              <a:buChar char="•"/>
              <a:defRPr/>
            </a:pPr>
            <a:r>
              <a:rPr lang="en-US" sz="2400" dirty="0">
                <a:solidFill>
                  <a:srgbClr val="0070C0"/>
                </a:solidFill>
              </a:rPr>
              <a:t>Key issue is accuracy of growth assumptions re: stormwater impacts, and wastewater flows versus capacity</a:t>
            </a:r>
          </a:p>
          <a:p>
            <a:pPr marL="457200" indent="-457200">
              <a:buFont typeface="Arial" panose="020B0604020202020204" pitchFamily="34" charset="0"/>
              <a:buChar char="•"/>
              <a:defRPr/>
            </a:pPr>
            <a:r>
              <a:rPr lang="en-US" sz="2400" b="1" dirty="0"/>
              <a:t>Recommendations:</a:t>
            </a:r>
          </a:p>
          <a:p>
            <a:pPr marL="914400" lvl="1" indent="-457200">
              <a:buFont typeface="Arial" panose="020B0604020202020204" pitchFamily="34" charset="0"/>
              <a:buChar char="•"/>
              <a:defRPr/>
            </a:pPr>
            <a:r>
              <a:rPr lang="en-US" sz="2000" dirty="0"/>
              <a:t>Emphasize need to validate growth assumptions locally before making decisions</a:t>
            </a:r>
          </a:p>
        </p:txBody>
      </p:sp>
      <p:sp>
        <p:nvSpPr>
          <p:cNvPr id="6" name="Rectangle 5"/>
          <p:cNvSpPr/>
          <p:nvPr/>
        </p:nvSpPr>
        <p:spPr>
          <a:xfrm>
            <a:off x="4578789" y="6353741"/>
            <a:ext cx="3798707" cy="276999"/>
          </a:xfrm>
          <a:prstGeom prst="rect">
            <a:avLst/>
          </a:prstGeom>
        </p:spPr>
        <p:txBody>
          <a:bodyPr wrap="square" lIns="0" tIns="0" rIns="0" bIns="0">
            <a:noAutofit/>
          </a:bodyPr>
          <a:lstStyle/>
          <a:p>
            <a:pPr algn="r"/>
            <a:endParaRPr lang="en-US" sz="900" dirty="0">
              <a:solidFill>
                <a:srgbClr val="7F7F7F"/>
              </a:solidFill>
              <a:latin typeface="Franklin Gothic Medium"/>
              <a:cs typeface="Franklin Gothic Medium"/>
            </a:endParaRPr>
          </a:p>
          <a:p>
            <a:pPr algn="r"/>
            <a:endParaRPr lang="en-US" sz="1000" dirty="0">
              <a:solidFill>
                <a:srgbClr val="7F7F7F"/>
              </a:solidFill>
              <a:latin typeface="Franklin Gothic Medium"/>
              <a:cs typeface="Franklin Gothic Medium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xmlns="" id="{DA4951BC-3215-4C2A-A384-AF4B74A6A46C}"/>
              </a:ext>
            </a:extLst>
          </p:cNvPr>
          <p:cNvSpPr txBox="1"/>
          <p:nvPr/>
        </p:nvSpPr>
        <p:spPr>
          <a:xfrm>
            <a:off x="2823699" y="2389909"/>
            <a:ext cx="532566" cy="461665"/>
          </a:xfrm>
          <a:prstGeom prst="rect">
            <a:avLst/>
          </a:prstGeom>
          <a:solidFill>
            <a:schemeClr val="accent5">
              <a:lumMod val="8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/>
              <a:t>or</a:t>
            </a:r>
          </a:p>
        </p:txBody>
      </p:sp>
    </p:spTree>
    <p:extLst>
      <p:ext uri="{BB962C8B-B14F-4D97-AF65-F5344CB8AC3E}">
        <p14:creationId xmlns:p14="http://schemas.microsoft.com/office/powerpoint/2010/main" val="178475306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81966741"/>
              </p:ext>
            </p:extLst>
          </p:nvPr>
        </p:nvGraphicFramePr>
        <p:xfrm>
          <a:off x="135082" y="246686"/>
          <a:ext cx="8873836" cy="891041"/>
        </p:xfrm>
        <a:graphic>
          <a:graphicData uri="http://schemas.openxmlformats.org/drawingml/2006/table">
            <a:tbl>
              <a:tblPr firstRow="1">
                <a:tableStyleId>{5C22544A-7EE6-4342-B048-85BDC9FD1C3A}</a:tableStyleId>
              </a:tblPr>
              <a:tblGrid>
                <a:gridCol w="8873836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</a:tblGrid>
              <a:tr h="515016"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7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3600" b="0" kern="1200" dirty="0">
                          <a:solidFill>
                            <a:schemeClr val="tx2"/>
                          </a:solidFill>
                          <a:latin typeface="+mn-lt"/>
                          <a:ea typeface="+mn-ea"/>
                          <a:cs typeface="Franklin Gothic Medium"/>
                        </a:rPr>
                        <a:t>New</a:t>
                      </a:r>
                      <a:r>
                        <a:rPr lang="en-US" sz="3600" b="0" kern="1200" baseline="0" dirty="0">
                          <a:solidFill>
                            <a:schemeClr val="tx2"/>
                          </a:solidFill>
                          <a:latin typeface="+mn-lt"/>
                          <a:ea typeface="+mn-ea"/>
                          <a:cs typeface="Franklin Gothic Medium"/>
                        </a:rPr>
                        <a:t> Loads:  </a:t>
                      </a:r>
                      <a:r>
                        <a:rPr lang="en-US" sz="2800" b="0" kern="1200" baseline="0" dirty="0">
                          <a:solidFill>
                            <a:schemeClr val="tx2"/>
                          </a:solidFill>
                          <a:latin typeface="+mn-lt"/>
                          <a:ea typeface="+mn-ea"/>
                          <a:cs typeface="Franklin Gothic Medium"/>
                        </a:rPr>
                        <a:t>Climate Change </a:t>
                      </a:r>
                      <a:r>
                        <a:rPr lang="en-US" sz="2800" b="0" kern="1200" dirty="0">
                          <a:solidFill>
                            <a:schemeClr val="tx2"/>
                          </a:solidFill>
                          <a:latin typeface="+mn-lt"/>
                          <a:ea typeface="+mn-ea"/>
                          <a:cs typeface="Franklin Gothic Medium"/>
                        </a:rPr>
                        <a:t>– Validity &amp; Equity</a:t>
                      </a:r>
                      <a:endParaRPr lang="en-US" sz="3600" b="0" kern="1200" cap="none" spc="0" dirty="0">
                        <a:solidFill>
                          <a:schemeClr val="tx2"/>
                        </a:solidFill>
                        <a:latin typeface="+mn-lt"/>
                        <a:ea typeface="Ebrima" panose="02000000000000000000" pitchFamily="2" charset="0"/>
                        <a:cs typeface="Franklin Gothic Book"/>
                      </a:endParaRPr>
                    </a:p>
                  </a:txBody>
                  <a:tcPr marL="93911" marR="469557" marT="0" marB="93911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762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376025">
                <a:tc>
                  <a:txBody>
                    <a:bodyPr/>
                    <a:lstStyle/>
                    <a:p>
                      <a:pPr algn="l">
                        <a:lnSpc>
                          <a:spcPts val="2760"/>
                        </a:lnSpc>
                      </a:pPr>
                      <a:endParaRPr lang="en-US" sz="2900" dirty="0">
                        <a:solidFill>
                          <a:schemeClr val="accent1">
                            <a:lumMod val="60000"/>
                            <a:lumOff val="40000"/>
                          </a:schemeClr>
                        </a:solidFill>
                        <a:latin typeface="Franklin Gothic Medium"/>
                        <a:ea typeface="Ebrima" panose="02000000000000000000" pitchFamily="2" charset="0"/>
                        <a:cs typeface="Franklin Gothic Medium"/>
                      </a:endParaRPr>
                    </a:p>
                  </a:txBody>
                  <a:tcPr marL="0" marR="469557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blipFill rotWithShape="1">
                      <a:blip r:embed="rId2"/>
                      <a:stretch>
                        <a:fillRect/>
                      </a:stretch>
                    </a:blipFill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prstGeom prst="rect">
            <a:avLst/>
          </a:prstGeom>
        </p:spPr>
        <p:txBody>
          <a:bodyPr>
            <a:normAutofit/>
          </a:bodyPr>
          <a:lstStyle/>
          <a:p>
            <a:fld id="{7CB1CFCA-EE77-9F4A-8FAE-3286F1D37F0D}" type="slidenum">
              <a:rPr lang="en-US" smtClean="0"/>
              <a:pPr/>
              <a:t>13</a:t>
            </a:fld>
            <a:endParaRPr lang="en-US" dirty="0"/>
          </a:p>
        </p:txBody>
      </p:sp>
      <p:sp>
        <p:nvSpPr>
          <p:cNvPr id="6" name="Rectangle 5"/>
          <p:cNvSpPr/>
          <p:nvPr/>
        </p:nvSpPr>
        <p:spPr>
          <a:xfrm>
            <a:off x="4578789" y="6353741"/>
            <a:ext cx="3798707" cy="276999"/>
          </a:xfrm>
          <a:prstGeom prst="rect">
            <a:avLst/>
          </a:prstGeom>
        </p:spPr>
        <p:txBody>
          <a:bodyPr wrap="square" lIns="0" tIns="0" rIns="0" bIns="0">
            <a:noAutofit/>
          </a:bodyPr>
          <a:lstStyle/>
          <a:p>
            <a:pPr algn="r"/>
            <a:endParaRPr lang="en-US" sz="1000" dirty="0">
              <a:solidFill>
                <a:srgbClr val="7F7F7F"/>
              </a:solidFill>
              <a:latin typeface="Franklin Gothic Medium"/>
              <a:cs typeface="Franklin Gothic Medium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364E96EA-804F-4A08-802A-4454AED373C9}"/>
              </a:ext>
            </a:extLst>
          </p:cNvPr>
          <p:cNvSpPr txBox="1"/>
          <p:nvPr/>
        </p:nvSpPr>
        <p:spPr>
          <a:xfrm>
            <a:off x="457200" y="5851468"/>
            <a:ext cx="792029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dirty="0"/>
              <a:t>Note:  slide derived from “Preliminary Estimate of Climate Change Influence on Chesapeake Water Quality Attainment,” CBP Modeling Workgroup presentation of 5/4/2017</a:t>
            </a:r>
            <a:endParaRPr lang="en-US" sz="1200" dirty="0">
              <a:solidFill>
                <a:schemeClr val="tx2"/>
              </a:solidFill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xmlns="" id="{66D91F6D-327F-4684-92C7-BCFE80C9D05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73566" y="1199067"/>
            <a:ext cx="6767147" cy="4529721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3E9F2A60-C0C2-4B47-8CB1-00499FA56A13}"/>
              </a:ext>
            </a:extLst>
          </p:cNvPr>
          <p:cNvSpPr txBox="1"/>
          <p:nvPr/>
        </p:nvSpPr>
        <p:spPr>
          <a:xfrm>
            <a:off x="457200" y="1199067"/>
            <a:ext cx="1539850" cy="4462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/>
              <a:t>CBP modelers estimate that hypoxia (low-oxygen waters) actually </a:t>
            </a:r>
            <a:r>
              <a:rPr lang="en-US" sz="1600" u="sng" dirty="0"/>
              <a:t>decreases </a:t>
            </a:r>
            <a:r>
              <a:rPr lang="en-US" sz="1600" dirty="0"/>
              <a:t>somewhat by 2025 as a result of climate-induced changes, although climate change has a negative impact over the longer term</a:t>
            </a:r>
          </a:p>
          <a:p>
            <a:endParaRPr lang="en-US" sz="1200" dirty="0"/>
          </a:p>
        </p:txBody>
      </p:sp>
    </p:spTree>
    <p:extLst>
      <p:ext uri="{BB962C8B-B14F-4D97-AF65-F5344CB8AC3E}">
        <p14:creationId xmlns:p14="http://schemas.microsoft.com/office/powerpoint/2010/main" val="185207959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43949228"/>
              </p:ext>
            </p:extLst>
          </p:nvPr>
        </p:nvGraphicFramePr>
        <p:xfrm>
          <a:off x="136907" y="189433"/>
          <a:ext cx="8883764" cy="950504"/>
        </p:xfrm>
        <a:graphic>
          <a:graphicData uri="http://schemas.openxmlformats.org/drawingml/2006/table">
            <a:tbl>
              <a:tblPr firstRow="1">
                <a:tableStyleId>{5C22544A-7EE6-4342-B048-85BDC9FD1C3A}</a:tableStyleId>
              </a:tblPr>
              <a:tblGrid>
                <a:gridCol w="8883764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</a:tblGrid>
              <a:tr h="515016"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7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4400" b="0" kern="1200" dirty="0">
                          <a:solidFill>
                            <a:schemeClr val="tx2"/>
                          </a:solidFill>
                          <a:latin typeface="+mn-lt"/>
                          <a:ea typeface="+mn-ea"/>
                          <a:cs typeface="Franklin Gothic Medium"/>
                        </a:rPr>
                        <a:t>New</a:t>
                      </a:r>
                      <a:r>
                        <a:rPr lang="en-US" sz="4400" b="0" kern="1200" baseline="0" dirty="0">
                          <a:solidFill>
                            <a:schemeClr val="tx2"/>
                          </a:solidFill>
                          <a:latin typeface="+mn-lt"/>
                          <a:ea typeface="+mn-ea"/>
                          <a:cs typeface="Franklin Gothic Medium"/>
                        </a:rPr>
                        <a:t> Loads:  </a:t>
                      </a:r>
                      <a:r>
                        <a:rPr lang="en-US" sz="2800" b="0" kern="1200" baseline="0" dirty="0">
                          <a:solidFill>
                            <a:schemeClr val="tx2"/>
                          </a:solidFill>
                          <a:latin typeface="+mn-lt"/>
                          <a:ea typeface="+mn-ea"/>
                          <a:cs typeface="Franklin Gothic Medium"/>
                        </a:rPr>
                        <a:t>Climate Change </a:t>
                      </a:r>
                      <a:r>
                        <a:rPr lang="en-US" sz="2800" b="0" kern="1200" dirty="0">
                          <a:solidFill>
                            <a:schemeClr val="tx2"/>
                          </a:solidFill>
                          <a:latin typeface="+mn-lt"/>
                          <a:ea typeface="+mn-ea"/>
                          <a:cs typeface="Franklin Gothic Medium"/>
                        </a:rPr>
                        <a:t>– Validity &amp; Equity</a:t>
                      </a:r>
                      <a:endParaRPr lang="en-US" sz="4400" b="0" kern="1200" cap="none" spc="0" dirty="0">
                        <a:solidFill>
                          <a:schemeClr val="tx2"/>
                        </a:solidFill>
                        <a:latin typeface="+mn-lt"/>
                        <a:ea typeface="Ebrima" panose="02000000000000000000" pitchFamily="2" charset="0"/>
                        <a:cs typeface="Franklin Gothic Book"/>
                      </a:endParaRPr>
                    </a:p>
                  </a:txBody>
                  <a:tcPr marL="93911" marR="469557" marT="0" marB="93911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762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376025">
                <a:tc>
                  <a:txBody>
                    <a:bodyPr/>
                    <a:lstStyle/>
                    <a:p>
                      <a:pPr algn="l">
                        <a:lnSpc>
                          <a:spcPts val="2760"/>
                        </a:lnSpc>
                      </a:pPr>
                      <a:endParaRPr lang="en-US" sz="2900" dirty="0">
                        <a:solidFill>
                          <a:schemeClr val="accent1">
                            <a:lumMod val="60000"/>
                            <a:lumOff val="40000"/>
                          </a:schemeClr>
                        </a:solidFill>
                        <a:latin typeface="Franklin Gothic Medium"/>
                        <a:ea typeface="Ebrima" panose="02000000000000000000" pitchFamily="2" charset="0"/>
                        <a:cs typeface="Franklin Gothic Medium"/>
                      </a:endParaRPr>
                    </a:p>
                  </a:txBody>
                  <a:tcPr marL="0" marR="469557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blipFill rotWithShape="1">
                      <a:blip r:embed="rId2"/>
                      <a:stretch>
                        <a:fillRect/>
                      </a:stretch>
                    </a:blipFill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prstGeom prst="rect">
            <a:avLst/>
          </a:prstGeom>
        </p:spPr>
        <p:txBody>
          <a:bodyPr>
            <a:normAutofit/>
          </a:bodyPr>
          <a:lstStyle/>
          <a:p>
            <a:fld id="{7CB1CFCA-EE77-9F4A-8FAE-3286F1D37F0D}" type="slidenum">
              <a:rPr lang="en-US" smtClean="0"/>
              <a:pPr/>
              <a:t>14</a:t>
            </a:fld>
            <a:endParaRPr lang="en-US" dirty="0"/>
          </a:p>
        </p:txBody>
      </p:sp>
      <p:sp>
        <p:nvSpPr>
          <p:cNvPr id="6" name="Rectangle 5"/>
          <p:cNvSpPr/>
          <p:nvPr/>
        </p:nvSpPr>
        <p:spPr>
          <a:xfrm>
            <a:off x="4578789" y="6353741"/>
            <a:ext cx="3798707" cy="276999"/>
          </a:xfrm>
          <a:prstGeom prst="rect">
            <a:avLst/>
          </a:prstGeom>
        </p:spPr>
        <p:txBody>
          <a:bodyPr wrap="square" lIns="0" tIns="0" rIns="0" bIns="0">
            <a:noAutofit/>
          </a:bodyPr>
          <a:lstStyle/>
          <a:p>
            <a:pPr algn="r"/>
            <a:endParaRPr lang="en-US" sz="1000" dirty="0">
              <a:solidFill>
                <a:srgbClr val="7F7F7F"/>
              </a:solidFill>
              <a:latin typeface="Franklin Gothic Medium"/>
              <a:cs typeface="Franklin Gothic Medium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364E96EA-804F-4A08-802A-4454AED373C9}"/>
              </a:ext>
            </a:extLst>
          </p:cNvPr>
          <p:cNvSpPr txBox="1"/>
          <p:nvPr/>
        </p:nvSpPr>
        <p:spPr>
          <a:xfrm>
            <a:off x="508406" y="6006272"/>
            <a:ext cx="792029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dirty="0"/>
              <a:t>Note:  Derived from CBP/NOAA’s Zoe Johnson presentation to COG CBPC  7/28/17</a:t>
            </a:r>
            <a:endParaRPr lang="en-US" sz="1200" dirty="0">
              <a:solidFill>
                <a:schemeClr val="tx2"/>
              </a:solidFill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xmlns="" id="{810529DF-0646-409A-95CB-EF9C1ECFE24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33856" y="987245"/>
            <a:ext cx="6686093" cy="50190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123112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2703439"/>
              </p:ext>
            </p:extLst>
          </p:nvPr>
        </p:nvGraphicFramePr>
        <p:xfrm>
          <a:off x="187036" y="263270"/>
          <a:ext cx="8795766" cy="939690"/>
        </p:xfrm>
        <a:graphic>
          <a:graphicData uri="http://schemas.openxmlformats.org/drawingml/2006/table">
            <a:tbl>
              <a:tblPr firstRow="1">
                <a:tableStyleId>{5C22544A-7EE6-4342-B048-85BDC9FD1C3A}</a:tableStyleId>
              </a:tblPr>
              <a:tblGrid>
                <a:gridCol w="8795766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</a:tblGrid>
              <a:tr h="488339"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7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4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87CD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Franklin Gothic Medium"/>
                        </a:rPr>
                        <a:t>New Loads:  </a:t>
                      </a:r>
                      <a:r>
                        <a:rPr kumimoji="0" lang="en-US" sz="2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87CD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Franklin Gothic Medium"/>
                        </a:rPr>
                        <a:t>Climate Change – Validity &amp; Equity</a:t>
                      </a:r>
                      <a:endParaRPr kumimoji="0" lang="en-US" sz="4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87CD"/>
                        </a:solidFill>
                        <a:effectLst/>
                        <a:uLnTx/>
                        <a:uFillTx/>
                        <a:latin typeface="+mn-lt"/>
                        <a:ea typeface="Ebrima" panose="02000000000000000000" pitchFamily="2" charset="0"/>
                        <a:cs typeface="Franklin Gothic Book"/>
                      </a:endParaRPr>
                    </a:p>
                  </a:txBody>
                  <a:tcPr marL="93911" marR="469557" marT="0" marB="93911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762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365211">
                <a:tc>
                  <a:txBody>
                    <a:bodyPr/>
                    <a:lstStyle/>
                    <a:p>
                      <a:pPr algn="l">
                        <a:lnSpc>
                          <a:spcPts val="2760"/>
                        </a:lnSpc>
                      </a:pPr>
                      <a:endParaRPr lang="en-US" sz="2900" dirty="0">
                        <a:solidFill>
                          <a:schemeClr val="accent1">
                            <a:lumMod val="60000"/>
                            <a:lumOff val="40000"/>
                          </a:schemeClr>
                        </a:solidFill>
                        <a:latin typeface="Franklin Gothic Medium"/>
                        <a:ea typeface="Ebrima" panose="02000000000000000000" pitchFamily="2" charset="0"/>
                        <a:cs typeface="Franklin Gothic Medium"/>
                      </a:endParaRPr>
                    </a:p>
                  </a:txBody>
                  <a:tcPr marL="0" marR="469557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blipFill rotWithShape="1">
                      <a:blip r:embed="rId2"/>
                      <a:stretch>
                        <a:fillRect/>
                      </a:stretch>
                    </a:blipFill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prstGeom prst="rect">
            <a:avLst/>
          </a:prstGeom>
        </p:spPr>
        <p:txBody>
          <a:bodyPr>
            <a:normAutofit/>
          </a:bodyPr>
          <a:lstStyle/>
          <a:p>
            <a:fld id="{7CB1CFCA-EE77-9F4A-8FAE-3286F1D37F0D}" type="slidenum">
              <a:rPr lang="en-US" smtClean="0"/>
              <a:pPr/>
              <a:t>15</a:t>
            </a:fld>
            <a:endParaRPr lang="en-US" dirty="0"/>
          </a:p>
        </p:txBody>
      </p:sp>
      <p:sp>
        <p:nvSpPr>
          <p:cNvPr id="9" name="TextBox 8"/>
          <p:cNvSpPr txBox="1"/>
          <p:nvPr/>
        </p:nvSpPr>
        <p:spPr>
          <a:xfrm>
            <a:off x="296002" y="1389361"/>
            <a:ext cx="8621382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  <a:defRPr/>
            </a:pPr>
            <a:r>
              <a:rPr lang="en-US" sz="2400" dirty="0"/>
              <a:t>Science indicates climate impacts are already being detected (e.g., NOAA analysis of decades of monitoring data)</a:t>
            </a:r>
          </a:p>
          <a:p>
            <a:pPr marL="457200" indent="-457200">
              <a:buFont typeface="Arial" panose="020B0604020202020204" pitchFamily="34" charset="0"/>
              <a:buChar char="•"/>
              <a:defRPr/>
            </a:pPr>
            <a:r>
              <a:rPr lang="en-US" sz="2400" dirty="0"/>
              <a:t>COG region and members have already established climate action plans and goals</a:t>
            </a:r>
          </a:p>
          <a:p>
            <a:pPr marL="457200" indent="-457200">
              <a:buFont typeface="Arial" panose="020B0604020202020204" pitchFamily="34" charset="0"/>
              <a:buChar char="•"/>
              <a:defRPr/>
            </a:pPr>
            <a:r>
              <a:rPr lang="en-US" sz="2400" dirty="0">
                <a:solidFill>
                  <a:srgbClr val="0070C0"/>
                </a:solidFill>
              </a:rPr>
              <a:t>But much uncertainty still exists regarding implications of climate change on effectiveness/life-span of stormwater management practices </a:t>
            </a:r>
            <a:r>
              <a:rPr lang="en-US" sz="2400" dirty="0"/>
              <a:t>(e.g., STAC workshop on Climate &amp; BMPs – Sept. 7</a:t>
            </a:r>
            <a:r>
              <a:rPr lang="en-US" sz="2400" baseline="30000" dirty="0"/>
              <a:t>th</a:t>
            </a:r>
            <a:r>
              <a:rPr lang="en-US" sz="2400" dirty="0"/>
              <a:t> – 8</a:t>
            </a:r>
            <a:r>
              <a:rPr lang="en-US" sz="2400" baseline="30000" dirty="0"/>
              <a:t>th</a:t>
            </a:r>
            <a:r>
              <a:rPr lang="en-US" sz="2400" dirty="0"/>
              <a:t>)</a:t>
            </a:r>
          </a:p>
          <a:p>
            <a:pPr marL="457200" indent="-457200">
              <a:buFont typeface="Arial" panose="020B0604020202020204" pitchFamily="34" charset="0"/>
              <a:buChar char="•"/>
              <a:defRPr/>
            </a:pPr>
            <a:r>
              <a:rPr lang="en-US" sz="2400" dirty="0">
                <a:solidFill>
                  <a:srgbClr val="0070C0"/>
                </a:solidFill>
              </a:rPr>
              <a:t>In addition, current estimates of short-term results (2025) indicate no significant water quality impacts – but longer-term results (2050) indicate significant impacts/greater uncertainty</a:t>
            </a:r>
          </a:p>
        </p:txBody>
      </p:sp>
      <p:sp>
        <p:nvSpPr>
          <p:cNvPr id="6" name="Rectangle 5"/>
          <p:cNvSpPr/>
          <p:nvPr/>
        </p:nvSpPr>
        <p:spPr>
          <a:xfrm>
            <a:off x="4578789" y="6353741"/>
            <a:ext cx="3798707" cy="276999"/>
          </a:xfrm>
          <a:prstGeom prst="rect">
            <a:avLst/>
          </a:prstGeom>
        </p:spPr>
        <p:txBody>
          <a:bodyPr wrap="square" lIns="0" tIns="0" rIns="0" bIns="0">
            <a:noAutofit/>
          </a:bodyPr>
          <a:lstStyle/>
          <a:p>
            <a:pPr algn="r"/>
            <a:endParaRPr lang="en-US" sz="900" dirty="0">
              <a:solidFill>
                <a:srgbClr val="7F7F7F"/>
              </a:solidFill>
              <a:latin typeface="Franklin Gothic Medium"/>
              <a:cs typeface="Franklin Gothic Medium"/>
            </a:endParaRPr>
          </a:p>
          <a:p>
            <a:pPr algn="r"/>
            <a:endParaRPr lang="en-US" sz="1000" dirty="0">
              <a:solidFill>
                <a:srgbClr val="7F7F7F"/>
              </a:solidFill>
              <a:latin typeface="Franklin Gothic Medium"/>
              <a:cs typeface="Franklin Gothic Medium"/>
            </a:endParaRPr>
          </a:p>
        </p:txBody>
      </p:sp>
    </p:spTree>
    <p:extLst>
      <p:ext uri="{BB962C8B-B14F-4D97-AF65-F5344CB8AC3E}">
        <p14:creationId xmlns:p14="http://schemas.microsoft.com/office/powerpoint/2010/main" val="18010730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" name="Table 7"/>
          <p:cNvGraphicFramePr>
            <a:graphicFrameLocks noGrp="1"/>
          </p:cNvGraphicFramePr>
          <p:nvPr>
            <p:extLst/>
          </p:nvPr>
        </p:nvGraphicFramePr>
        <p:xfrm>
          <a:off x="187036" y="263270"/>
          <a:ext cx="8795766" cy="928514"/>
        </p:xfrm>
        <a:graphic>
          <a:graphicData uri="http://schemas.openxmlformats.org/drawingml/2006/table">
            <a:tbl>
              <a:tblPr firstRow="1">
                <a:tableStyleId>{5C22544A-7EE6-4342-B048-85BDC9FD1C3A}</a:tableStyleId>
              </a:tblPr>
              <a:tblGrid>
                <a:gridCol w="8795766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</a:tblGrid>
              <a:tr h="488339"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7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4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87CD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Franklin Gothic Medium"/>
                        </a:rPr>
                        <a:t>New Loads:  </a:t>
                      </a:r>
                      <a:r>
                        <a:rPr kumimoji="0" lang="en-US" sz="2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87CD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Franklin Gothic Medium"/>
                        </a:rPr>
                        <a:t>Climate Change – Validity &amp; Equity</a:t>
                      </a:r>
                      <a:endParaRPr kumimoji="0" lang="en-US" sz="4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87CD"/>
                        </a:solidFill>
                        <a:effectLst/>
                        <a:uLnTx/>
                        <a:uFillTx/>
                        <a:latin typeface="+mn-lt"/>
                        <a:ea typeface="Ebrima" panose="02000000000000000000" pitchFamily="2" charset="0"/>
                        <a:cs typeface="Franklin Gothic Book"/>
                      </a:endParaRPr>
                    </a:p>
                  </a:txBody>
                  <a:tcPr marL="93911" marR="469557" marT="0" marB="93911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762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365211">
                <a:tc>
                  <a:txBody>
                    <a:bodyPr/>
                    <a:lstStyle/>
                    <a:p>
                      <a:pPr algn="l">
                        <a:lnSpc>
                          <a:spcPts val="2760"/>
                        </a:lnSpc>
                      </a:pPr>
                      <a:endParaRPr lang="en-US" sz="2900" dirty="0">
                        <a:solidFill>
                          <a:schemeClr val="accent1">
                            <a:lumMod val="60000"/>
                            <a:lumOff val="40000"/>
                          </a:schemeClr>
                        </a:solidFill>
                        <a:latin typeface="Franklin Gothic Medium"/>
                        <a:ea typeface="Ebrima" panose="02000000000000000000" pitchFamily="2" charset="0"/>
                        <a:cs typeface="Franklin Gothic Medium"/>
                      </a:endParaRPr>
                    </a:p>
                  </a:txBody>
                  <a:tcPr marL="0" marR="469557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blipFill rotWithShape="1">
                      <a:blip r:embed="rId2"/>
                      <a:stretch>
                        <a:fillRect/>
                      </a:stretch>
                    </a:blipFill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prstGeom prst="rect">
            <a:avLst/>
          </a:prstGeom>
        </p:spPr>
        <p:txBody>
          <a:bodyPr>
            <a:normAutofit/>
          </a:bodyPr>
          <a:lstStyle/>
          <a:p>
            <a:fld id="{7CB1CFCA-EE77-9F4A-8FAE-3286F1D37F0D}" type="slidenum">
              <a:rPr lang="en-US" smtClean="0"/>
              <a:pPr/>
              <a:t>16</a:t>
            </a:fld>
            <a:endParaRPr lang="en-US" dirty="0"/>
          </a:p>
        </p:txBody>
      </p:sp>
      <p:sp>
        <p:nvSpPr>
          <p:cNvPr id="9" name="TextBox 8"/>
          <p:cNvSpPr txBox="1"/>
          <p:nvPr/>
        </p:nvSpPr>
        <p:spPr>
          <a:xfrm>
            <a:off x="192093" y="1108806"/>
            <a:ext cx="8621382" cy="45858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  <a:defRPr/>
            </a:pPr>
            <a:r>
              <a:rPr lang="en-US" sz="2800" b="1" dirty="0"/>
              <a:t>Recommendations:</a:t>
            </a:r>
          </a:p>
          <a:p>
            <a:pPr marL="914400" lvl="1" indent="-457200">
              <a:buFont typeface="Arial" panose="020B0604020202020204" pitchFamily="34" charset="0"/>
              <a:buChar char="•"/>
              <a:defRPr/>
            </a:pPr>
            <a:r>
              <a:rPr lang="en-US" sz="2400" dirty="0"/>
              <a:t>Accept need to reflect climate impacts</a:t>
            </a:r>
          </a:p>
          <a:p>
            <a:pPr marL="914400" lvl="1" indent="-457200">
              <a:buFont typeface="Arial" panose="020B0604020202020204" pitchFamily="34" charset="0"/>
              <a:buChar char="•"/>
              <a:defRPr/>
            </a:pPr>
            <a:r>
              <a:rPr lang="en-US" sz="2400" dirty="0"/>
              <a:t>Note uncertainty re: BMP practices &amp; ability to achieve additional reductions</a:t>
            </a:r>
          </a:p>
          <a:p>
            <a:pPr marL="914400" lvl="1" indent="-457200">
              <a:buFont typeface="Arial" panose="020B0604020202020204" pitchFamily="34" charset="0"/>
              <a:buChar char="•"/>
              <a:defRPr/>
            </a:pPr>
            <a:r>
              <a:rPr lang="en-US" sz="2400" dirty="0"/>
              <a:t>Encourage continued use of sound science re: quantifying loads</a:t>
            </a:r>
          </a:p>
          <a:p>
            <a:pPr marL="914400" lvl="1" indent="-457200">
              <a:buFont typeface="Arial" panose="020B0604020202020204" pitchFamily="34" charset="0"/>
              <a:buChar char="•"/>
              <a:defRPr/>
            </a:pPr>
            <a:r>
              <a:rPr lang="en-US" sz="2400" dirty="0"/>
              <a:t>Encourage continued research &amp; development to determine effectiveness of management actions/BMPs </a:t>
            </a:r>
            <a:r>
              <a:rPr lang="en-US" sz="2400" u="sng" dirty="0"/>
              <a:t>and</a:t>
            </a:r>
            <a:r>
              <a:rPr lang="en-US" sz="2400" dirty="0"/>
              <a:t> quantify co-benefits</a:t>
            </a:r>
          </a:p>
          <a:p>
            <a:pPr marL="747713" lvl="2" indent="-290513">
              <a:buFont typeface="Arial" panose="020B0604020202020204" pitchFamily="34" charset="0"/>
              <a:buChar char="•"/>
              <a:defRPr/>
            </a:pPr>
            <a:r>
              <a:rPr lang="en-US" sz="2400" dirty="0"/>
              <a:t>Don’t try to incorporate major new loads into Phase III WIPs</a:t>
            </a:r>
          </a:p>
          <a:p>
            <a:pPr marL="1204913" lvl="3" indent="-290513">
              <a:buFont typeface="Arial" panose="020B0604020202020204" pitchFamily="34" charset="0"/>
              <a:buChar char="•"/>
              <a:defRPr/>
            </a:pPr>
            <a:r>
              <a:rPr lang="en-US" sz="2400" dirty="0"/>
              <a:t>Adaptively manage over time – e.g., Phase IV WIPs</a:t>
            </a:r>
          </a:p>
          <a:p>
            <a:pPr marL="914400" lvl="1" indent="-457200">
              <a:buFont typeface="Arial" panose="020B0604020202020204" pitchFamily="34" charset="0"/>
              <a:buChar char="•"/>
              <a:defRPr/>
            </a:pPr>
            <a:endParaRPr lang="en-US" sz="2400" dirty="0"/>
          </a:p>
        </p:txBody>
      </p:sp>
      <p:sp>
        <p:nvSpPr>
          <p:cNvPr id="6" name="Rectangle 5"/>
          <p:cNvSpPr/>
          <p:nvPr/>
        </p:nvSpPr>
        <p:spPr>
          <a:xfrm>
            <a:off x="4578789" y="6353741"/>
            <a:ext cx="3798707" cy="276999"/>
          </a:xfrm>
          <a:prstGeom prst="rect">
            <a:avLst/>
          </a:prstGeom>
        </p:spPr>
        <p:txBody>
          <a:bodyPr wrap="square" lIns="0" tIns="0" rIns="0" bIns="0">
            <a:noAutofit/>
          </a:bodyPr>
          <a:lstStyle/>
          <a:p>
            <a:pPr algn="r"/>
            <a:endParaRPr lang="en-US" sz="900" dirty="0">
              <a:solidFill>
                <a:srgbClr val="7F7F7F"/>
              </a:solidFill>
              <a:latin typeface="Franklin Gothic Medium"/>
              <a:cs typeface="Franklin Gothic Medium"/>
            </a:endParaRPr>
          </a:p>
          <a:p>
            <a:pPr algn="r"/>
            <a:endParaRPr lang="en-US" sz="1000" dirty="0">
              <a:solidFill>
                <a:srgbClr val="7F7F7F"/>
              </a:solidFill>
              <a:latin typeface="Franklin Gothic Medium"/>
              <a:cs typeface="Franklin Gothic Medium"/>
            </a:endParaRPr>
          </a:p>
        </p:txBody>
      </p:sp>
    </p:spTree>
    <p:extLst>
      <p:ext uri="{BB962C8B-B14F-4D97-AF65-F5344CB8AC3E}">
        <p14:creationId xmlns:p14="http://schemas.microsoft.com/office/powerpoint/2010/main" val="77357655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42196690"/>
              </p:ext>
            </p:extLst>
          </p:nvPr>
        </p:nvGraphicFramePr>
        <p:xfrm>
          <a:off x="457200" y="493776"/>
          <a:ext cx="8686800" cy="853550"/>
        </p:xfrm>
        <a:graphic>
          <a:graphicData uri="http://schemas.openxmlformats.org/drawingml/2006/table">
            <a:tbl>
              <a:tblPr firstRow="1">
                <a:tableStyleId>{5C22544A-7EE6-4342-B048-85BDC9FD1C3A}</a:tableStyleId>
              </a:tblPr>
              <a:tblGrid>
                <a:gridCol w="8686800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</a:tblGrid>
              <a:tr h="488339">
                <a:tc>
                  <a:txBody>
                    <a:bodyPr/>
                    <a:lstStyle/>
                    <a:p>
                      <a:pPr algn="l">
                        <a:lnSpc>
                          <a:spcPct val="70000"/>
                        </a:lnSpc>
                      </a:pPr>
                      <a:r>
                        <a:rPr lang="en-US" sz="3600" b="0" kern="1200" cap="none" spc="0" dirty="0">
                          <a:solidFill>
                            <a:schemeClr val="tx2"/>
                          </a:solidFill>
                          <a:latin typeface="+mj-lt"/>
                          <a:ea typeface="Ebrima" panose="02000000000000000000" pitchFamily="2" charset="0"/>
                          <a:cs typeface="Franklin Gothic Book"/>
                        </a:rPr>
                        <a:t>Phase</a:t>
                      </a:r>
                      <a:r>
                        <a:rPr lang="en-US" sz="3600" b="0" kern="1200" cap="none" spc="0" baseline="0" dirty="0">
                          <a:solidFill>
                            <a:schemeClr val="tx2"/>
                          </a:solidFill>
                          <a:latin typeface="+mj-lt"/>
                          <a:ea typeface="Ebrima" panose="02000000000000000000" pitchFamily="2" charset="0"/>
                          <a:cs typeface="Franklin Gothic Book"/>
                        </a:rPr>
                        <a:t> III WIPs - </a:t>
                      </a:r>
                      <a:r>
                        <a:rPr lang="en-US" sz="3200" b="0" kern="1200" cap="none" spc="0" baseline="0" dirty="0">
                          <a:solidFill>
                            <a:schemeClr val="tx2"/>
                          </a:solidFill>
                          <a:latin typeface="+mj-lt"/>
                          <a:ea typeface="Ebrima" panose="02000000000000000000" pitchFamily="2" charset="0"/>
                          <a:cs typeface="Franklin Gothic Book"/>
                        </a:rPr>
                        <a:t>Scale &amp; Feasibility &amp; Equity</a:t>
                      </a:r>
                      <a:endParaRPr lang="en-US" sz="3600" b="0" kern="1200" cap="none" spc="0" dirty="0">
                        <a:solidFill>
                          <a:schemeClr val="tx2"/>
                        </a:solidFill>
                        <a:latin typeface="+mj-lt"/>
                        <a:ea typeface="Ebrima" panose="02000000000000000000" pitchFamily="2" charset="0"/>
                        <a:cs typeface="Franklin Gothic Book"/>
                      </a:endParaRPr>
                    </a:p>
                  </a:txBody>
                  <a:tcPr marL="93911" marR="469557" marT="0" marB="93911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762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365211">
                <a:tc>
                  <a:txBody>
                    <a:bodyPr/>
                    <a:lstStyle/>
                    <a:p>
                      <a:pPr algn="l">
                        <a:lnSpc>
                          <a:spcPts val="2760"/>
                        </a:lnSpc>
                      </a:pPr>
                      <a:endParaRPr lang="en-US" sz="2900" dirty="0">
                        <a:solidFill>
                          <a:schemeClr val="accent1">
                            <a:lumMod val="60000"/>
                            <a:lumOff val="40000"/>
                          </a:schemeClr>
                        </a:solidFill>
                        <a:latin typeface="Franklin Gothic Medium"/>
                        <a:ea typeface="Ebrima" panose="02000000000000000000" pitchFamily="2" charset="0"/>
                        <a:cs typeface="Franklin Gothic Medium"/>
                      </a:endParaRPr>
                    </a:p>
                  </a:txBody>
                  <a:tcPr marL="0" marR="469557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blipFill rotWithShape="1">
                      <a:blip r:embed="rId2"/>
                      <a:stretch>
                        <a:fillRect/>
                      </a:stretch>
                    </a:blipFill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prstGeom prst="rect">
            <a:avLst/>
          </a:prstGeom>
        </p:spPr>
        <p:txBody>
          <a:bodyPr>
            <a:normAutofit/>
          </a:bodyPr>
          <a:lstStyle/>
          <a:p>
            <a:fld id="{7CB1CFCA-EE77-9F4A-8FAE-3286F1D37F0D}" type="slidenum">
              <a:rPr lang="en-US" smtClean="0"/>
              <a:pPr/>
              <a:t>17</a:t>
            </a:fld>
            <a:endParaRPr lang="en-US" dirty="0"/>
          </a:p>
        </p:txBody>
      </p:sp>
      <p:sp>
        <p:nvSpPr>
          <p:cNvPr id="9" name="TextBox 8"/>
          <p:cNvSpPr txBox="1"/>
          <p:nvPr/>
        </p:nvSpPr>
        <p:spPr>
          <a:xfrm>
            <a:off x="457199" y="1245662"/>
            <a:ext cx="8323119" cy="51090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  <a:defRPr/>
            </a:pPr>
            <a:r>
              <a:rPr lang="en-US" sz="2800" b="1" dirty="0">
                <a:ea typeface="Ebrima" panose="02000000000000000000" pitchFamily="2" charset="0"/>
                <a:cs typeface="Franklin Gothic Book"/>
              </a:rPr>
              <a:t>State-Basin Planning Targets:</a:t>
            </a:r>
          </a:p>
          <a:p>
            <a:pPr marL="800100" lvl="1" indent="-342900">
              <a:buFont typeface="Arial" panose="020B0604020202020204" pitchFamily="34" charset="0"/>
              <a:buChar char="•"/>
              <a:defRPr/>
            </a:pPr>
            <a:r>
              <a:rPr lang="en-US" sz="2400" dirty="0"/>
              <a:t>Process to equitably distribute Bay-wide pollution reduction responsibilities (allowable loads) to the Bay states and DC</a:t>
            </a:r>
          </a:p>
          <a:p>
            <a:pPr marL="800100" lvl="1" indent="-342900">
              <a:buFont typeface="Arial" panose="020B0604020202020204" pitchFamily="34" charset="0"/>
              <a:buChar char="•"/>
              <a:defRPr/>
            </a:pPr>
            <a:r>
              <a:rPr lang="en-US" sz="2400" dirty="0"/>
              <a:t>Done in 2010; now being redone with new model results</a:t>
            </a:r>
          </a:p>
          <a:p>
            <a:pPr marL="800100" lvl="1" indent="-342900">
              <a:buFont typeface="Arial" panose="020B0604020202020204" pitchFamily="34" charset="0"/>
              <a:buChar char="•"/>
              <a:defRPr/>
            </a:pPr>
            <a:r>
              <a:rPr lang="en-US" sz="2400" dirty="0"/>
              <a:t>WIP Ill must include sufficient actions/reduction measures (BMPs) to meet these targets by 2025</a:t>
            </a:r>
          </a:p>
          <a:p>
            <a:pPr marL="1257300" lvl="2" indent="-342900">
              <a:buFont typeface="Arial" panose="020B0604020202020204" pitchFamily="34" charset="0"/>
              <a:buChar char="•"/>
              <a:defRPr/>
            </a:pPr>
            <a:r>
              <a:rPr lang="en-US" sz="2400" dirty="0"/>
              <a:t>Draft due: October 31, 2017 </a:t>
            </a:r>
          </a:p>
          <a:p>
            <a:pPr marL="1257300" lvl="2" indent="-342900">
              <a:buFont typeface="Arial" panose="020B0604020202020204" pitchFamily="34" charset="0"/>
              <a:buChar char="•"/>
              <a:defRPr/>
            </a:pPr>
            <a:r>
              <a:rPr lang="en-US" sz="2400" dirty="0"/>
              <a:t>Final due: March 2018</a:t>
            </a:r>
          </a:p>
          <a:p>
            <a:pPr marL="800100" lvl="1" indent="-342900">
              <a:buFont typeface="Arial" panose="020B0604020202020204" pitchFamily="34" charset="0"/>
              <a:buChar char="•"/>
              <a:defRPr/>
            </a:pPr>
            <a:endParaRPr lang="en-US" sz="2400" dirty="0"/>
          </a:p>
          <a:p>
            <a:pPr marL="800100" lvl="1" indent="-342900">
              <a:buFont typeface="Arial" panose="020B0604020202020204" pitchFamily="34" charset="0"/>
              <a:buChar char="•"/>
              <a:defRPr/>
            </a:pPr>
            <a:r>
              <a:rPr lang="en-US" sz="2400" dirty="0">
                <a:solidFill>
                  <a:srgbClr val="0070C0"/>
                </a:solidFill>
              </a:rPr>
              <a:t>Results won’t be known until </a:t>
            </a:r>
            <a:r>
              <a:rPr lang="en-US" sz="2400" u="sng" dirty="0">
                <a:solidFill>
                  <a:srgbClr val="0070C0"/>
                </a:solidFill>
              </a:rPr>
              <a:t>after</a:t>
            </a:r>
            <a:r>
              <a:rPr lang="en-US" sz="2400" dirty="0">
                <a:solidFill>
                  <a:srgbClr val="0070C0"/>
                </a:solidFill>
              </a:rPr>
              <a:t> decisions made re: allocation of new loads</a:t>
            </a:r>
          </a:p>
          <a:p>
            <a:pPr marL="342900" indent="-342900">
              <a:spcBef>
                <a:spcPts val="1200"/>
              </a:spcBef>
              <a:buFont typeface="Arial" panose="020B0604020202020204" pitchFamily="34" charset="0"/>
              <a:buChar char="•"/>
              <a:defRPr/>
            </a:pP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195559954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27916581"/>
              </p:ext>
            </p:extLst>
          </p:nvPr>
        </p:nvGraphicFramePr>
        <p:xfrm>
          <a:off x="457199" y="234003"/>
          <a:ext cx="8686800" cy="853550"/>
        </p:xfrm>
        <a:graphic>
          <a:graphicData uri="http://schemas.openxmlformats.org/drawingml/2006/table">
            <a:tbl>
              <a:tblPr firstRow="1">
                <a:tableStyleId>{5C22544A-7EE6-4342-B048-85BDC9FD1C3A}</a:tableStyleId>
              </a:tblPr>
              <a:tblGrid>
                <a:gridCol w="8686800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</a:tblGrid>
              <a:tr h="488339">
                <a:tc>
                  <a:txBody>
                    <a:bodyPr/>
                    <a:lstStyle/>
                    <a:p>
                      <a:pPr algn="l">
                        <a:lnSpc>
                          <a:spcPct val="70000"/>
                        </a:lnSpc>
                      </a:pPr>
                      <a:r>
                        <a:rPr lang="en-US" sz="3600" b="0" kern="1200" cap="none" spc="0" dirty="0">
                          <a:solidFill>
                            <a:schemeClr val="tx2"/>
                          </a:solidFill>
                          <a:latin typeface="+mj-lt"/>
                          <a:ea typeface="Ebrima" panose="02000000000000000000" pitchFamily="2" charset="0"/>
                          <a:cs typeface="Franklin Gothic Book"/>
                        </a:rPr>
                        <a:t>Phase</a:t>
                      </a:r>
                      <a:r>
                        <a:rPr lang="en-US" sz="3600" b="0" kern="1200" cap="none" spc="0" baseline="0" dirty="0">
                          <a:solidFill>
                            <a:schemeClr val="tx2"/>
                          </a:solidFill>
                          <a:latin typeface="+mj-lt"/>
                          <a:ea typeface="Ebrima" panose="02000000000000000000" pitchFamily="2" charset="0"/>
                          <a:cs typeface="Franklin Gothic Book"/>
                        </a:rPr>
                        <a:t> III WIPs - </a:t>
                      </a:r>
                      <a:r>
                        <a:rPr lang="en-US" sz="3200" b="0" kern="1200" cap="none" spc="0" baseline="0" dirty="0">
                          <a:solidFill>
                            <a:schemeClr val="tx2"/>
                          </a:solidFill>
                          <a:latin typeface="+mj-lt"/>
                          <a:ea typeface="Ebrima" panose="02000000000000000000" pitchFamily="2" charset="0"/>
                          <a:cs typeface="Franklin Gothic Book"/>
                        </a:rPr>
                        <a:t>Scale &amp; Feasibility &amp; Equity</a:t>
                      </a:r>
                      <a:endParaRPr lang="en-US" sz="3600" b="0" kern="1200" cap="none" spc="0" dirty="0">
                        <a:solidFill>
                          <a:schemeClr val="tx2"/>
                        </a:solidFill>
                        <a:latin typeface="+mj-lt"/>
                        <a:ea typeface="Ebrima" panose="02000000000000000000" pitchFamily="2" charset="0"/>
                        <a:cs typeface="Franklin Gothic Book"/>
                      </a:endParaRPr>
                    </a:p>
                  </a:txBody>
                  <a:tcPr marL="93911" marR="469557" marT="0" marB="93911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762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365211">
                <a:tc>
                  <a:txBody>
                    <a:bodyPr/>
                    <a:lstStyle/>
                    <a:p>
                      <a:pPr algn="l">
                        <a:lnSpc>
                          <a:spcPts val="2760"/>
                        </a:lnSpc>
                      </a:pPr>
                      <a:endParaRPr lang="en-US" sz="2900" dirty="0">
                        <a:solidFill>
                          <a:schemeClr val="accent1">
                            <a:lumMod val="60000"/>
                            <a:lumOff val="40000"/>
                          </a:schemeClr>
                        </a:solidFill>
                        <a:latin typeface="Franklin Gothic Medium"/>
                        <a:ea typeface="Ebrima" panose="02000000000000000000" pitchFamily="2" charset="0"/>
                        <a:cs typeface="Franklin Gothic Medium"/>
                      </a:endParaRPr>
                    </a:p>
                  </a:txBody>
                  <a:tcPr marL="0" marR="469557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blipFill rotWithShape="1">
                      <a:blip r:embed="rId2"/>
                      <a:stretch>
                        <a:fillRect/>
                      </a:stretch>
                    </a:blipFill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prstGeom prst="rect">
            <a:avLst/>
          </a:prstGeom>
        </p:spPr>
        <p:txBody>
          <a:bodyPr>
            <a:normAutofit/>
          </a:bodyPr>
          <a:lstStyle/>
          <a:p>
            <a:fld id="{7CB1CFCA-EE77-9F4A-8FAE-3286F1D37F0D}" type="slidenum">
              <a:rPr lang="en-US" smtClean="0"/>
              <a:pPr/>
              <a:t>18</a:t>
            </a:fld>
            <a:endParaRPr lang="en-US" dirty="0"/>
          </a:p>
        </p:txBody>
      </p:sp>
      <p:sp>
        <p:nvSpPr>
          <p:cNvPr id="9" name="TextBox 8"/>
          <p:cNvSpPr txBox="1"/>
          <p:nvPr/>
        </p:nvSpPr>
        <p:spPr>
          <a:xfrm>
            <a:off x="410440" y="933935"/>
            <a:ext cx="8323119" cy="57246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  <a:defRPr/>
            </a:pPr>
            <a:r>
              <a:rPr lang="en-US" sz="2400" b="1" dirty="0">
                <a:cs typeface="Franklin Gothic Medium"/>
              </a:rPr>
              <a:t>Local Area Planning Goals:</a:t>
            </a:r>
            <a:endParaRPr lang="en-US" sz="2400" b="1" dirty="0">
              <a:ea typeface="Ebrima" panose="02000000000000000000" pitchFamily="2" charset="0"/>
              <a:cs typeface="Franklin Gothic Book"/>
            </a:endParaRPr>
          </a:p>
          <a:p>
            <a:pPr marL="914400" lvl="1" indent="-457200">
              <a:buFont typeface="Arial" panose="020B0604020202020204" pitchFamily="34" charset="0"/>
              <a:buChar char="•"/>
              <a:defRPr/>
            </a:pPr>
            <a:r>
              <a:rPr lang="en-US" sz="2400" dirty="0"/>
              <a:t>EPA’s “Expectations” include requirement to establish local “planning goals” at a finer scale than State-Basin Load Targets</a:t>
            </a:r>
          </a:p>
          <a:p>
            <a:pPr marL="914400" lvl="1" indent="-457200">
              <a:buFont typeface="Arial" panose="020B0604020202020204" pitchFamily="34" charset="0"/>
              <a:buChar char="•"/>
              <a:defRPr/>
            </a:pPr>
            <a:r>
              <a:rPr lang="en-US" sz="2400" dirty="0"/>
              <a:t>Local Area Targets Task Force recommendations:</a:t>
            </a:r>
            <a:endParaRPr lang="en-US" sz="2800" dirty="0"/>
          </a:p>
          <a:p>
            <a:pPr marL="1200150" lvl="2" indent="-285750">
              <a:buFont typeface="Arial" panose="020B0604020202020204" pitchFamily="34" charset="0"/>
              <a:buChar char="•"/>
              <a:defRPr/>
            </a:pPr>
            <a:r>
              <a:rPr lang="en-US" sz="2000" dirty="0"/>
              <a:t>Should be “goals” – not targets</a:t>
            </a:r>
          </a:p>
          <a:p>
            <a:pPr marL="1200150" lvl="2" indent="-285750">
              <a:buFont typeface="Arial" panose="020B0604020202020204" pitchFamily="34" charset="0"/>
              <a:buChar char="•"/>
              <a:defRPr/>
            </a:pPr>
            <a:r>
              <a:rPr lang="en-US" sz="2000" dirty="0"/>
              <a:t>Allow Bay jurisdictions the flexibility to determine the scale of local targets below the river basin scale</a:t>
            </a:r>
          </a:p>
          <a:p>
            <a:pPr marL="1200150" lvl="2" indent="-285750">
              <a:buFont typeface="Arial" panose="020B0604020202020204" pitchFamily="34" charset="0"/>
              <a:buChar char="•"/>
              <a:defRPr/>
            </a:pPr>
            <a:r>
              <a:rPr lang="en-US" sz="2000" u="sng" dirty="0"/>
              <a:t>Scale</a:t>
            </a:r>
            <a:r>
              <a:rPr lang="en-US" sz="2000" dirty="0"/>
              <a:t> -- numerous options: regional area, locality, Soil and Water conservation district, sub-watershed</a:t>
            </a:r>
          </a:p>
          <a:p>
            <a:pPr marL="1200150" lvl="2" indent="-285750">
              <a:buFont typeface="Arial" panose="020B0604020202020204" pitchFamily="34" charset="0"/>
              <a:buChar char="•"/>
              <a:defRPr/>
            </a:pPr>
            <a:r>
              <a:rPr lang="en-US" sz="2000" u="sng" dirty="0"/>
              <a:t>Metric</a:t>
            </a:r>
            <a:r>
              <a:rPr lang="en-US" sz="2000" dirty="0"/>
              <a:t> -- numerous options: load reduction in pounds, percent reduction, extent of BMP implementation</a:t>
            </a:r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en-US" sz="2400" dirty="0"/>
              <a:t>Meeting Bay TMDL goals is key part of MS4 permits</a:t>
            </a:r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en-US" sz="2400" dirty="0">
                <a:solidFill>
                  <a:srgbClr val="0070C0"/>
                </a:solidFill>
              </a:rPr>
              <a:t>Lagging progress in other sectors may result in push to ‘reallocate’ some WWTP loads related to ‘unused’ capacity</a:t>
            </a:r>
          </a:p>
          <a:p>
            <a:pPr marL="342900" indent="-342900">
              <a:spcBef>
                <a:spcPts val="1200"/>
              </a:spcBef>
              <a:buFont typeface="Arial" panose="020B0604020202020204" pitchFamily="34" charset="0"/>
              <a:buChar char="•"/>
              <a:defRPr/>
            </a:pP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379469587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69964923"/>
              </p:ext>
            </p:extLst>
          </p:nvPr>
        </p:nvGraphicFramePr>
        <p:xfrm>
          <a:off x="457200" y="488788"/>
          <a:ext cx="8686800" cy="896002"/>
        </p:xfrm>
        <a:graphic>
          <a:graphicData uri="http://schemas.openxmlformats.org/drawingml/2006/table">
            <a:tbl>
              <a:tblPr firstRow="1">
                <a:tableStyleId>{5C22544A-7EE6-4342-B048-85BDC9FD1C3A}</a:tableStyleId>
              </a:tblPr>
              <a:tblGrid>
                <a:gridCol w="8686800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</a:tblGrid>
              <a:tr h="488339"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7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4000" b="0" kern="1200" cap="none" spc="0" dirty="0">
                          <a:solidFill>
                            <a:schemeClr val="tx2"/>
                          </a:solidFill>
                          <a:latin typeface="+mn-lt"/>
                          <a:ea typeface="Ebrima" panose="02000000000000000000" pitchFamily="2" charset="0"/>
                          <a:cs typeface="Franklin Gothic Book"/>
                        </a:rPr>
                        <a:t>Phase</a:t>
                      </a:r>
                      <a:r>
                        <a:rPr lang="en-US" sz="4000" b="0" kern="1200" cap="none" spc="0" baseline="0" dirty="0">
                          <a:solidFill>
                            <a:schemeClr val="tx2"/>
                          </a:solidFill>
                          <a:latin typeface="+mn-lt"/>
                          <a:ea typeface="Ebrima" panose="02000000000000000000" pitchFamily="2" charset="0"/>
                          <a:cs typeface="Franklin Gothic Book"/>
                        </a:rPr>
                        <a:t> III WIPs - </a:t>
                      </a:r>
                      <a:r>
                        <a:rPr lang="en-US" sz="3200" b="0" kern="1200" cap="none" spc="0" baseline="0" dirty="0">
                          <a:solidFill>
                            <a:schemeClr val="tx2"/>
                          </a:solidFill>
                          <a:latin typeface="+mn-lt"/>
                          <a:ea typeface="Ebrima" panose="02000000000000000000" pitchFamily="2" charset="0"/>
                          <a:cs typeface="Franklin Gothic Book"/>
                        </a:rPr>
                        <a:t>Scale &amp; Feasibility &amp; Equity</a:t>
                      </a:r>
                      <a:endParaRPr lang="en-US" sz="3600" b="0" kern="1200" cap="none" spc="0" dirty="0">
                        <a:solidFill>
                          <a:schemeClr val="tx2"/>
                        </a:solidFill>
                        <a:latin typeface="+mn-lt"/>
                        <a:ea typeface="Ebrima" panose="02000000000000000000" pitchFamily="2" charset="0"/>
                        <a:cs typeface="Franklin Gothic Book"/>
                      </a:endParaRPr>
                    </a:p>
                  </a:txBody>
                  <a:tcPr marL="93911" marR="469557" marT="0" marB="93911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762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365211">
                <a:tc>
                  <a:txBody>
                    <a:bodyPr/>
                    <a:lstStyle/>
                    <a:p>
                      <a:pPr algn="l">
                        <a:lnSpc>
                          <a:spcPts val="2760"/>
                        </a:lnSpc>
                      </a:pPr>
                      <a:endParaRPr lang="en-US" sz="2900" dirty="0">
                        <a:solidFill>
                          <a:schemeClr val="accent1">
                            <a:lumMod val="60000"/>
                            <a:lumOff val="40000"/>
                          </a:schemeClr>
                        </a:solidFill>
                        <a:latin typeface="Franklin Gothic Medium"/>
                        <a:ea typeface="Ebrima" panose="02000000000000000000" pitchFamily="2" charset="0"/>
                        <a:cs typeface="Franklin Gothic Medium"/>
                      </a:endParaRPr>
                    </a:p>
                  </a:txBody>
                  <a:tcPr marL="0" marR="469557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blipFill rotWithShape="1">
                      <a:blip r:embed="rId2"/>
                      <a:stretch>
                        <a:fillRect/>
                      </a:stretch>
                    </a:blipFill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prstGeom prst="rect">
            <a:avLst/>
          </a:prstGeom>
        </p:spPr>
        <p:txBody>
          <a:bodyPr>
            <a:normAutofit/>
          </a:bodyPr>
          <a:lstStyle/>
          <a:p>
            <a:fld id="{7CB1CFCA-EE77-9F4A-8FAE-3286F1D37F0D}" type="slidenum">
              <a:rPr lang="en-US" smtClean="0"/>
              <a:pPr/>
              <a:t>19</a:t>
            </a:fld>
            <a:endParaRPr lang="en-US" dirty="0"/>
          </a:p>
        </p:txBody>
      </p:sp>
      <p:sp>
        <p:nvSpPr>
          <p:cNvPr id="9" name="TextBox 8"/>
          <p:cNvSpPr txBox="1"/>
          <p:nvPr/>
        </p:nvSpPr>
        <p:spPr>
          <a:xfrm>
            <a:off x="410440" y="1245662"/>
            <a:ext cx="8506944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  <a:defRPr/>
            </a:pPr>
            <a:endParaRPr lang="en-US" sz="2400" dirty="0"/>
          </a:p>
          <a:p>
            <a:pPr marL="342900" indent="-342900">
              <a:buFont typeface="Arial" panose="020B0604020202020204" pitchFamily="34" charset="0"/>
              <a:buChar char="•"/>
              <a:defRPr/>
            </a:pPr>
            <a:r>
              <a:rPr lang="en-US" sz="2400" b="1" dirty="0"/>
              <a:t>Recommendations:</a:t>
            </a:r>
          </a:p>
          <a:p>
            <a:pPr marL="800100" lvl="1" indent="-342900">
              <a:buFont typeface="Arial" panose="020B0604020202020204" pitchFamily="34" charset="0"/>
              <a:buChar char="•"/>
              <a:defRPr/>
            </a:pPr>
            <a:r>
              <a:rPr lang="en-US" sz="2400" dirty="0"/>
              <a:t>Endorse Task Force’s recommendations</a:t>
            </a:r>
          </a:p>
          <a:p>
            <a:pPr marL="800100" lvl="1" indent="-342900">
              <a:buFont typeface="Arial" panose="020B0604020202020204" pitchFamily="34" charset="0"/>
              <a:buChar char="•"/>
              <a:defRPr/>
            </a:pPr>
            <a:r>
              <a:rPr lang="en-US" sz="2400" dirty="0"/>
              <a:t>Don’t use Watershed Model numbers directly in MS4 permits</a:t>
            </a:r>
          </a:p>
          <a:p>
            <a:pPr marL="800100" lvl="1" indent="-342900">
              <a:buFont typeface="Arial" panose="020B0604020202020204" pitchFamily="34" charset="0"/>
              <a:buChar char="•"/>
              <a:defRPr/>
            </a:pPr>
            <a:r>
              <a:rPr lang="en-US" sz="2400" dirty="0"/>
              <a:t>Sector equity – Don’t penalize wastewater sector</a:t>
            </a:r>
          </a:p>
          <a:p>
            <a:pPr marL="800100" lvl="1" indent="-342900">
              <a:buFont typeface="Arial" panose="020B0604020202020204" pitchFamily="34" charset="0"/>
              <a:buChar char="•"/>
              <a:defRPr/>
            </a:pPr>
            <a:r>
              <a:rPr lang="en-US" sz="2400" dirty="0"/>
              <a:t>Engage local governments early and often in developing the Phase III WIP Planning Targets and Phase III WI</a:t>
            </a:r>
            <a:r>
              <a:rPr lang="en-US" sz="2400" strike="sngStrike" dirty="0"/>
              <a:t>P</a:t>
            </a:r>
            <a:r>
              <a:rPr lang="en-US" sz="2400" dirty="0"/>
              <a:t> process</a:t>
            </a:r>
          </a:p>
          <a:p>
            <a:pPr marL="1257300" lvl="2" indent="-342900">
              <a:buFont typeface="Arial" panose="020B0604020202020204" pitchFamily="34" charset="0"/>
              <a:buChar char="•"/>
              <a:defRPr/>
            </a:pPr>
            <a:r>
              <a:rPr lang="en-US" sz="2400" dirty="0"/>
              <a:t>In particular, EPA/CBP previous agreement to work with COG region</a:t>
            </a:r>
          </a:p>
        </p:txBody>
      </p:sp>
    </p:spTree>
    <p:extLst>
      <p:ext uri="{BB962C8B-B14F-4D97-AF65-F5344CB8AC3E}">
        <p14:creationId xmlns:p14="http://schemas.microsoft.com/office/powerpoint/2010/main" val="214384605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34312590"/>
              </p:ext>
            </p:extLst>
          </p:nvPr>
        </p:nvGraphicFramePr>
        <p:xfrm>
          <a:off x="200261" y="1105874"/>
          <a:ext cx="8686800" cy="4814688"/>
        </p:xfrm>
        <a:graphic>
          <a:graphicData uri="http://schemas.openxmlformats.org/drawingml/2006/table">
            <a:tbl>
              <a:tblPr firstRow="1">
                <a:tableStyleId>{5C22544A-7EE6-4342-B048-85BDC9FD1C3A}</a:tableStyleId>
              </a:tblPr>
              <a:tblGrid>
                <a:gridCol w="5488425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3198375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</a:tblGrid>
              <a:tr h="1967426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ts val="3260"/>
                        </a:lnSpc>
                        <a:spcBef>
                          <a:spcPts val="19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b="0" cap="none" dirty="0">
                          <a:solidFill>
                            <a:srgbClr val="000000"/>
                          </a:solidFill>
                          <a:latin typeface="Franklin Gothic Medium"/>
                          <a:cs typeface="Franklin Gothic Medium"/>
                        </a:rPr>
                        <a:t>Tanya</a:t>
                      </a:r>
                      <a:r>
                        <a:rPr lang="en-US" sz="2000" b="0" cap="none" baseline="0" dirty="0">
                          <a:solidFill>
                            <a:srgbClr val="000000"/>
                          </a:solidFill>
                          <a:latin typeface="Franklin Gothic Medium"/>
                          <a:cs typeface="Franklin Gothic Medium"/>
                        </a:rPr>
                        <a:t> T. Spano</a:t>
                      </a:r>
                      <a:endParaRPr lang="en-US" sz="2000" b="0" cap="none" dirty="0">
                        <a:solidFill>
                          <a:srgbClr val="000000"/>
                        </a:solidFill>
                        <a:latin typeface="Franklin Gothic Medium"/>
                        <a:cs typeface="Franklin Gothic Medium"/>
                      </a:endParaRPr>
                    </a:p>
                    <a:p>
                      <a:pPr marL="0" indent="0">
                        <a:spcBef>
                          <a:spcPts val="19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b="0" i="0" dirty="0">
                          <a:solidFill>
                            <a:srgbClr val="000000"/>
                          </a:solidFill>
                          <a:latin typeface="+mn-lt"/>
                          <a:cs typeface="Franklin Gothic Book"/>
                        </a:rPr>
                        <a:t>Chief,</a:t>
                      </a:r>
                      <a:r>
                        <a:rPr lang="en-US" sz="1400" b="0" i="0" baseline="0" dirty="0">
                          <a:solidFill>
                            <a:srgbClr val="000000"/>
                          </a:solidFill>
                          <a:latin typeface="+mn-lt"/>
                          <a:cs typeface="Franklin Gothic Book"/>
                        </a:rPr>
                        <a:t> Regional Water Quality Management</a:t>
                      </a:r>
                      <a:endParaRPr lang="en-US" sz="1400" b="0" i="0" dirty="0">
                        <a:solidFill>
                          <a:srgbClr val="000000"/>
                        </a:solidFill>
                        <a:latin typeface="+mn-lt"/>
                        <a:cs typeface="Franklin Gothic Book"/>
                      </a:endParaRPr>
                    </a:p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19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0" i="0" dirty="0">
                          <a:solidFill>
                            <a:srgbClr val="000000"/>
                          </a:solidFill>
                          <a:latin typeface="+mn-lt"/>
                          <a:cs typeface="Franklin Gothic Book"/>
                        </a:rPr>
                        <a:t>(202) 962-3776</a:t>
                      </a:r>
                    </a:p>
                    <a:p>
                      <a:pPr marL="0" indent="0">
                        <a:spcBef>
                          <a:spcPts val="19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b="0" i="0" dirty="0">
                          <a:solidFill>
                            <a:srgbClr val="000000"/>
                          </a:solidFill>
                          <a:latin typeface="+mn-lt"/>
                          <a:cs typeface="Franklin Gothic Book"/>
                        </a:rPr>
                        <a:t>tspano@mwcog.org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ts val="3260"/>
                        </a:lnSpc>
                        <a:spcBef>
                          <a:spcPts val="19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b="0" cap="none" dirty="0">
                          <a:solidFill>
                            <a:srgbClr val="000000"/>
                          </a:solidFill>
                          <a:latin typeface="Franklin Gothic Medium"/>
                          <a:cs typeface="Franklin Gothic Medium"/>
                        </a:rPr>
                        <a:t>Karl Berger</a:t>
                      </a:r>
                      <a:endParaRPr lang="en-US" sz="1400" b="0" i="0" dirty="0">
                        <a:solidFill>
                          <a:srgbClr val="000000"/>
                        </a:solidFill>
                        <a:latin typeface="+mn-lt"/>
                        <a:cs typeface="Franklin Gothic Book"/>
                      </a:endParaRPr>
                    </a:p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19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0" i="0" dirty="0">
                          <a:solidFill>
                            <a:srgbClr val="000000"/>
                          </a:solidFill>
                          <a:latin typeface="+mn-lt"/>
                          <a:cs typeface="Franklin Gothic Book"/>
                        </a:rPr>
                        <a:t>(202) 962-3350</a:t>
                      </a:r>
                    </a:p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19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0" i="0" dirty="0">
                          <a:solidFill>
                            <a:srgbClr val="000000"/>
                          </a:solidFill>
                          <a:latin typeface="+mn-lt"/>
                          <a:cs typeface="Franklin Gothic Book"/>
                          <a:hlinkClick r:id="rId2"/>
                        </a:rPr>
                        <a:t>kberger@mwcog.org</a:t>
                      </a:r>
                      <a:endParaRPr lang="en-US" sz="1400" b="0" i="0" dirty="0">
                        <a:solidFill>
                          <a:srgbClr val="000000"/>
                        </a:solidFill>
                        <a:latin typeface="+mn-lt"/>
                        <a:cs typeface="Franklin Gothic Book"/>
                      </a:endParaRPr>
                    </a:p>
                  </a:txBody>
                  <a:tcPr marL="93954" marR="469771" marT="0" marB="93954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762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19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900" b="0" dirty="0">
                          <a:solidFill>
                            <a:schemeClr val="tx2"/>
                          </a:solidFill>
                          <a:latin typeface="Franklin Gothic Medium"/>
                          <a:cs typeface="Franklin Gothic Medium"/>
                        </a:rPr>
                        <a:t>mwcog.org</a:t>
                      </a:r>
                    </a:p>
                  </a:txBody>
                  <a:tcPr marL="0" marR="469771" marT="0" marB="93954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762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325198">
                <a:tc gridSpan="2">
                  <a:txBody>
                    <a:bodyPr/>
                    <a:lstStyle/>
                    <a:p>
                      <a:pPr algn="l">
                        <a:lnSpc>
                          <a:spcPts val="2760"/>
                        </a:lnSpc>
                      </a:pPr>
                      <a:endParaRPr lang="en-US" sz="2900" dirty="0">
                        <a:solidFill>
                          <a:schemeClr val="accent1">
                            <a:lumMod val="60000"/>
                            <a:lumOff val="40000"/>
                          </a:schemeClr>
                        </a:solidFill>
                        <a:latin typeface="Franklin Gothic Medium"/>
                        <a:ea typeface="Ebrima" panose="02000000000000000000" pitchFamily="2" charset="0"/>
                        <a:cs typeface="Franklin Gothic Medium"/>
                      </a:endParaRPr>
                    </a:p>
                  </a:txBody>
                  <a:tcPr marL="0" marR="469771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blipFill rotWithShape="1">
                      <a:blip r:embed="rId3"/>
                      <a:stretch>
                        <a:fillRect/>
                      </a:stretch>
                    </a:blip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2307734">
                <a:tc gridSpan="2">
                  <a:txBody>
                    <a:bodyPr/>
                    <a:lstStyle/>
                    <a:p>
                      <a:pPr marL="0" indent="0">
                        <a:spcBef>
                          <a:spcPts val="300"/>
                        </a:spcBef>
                        <a:buNone/>
                      </a:pPr>
                      <a:r>
                        <a:rPr lang="en-US" sz="1400" dirty="0">
                          <a:latin typeface="Franklin Gothic Book"/>
                          <a:cs typeface="Franklin Gothic Book"/>
                        </a:rPr>
                        <a:t>777 North Capitol Street NE, </a:t>
                      </a:r>
                      <a:r>
                        <a:rPr lang="fr-FR" sz="1400" dirty="0">
                          <a:latin typeface="Franklin Gothic Book"/>
                          <a:cs typeface="Franklin Gothic Book"/>
                        </a:rPr>
                        <a:t>Suite 300</a:t>
                      </a:r>
                      <a:endParaRPr lang="en-US" sz="1400" dirty="0">
                        <a:latin typeface="Franklin Gothic Book"/>
                        <a:cs typeface="Franklin Gothic Book"/>
                      </a:endParaRPr>
                    </a:p>
                    <a:p>
                      <a:pPr marL="0" indent="0">
                        <a:spcBef>
                          <a:spcPts val="300"/>
                        </a:spcBef>
                        <a:buFont typeface="Arial" pitchFamily="34" charset="0"/>
                        <a:buNone/>
                      </a:pPr>
                      <a:r>
                        <a:rPr lang="en-US" sz="1400" dirty="0">
                          <a:latin typeface="Franklin Gothic Book"/>
                          <a:cs typeface="Franklin Gothic Book"/>
                        </a:rPr>
                        <a:t>Washington, DC 20002</a:t>
                      </a:r>
                    </a:p>
                    <a:p>
                      <a:pPr marL="0" indent="0">
                        <a:spcBef>
                          <a:spcPts val="300"/>
                        </a:spcBef>
                        <a:buFont typeface="Arial" pitchFamily="34" charset="0"/>
                        <a:buNone/>
                      </a:pPr>
                      <a:endParaRPr lang="en-US" sz="1400" dirty="0">
                        <a:latin typeface="Franklin Gothic Book"/>
                        <a:cs typeface="Franklin Gothic Book"/>
                      </a:endParaRPr>
                    </a:p>
                    <a:p>
                      <a:pPr marL="0" indent="0">
                        <a:spcBef>
                          <a:spcPts val="300"/>
                        </a:spcBef>
                        <a:buFont typeface="Arial" pitchFamily="34" charset="0"/>
                        <a:buNone/>
                      </a:pPr>
                      <a:endParaRPr lang="en-US" sz="1400" dirty="0">
                        <a:latin typeface="Franklin Gothic Book"/>
                        <a:cs typeface="Franklin Gothic Book"/>
                      </a:endParaRPr>
                    </a:p>
                    <a:p>
                      <a:pPr marL="0" indent="0">
                        <a:spcBef>
                          <a:spcPts val="300"/>
                        </a:spcBef>
                        <a:buFont typeface="Arial" pitchFamily="34" charset="0"/>
                        <a:buNone/>
                      </a:pPr>
                      <a:endParaRPr lang="en-US" sz="1400" dirty="0">
                        <a:latin typeface="Franklin Gothic Book"/>
                        <a:cs typeface="Franklin Gothic Book"/>
                      </a:endParaRPr>
                    </a:p>
                    <a:p>
                      <a:pPr marL="0" indent="0">
                        <a:spcBef>
                          <a:spcPts val="300"/>
                        </a:spcBef>
                        <a:buFont typeface="Arial" pitchFamily="34" charset="0"/>
                        <a:buNone/>
                      </a:pPr>
                      <a:endParaRPr lang="en-US" sz="1400" dirty="0">
                        <a:latin typeface="Franklin Gothic Book"/>
                        <a:cs typeface="Franklin Gothic Book"/>
                      </a:endParaRPr>
                    </a:p>
                    <a:p>
                      <a:pPr marL="0" indent="0">
                        <a:spcBef>
                          <a:spcPts val="300"/>
                        </a:spcBef>
                        <a:buFont typeface="Arial" pitchFamily="34" charset="0"/>
                        <a:buNone/>
                      </a:pPr>
                      <a:endParaRPr lang="en-US" sz="1400" dirty="0">
                        <a:latin typeface="Franklin Gothic Book"/>
                        <a:cs typeface="Franklin Gothic Book"/>
                      </a:endParaRPr>
                    </a:p>
                    <a:p>
                      <a:pPr marL="0" indent="0">
                        <a:spcBef>
                          <a:spcPts val="300"/>
                        </a:spcBef>
                        <a:buFont typeface="Arial" pitchFamily="34" charset="0"/>
                        <a:buNone/>
                      </a:pPr>
                      <a:r>
                        <a:rPr lang="en-US" sz="1400" dirty="0">
                          <a:latin typeface="Franklin Gothic Book"/>
                          <a:cs typeface="Franklin Gothic Book"/>
                          <a:hlinkClick r:id="rId4"/>
                        </a:rPr>
                        <a:t>http://cbrim.er.usgs.gov/loads_query.html</a:t>
                      </a:r>
                      <a:endParaRPr lang="en-US" sz="1400" dirty="0">
                        <a:latin typeface="Franklin Gothic Book"/>
                        <a:cs typeface="Franklin Gothic Book"/>
                      </a:endParaRPr>
                    </a:p>
                    <a:p>
                      <a:pPr marL="0" indent="0">
                        <a:spcBef>
                          <a:spcPts val="300"/>
                        </a:spcBef>
                        <a:buFont typeface="Arial" pitchFamily="34" charset="0"/>
                        <a:buNone/>
                      </a:pPr>
                      <a:endParaRPr lang="en-US" sz="1400" dirty="0">
                        <a:latin typeface="Franklin Gothic Book"/>
                        <a:cs typeface="Franklin Gothic Book"/>
                      </a:endParaRPr>
                    </a:p>
                  </a:txBody>
                  <a:tcPr marL="93954" marR="0" marT="46977" marB="0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 marR="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389854544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B1CFCA-EE77-9F4A-8FAE-3286F1D37F0D}" type="slidenum">
              <a:rPr lang="en-US" smtClean="0"/>
              <a:pPr/>
              <a:t>21</a:t>
            </a:fld>
            <a:endParaRPr lang="en-US" dirty="0"/>
          </a:p>
        </p:txBody>
      </p:sp>
      <p:sp>
        <p:nvSpPr>
          <p:cNvPr id="6" name="TextBox 5"/>
          <p:cNvSpPr txBox="1"/>
          <p:nvPr/>
        </p:nvSpPr>
        <p:spPr>
          <a:xfrm>
            <a:off x="658368" y="1380744"/>
            <a:ext cx="4813403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55600" marR="5080" indent="-342900">
              <a:lnSpc>
                <a:spcPct val="100000"/>
              </a:lnSpc>
              <a:buFont typeface="Arial"/>
              <a:buChar char="•"/>
              <a:tabLst>
                <a:tab pos="354965" algn="l"/>
                <a:tab pos="355600" algn="l"/>
              </a:tabLst>
            </a:pPr>
            <a:r>
              <a:rPr lang="en-US" sz="1600" spc="-10" dirty="0">
                <a:latin typeface="Franklin Gothic Book" panose="020B0503020102020204" pitchFamily="34" charset="0"/>
                <a:cs typeface="Georgia"/>
              </a:rPr>
              <a:t>Nutrients and sediment </a:t>
            </a:r>
            <a:r>
              <a:rPr lang="en-US" sz="1600" spc="-5" dirty="0">
                <a:latin typeface="Franklin Gothic Book" panose="020B0503020102020204" pitchFamily="34" charset="0"/>
                <a:cs typeface="Georgia"/>
              </a:rPr>
              <a:t>from </a:t>
            </a:r>
            <a:r>
              <a:rPr lang="en-US" sz="1600" spc="-10" dirty="0">
                <a:latin typeface="Franklin Gothic Book" panose="020B0503020102020204" pitchFamily="34" charset="0"/>
                <a:cs typeface="Georgia"/>
              </a:rPr>
              <a:t>the Susquehanna basin have </a:t>
            </a:r>
            <a:r>
              <a:rPr lang="en-US" sz="1600" spc="-5" dirty="0">
                <a:latin typeface="Franklin Gothic Book" panose="020B0503020102020204" pitchFamily="34" charset="0"/>
                <a:cs typeface="Georgia"/>
              </a:rPr>
              <a:t>a major impact</a:t>
            </a:r>
            <a:r>
              <a:rPr lang="en-US" sz="1600" spc="-10" dirty="0">
                <a:latin typeface="Franklin Gothic Book" panose="020B0503020102020204" pitchFamily="34" charset="0"/>
                <a:cs typeface="Georgia"/>
              </a:rPr>
              <a:t>  </a:t>
            </a:r>
            <a:r>
              <a:rPr lang="en-US" sz="1600" spc="-5" dirty="0">
                <a:latin typeface="Franklin Gothic Book" panose="020B0503020102020204" pitchFamily="34" charset="0"/>
                <a:cs typeface="Georgia"/>
              </a:rPr>
              <a:t>on Chesapeake Bay </a:t>
            </a:r>
            <a:r>
              <a:rPr lang="en-US" sz="1600" spc="-10" dirty="0">
                <a:latin typeface="Franklin Gothic Book" panose="020B0503020102020204" pitchFamily="34" charset="0"/>
                <a:cs typeface="Georgia"/>
              </a:rPr>
              <a:t>water </a:t>
            </a:r>
            <a:r>
              <a:rPr lang="en-US" sz="1600" spc="-5" dirty="0">
                <a:latin typeface="Franklin Gothic Book" panose="020B0503020102020204" pitchFamily="34" charset="0"/>
                <a:cs typeface="Georgia"/>
              </a:rPr>
              <a:t>quality</a:t>
            </a:r>
          </a:p>
          <a:p>
            <a:pPr marL="355600" marR="5080" indent="-342900">
              <a:lnSpc>
                <a:spcPct val="100000"/>
              </a:lnSpc>
              <a:buFont typeface="Arial"/>
              <a:buChar char="•"/>
              <a:tabLst>
                <a:tab pos="354965" algn="l"/>
                <a:tab pos="355600" algn="l"/>
              </a:tabLst>
            </a:pPr>
            <a:r>
              <a:rPr lang="en-US" sz="1600" spc="-5" dirty="0">
                <a:latin typeface="Franklin Gothic Book" panose="020B0503020102020204" pitchFamily="34" charset="0"/>
                <a:cs typeface="Georgia"/>
              </a:rPr>
              <a:t>Pennsylvania accounts for about ¾ of the basin</a:t>
            </a:r>
          </a:p>
        </p:txBody>
      </p:sp>
      <p:graphicFrame>
        <p:nvGraphicFramePr>
          <p:cNvPr id="9" name="Table 8"/>
          <p:cNvGraphicFramePr>
            <a:graphicFrameLocks noGrp="1"/>
          </p:cNvGraphicFramePr>
          <p:nvPr>
            <p:extLst/>
          </p:nvPr>
        </p:nvGraphicFramePr>
        <p:xfrm>
          <a:off x="775406" y="465181"/>
          <a:ext cx="4484224" cy="647700"/>
        </p:xfrm>
        <a:graphic>
          <a:graphicData uri="http://schemas.openxmlformats.org/drawingml/2006/table">
            <a:tbl>
              <a:tblPr firstRow="1">
                <a:tableStyleId>{5C22544A-7EE6-4342-B048-85BDC9FD1C3A}</a:tableStyleId>
              </a:tblPr>
              <a:tblGrid>
                <a:gridCol w="4484224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</a:tblGrid>
              <a:tr h="639461">
                <a:tc>
                  <a:txBody>
                    <a:bodyPr/>
                    <a:lstStyle/>
                    <a:p>
                      <a:pPr algn="l">
                        <a:lnSpc>
                          <a:spcPts val="3260"/>
                        </a:lnSpc>
                      </a:pPr>
                      <a:r>
                        <a:rPr lang="en-US" sz="3400" b="0" dirty="0">
                          <a:solidFill>
                            <a:srgbClr val="2F6B97"/>
                          </a:solidFill>
                          <a:latin typeface="Franklin Gothic Medium"/>
                          <a:cs typeface="Franklin Gothic Medium"/>
                        </a:rPr>
                        <a:t>Conowingo: The Issue</a:t>
                      </a:r>
                    </a:p>
                  </a:txBody>
                  <a:tcPr marL="0" marR="457200" marT="0" marB="22860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</a:tbl>
          </a:graphicData>
        </a:graphic>
      </p:graphicFrame>
      <p:sp>
        <p:nvSpPr>
          <p:cNvPr id="10" name="Rectangle 9"/>
          <p:cNvSpPr/>
          <p:nvPr/>
        </p:nvSpPr>
        <p:spPr>
          <a:xfrm>
            <a:off x="4578789" y="6353741"/>
            <a:ext cx="3798707" cy="276999"/>
          </a:xfrm>
          <a:prstGeom prst="rect">
            <a:avLst/>
          </a:prstGeom>
        </p:spPr>
        <p:txBody>
          <a:bodyPr wrap="square" lIns="0" tIns="0" rIns="0" bIns="0">
            <a:noAutofit/>
          </a:bodyPr>
          <a:lstStyle/>
          <a:p>
            <a:pPr algn="r"/>
            <a:r>
              <a:rPr lang="en-US" sz="900" dirty="0">
                <a:solidFill>
                  <a:srgbClr val="7F7F7F"/>
                </a:solidFill>
                <a:latin typeface="Franklin Gothic Medium"/>
                <a:cs typeface="Franklin Gothic Medium"/>
              </a:rPr>
              <a:t>CHESAPEAKE BAY PROGRAM – KEY ISSUES</a:t>
            </a:r>
          </a:p>
          <a:p>
            <a:pPr algn="r"/>
            <a:r>
              <a:rPr lang="en-US" sz="900" dirty="0">
                <a:solidFill>
                  <a:srgbClr val="7F7F7F"/>
                </a:solidFill>
                <a:latin typeface="Franklin Gothic Medium"/>
                <a:cs typeface="Franklin Gothic Medium"/>
              </a:rPr>
              <a:t>Nov. 18, 2016</a:t>
            </a:r>
          </a:p>
          <a:p>
            <a:pPr algn="r"/>
            <a:endParaRPr lang="en-US" sz="1000" dirty="0">
              <a:solidFill>
                <a:srgbClr val="7F7F7F"/>
              </a:solidFill>
              <a:latin typeface="Franklin Gothic Medium"/>
              <a:cs typeface="Franklin Gothic Medium"/>
            </a:endParaRPr>
          </a:p>
        </p:txBody>
      </p:sp>
      <p:graphicFrame>
        <p:nvGraphicFramePr>
          <p:cNvPr id="7" name="Table 6"/>
          <p:cNvGraphicFramePr>
            <a:graphicFrameLocks noGrp="1"/>
          </p:cNvGraphicFramePr>
          <p:nvPr>
            <p:extLst/>
          </p:nvPr>
        </p:nvGraphicFramePr>
        <p:xfrm>
          <a:off x="1686885" y="2469848"/>
          <a:ext cx="2891904" cy="1164537"/>
        </p:xfrm>
        <a:graphic>
          <a:graphicData uri="http://schemas.openxmlformats.org/drawingml/2006/table">
            <a:tbl>
              <a:tblPr firstRow="1" firstCol="1" bandRow="1"/>
              <a:tblGrid>
                <a:gridCol w="807650">
                  <a:extLst>
                    <a:ext uri="{9D8B030D-6E8A-4147-A177-3AD203B41FA5}">
                      <a16:colId xmlns:a16="http://schemas.microsoft.com/office/drawing/2014/main" xmlns="" val="3051351725"/>
                    </a:ext>
                  </a:extLst>
                </a:gridCol>
                <a:gridCol w="2084254">
                  <a:extLst>
                    <a:ext uri="{9D8B030D-6E8A-4147-A177-3AD203B41FA5}">
                      <a16:colId xmlns:a16="http://schemas.microsoft.com/office/drawing/2014/main" xmlns="" val="3158242820"/>
                    </a:ext>
                  </a:extLst>
                </a:gridCol>
              </a:tblGrid>
              <a:tr h="270803">
                <a:tc gridSpan="2"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  <a:latin typeface="Cambria" panose="02040503050406030204" pitchFamily="18" charset="0"/>
                          <a:ea typeface="MS Mincho" panose="02020609040205080304" pitchFamily="49" charset="-128"/>
                          <a:cs typeface="Times New Roman" panose="02020603050405020304" pitchFamily="18" charset="0"/>
                        </a:rPr>
                        <a:t>Susquehanna River Basin</a:t>
                      </a: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200" dirty="0">
                        <a:effectLst/>
                        <a:latin typeface="Cambria" panose="02040503050406030204" pitchFamily="18" charset="0"/>
                        <a:ea typeface="MS Mincho" panose="02020609040205080304" pitchFamily="49" charset="-128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192526234"/>
                  </a:ext>
                </a:extLst>
              </a:tr>
              <a:tr h="344572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800" b="1" dirty="0">
                          <a:solidFill>
                            <a:srgbClr val="375623"/>
                          </a:solidFill>
                          <a:effectLst/>
                          <a:latin typeface="Arial" panose="020B0604020202020204" pitchFamily="34" charset="0"/>
                          <a:ea typeface="MS Mincho" panose="02020609040205080304" pitchFamily="49" charset="-128"/>
                          <a:cs typeface="Times New Roman" panose="02020603050405020304" pitchFamily="18" charset="0"/>
                        </a:rPr>
                        <a:t>State</a:t>
                      </a:r>
                      <a:endParaRPr lang="en-US" sz="1200" dirty="0">
                        <a:effectLst/>
                        <a:latin typeface="Cambria" panose="02040503050406030204" pitchFamily="18" charset="0"/>
                        <a:ea typeface="MS Mincho" panose="02020609040205080304" pitchFamily="49" charset="-128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800" b="1" dirty="0">
                          <a:solidFill>
                            <a:srgbClr val="375623"/>
                          </a:solidFill>
                          <a:effectLst/>
                          <a:latin typeface="Arial" panose="020B0604020202020204" pitchFamily="34" charset="0"/>
                          <a:ea typeface="MS Mincho" panose="02020609040205080304" pitchFamily="49" charset="-128"/>
                          <a:cs typeface="Times New Roman" panose="02020603050405020304" pitchFamily="18" charset="0"/>
                        </a:rPr>
                        <a:t>Percent Watershed </a:t>
                      </a:r>
                      <a:endParaRPr lang="en-US" sz="1200" dirty="0">
                        <a:effectLst/>
                        <a:latin typeface="Cambria" panose="02040503050406030204" pitchFamily="18" charset="0"/>
                        <a:ea typeface="MS Mincho" panose="02020609040205080304" pitchFamily="49" charset="-128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902632902"/>
                  </a:ext>
                </a:extLst>
              </a:tr>
              <a:tr h="183054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800" dirty="0">
                          <a:effectLst/>
                          <a:latin typeface="Arial" panose="020B0604020202020204" pitchFamily="34" charset="0"/>
                          <a:ea typeface="MS Mincho" panose="02020609040205080304" pitchFamily="49" charset="-128"/>
                          <a:cs typeface="Times New Roman" panose="02020603050405020304" pitchFamily="18" charset="0"/>
                        </a:rPr>
                        <a:t>MD</a:t>
                      </a:r>
                      <a:endParaRPr lang="en-US" sz="1200" dirty="0">
                        <a:effectLst/>
                        <a:latin typeface="Cambria" panose="02040503050406030204" pitchFamily="18" charset="0"/>
                        <a:ea typeface="MS Mincho" panose="02020609040205080304" pitchFamily="49" charset="-128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800" dirty="0">
                          <a:effectLst/>
                          <a:latin typeface="Arial" panose="020B0604020202020204" pitchFamily="34" charset="0"/>
                          <a:ea typeface="MS Mincho" panose="02020609040205080304" pitchFamily="49" charset="-128"/>
                          <a:cs typeface="Times New Roman" panose="02020603050405020304" pitchFamily="18" charset="0"/>
                        </a:rPr>
                        <a:t>1%</a:t>
                      </a:r>
                      <a:endParaRPr lang="en-US" sz="1200" dirty="0">
                        <a:effectLst/>
                        <a:latin typeface="Cambria" panose="02040503050406030204" pitchFamily="18" charset="0"/>
                        <a:ea typeface="MS Mincho" panose="02020609040205080304" pitchFamily="49" charset="-128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2632022495"/>
                  </a:ext>
                </a:extLst>
              </a:tr>
              <a:tr h="183054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800" dirty="0">
                          <a:effectLst/>
                          <a:latin typeface="Arial" panose="020B0604020202020204" pitchFamily="34" charset="0"/>
                          <a:ea typeface="MS Mincho" panose="02020609040205080304" pitchFamily="49" charset="-128"/>
                          <a:cs typeface="Times New Roman" panose="02020603050405020304" pitchFamily="18" charset="0"/>
                        </a:rPr>
                        <a:t>NY</a:t>
                      </a:r>
                      <a:endParaRPr lang="en-US" sz="1200" dirty="0">
                        <a:effectLst/>
                        <a:latin typeface="Cambria" panose="02040503050406030204" pitchFamily="18" charset="0"/>
                        <a:ea typeface="MS Mincho" panose="02020609040205080304" pitchFamily="49" charset="-128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800" dirty="0">
                          <a:effectLst/>
                          <a:latin typeface="Arial" panose="020B0604020202020204" pitchFamily="34" charset="0"/>
                          <a:ea typeface="MS Mincho" panose="02020609040205080304" pitchFamily="49" charset="-128"/>
                          <a:cs typeface="Times New Roman" panose="02020603050405020304" pitchFamily="18" charset="0"/>
                        </a:rPr>
                        <a:t>23%</a:t>
                      </a:r>
                      <a:endParaRPr lang="en-US" sz="1200" dirty="0">
                        <a:effectLst/>
                        <a:latin typeface="Cambria" panose="02040503050406030204" pitchFamily="18" charset="0"/>
                        <a:ea typeface="MS Mincho" panose="02020609040205080304" pitchFamily="49" charset="-128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657718106"/>
                  </a:ext>
                </a:extLst>
              </a:tr>
              <a:tr h="183054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800" dirty="0">
                          <a:effectLst/>
                          <a:latin typeface="Arial" panose="020B0604020202020204" pitchFamily="34" charset="0"/>
                          <a:ea typeface="MS Mincho" panose="02020609040205080304" pitchFamily="49" charset="-128"/>
                          <a:cs typeface="Times New Roman" panose="02020603050405020304" pitchFamily="18" charset="0"/>
                        </a:rPr>
                        <a:t>PA</a:t>
                      </a:r>
                      <a:endParaRPr lang="en-US" sz="1200" dirty="0">
                        <a:effectLst/>
                        <a:latin typeface="Cambria" panose="02040503050406030204" pitchFamily="18" charset="0"/>
                        <a:ea typeface="MS Mincho" panose="02020609040205080304" pitchFamily="49" charset="-128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800" dirty="0">
                          <a:effectLst/>
                          <a:latin typeface="Arial" panose="020B0604020202020204" pitchFamily="34" charset="0"/>
                          <a:ea typeface="MS Mincho" panose="02020609040205080304" pitchFamily="49" charset="-128"/>
                          <a:cs typeface="Times New Roman" panose="02020603050405020304" pitchFamily="18" charset="0"/>
                        </a:rPr>
                        <a:t>76%</a:t>
                      </a:r>
                      <a:endParaRPr lang="en-US" sz="1200" dirty="0">
                        <a:effectLst/>
                        <a:latin typeface="Cambria" panose="02040503050406030204" pitchFamily="18" charset="0"/>
                        <a:ea typeface="MS Mincho" panose="02020609040205080304" pitchFamily="49" charset="-128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2972374347"/>
                  </a:ext>
                </a:extLst>
              </a:tr>
            </a:tbl>
          </a:graphicData>
        </a:graphic>
      </p:graphicFrame>
      <p:pic>
        <p:nvPicPr>
          <p:cNvPr id="12" name="Picture 1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19583" y="0"/>
            <a:ext cx="3624417" cy="2776633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709574" y="3854498"/>
            <a:ext cx="8127343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55600" marR="5080" lvl="0" indent="-342900">
              <a:buFont typeface="Arial"/>
              <a:buChar char="•"/>
              <a:tabLst>
                <a:tab pos="354965" algn="l"/>
                <a:tab pos="355600" algn="l"/>
              </a:tabLst>
            </a:pPr>
            <a:r>
              <a:rPr lang="en-US" sz="1600" spc="-5" dirty="0">
                <a:solidFill>
                  <a:srgbClr val="000000"/>
                </a:solidFill>
                <a:latin typeface="Franklin Gothic Book" panose="020B0503020102020204" pitchFamily="34" charset="0"/>
                <a:cs typeface="Georgia"/>
              </a:rPr>
              <a:t>Trapping ability of the 3 dams on the lower Susquehanna is near</a:t>
            </a:r>
            <a:r>
              <a:rPr lang="en-US" sz="1600" spc="60" dirty="0">
                <a:solidFill>
                  <a:srgbClr val="000000"/>
                </a:solidFill>
                <a:latin typeface="Franklin Gothic Book" panose="020B0503020102020204" pitchFamily="34" charset="0"/>
                <a:cs typeface="Georgia"/>
              </a:rPr>
              <a:t> </a:t>
            </a:r>
            <a:r>
              <a:rPr lang="en-US" sz="1600" spc="-5" dirty="0">
                <a:solidFill>
                  <a:srgbClr val="000000"/>
                </a:solidFill>
                <a:latin typeface="Franklin Gothic Book" panose="020B0503020102020204" pitchFamily="34" charset="0"/>
                <a:cs typeface="Georgia"/>
              </a:rPr>
              <a:t>zero (“dynamic equilibrium”)</a:t>
            </a:r>
          </a:p>
          <a:p>
            <a:pPr marL="355600" marR="5080" lvl="0" indent="-342900">
              <a:buFont typeface="Arial"/>
              <a:buChar char="•"/>
              <a:tabLst>
                <a:tab pos="354965" algn="l"/>
                <a:tab pos="355600" algn="l"/>
              </a:tabLst>
            </a:pPr>
            <a:endParaRPr lang="en-US" sz="1600" spc="-5" dirty="0">
              <a:solidFill>
                <a:srgbClr val="000000"/>
              </a:solidFill>
              <a:latin typeface="Franklin Gothic Book" panose="020B0503020102020204" pitchFamily="34" charset="0"/>
              <a:cs typeface="Times New Roman"/>
            </a:endParaRPr>
          </a:p>
          <a:p>
            <a:pPr marL="355600" marR="5080" lvl="0" indent="-342900">
              <a:buFont typeface="Arial"/>
              <a:buChar char="•"/>
              <a:tabLst>
                <a:tab pos="354965" algn="l"/>
                <a:tab pos="355600" algn="l"/>
              </a:tabLst>
            </a:pPr>
            <a:r>
              <a:rPr lang="en-US" sz="1600" spc="-5" dirty="0">
                <a:solidFill>
                  <a:srgbClr val="000000"/>
                </a:solidFill>
                <a:latin typeface="Franklin Gothic Book" panose="020B0503020102020204" pitchFamily="34" charset="0"/>
                <a:cs typeface="Times New Roman"/>
              </a:rPr>
              <a:t>2010 Bay TMDL developed with models that did not account for dynamic equilibrium</a:t>
            </a:r>
          </a:p>
          <a:p>
            <a:pPr marL="355600" marR="5080" lvl="0" indent="-342900">
              <a:buFont typeface="Arial"/>
              <a:buChar char="•"/>
              <a:tabLst>
                <a:tab pos="354965" algn="l"/>
                <a:tab pos="355600" algn="l"/>
              </a:tabLst>
            </a:pPr>
            <a:endParaRPr lang="en-US" sz="1600" spc="-5" dirty="0">
              <a:solidFill>
                <a:srgbClr val="000000"/>
              </a:solidFill>
              <a:latin typeface="Franklin Gothic Book" panose="020B0503020102020204" pitchFamily="34" charset="0"/>
              <a:cs typeface="Times New Roman"/>
            </a:endParaRPr>
          </a:p>
          <a:p>
            <a:pPr marL="355600" marR="5080" lvl="0" indent="-342900">
              <a:buFont typeface="Arial"/>
              <a:buChar char="•"/>
              <a:tabLst>
                <a:tab pos="354965" algn="l"/>
                <a:tab pos="355600" algn="l"/>
              </a:tabLst>
            </a:pPr>
            <a:r>
              <a:rPr lang="en-US" sz="1600" dirty="0">
                <a:latin typeface="Franklin Gothic Book" panose="020B0503020102020204" pitchFamily="34" charset="0"/>
                <a:ea typeface="Times New Roman" panose="02020603050405020304" pitchFamily="18" charset="0"/>
              </a:rPr>
              <a:t>Bay Program conducting monitoring and modeling studies to better estimate the dam system’s impact on nutrient and sediment loads</a:t>
            </a:r>
          </a:p>
          <a:p>
            <a:pPr marL="355600" marR="5080" lvl="0" indent="-342900">
              <a:buFont typeface="Arial"/>
              <a:buChar char="•"/>
              <a:tabLst>
                <a:tab pos="354965" algn="l"/>
                <a:tab pos="355600" algn="l"/>
              </a:tabLst>
            </a:pPr>
            <a:endParaRPr lang="en-US" sz="16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55600" marR="5080" lvl="0" indent="-342900">
              <a:buFont typeface="Arial"/>
              <a:buChar char="•"/>
              <a:tabLst>
                <a:tab pos="354965" algn="l"/>
                <a:tab pos="355600" algn="l"/>
              </a:tabLst>
            </a:pPr>
            <a:r>
              <a:rPr lang="en-US" sz="1600" dirty="0">
                <a:solidFill>
                  <a:srgbClr val="000000"/>
                </a:solidFill>
                <a:latin typeface="Franklin Gothic Book" panose="020B0503020102020204" pitchFamily="34" charset="0"/>
                <a:cs typeface="Georgia"/>
              </a:rPr>
              <a:t>These results will inform decisions under the Bay TMDL’s 2017 Mid-Point Assessment</a:t>
            </a:r>
          </a:p>
        </p:txBody>
      </p:sp>
    </p:spTree>
    <p:extLst>
      <p:ext uri="{BB962C8B-B14F-4D97-AF65-F5344CB8AC3E}">
        <p14:creationId xmlns:p14="http://schemas.microsoft.com/office/powerpoint/2010/main" val="3814805535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89752135"/>
              </p:ext>
            </p:extLst>
          </p:nvPr>
        </p:nvGraphicFramePr>
        <p:xfrm>
          <a:off x="313616" y="255226"/>
          <a:ext cx="8686800" cy="891041"/>
        </p:xfrm>
        <a:graphic>
          <a:graphicData uri="http://schemas.openxmlformats.org/drawingml/2006/table">
            <a:tbl>
              <a:tblPr firstRow="1">
                <a:tableStyleId>{5C22544A-7EE6-4342-B048-85BDC9FD1C3A}</a:tableStyleId>
              </a:tblPr>
              <a:tblGrid>
                <a:gridCol w="8686800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</a:tblGrid>
              <a:tr h="515016">
                <a:tc>
                  <a:txBody>
                    <a:bodyPr/>
                    <a:lstStyle/>
                    <a:p>
                      <a:pPr algn="l">
                        <a:lnSpc>
                          <a:spcPct val="70000"/>
                        </a:lnSpc>
                      </a:pPr>
                      <a:r>
                        <a:rPr lang="en-US" sz="3600" b="0" kern="1200" cap="none" spc="0" dirty="0">
                          <a:solidFill>
                            <a:schemeClr val="tx2"/>
                          </a:solidFill>
                          <a:latin typeface="+mn-lt"/>
                          <a:ea typeface="Ebrima" panose="02000000000000000000" pitchFamily="2" charset="0"/>
                          <a:cs typeface="Franklin Gothic Book"/>
                        </a:rPr>
                        <a:t>Understanding the Conowingo Problem</a:t>
                      </a:r>
                    </a:p>
                  </a:txBody>
                  <a:tcPr marL="93911" marR="469557" marT="0" marB="93911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762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376025">
                <a:tc>
                  <a:txBody>
                    <a:bodyPr/>
                    <a:lstStyle/>
                    <a:p>
                      <a:pPr algn="l">
                        <a:lnSpc>
                          <a:spcPts val="2760"/>
                        </a:lnSpc>
                      </a:pPr>
                      <a:endParaRPr lang="en-US" sz="2900" dirty="0">
                        <a:solidFill>
                          <a:schemeClr val="accent1">
                            <a:lumMod val="60000"/>
                            <a:lumOff val="40000"/>
                          </a:schemeClr>
                        </a:solidFill>
                        <a:latin typeface="Franklin Gothic Medium"/>
                        <a:ea typeface="Ebrima" panose="02000000000000000000" pitchFamily="2" charset="0"/>
                        <a:cs typeface="Franklin Gothic Medium"/>
                      </a:endParaRPr>
                    </a:p>
                  </a:txBody>
                  <a:tcPr marL="0" marR="469557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blipFill rotWithShape="1">
                      <a:blip r:embed="rId2"/>
                      <a:stretch>
                        <a:fillRect/>
                      </a:stretch>
                    </a:blipFill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prstGeom prst="rect">
            <a:avLst/>
          </a:prstGeom>
        </p:spPr>
        <p:txBody>
          <a:bodyPr>
            <a:normAutofit/>
          </a:bodyPr>
          <a:lstStyle/>
          <a:p>
            <a:fld id="{7CB1CFCA-EE77-9F4A-8FAE-3286F1D37F0D}" type="slidenum">
              <a:rPr lang="en-US" smtClean="0"/>
              <a:pPr/>
              <a:t>22</a:t>
            </a:fld>
            <a:endParaRPr lang="en-US" dirty="0"/>
          </a:p>
        </p:txBody>
      </p:sp>
      <p:sp>
        <p:nvSpPr>
          <p:cNvPr id="6" name="Rectangle 5"/>
          <p:cNvSpPr/>
          <p:nvPr/>
        </p:nvSpPr>
        <p:spPr>
          <a:xfrm>
            <a:off x="4578789" y="6353741"/>
            <a:ext cx="3798707" cy="276999"/>
          </a:xfrm>
          <a:prstGeom prst="rect">
            <a:avLst/>
          </a:prstGeom>
        </p:spPr>
        <p:txBody>
          <a:bodyPr wrap="square" lIns="0" tIns="0" rIns="0" bIns="0">
            <a:noAutofit/>
          </a:bodyPr>
          <a:lstStyle/>
          <a:p>
            <a:pPr algn="r"/>
            <a:endParaRPr lang="en-US" sz="1000" dirty="0">
              <a:solidFill>
                <a:srgbClr val="7F7F7F"/>
              </a:solidFill>
              <a:latin typeface="Franklin Gothic Medium"/>
              <a:cs typeface="Franklin Gothic Medium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xmlns="" id="{86357C74-82D6-4EF3-817C-F9EB54E79DB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6983" y="1071043"/>
            <a:ext cx="7471722" cy="51227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6158348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xmlns="" id="{EFC74BB0-2613-411A-950E-BF7234A84C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prstGeom prst="rect">
            <a:avLst/>
          </a:prstGeom>
        </p:spPr>
        <p:txBody>
          <a:bodyPr/>
          <a:lstStyle/>
          <a:p>
            <a:fld id="{7CB1CFCA-EE77-9F4A-8FAE-3286F1D37F0D}" type="slidenum">
              <a:rPr lang="en-US" smtClean="0"/>
              <a:pPr/>
              <a:t>23</a:t>
            </a:fld>
            <a:endParaRPr lang="en-US" dirty="0"/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xmlns="" id="{B18EAC8C-E8FD-4C83-AD1D-8B1AEF537EE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3979684"/>
              </p:ext>
            </p:extLst>
          </p:nvPr>
        </p:nvGraphicFramePr>
        <p:xfrm>
          <a:off x="230584" y="0"/>
          <a:ext cx="8686800" cy="1217607"/>
        </p:xfrm>
        <a:graphic>
          <a:graphicData uri="http://schemas.openxmlformats.org/drawingml/2006/table">
            <a:tbl>
              <a:tblPr firstRow="1">
                <a:tableStyleId>{5C22544A-7EE6-4342-B048-85BDC9FD1C3A}</a:tableStyleId>
              </a:tblPr>
              <a:tblGrid>
                <a:gridCol w="8686800">
                  <a:extLst>
                    <a:ext uri="{9D8B030D-6E8A-4147-A177-3AD203B41FA5}">
                      <a16:colId xmlns:a16="http://schemas.microsoft.com/office/drawing/2014/main" xmlns="" val="3442374202"/>
                    </a:ext>
                  </a:extLst>
                </a:gridCol>
              </a:tblGrid>
              <a:tr h="745408">
                <a:tc>
                  <a:txBody>
                    <a:bodyPr/>
                    <a:lstStyle/>
                    <a:p>
                      <a:pPr algn="l">
                        <a:lnSpc>
                          <a:spcPct val="70000"/>
                        </a:lnSpc>
                      </a:pPr>
                      <a:r>
                        <a:rPr lang="en-US" sz="3600" b="0" kern="1200" cap="none" spc="0" dirty="0">
                          <a:solidFill>
                            <a:schemeClr val="tx2"/>
                          </a:solidFill>
                          <a:latin typeface="+mj-lt"/>
                          <a:ea typeface="Ebrima" panose="02000000000000000000" pitchFamily="2" charset="0"/>
                          <a:cs typeface="Franklin Gothic Book"/>
                        </a:rPr>
                        <a:t/>
                      </a:r>
                      <a:br>
                        <a:rPr lang="en-US" sz="3600" b="0" kern="1200" cap="none" spc="0" dirty="0">
                          <a:solidFill>
                            <a:schemeClr val="tx2"/>
                          </a:solidFill>
                          <a:latin typeface="+mj-lt"/>
                          <a:ea typeface="Ebrima" panose="02000000000000000000" pitchFamily="2" charset="0"/>
                          <a:cs typeface="Franklin Gothic Book"/>
                        </a:rPr>
                      </a:br>
                      <a:r>
                        <a:rPr lang="en-US" sz="3600" b="0" kern="1200" cap="none" spc="0" dirty="0">
                          <a:solidFill>
                            <a:schemeClr val="tx2"/>
                          </a:solidFill>
                          <a:latin typeface="+mj-lt"/>
                          <a:ea typeface="Ebrima" panose="02000000000000000000" pitchFamily="2" charset="0"/>
                          <a:cs typeface="Franklin Gothic Book"/>
                        </a:rPr>
                        <a:t>CBPC’s Policy Principles</a:t>
                      </a:r>
                    </a:p>
                  </a:txBody>
                  <a:tcPr marL="93911" marR="469557" marT="0" marB="93911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762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3316798433"/>
                  </a:ext>
                </a:extLst>
              </a:tr>
              <a:tr h="304294">
                <a:tc>
                  <a:txBody>
                    <a:bodyPr/>
                    <a:lstStyle/>
                    <a:p>
                      <a:pPr algn="l">
                        <a:lnSpc>
                          <a:spcPts val="2760"/>
                        </a:lnSpc>
                      </a:pPr>
                      <a:endParaRPr lang="en-US" sz="2900" dirty="0">
                        <a:solidFill>
                          <a:schemeClr val="accent1">
                            <a:lumMod val="60000"/>
                            <a:lumOff val="40000"/>
                          </a:schemeClr>
                        </a:solidFill>
                        <a:latin typeface="Franklin Gothic Medium"/>
                        <a:ea typeface="Ebrima" panose="02000000000000000000" pitchFamily="2" charset="0"/>
                        <a:cs typeface="Franklin Gothic Medium"/>
                      </a:endParaRPr>
                    </a:p>
                  </a:txBody>
                  <a:tcPr marL="0" marR="469557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blipFill rotWithShape="1">
                      <a:blip r:embed="rId2"/>
                      <a:stretch>
                        <a:fillRect/>
                      </a:stretch>
                    </a:blipFill>
                  </a:tcPr>
                </a:tc>
                <a:extLst>
                  <a:ext uri="{0D108BD9-81ED-4DB2-BD59-A6C34878D82A}">
                    <a16:rowId xmlns:a16="http://schemas.microsoft.com/office/drawing/2014/main" xmlns="" val="814069315"/>
                  </a:ext>
                </a:extLst>
              </a:tr>
            </a:tbl>
          </a:graphicData>
        </a:graphic>
      </p:graphicFrame>
      <p:sp>
        <p:nvSpPr>
          <p:cNvPr id="4" name="Rectangle 3">
            <a:extLst>
              <a:ext uri="{FF2B5EF4-FFF2-40B4-BE49-F238E27FC236}">
                <a16:creationId xmlns:a16="http://schemas.microsoft.com/office/drawing/2014/main" xmlns="" id="{96B26AD6-7468-4160-A075-0AC2587E1985}"/>
              </a:ext>
            </a:extLst>
          </p:cNvPr>
          <p:cNvSpPr/>
          <p:nvPr/>
        </p:nvSpPr>
        <p:spPr>
          <a:xfrm>
            <a:off x="317442" y="1117331"/>
            <a:ext cx="8513083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i="1" dirty="0">
                <a:solidFill>
                  <a:srgbClr val="000000"/>
                </a:solidFill>
              </a:rPr>
              <a:t>Programs and policies to restore and protect the Chesapeake Bay and its tributaries, whether regulatory or not</a:t>
            </a:r>
            <a:r>
              <a:rPr lang="en-US" dirty="0">
                <a:solidFill>
                  <a:srgbClr val="000000"/>
                </a:solidFill>
              </a:rPr>
              <a:t>….</a:t>
            </a:r>
            <a:endParaRPr lang="en-US" dirty="0">
              <a:solidFill>
                <a:srgbClr val="000000"/>
              </a:solidFill>
              <a:latin typeface="+mj-lt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>
                <a:solidFill>
                  <a:srgbClr val="000000"/>
                </a:solidFill>
                <a:latin typeface="+mj-lt"/>
              </a:rPr>
              <a:t>Holistic Requirements </a:t>
            </a:r>
            <a:r>
              <a:rPr lang="en-US" dirty="0">
                <a:solidFill>
                  <a:srgbClr val="000000"/>
                </a:solidFill>
              </a:rPr>
              <a:t>–….shall reflect a holistic, multi-sector analysis of environmental benefits and costs, as well as technical feasibility, before being established.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>
                <a:solidFill>
                  <a:srgbClr val="000000"/>
                </a:solidFill>
                <a:latin typeface="+mj-lt"/>
              </a:rPr>
              <a:t>Equitable Responsibility </a:t>
            </a:r>
            <a:r>
              <a:rPr lang="en-US" dirty="0">
                <a:solidFill>
                  <a:srgbClr val="000000"/>
                </a:solidFill>
              </a:rPr>
              <a:t>– …shall strive for equity and cost-effectiveness in allocating responsibilities among regions, counties and municipalities and among the different sources of pollution.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>
                <a:solidFill>
                  <a:srgbClr val="000000"/>
                </a:solidFill>
                <a:latin typeface="+mj-lt"/>
              </a:rPr>
              <a:t>Sound Science </a:t>
            </a:r>
            <a:r>
              <a:rPr lang="en-US" dirty="0">
                <a:solidFill>
                  <a:srgbClr val="000000"/>
                </a:solidFill>
              </a:rPr>
              <a:t>– ….shall rely on a sound scientific foundation and shall be revised as needed, reflecting advances in that foundation.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>
                <a:solidFill>
                  <a:srgbClr val="000000"/>
                </a:solidFill>
                <a:latin typeface="+mj-lt"/>
              </a:rPr>
              <a:t>Communication and Voice </a:t>
            </a:r>
            <a:r>
              <a:rPr lang="en-US" dirty="0">
                <a:solidFill>
                  <a:srgbClr val="000000"/>
                </a:solidFill>
              </a:rPr>
              <a:t>– …should be developed through a cooperative process among stakeholders including local governments and wastewater utilities. Given their implementation responsibilities, local governments and wastewater utilities shall be engaged at the earliest stages of these development processes.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>
                <a:solidFill>
                  <a:srgbClr val="000000"/>
                </a:solidFill>
                <a:latin typeface="+mj-lt"/>
              </a:rPr>
              <a:t>Implementation Flexibility and Innovation </a:t>
            </a:r>
            <a:r>
              <a:rPr lang="en-US" dirty="0">
                <a:solidFill>
                  <a:srgbClr val="000000"/>
                </a:solidFill>
              </a:rPr>
              <a:t>– …should be structured so that local governments, wastewater utilities, and other organizations have the flexibility to use a wide range of technologies, practices and innovative implementation approaches to meet environmental objectives. </a:t>
            </a:r>
          </a:p>
        </p:txBody>
      </p:sp>
    </p:spTree>
    <p:extLst>
      <p:ext uri="{BB962C8B-B14F-4D97-AF65-F5344CB8AC3E}">
        <p14:creationId xmlns:p14="http://schemas.microsoft.com/office/powerpoint/2010/main" val="175686157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Custom 29">
      <a:dk1>
        <a:srgbClr val="000000"/>
      </a:dk1>
      <a:lt1>
        <a:sysClr val="window" lastClr="FFFFFF"/>
      </a:lt1>
      <a:dk2>
        <a:srgbClr val="0087CD"/>
      </a:dk2>
      <a:lt2>
        <a:srgbClr val="B0D235"/>
      </a:lt2>
      <a:accent1>
        <a:srgbClr val="2F6B97"/>
      </a:accent1>
      <a:accent2>
        <a:srgbClr val="EA4249"/>
      </a:accent2>
      <a:accent3>
        <a:srgbClr val="FAA434"/>
      </a:accent3>
      <a:accent4>
        <a:srgbClr val="546670"/>
      </a:accent4>
      <a:accent5>
        <a:srgbClr val="FFFFFF"/>
      </a:accent5>
      <a:accent6>
        <a:srgbClr val="FFFFFF"/>
      </a:accent6>
      <a:hlink>
        <a:srgbClr val="000000"/>
      </a:hlink>
      <a:folHlink>
        <a:srgbClr val="000000"/>
      </a:folHlink>
    </a:clrScheme>
    <a:fontScheme name="Angles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微软雅黑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ＭＳ Ｐゴシック"/>
        <a:font script="Hang" typeface="맑은 고딕"/>
        <a:font script="Hans" typeface="华文隶书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COG B - Blue" id="{F019CA05-6819-41B2-9147-82048175CC64}" vid="{B90C2116-0971-4029-A278-1E850A122AB7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COG B - Blue</Template>
  <TotalTime>2592</TotalTime>
  <Words>1692</Words>
  <Application>Microsoft Office PowerPoint</Application>
  <PresentationFormat>On-screen Show (4:3)</PresentationFormat>
  <Paragraphs>232</Paragraphs>
  <Slides>23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9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23</vt:i4>
      </vt:variant>
    </vt:vector>
  </HeadingPairs>
  <TitlesOfParts>
    <vt:vector size="33" baseType="lpstr">
      <vt:lpstr>MS Mincho</vt:lpstr>
      <vt:lpstr>Arial</vt:lpstr>
      <vt:lpstr>Calibri</vt:lpstr>
      <vt:lpstr>Cambria</vt:lpstr>
      <vt:lpstr>Ebrima</vt:lpstr>
      <vt:lpstr>Franklin Gothic Book</vt:lpstr>
      <vt:lpstr>Franklin Gothic Medium</vt:lpstr>
      <vt:lpstr>Georgia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Lloyd Greenberg Design LLC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Tanya Spano</dc:creator>
  <cp:lastModifiedBy>Christine Howard</cp:lastModifiedBy>
  <cp:revision>124</cp:revision>
  <cp:lastPrinted>2017-08-23T20:19:04Z</cp:lastPrinted>
  <dcterms:created xsi:type="dcterms:W3CDTF">2017-04-18T14:37:32Z</dcterms:created>
  <dcterms:modified xsi:type="dcterms:W3CDTF">2017-09-08T12:32:51Z</dcterms:modified>
</cp:coreProperties>
</file>