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8288000" cy="10287000"/>
  <p:notesSz cx="6858000" cy="9144000"/>
  <p:embeddedFontLst>
    <p:embeddedFont>
      <p:font typeface="Canva Sans" panose="020B0604020202020204" charset="0"/>
      <p:regular r:id="rId26"/>
    </p:embeddedFont>
    <p:embeddedFont>
      <p:font typeface="DM Serif Display" pitchFamily="2" charset="0"/>
      <p:regular r:id="rId27"/>
    </p:embeddedFont>
    <p:embeddedFont>
      <p:font typeface="Gotham" panose="020B0604020202020204" charset="0"/>
      <p:regular r:id="rId28"/>
    </p:embeddedFont>
    <p:embeddedFont>
      <p:font typeface="Nunito Sans" pitchFamily="2" charset="0"/>
      <p:regular r:id="rId29"/>
    </p:embeddedFont>
    <p:embeddedFont>
      <p:font typeface="Nunito Sans Bold" charset="0"/>
      <p:regular r:id="rId30"/>
    </p:embeddedFont>
    <p:embeddedFont>
      <p:font typeface="Nunito Sans Semi-Bold" panose="020B0604020202020204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0A5B70-DFA3-49D8-A473-F5E3A241E661}" v="56" dt="2026-02-17T04:00:03.703"/>
    <p1510:client id="{E408CBE3-F86A-428A-A87E-9E1E608C5696}" v="1" dt="2026-02-17T15:47:49.4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3" d="100"/>
          <a:sy n="33" d="100"/>
        </p:scale>
        <p:origin x="52" y="3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awford, Brookie (VDH)" userId="cd31ca78-38f7-4f0c-b89e-9c9cb9c16320" providerId="ADAL" clId="{83518013-FEBC-4E68-8240-956A8AE6328A}"/>
    <pc:docChg chg="undo custSel modSld">
      <pc:chgData name="Crawford, Brookie (VDH)" userId="cd31ca78-38f7-4f0c-b89e-9c9cb9c16320" providerId="ADAL" clId="{83518013-FEBC-4E68-8240-956A8AE6328A}" dt="2026-02-17T04:00:03.703" v="68"/>
      <pc:docMkLst>
        <pc:docMk/>
      </pc:docMkLst>
      <pc:sldChg chg="modAnim">
        <pc:chgData name="Crawford, Brookie (VDH)" userId="cd31ca78-38f7-4f0c-b89e-9c9cb9c16320" providerId="ADAL" clId="{83518013-FEBC-4E68-8240-956A8AE6328A}" dt="2026-02-17T03:35:52.055" v="4"/>
        <pc:sldMkLst>
          <pc:docMk/>
          <pc:sldMk cId="0" sldId="258"/>
        </pc:sldMkLst>
      </pc:sldChg>
      <pc:sldChg chg="addSp delSp modSp mod">
        <pc:chgData name="Crawford, Brookie (VDH)" userId="cd31ca78-38f7-4f0c-b89e-9c9cb9c16320" providerId="ADAL" clId="{83518013-FEBC-4E68-8240-956A8AE6328A}" dt="2026-02-17T03:48:34.849" v="44" actId="22"/>
        <pc:sldMkLst>
          <pc:docMk/>
          <pc:sldMk cId="0" sldId="260"/>
        </pc:sldMkLst>
        <pc:spChg chg="add del">
          <ac:chgData name="Crawford, Brookie (VDH)" userId="cd31ca78-38f7-4f0c-b89e-9c9cb9c16320" providerId="ADAL" clId="{83518013-FEBC-4E68-8240-956A8AE6328A}" dt="2026-02-17T03:48:34.849" v="44" actId="22"/>
          <ac:spMkLst>
            <pc:docMk/>
            <pc:sldMk cId="0" sldId="260"/>
            <ac:spMk id="18" creationId="{E78AD4CE-58C5-BF8F-C642-12728B8A5F74}"/>
          </ac:spMkLst>
        </pc:spChg>
        <pc:grpChg chg="mod">
          <ac:chgData name="Crawford, Brookie (VDH)" userId="cd31ca78-38f7-4f0c-b89e-9c9cb9c16320" providerId="ADAL" clId="{83518013-FEBC-4E68-8240-956A8AE6328A}" dt="2026-02-17T03:47:45.513" v="42" actId="1076"/>
          <ac:grpSpMkLst>
            <pc:docMk/>
            <pc:sldMk cId="0" sldId="260"/>
            <ac:grpSpMk id="11" creationId="{00000000-0000-0000-0000-000000000000}"/>
          </ac:grpSpMkLst>
        </pc:grpChg>
      </pc:sldChg>
      <pc:sldChg chg="modAnim">
        <pc:chgData name="Crawford, Brookie (VDH)" userId="cd31ca78-38f7-4f0c-b89e-9c9cb9c16320" providerId="ADAL" clId="{83518013-FEBC-4E68-8240-956A8AE6328A}" dt="2026-02-17T03:52:19.334" v="58"/>
        <pc:sldMkLst>
          <pc:docMk/>
          <pc:sldMk cId="0" sldId="261"/>
        </pc:sldMkLst>
      </pc:sldChg>
      <pc:sldChg chg="addSp delSp mod modAnim">
        <pc:chgData name="Crawford, Brookie (VDH)" userId="cd31ca78-38f7-4f0c-b89e-9c9cb9c16320" providerId="ADAL" clId="{83518013-FEBC-4E68-8240-956A8AE6328A}" dt="2026-02-17T03:56:29.186" v="62"/>
        <pc:sldMkLst>
          <pc:docMk/>
          <pc:sldMk cId="0" sldId="265"/>
        </pc:sldMkLst>
        <pc:grpChg chg="add del">
          <ac:chgData name="Crawford, Brookie (VDH)" userId="cd31ca78-38f7-4f0c-b89e-9c9cb9c16320" providerId="ADAL" clId="{83518013-FEBC-4E68-8240-956A8AE6328A}" dt="2026-02-17T03:37:00.339" v="7" actId="21"/>
          <ac:grpSpMkLst>
            <pc:docMk/>
            <pc:sldMk cId="0" sldId="265"/>
            <ac:grpSpMk id="8" creationId="{00000000-0000-0000-0000-000000000000}"/>
          </ac:grpSpMkLst>
        </pc:grpChg>
      </pc:sldChg>
      <pc:sldChg chg="modAnim">
        <pc:chgData name="Crawford, Brookie (VDH)" userId="cd31ca78-38f7-4f0c-b89e-9c9cb9c16320" providerId="ADAL" clId="{83518013-FEBC-4E68-8240-956A8AE6328A}" dt="2026-02-17T03:37:21.877" v="11"/>
        <pc:sldMkLst>
          <pc:docMk/>
          <pc:sldMk cId="0" sldId="267"/>
        </pc:sldMkLst>
      </pc:sldChg>
      <pc:sldChg chg="modAnim">
        <pc:chgData name="Crawford, Brookie (VDH)" userId="cd31ca78-38f7-4f0c-b89e-9c9cb9c16320" providerId="ADAL" clId="{83518013-FEBC-4E68-8240-956A8AE6328A}" dt="2026-02-17T03:57:14.078" v="65"/>
        <pc:sldMkLst>
          <pc:docMk/>
          <pc:sldMk cId="0" sldId="268"/>
        </pc:sldMkLst>
      </pc:sldChg>
      <pc:sldChg chg="addSp delSp modSp mod delAnim modAnim">
        <pc:chgData name="Crawford, Brookie (VDH)" userId="cd31ca78-38f7-4f0c-b89e-9c9cb9c16320" providerId="ADAL" clId="{83518013-FEBC-4E68-8240-956A8AE6328A}" dt="2026-02-17T03:51:32.065" v="57"/>
        <pc:sldMkLst>
          <pc:docMk/>
          <pc:sldMk cId="0" sldId="269"/>
        </pc:sldMkLst>
        <pc:spChg chg="mod">
          <ac:chgData name="Crawford, Brookie (VDH)" userId="cd31ca78-38f7-4f0c-b89e-9c9cb9c16320" providerId="ADAL" clId="{83518013-FEBC-4E68-8240-956A8AE6328A}" dt="2026-02-17T03:50:56.815" v="52" actId="554"/>
          <ac:spMkLst>
            <pc:docMk/>
            <pc:sldMk cId="0" sldId="269"/>
            <ac:spMk id="10" creationId="{00000000-0000-0000-0000-000000000000}"/>
          </ac:spMkLst>
        </pc:spChg>
        <pc:picChg chg="del">
          <ac:chgData name="Crawford, Brookie (VDH)" userId="cd31ca78-38f7-4f0c-b89e-9c9cb9c16320" providerId="ADAL" clId="{83518013-FEBC-4E68-8240-956A8AE6328A}" dt="2026-02-17T03:49:45.551" v="45" actId="478"/>
          <ac:picMkLst>
            <pc:docMk/>
            <pc:sldMk cId="0" sldId="269"/>
            <ac:picMk id="9" creationId="{00000000-0000-0000-0000-000000000000}"/>
          </ac:picMkLst>
        </pc:picChg>
        <pc:picChg chg="add mod">
          <ac:chgData name="Crawford, Brookie (VDH)" userId="cd31ca78-38f7-4f0c-b89e-9c9cb9c16320" providerId="ADAL" clId="{83518013-FEBC-4E68-8240-956A8AE6328A}" dt="2026-02-17T03:50:56.815" v="52" actId="554"/>
          <ac:picMkLst>
            <pc:docMk/>
            <pc:sldMk cId="0" sldId="269"/>
            <ac:picMk id="16" creationId="{E5C13A2B-EDAC-EB19-4357-28D3B4CB2F04}"/>
          </ac:picMkLst>
        </pc:picChg>
      </pc:sldChg>
      <pc:sldChg chg="modAnim">
        <pc:chgData name="Crawford, Brookie (VDH)" userId="cd31ca78-38f7-4f0c-b89e-9c9cb9c16320" providerId="ADAL" clId="{83518013-FEBC-4E68-8240-956A8AE6328A}" dt="2026-02-17T03:42:01.850" v="31"/>
        <pc:sldMkLst>
          <pc:docMk/>
          <pc:sldMk cId="0" sldId="271"/>
        </pc:sldMkLst>
      </pc:sldChg>
      <pc:sldChg chg="modAnim">
        <pc:chgData name="Crawford, Brookie (VDH)" userId="cd31ca78-38f7-4f0c-b89e-9c9cb9c16320" providerId="ADAL" clId="{83518013-FEBC-4E68-8240-956A8AE6328A}" dt="2026-02-17T03:42:22.425" v="35"/>
        <pc:sldMkLst>
          <pc:docMk/>
          <pc:sldMk cId="0" sldId="272"/>
        </pc:sldMkLst>
      </pc:sldChg>
      <pc:sldChg chg="modAnim">
        <pc:chgData name="Crawford, Brookie (VDH)" userId="cd31ca78-38f7-4f0c-b89e-9c9cb9c16320" providerId="ADAL" clId="{83518013-FEBC-4E68-8240-956A8AE6328A}" dt="2026-02-17T03:58:39.278" v="67"/>
        <pc:sldMkLst>
          <pc:docMk/>
          <pc:sldMk cId="0" sldId="274"/>
        </pc:sldMkLst>
      </pc:sldChg>
      <pc:sldChg chg="modAnim">
        <pc:chgData name="Crawford, Brookie (VDH)" userId="cd31ca78-38f7-4f0c-b89e-9c9cb9c16320" providerId="ADAL" clId="{83518013-FEBC-4E68-8240-956A8AE6328A}" dt="2026-02-17T03:43:02.509" v="40"/>
        <pc:sldMkLst>
          <pc:docMk/>
          <pc:sldMk cId="0" sldId="276"/>
        </pc:sldMkLst>
      </pc:sldChg>
      <pc:sldChg chg="modAnim">
        <pc:chgData name="Crawford, Brookie (VDH)" userId="cd31ca78-38f7-4f0c-b89e-9c9cb9c16320" providerId="ADAL" clId="{83518013-FEBC-4E68-8240-956A8AE6328A}" dt="2026-02-17T04:00:03.703" v="68"/>
        <pc:sldMkLst>
          <pc:docMk/>
          <pc:sldMk cId="0" sldId="27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jpe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Relationship Id="rId9" Type="http://schemas.openxmlformats.org/officeDocument/2006/relationships/image" Target="../media/image30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82124" y="-1087627"/>
            <a:ext cx="5897931" cy="8618827"/>
            <a:chOff x="0" y="0"/>
            <a:chExt cx="793724" cy="11598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93723" cy="1159892"/>
            </a:xfrm>
            <a:custGeom>
              <a:avLst/>
              <a:gdLst/>
              <a:ahLst/>
              <a:cxnLst/>
              <a:rect l="l" t="t" r="r" b="b"/>
              <a:pathLst>
                <a:path w="793723" h="1159892">
                  <a:moveTo>
                    <a:pt x="264717" y="1140823"/>
                  </a:moveTo>
                  <a:cubicBezTo>
                    <a:pt x="305410" y="1152337"/>
                    <a:pt x="351671" y="1159892"/>
                    <a:pt x="397075" y="1159892"/>
                  </a:cubicBezTo>
                  <a:cubicBezTo>
                    <a:pt x="442481" y="1159892"/>
                    <a:pt x="486172" y="1153415"/>
                    <a:pt x="526436" y="1141902"/>
                  </a:cubicBezTo>
                  <a:cubicBezTo>
                    <a:pt x="527293" y="1141542"/>
                    <a:pt x="528150" y="1141542"/>
                    <a:pt x="529006" y="1141183"/>
                  </a:cubicBezTo>
                  <a:cubicBezTo>
                    <a:pt x="680212" y="1095127"/>
                    <a:pt x="791582" y="973514"/>
                    <a:pt x="793723" y="823681"/>
                  </a:cubicBezTo>
                  <a:lnTo>
                    <a:pt x="793723" y="0"/>
                  </a:lnTo>
                  <a:lnTo>
                    <a:pt x="0" y="0"/>
                  </a:lnTo>
                  <a:lnTo>
                    <a:pt x="0" y="823069"/>
                  </a:lnTo>
                  <a:cubicBezTo>
                    <a:pt x="2142" y="974232"/>
                    <a:pt x="111798" y="1095848"/>
                    <a:pt x="264717" y="1140823"/>
                  </a:cubicBezTo>
                  <a:close/>
                </a:path>
              </a:pathLst>
            </a:custGeom>
            <a:solidFill>
              <a:srgbClr val="19335C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793724" cy="1070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2036847" y="2107730"/>
            <a:ext cx="4788485" cy="4788485"/>
            <a:chOff x="0" y="0"/>
            <a:chExt cx="8909050" cy="8909050"/>
          </a:xfrm>
        </p:grpSpPr>
        <p:sp>
          <p:nvSpPr>
            <p:cNvPr id="6" name="Freeform 6"/>
            <p:cNvSpPr/>
            <p:nvPr/>
          </p:nvSpPr>
          <p:spPr>
            <a:xfrm>
              <a:off x="-10398" y="9480"/>
              <a:ext cx="8929847" cy="8890089"/>
            </a:xfrm>
            <a:custGeom>
              <a:avLst/>
              <a:gdLst/>
              <a:ahLst/>
              <a:cxnLst/>
              <a:rect l="l" t="t" r="r" b="b"/>
              <a:pathLst>
                <a:path w="8929847" h="8890089">
                  <a:moveTo>
                    <a:pt x="4464923" y="45"/>
                  </a:moveTo>
                  <a:cubicBezTo>
                    <a:pt x="2872142" y="-7078"/>
                    <a:pt x="1397294" y="838573"/>
                    <a:pt x="598840" y="2216787"/>
                  </a:cubicBezTo>
                  <a:cubicBezTo>
                    <a:pt x="-199614" y="3595001"/>
                    <a:pt x="-199614" y="5295089"/>
                    <a:pt x="598840" y="6673304"/>
                  </a:cubicBezTo>
                  <a:cubicBezTo>
                    <a:pt x="1397294" y="8051517"/>
                    <a:pt x="2872142" y="8897168"/>
                    <a:pt x="4464923" y="8890045"/>
                  </a:cubicBezTo>
                  <a:cubicBezTo>
                    <a:pt x="6057704" y="8897168"/>
                    <a:pt x="7532552" y="8051517"/>
                    <a:pt x="8331006" y="6673304"/>
                  </a:cubicBezTo>
                  <a:cubicBezTo>
                    <a:pt x="9129460" y="5295089"/>
                    <a:pt x="9129460" y="3595001"/>
                    <a:pt x="8331006" y="2216787"/>
                  </a:cubicBezTo>
                  <a:cubicBezTo>
                    <a:pt x="7532552" y="838573"/>
                    <a:pt x="6057704" y="-7078"/>
                    <a:pt x="4464923" y="45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7"/>
            <p:cNvSpPr/>
            <p:nvPr/>
          </p:nvSpPr>
          <p:spPr>
            <a:xfrm>
              <a:off x="251757" y="270468"/>
              <a:ext cx="8405537" cy="8368114"/>
            </a:xfrm>
            <a:custGeom>
              <a:avLst/>
              <a:gdLst/>
              <a:ahLst/>
              <a:cxnLst/>
              <a:rect l="l" t="t" r="r" b="b"/>
              <a:pathLst>
                <a:path w="8405537" h="8368114">
                  <a:moveTo>
                    <a:pt x="4202768" y="42"/>
                  </a:moveTo>
                  <a:cubicBezTo>
                    <a:pt x="2703506" y="-6663"/>
                    <a:pt x="1315253" y="789336"/>
                    <a:pt x="563679" y="2086629"/>
                  </a:cubicBezTo>
                  <a:cubicBezTo>
                    <a:pt x="-187894" y="3383923"/>
                    <a:pt x="-187894" y="4984191"/>
                    <a:pt x="563679" y="6281485"/>
                  </a:cubicBezTo>
                  <a:cubicBezTo>
                    <a:pt x="1315253" y="7578778"/>
                    <a:pt x="2703506" y="8374777"/>
                    <a:pt x="4202768" y="8368072"/>
                  </a:cubicBezTo>
                  <a:cubicBezTo>
                    <a:pt x="5702030" y="8374777"/>
                    <a:pt x="7090283" y="7578778"/>
                    <a:pt x="7841857" y="6281485"/>
                  </a:cubicBezTo>
                  <a:cubicBezTo>
                    <a:pt x="8593429" y="4984191"/>
                    <a:pt x="8593429" y="3383923"/>
                    <a:pt x="7841857" y="2086629"/>
                  </a:cubicBezTo>
                  <a:cubicBezTo>
                    <a:pt x="7090283" y="789336"/>
                    <a:pt x="5702030" y="-6663"/>
                    <a:pt x="4202768" y="42"/>
                  </a:cubicBezTo>
                  <a:close/>
                </a:path>
              </a:pathLst>
            </a:custGeom>
            <a:blipFill>
              <a:blip r:embed="rId2"/>
              <a:stretch>
                <a:fillRect l="-24712" r="-2471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8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EE9322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-551447" y="8131275"/>
            <a:ext cx="19323333" cy="2608410"/>
            <a:chOff x="0" y="0"/>
            <a:chExt cx="5089273" cy="68698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089273" cy="686989"/>
            </a:xfrm>
            <a:custGeom>
              <a:avLst/>
              <a:gdLst/>
              <a:ahLst/>
              <a:cxnLst/>
              <a:rect l="l" t="t" r="r" b="b"/>
              <a:pathLst>
                <a:path w="5089273" h="686989">
                  <a:moveTo>
                    <a:pt x="0" y="0"/>
                  </a:moveTo>
                  <a:lnTo>
                    <a:pt x="5089273" y="0"/>
                  </a:lnTo>
                  <a:lnTo>
                    <a:pt x="5089273" y="686989"/>
                  </a:lnTo>
                  <a:lnTo>
                    <a:pt x="0" y="686989"/>
                  </a:lnTo>
                  <a:close/>
                </a:path>
              </a:pathLst>
            </a:custGeom>
            <a:solidFill>
              <a:srgbClr val="225A6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5089273" cy="7250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rot="-5400000">
            <a:off x="13722923" y="2104742"/>
            <a:ext cx="72415" cy="9655360"/>
          </a:xfrm>
          <a:custGeom>
            <a:avLst/>
            <a:gdLst/>
            <a:ahLst/>
            <a:cxnLst/>
            <a:rect l="l" t="t" r="r" b="b"/>
            <a:pathLst>
              <a:path w="72415" h="9655360">
                <a:moveTo>
                  <a:pt x="0" y="0"/>
                </a:moveTo>
                <a:lnTo>
                  <a:pt x="72415" y="0"/>
                </a:lnTo>
                <a:lnTo>
                  <a:pt x="72415" y="9655359"/>
                </a:lnTo>
                <a:lnTo>
                  <a:pt x="0" y="96553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 flipV="1">
            <a:off x="14850665" y="-174348"/>
            <a:ext cx="3921221" cy="2808575"/>
          </a:xfrm>
          <a:custGeom>
            <a:avLst/>
            <a:gdLst/>
            <a:ahLst/>
            <a:cxnLst/>
            <a:rect l="l" t="t" r="r" b="b"/>
            <a:pathLst>
              <a:path w="3921221" h="2808575">
                <a:moveTo>
                  <a:pt x="0" y="2808574"/>
                </a:moveTo>
                <a:lnTo>
                  <a:pt x="3921221" y="2808574"/>
                </a:lnTo>
                <a:lnTo>
                  <a:pt x="3921221" y="0"/>
                </a:lnTo>
                <a:lnTo>
                  <a:pt x="0" y="0"/>
                </a:lnTo>
                <a:lnTo>
                  <a:pt x="0" y="2808574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4" name="Group 14"/>
          <p:cNvGrpSpPr/>
          <p:nvPr/>
        </p:nvGrpSpPr>
        <p:grpSpPr>
          <a:xfrm>
            <a:off x="9732331" y="7531200"/>
            <a:ext cx="7078944" cy="1725499"/>
            <a:chOff x="0" y="0"/>
            <a:chExt cx="9438592" cy="2300666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9438592" cy="1805351"/>
              <a:chOff x="0" y="0"/>
              <a:chExt cx="1864413" cy="356612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1864413" cy="356612"/>
              </a:xfrm>
              <a:custGeom>
                <a:avLst/>
                <a:gdLst/>
                <a:ahLst/>
                <a:cxnLst/>
                <a:rect l="l" t="t" r="r" b="b"/>
                <a:pathLst>
                  <a:path w="1864413" h="356612">
                    <a:moveTo>
                      <a:pt x="0" y="0"/>
                    </a:moveTo>
                    <a:lnTo>
                      <a:pt x="1864413" y="0"/>
                    </a:lnTo>
                    <a:lnTo>
                      <a:pt x="1864413" y="356612"/>
                    </a:lnTo>
                    <a:lnTo>
                      <a:pt x="0" y="356612"/>
                    </a:ln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TextBox 17"/>
              <p:cNvSpPr txBox="1"/>
              <p:nvPr/>
            </p:nvSpPr>
            <p:spPr>
              <a:xfrm>
                <a:off x="0" y="-38100"/>
                <a:ext cx="1864413" cy="39471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TextBox 18"/>
            <p:cNvSpPr txBox="1"/>
            <p:nvPr/>
          </p:nvSpPr>
          <p:spPr>
            <a:xfrm>
              <a:off x="316481" y="211516"/>
              <a:ext cx="8737062" cy="20891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 b="1">
                  <a:solidFill>
                    <a:srgbClr val="F6EDD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Brookie Crawford </a:t>
              </a:r>
            </a:p>
            <a:p>
              <a:pPr algn="ctr">
                <a:lnSpc>
                  <a:spcPts val="4200"/>
                </a:lnSpc>
              </a:pPr>
              <a:r>
                <a:rPr lang="en-US" sz="3000" b="1">
                  <a:solidFill>
                    <a:srgbClr val="F6EDD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Risk Communications Manager</a:t>
              </a:r>
            </a:p>
            <a:p>
              <a:pPr algn="ctr">
                <a:lnSpc>
                  <a:spcPts val="4200"/>
                </a:lnSpc>
              </a:pPr>
              <a:endParaRPr lang="en-US" sz="3000" b="1">
                <a:solidFill>
                  <a:srgbClr val="F6EDDD"/>
                </a:solidFill>
                <a:latin typeface="Nunito Sans Bold"/>
                <a:ea typeface="Nunito Sans Bold"/>
                <a:cs typeface="Nunito Sans Bold"/>
                <a:sym typeface="Nunito Sans Bold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8444242" y="2748526"/>
            <a:ext cx="8815058" cy="3086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How to Effectively Reach Gen Z with Accurate Critical Information During An Emergency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444242" y="1589284"/>
            <a:ext cx="2655413" cy="256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891"/>
              </a:lnSpc>
            </a:pPr>
            <a:r>
              <a:rPr lang="en-US" sz="2199" b="1" spc="-65">
                <a:solidFill>
                  <a:srgbClr val="C35638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February 2026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20716" y="8398828"/>
            <a:ext cx="5642751" cy="1661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>
                <a:solidFill>
                  <a:srgbClr val="FFF9F4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NCR Public Health Preparedness &amp; Response Academy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7486376"/>
            <a:chOff x="0" y="0"/>
            <a:chExt cx="6350000" cy="25994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2599436"/>
            </a:xfrm>
            <a:custGeom>
              <a:avLst/>
              <a:gdLst/>
              <a:ahLst/>
              <a:cxnLst/>
              <a:rect l="l" t="t" r="r" b="b"/>
              <a:pathLst>
                <a:path w="6350000" h="2599436">
                  <a:moveTo>
                    <a:pt x="6350000" y="92837"/>
                  </a:moveTo>
                  <a:lnTo>
                    <a:pt x="6350000" y="2506599"/>
                  </a:lnTo>
                  <a:cubicBezTo>
                    <a:pt x="6350000" y="2557907"/>
                    <a:pt x="6308471" y="2599436"/>
                    <a:pt x="6257163" y="2599436"/>
                  </a:cubicBezTo>
                  <a:lnTo>
                    <a:pt x="92837" y="2599436"/>
                  </a:lnTo>
                  <a:cubicBezTo>
                    <a:pt x="41529" y="2599436"/>
                    <a:pt x="0" y="2557907"/>
                    <a:pt x="0" y="2506599"/>
                  </a:cubicBezTo>
                  <a:lnTo>
                    <a:pt x="0" y="92837"/>
                  </a:lnTo>
                  <a:cubicBezTo>
                    <a:pt x="0" y="41529"/>
                    <a:pt x="41529" y="0"/>
                    <a:pt x="92837" y="0"/>
                  </a:cubicBezTo>
                  <a:lnTo>
                    <a:pt x="6257163" y="0"/>
                  </a:lnTo>
                  <a:cubicBezTo>
                    <a:pt x="6308471" y="0"/>
                    <a:pt x="6350000" y="41529"/>
                    <a:pt x="6350000" y="92837"/>
                  </a:cubicBezTo>
                  <a:close/>
                </a:path>
              </a:pathLst>
            </a:custGeom>
            <a:blipFill>
              <a:blip r:embed="rId2"/>
              <a:stretch>
                <a:fillRect t="-18399" b="-1839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6413707"/>
            <a:ext cx="18288000" cy="4459615"/>
            <a:chOff x="0" y="0"/>
            <a:chExt cx="6622243" cy="161486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622244" cy="1614866"/>
            </a:xfrm>
            <a:custGeom>
              <a:avLst/>
              <a:gdLst/>
              <a:ahLst/>
              <a:cxnLst/>
              <a:rect l="l" t="t" r="r" b="b"/>
              <a:pathLst>
                <a:path w="6622244" h="1614866">
                  <a:moveTo>
                    <a:pt x="6497783" y="1614865"/>
                  </a:moveTo>
                  <a:lnTo>
                    <a:pt x="124460" y="1614865"/>
                  </a:lnTo>
                  <a:cubicBezTo>
                    <a:pt x="55880" y="1614865"/>
                    <a:pt x="0" y="1558985"/>
                    <a:pt x="0" y="149040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1490406"/>
                  </a:lnTo>
                  <a:cubicBezTo>
                    <a:pt x="6622244" y="1558985"/>
                    <a:pt x="6566364" y="1614866"/>
                    <a:pt x="6497784" y="1614866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28700" y="4190621"/>
            <a:ext cx="16230600" cy="4588691"/>
            <a:chOff x="0" y="0"/>
            <a:chExt cx="7067778" cy="199819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67779" cy="1998192"/>
            </a:xfrm>
            <a:custGeom>
              <a:avLst/>
              <a:gdLst/>
              <a:ahLst/>
              <a:cxnLst/>
              <a:rect l="l" t="t" r="r" b="b"/>
              <a:pathLst>
                <a:path w="7067779" h="1998192">
                  <a:moveTo>
                    <a:pt x="6943318" y="1998192"/>
                  </a:moveTo>
                  <a:lnTo>
                    <a:pt x="124460" y="1998192"/>
                  </a:lnTo>
                  <a:cubicBezTo>
                    <a:pt x="55880" y="1998192"/>
                    <a:pt x="0" y="1942312"/>
                    <a:pt x="0" y="187373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943318" y="0"/>
                  </a:lnTo>
                  <a:cubicBezTo>
                    <a:pt x="7011898" y="0"/>
                    <a:pt x="7067779" y="55880"/>
                    <a:pt x="7067779" y="124460"/>
                  </a:cubicBezTo>
                  <a:lnTo>
                    <a:pt x="7067779" y="1873732"/>
                  </a:lnTo>
                  <a:cubicBezTo>
                    <a:pt x="7067779" y="1942312"/>
                    <a:pt x="7011898" y="1998192"/>
                    <a:pt x="6943318" y="1998192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935446" y="4874117"/>
            <a:ext cx="2016685" cy="455639"/>
            <a:chOff x="0" y="0"/>
            <a:chExt cx="3542195" cy="80030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542195" cy="800305"/>
            </a:xfrm>
            <a:custGeom>
              <a:avLst/>
              <a:gdLst/>
              <a:ahLst/>
              <a:cxnLst/>
              <a:rect l="l" t="t" r="r" b="b"/>
              <a:pathLst>
                <a:path w="3542195" h="800305">
                  <a:moveTo>
                    <a:pt x="3417735" y="800304"/>
                  </a:moveTo>
                  <a:lnTo>
                    <a:pt x="124460" y="800304"/>
                  </a:lnTo>
                  <a:cubicBezTo>
                    <a:pt x="55880" y="800304"/>
                    <a:pt x="0" y="744424"/>
                    <a:pt x="0" y="67584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17736" y="0"/>
                  </a:lnTo>
                  <a:cubicBezTo>
                    <a:pt x="3486315" y="0"/>
                    <a:pt x="3542195" y="55880"/>
                    <a:pt x="3542195" y="124460"/>
                  </a:cubicBezTo>
                  <a:lnTo>
                    <a:pt x="3542195" y="675845"/>
                  </a:lnTo>
                  <a:cubicBezTo>
                    <a:pt x="3542195" y="744424"/>
                    <a:pt x="3486315" y="800305"/>
                    <a:pt x="3417736" y="800305"/>
                  </a:cubicBezTo>
                  <a:close/>
                </a:path>
              </a:pathLst>
            </a:custGeom>
            <a:solidFill>
              <a:srgbClr val="DF8665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935446" y="6552765"/>
            <a:ext cx="14417109" cy="1374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Getting the </a:t>
            </a:r>
            <a:r>
              <a:rPr lang="en-US" sz="3999">
                <a:solidFill>
                  <a:srgbClr val="C35638"/>
                </a:solidFill>
                <a:latin typeface="Nunito Sans"/>
                <a:ea typeface="Nunito Sans"/>
                <a:cs typeface="Nunito Sans"/>
                <a:sym typeface="Nunito Sans"/>
              </a:rPr>
              <a:t>right </a:t>
            </a: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information to the </a:t>
            </a:r>
            <a:r>
              <a:rPr lang="en-US" sz="3999">
                <a:solidFill>
                  <a:srgbClr val="C35638"/>
                </a:solidFill>
                <a:latin typeface="Nunito Sans"/>
                <a:ea typeface="Nunito Sans"/>
                <a:cs typeface="Nunito Sans"/>
                <a:sym typeface="Nunito Sans"/>
              </a:rPr>
              <a:t>right</a:t>
            </a: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 people at the </a:t>
            </a:r>
            <a:r>
              <a:rPr lang="en-US" sz="3999">
                <a:solidFill>
                  <a:srgbClr val="C35638"/>
                </a:solidFill>
                <a:latin typeface="Nunito Sans"/>
                <a:ea typeface="Nunito Sans"/>
                <a:cs typeface="Nunito Sans"/>
                <a:sym typeface="Nunito Sans"/>
              </a:rPr>
              <a:t>right</a:t>
            </a: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 time so they can make the </a:t>
            </a:r>
            <a:r>
              <a:rPr lang="en-US" sz="3999">
                <a:solidFill>
                  <a:srgbClr val="C35638"/>
                </a:solidFill>
                <a:latin typeface="Nunito Sans"/>
                <a:ea typeface="Nunito Sans"/>
                <a:cs typeface="Nunito Sans"/>
                <a:sym typeface="Nunito Sans"/>
              </a:rPr>
              <a:t>right</a:t>
            </a: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 decisions.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35446" y="5529780"/>
            <a:ext cx="14417109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Crisis Communications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35446" y="4951167"/>
            <a:ext cx="2016685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30"/>
              </a:lnSpc>
            </a:pPr>
            <a:r>
              <a:rPr lang="en-US" sz="1800" spc="179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DEFINITION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4603887" y="9670119"/>
            <a:ext cx="2655413" cy="256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1"/>
              </a:lnSpc>
            </a:pPr>
            <a:r>
              <a:rPr lang="en-US" sz="2199" b="1" spc="-65">
                <a:solidFill>
                  <a:srgbClr val="FFF9F4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February 2026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67745" y="9359794"/>
            <a:ext cx="4552086" cy="763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b="1">
                <a:solidFill>
                  <a:srgbClr val="FFF9F4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NCR Public Health Preparedness &amp; Response Academy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44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2272"/>
            <a:ext cx="18288000" cy="7483327"/>
            <a:chOff x="0" y="0"/>
            <a:chExt cx="6622243" cy="270977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2709778"/>
            </a:xfrm>
            <a:custGeom>
              <a:avLst/>
              <a:gdLst/>
              <a:ahLst/>
              <a:cxnLst/>
              <a:rect l="l" t="t" r="r" b="b"/>
              <a:pathLst>
                <a:path w="6622244" h="2709778">
                  <a:moveTo>
                    <a:pt x="6497783" y="2709778"/>
                  </a:moveTo>
                  <a:lnTo>
                    <a:pt x="124460" y="2709778"/>
                  </a:lnTo>
                  <a:cubicBezTo>
                    <a:pt x="55880" y="2709778"/>
                    <a:pt x="0" y="2653898"/>
                    <a:pt x="0" y="258531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2585318"/>
                  </a:lnTo>
                  <a:cubicBezTo>
                    <a:pt x="6622244" y="2653898"/>
                    <a:pt x="6566364" y="2709778"/>
                    <a:pt x="6497784" y="2709778"/>
                  </a:cubicBezTo>
                  <a:close/>
                </a:path>
              </a:pathLst>
            </a:custGeom>
            <a:solidFill>
              <a:srgbClr val="E9EFE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028700" y="1480857"/>
            <a:ext cx="16172491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5 Generations to Consider When Messaging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14703" y="8327752"/>
            <a:ext cx="2440680" cy="405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84"/>
              </a:lnSpc>
              <a:spcBef>
                <a:spcPct val="0"/>
              </a:spcBef>
            </a:pPr>
            <a:r>
              <a:rPr lang="en-US" sz="2417">
                <a:solidFill>
                  <a:srgbClr val="093365"/>
                </a:solidFill>
                <a:latin typeface="Gotham"/>
                <a:ea typeface="Gotham"/>
                <a:cs typeface="Gotham"/>
                <a:sym typeface="Gotham"/>
              </a:rPr>
              <a:t>Actor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028700" y="2671482"/>
            <a:ext cx="2858181" cy="6720168"/>
            <a:chOff x="0" y="0"/>
            <a:chExt cx="3810907" cy="8960224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3747154"/>
              <a:ext cx="3810907" cy="5213070"/>
              <a:chOff x="0" y="0"/>
              <a:chExt cx="1291959" cy="1767314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291959" cy="1767314"/>
              </a:xfrm>
              <a:custGeom>
                <a:avLst/>
                <a:gdLst/>
                <a:ahLst/>
                <a:cxnLst/>
                <a:rect l="l" t="t" r="r" b="b"/>
                <a:pathLst>
                  <a:path w="1291959" h="1767314">
                    <a:moveTo>
                      <a:pt x="1167499" y="1767314"/>
                    </a:moveTo>
                    <a:lnTo>
                      <a:pt x="124460" y="1767314"/>
                    </a:lnTo>
                    <a:cubicBezTo>
                      <a:pt x="55880" y="1767314"/>
                      <a:pt x="0" y="1711434"/>
                      <a:pt x="0" y="1642854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167499" y="0"/>
                    </a:lnTo>
                    <a:cubicBezTo>
                      <a:pt x="1236079" y="0"/>
                      <a:pt x="1291959" y="55880"/>
                      <a:pt x="1291959" y="124460"/>
                    </a:cubicBezTo>
                    <a:lnTo>
                      <a:pt x="1291959" y="1642854"/>
                    </a:lnTo>
                    <a:cubicBezTo>
                      <a:pt x="1291959" y="1711434"/>
                      <a:pt x="1236079" y="1767314"/>
                      <a:pt x="1167499" y="1767314"/>
                    </a:cubicBezTo>
                    <a:close/>
                  </a:path>
                </a:pathLst>
              </a:custGeom>
              <a:solidFill>
                <a:srgbClr val="FFF9F4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197036" y="5542053"/>
              <a:ext cx="3416836" cy="3180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Radio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Handwritten Notes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News Reels at Movies</a:t>
              </a:r>
            </a:p>
          </p:txBody>
        </p:sp>
        <p:grpSp>
          <p:nvGrpSpPr>
            <p:cNvPr id="10" name="Group 10"/>
            <p:cNvGrpSpPr/>
            <p:nvPr/>
          </p:nvGrpSpPr>
          <p:grpSpPr>
            <a:xfrm>
              <a:off x="30329" y="0"/>
              <a:ext cx="3750249" cy="5083495"/>
              <a:chOff x="0" y="0"/>
              <a:chExt cx="479133" cy="64947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479133" cy="649470"/>
              </a:xfrm>
              <a:custGeom>
                <a:avLst/>
                <a:gdLst/>
                <a:ahLst/>
                <a:cxnLst/>
                <a:rect l="l" t="t" r="r" b="b"/>
                <a:pathLst>
                  <a:path w="479133" h="649470">
                    <a:moveTo>
                      <a:pt x="137625" y="0"/>
                    </a:moveTo>
                    <a:lnTo>
                      <a:pt x="341508" y="0"/>
                    </a:lnTo>
                    <a:cubicBezTo>
                      <a:pt x="417517" y="0"/>
                      <a:pt x="479133" y="61617"/>
                      <a:pt x="479133" y="137625"/>
                    </a:cubicBezTo>
                    <a:lnTo>
                      <a:pt x="479133" y="511844"/>
                    </a:lnTo>
                    <a:cubicBezTo>
                      <a:pt x="479133" y="548345"/>
                      <a:pt x="464634" y="583350"/>
                      <a:pt x="438824" y="609160"/>
                    </a:cubicBezTo>
                    <a:cubicBezTo>
                      <a:pt x="413014" y="634970"/>
                      <a:pt x="378009" y="649470"/>
                      <a:pt x="341508" y="649470"/>
                    </a:cubicBezTo>
                    <a:lnTo>
                      <a:pt x="137625" y="649470"/>
                    </a:lnTo>
                    <a:cubicBezTo>
                      <a:pt x="61617" y="649470"/>
                      <a:pt x="0" y="587853"/>
                      <a:pt x="0" y="511844"/>
                    </a:cubicBezTo>
                    <a:lnTo>
                      <a:pt x="0" y="137625"/>
                    </a:lnTo>
                    <a:cubicBezTo>
                      <a:pt x="0" y="101125"/>
                      <a:pt x="14500" y="66119"/>
                      <a:pt x="40309" y="40309"/>
                    </a:cubicBezTo>
                    <a:cubicBezTo>
                      <a:pt x="66119" y="14500"/>
                      <a:pt x="101125" y="0"/>
                      <a:pt x="137625" y="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 l="-71027" r="-71027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457010" y="4738676"/>
              <a:ext cx="2896887" cy="616948"/>
              <a:chOff x="0" y="0"/>
              <a:chExt cx="3816166" cy="81272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3816166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3816166" h="812726">
                    <a:moveTo>
                      <a:pt x="3691706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691706" y="0"/>
                    </a:lnTo>
                    <a:cubicBezTo>
                      <a:pt x="3760286" y="0"/>
                      <a:pt x="3816166" y="55880"/>
                      <a:pt x="3816166" y="124460"/>
                    </a:cubicBezTo>
                    <a:lnTo>
                      <a:pt x="3816166" y="688266"/>
                    </a:lnTo>
                    <a:cubicBezTo>
                      <a:pt x="3816166" y="756846"/>
                      <a:pt x="3760286" y="812726"/>
                      <a:pt x="3691706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" name="TextBox 14"/>
            <p:cNvSpPr txBox="1"/>
            <p:nvPr/>
          </p:nvSpPr>
          <p:spPr>
            <a:xfrm>
              <a:off x="470905" y="4847760"/>
              <a:ext cx="2869098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b="1" spc="179">
                  <a:solidFill>
                    <a:srgbClr val="FFF9F4"/>
                  </a:solidFill>
                  <a:latin typeface="Nunito Sans Semi-Bold"/>
                  <a:ea typeface="Nunito Sans Semi-Bold"/>
                  <a:cs typeface="Nunito Sans Semi-Bold"/>
                  <a:sym typeface="Nunito Sans Semi-Bold"/>
                </a:rPr>
                <a:t>SILENT GEN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4371805" y="2671482"/>
            <a:ext cx="2858181" cy="6720168"/>
            <a:chOff x="0" y="0"/>
            <a:chExt cx="3810907" cy="8960224"/>
          </a:xfrm>
        </p:grpSpPr>
        <p:grpSp>
          <p:nvGrpSpPr>
            <p:cNvPr id="16" name="Group 16"/>
            <p:cNvGrpSpPr/>
            <p:nvPr/>
          </p:nvGrpSpPr>
          <p:grpSpPr>
            <a:xfrm>
              <a:off x="0" y="3747154"/>
              <a:ext cx="3810907" cy="5213070"/>
              <a:chOff x="0" y="0"/>
              <a:chExt cx="1291959" cy="1767314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1291959" cy="1767314"/>
              </a:xfrm>
              <a:custGeom>
                <a:avLst/>
                <a:gdLst/>
                <a:ahLst/>
                <a:cxnLst/>
                <a:rect l="l" t="t" r="r" b="b"/>
                <a:pathLst>
                  <a:path w="1291959" h="1767314">
                    <a:moveTo>
                      <a:pt x="1167499" y="1767314"/>
                    </a:moveTo>
                    <a:lnTo>
                      <a:pt x="124460" y="1767314"/>
                    </a:lnTo>
                    <a:cubicBezTo>
                      <a:pt x="55880" y="1767314"/>
                      <a:pt x="0" y="1711434"/>
                      <a:pt x="0" y="1642854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167499" y="0"/>
                    </a:lnTo>
                    <a:cubicBezTo>
                      <a:pt x="1236079" y="0"/>
                      <a:pt x="1291959" y="55880"/>
                      <a:pt x="1291959" y="124460"/>
                    </a:cubicBezTo>
                    <a:lnTo>
                      <a:pt x="1291959" y="1642854"/>
                    </a:lnTo>
                    <a:cubicBezTo>
                      <a:pt x="1291959" y="1711434"/>
                      <a:pt x="1236079" y="1767314"/>
                      <a:pt x="1167499" y="1767314"/>
                    </a:cubicBezTo>
                    <a:close/>
                  </a:path>
                </a:pathLst>
              </a:custGeom>
              <a:solidFill>
                <a:srgbClr val="FFF9F4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" name="TextBox 18"/>
            <p:cNvSpPr txBox="1"/>
            <p:nvPr/>
          </p:nvSpPr>
          <p:spPr>
            <a:xfrm>
              <a:off x="197036" y="5542053"/>
              <a:ext cx="3416836" cy="3180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TV in homes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Phone Calls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Face to Face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Newspapers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Magazines </a:t>
              </a:r>
            </a:p>
          </p:txBody>
        </p:sp>
        <p:grpSp>
          <p:nvGrpSpPr>
            <p:cNvPr id="19" name="Group 19"/>
            <p:cNvGrpSpPr/>
            <p:nvPr/>
          </p:nvGrpSpPr>
          <p:grpSpPr>
            <a:xfrm>
              <a:off x="30329" y="0"/>
              <a:ext cx="3750249" cy="5083495"/>
              <a:chOff x="0" y="0"/>
              <a:chExt cx="479133" cy="64947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479133" cy="649470"/>
              </a:xfrm>
              <a:custGeom>
                <a:avLst/>
                <a:gdLst/>
                <a:ahLst/>
                <a:cxnLst/>
                <a:rect l="l" t="t" r="r" b="b"/>
                <a:pathLst>
                  <a:path w="479133" h="649470">
                    <a:moveTo>
                      <a:pt x="137625" y="0"/>
                    </a:moveTo>
                    <a:lnTo>
                      <a:pt x="341508" y="0"/>
                    </a:lnTo>
                    <a:cubicBezTo>
                      <a:pt x="417517" y="0"/>
                      <a:pt x="479133" y="61617"/>
                      <a:pt x="479133" y="137625"/>
                    </a:cubicBezTo>
                    <a:lnTo>
                      <a:pt x="479133" y="511844"/>
                    </a:lnTo>
                    <a:cubicBezTo>
                      <a:pt x="479133" y="548345"/>
                      <a:pt x="464634" y="583350"/>
                      <a:pt x="438824" y="609160"/>
                    </a:cubicBezTo>
                    <a:cubicBezTo>
                      <a:pt x="413014" y="634970"/>
                      <a:pt x="378009" y="649470"/>
                      <a:pt x="341508" y="649470"/>
                    </a:cubicBezTo>
                    <a:lnTo>
                      <a:pt x="137625" y="649470"/>
                    </a:lnTo>
                    <a:cubicBezTo>
                      <a:pt x="61617" y="649470"/>
                      <a:pt x="0" y="587853"/>
                      <a:pt x="0" y="511844"/>
                    </a:cubicBezTo>
                    <a:lnTo>
                      <a:pt x="0" y="137625"/>
                    </a:lnTo>
                    <a:cubicBezTo>
                      <a:pt x="0" y="101125"/>
                      <a:pt x="14500" y="66119"/>
                      <a:pt x="40309" y="40309"/>
                    </a:cubicBezTo>
                    <a:cubicBezTo>
                      <a:pt x="66119" y="14500"/>
                      <a:pt x="101125" y="0"/>
                      <a:pt x="137625" y="0"/>
                    </a:cubicBezTo>
                    <a:close/>
                  </a:path>
                </a:pathLst>
              </a:custGeom>
              <a:blipFill>
                <a:blip r:embed="rId3"/>
                <a:stretch>
                  <a:fillRect l="-50408" r="-50408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457010" y="4738676"/>
              <a:ext cx="2896887" cy="616948"/>
              <a:chOff x="0" y="0"/>
              <a:chExt cx="3816166" cy="812726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3816166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3816166" h="812726">
                    <a:moveTo>
                      <a:pt x="3691706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691706" y="0"/>
                    </a:lnTo>
                    <a:cubicBezTo>
                      <a:pt x="3760286" y="0"/>
                      <a:pt x="3816166" y="55880"/>
                      <a:pt x="3816166" y="124460"/>
                    </a:cubicBezTo>
                    <a:lnTo>
                      <a:pt x="3816166" y="688266"/>
                    </a:lnTo>
                    <a:cubicBezTo>
                      <a:pt x="3816166" y="756846"/>
                      <a:pt x="3760286" y="812726"/>
                      <a:pt x="3691706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" name="TextBox 23"/>
            <p:cNvSpPr txBox="1"/>
            <p:nvPr/>
          </p:nvSpPr>
          <p:spPr>
            <a:xfrm>
              <a:off x="470905" y="4847760"/>
              <a:ext cx="2869098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b="1" spc="179">
                  <a:solidFill>
                    <a:srgbClr val="FFF9F4"/>
                  </a:solidFill>
                  <a:latin typeface="Nunito Sans Semi-Bold"/>
                  <a:ea typeface="Nunito Sans Semi-Bold"/>
                  <a:cs typeface="Nunito Sans Semi-Bold"/>
                  <a:sym typeface="Nunito Sans Semi-Bold"/>
                </a:rPr>
                <a:t>BABY BOOMERS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7714910" y="2671482"/>
            <a:ext cx="2858181" cy="6720168"/>
            <a:chOff x="0" y="0"/>
            <a:chExt cx="3810907" cy="8960224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3747154"/>
              <a:ext cx="3810907" cy="5213070"/>
              <a:chOff x="0" y="0"/>
              <a:chExt cx="1291959" cy="1767314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1291959" cy="1767314"/>
              </a:xfrm>
              <a:custGeom>
                <a:avLst/>
                <a:gdLst/>
                <a:ahLst/>
                <a:cxnLst/>
                <a:rect l="l" t="t" r="r" b="b"/>
                <a:pathLst>
                  <a:path w="1291959" h="1767314">
                    <a:moveTo>
                      <a:pt x="1167499" y="1767314"/>
                    </a:moveTo>
                    <a:lnTo>
                      <a:pt x="124460" y="1767314"/>
                    </a:lnTo>
                    <a:cubicBezTo>
                      <a:pt x="55880" y="1767314"/>
                      <a:pt x="0" y="1711434"/>
                      <a:pt x="0" y="1642854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167499" y="0"/>
                    </a:lnTo>
                    <a:cubicBezTo>
                      <a:pt x="1236079" y="0"/>
                      <a:pt x="1291959" y="55880"/>
                      <a:pt x="1291959" y="124460"/>
                    </a:cubicBezTo>
                    <a:lnTo>
                      <a:pt x="1291959" y="1642854"/>
                    </a:lnTo>
                    <a:cubicBezTo>
                      <a:pt x="1291959" y="1711434"/>
                      <a:pt x="1236079" y="1767314"/>
                      <a:pt x="1167499" y="1767314"/>
                    </a:cubicBezTo>
                    <a:close/>
                  </a:path>
                </a:pathLst>
              </a:custGeom>
              <a:solidFill>
                <a:srgbClr val="FFF9F4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7" name="TextBox 27"/>
            <p:cNvSpPr txBox="1"/>
            <p:nvPr/>
          </p:nvSpPr>
          <p:spPr>
            <a:xfrm>
              <a:off x="197036" y="5542053"/>
              <a:ext cx="3416836" cy="3180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Birth of Internet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Pagers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Cell Phones</a:t>
              </a:r>
            </a:p>
            <a:p>
              <a:pPr marL="539758" lvl="1" indent="-269879" algn="l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Fax</a:t>
              </a:r>
            </a:p>
          </p:txBody>
        </p:sp>
        <p:grpSp>
          <p:nvGrpSpPr>
            <p:cNvPr id="28" name="Group 28"/>
            <p:cNvGrpSpPr/>
            <p:nvPr/>
          </p:nvGrpSpPr>
          <p:grpSpPr>
            <a:xfrm>
              <a:off x="0" y="0"/>
              <a:ext cx="3750249" cy="5083495"/>
              <a:chOff x="0" y="0"/>
              <a:chExt cx="479133" cy="649470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479133" cy="649470"/>
              </a:xfrm>
              <a:custGeom>
                <a:avLst/>
                <a:gdLst/>
                <a:ahLst/>
                <a:cxnLst/>
                <a:rect l="l" t="t" r="r" b="b"/>
                <a:pathLst>
                  <a:path w="479133" h="649470">
                    <a:moveTo>
                      <a:pt x="137625" y="0"/>
                    </a:moveTo>
                    <a:lnTo>
                      <a:pt x="341508" y="0"/>
                    </a:lnTo>
                    <a:cubicBezTo>
                      <a:pt x="417517" y="0"/>
                      <a:pt x="479133" y="61617"/>
                      <a:pt x="479133" y="137625"/>
                    </a:cubicBezTo>
                    <a:lnTo>
                      <a:pt x="479133" y="511844"/>
                    </a:lnTo>
                    <a:cubicBezTo>
                      <a:pt x="479133" y="548345"/>
                      <a:pt x="464634" y="583350"/>
                      <a:pt x="438824" y="609160"/>
                    </a:cubicBezTo>
                    <a:cubicBezTo>
                      <a:pt x="413014" y="634970"/>
                      <a:pt x="378009" y="649470"/>
                      <a:pt x="341508" y="649470"/>
                    </a:cubicBezTo>
                    <a:lnTo>
                      <a:pt x="137625" y="649470"/>
                    </a:lnTo>
                    <a:cubicBezTo>
                      <a:pt x="61617" y="649470"/>
                      <a:pt x="0" y="587853"/>
                      <a:pt x="0" y="511844"/>
                    </a:cubicBezTo>
                    <a:lnTo>
                      <a:pt x="0" y="137625"/>
                    </a:lnTo>
                    <a:cubicBezTo>
                      <a:pt x="0" y="101125"/>
                      <a:pt x="14500" y="66119"/>
                      <a:pt x="40309" y="40309"/>
                    </a:cubicBezTo>
                    <a:cubicBezTo>
                      <a:pt x="66119" y="14500"/>
                      <a:pt x="101125" y="0"/>
                      <a:pt x="137625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-1255" r="-1255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>
              <a:off x="457010" y="4738676"/>
              <a:ext cx="2896887" cy="616948"/>
              <a:chOff x="0" y="0"/>
              <a:chExt cx="3816166" cy="812726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3816166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3816166" h="812726">
                    <a:moveTo>
                      <a:pt x="3691706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691706" y="0"/>
                    </a:lnTo>
                    <a:cubicBezTo>
                      <a:pt x="3760286" y="0"/>
                      <a:pt x="3816166" y="55880"/>
                      <a:pt x="3816166" y="124460"/>
                    </a:cubicBezTo>
                    <a:lnTo>
                      <a:pt x="3816166" y="688266"/>
                    </a:lnTo>
                    <a:cubicBezTo>
                      <a:pt x="3816166" y="756846"/>
                      <a:pt x="3760286" y="812726"/>
                      <a:pt x="3691706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2" name="TextBox 32"/>
            <p:cNvSpPr txBox="1"/>
            <p:nvPr/>
          </p:nvSpPr>
          <p:spPr>
            <a:xfrm>
              <a:off x="470905" y="4847760"/>
              <a:ext cx="2869098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b="1" spc="179">
                  <a:solidFill>
                    <a:srgbClr val="FFF9F4"/>
                  </a:solidFill>
                  <a:latin typeface="Nunito Sans Semi-Bold"/>
                  <a:ea typeface="Nunito Sans Semi-Bold"/>
                  <a:cs typeface="Nunito Sans Semi-Bold"/>
                  <a:sym typeface="Nunito Sans Semi-Bold"/>
                </a:rPr>
                <a:t>GEN X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1058015" y="2671482"/>
            <a:ext cx="2858181" cy="6720168"/>
            <a:chOff x="0" y="0"/>
            <a:chExt cx="3810907" cy="8960224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3747154"/>
              <a:ext cx="3810907" cy="5213070"/>
              <a:chOff x="0" y="0"/>
              <a:chExt cx="1291959" cy="1767314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1291959" cy="1767314"/>
              </a:xfrm>
              <a:custGeom>
                <a:avLst/>
                <a:gdLst/>
                <a:ahLst/>
                <a:cxnLst/>
                <a:rect l="l" t="t" r="r" b="b"/>
                <a:pathLst>
                  <a:path w="1291959" h="1767314">
                    <a:moveTo>
                      <a:pt x="1167499" y="1767314"/>
                    </a:moveTo>
                    <a:lnTo>
                      <a:pt x="124460" y="1767314"/>
                    </a:lnTo>
                    <a:cubicBezTo>
                      <a:pt x="55880" y="1767314"/>
                      <a:pt x="0" y="1711434"/>
                      <a:pt x="0" y="1642854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167499" y="0"/>
                    </a:lnTo>
                    <a:cubicBezTo>
                      <a:pt x="1236079" y="0"/>
                      <a:pt x="1291959" y="55880"/>
                      <a:pt x="1291959" y="124460"/>
                    </a:cubicBezTo>
                    <a:lnTo>
                      <a:pt x="1291959" y="1642854"/>
                    </a:lnTo>
                    <a:cubicBezTo>
                      <a:pt x="1291959" y="1711434"/>
                      <a:pt x="1236079" y="1767314"/>
                      <a:pt x="1167499" y="1767314"/>
                    </a:cubicBezTo>
                    <a:close/>
                  </a:path>
                </a:pathLst>
              </a:custGeom>
              <a:solidFill>
                <a:srgbClr val="FFF9F4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6" name="TextBox 36"/>
            <p:cNvSpPr txBox="1"/>
            <p:nvPr/>
          </p:nvSpPr>
          <p:spPr>
            <a:xfrm>
              <a:off x="197036" y="5542053"/>
              <a:ext cx="3416836" cy="3180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Texting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Email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Online Searching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Video Conf.</a:t>
              </a:r>
            </a:p>
          </p:txBody>
        </p:sp>
        <p:grpSp>
          <p:nvGrpSpPr>
            <p:cNvPr id="37" name="Group 37"/>
            <p:cNvGrpSpPr/>
            <p:nvPr/>
          </p:nvGrpSpPr>
          <p:grpSpPr>
            <a:xfrm>
              <a:off x="60659" y="0"/>
              <a:ext cx="3750249" cy="5083495"/>
              <a:chOff x="0" y="0"/>
              <a:chExt cx="479133" cy="649470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479133" cy="649470"/>
              </a:xfrm>
              <a:custGeom>
                <a:avLst/>
                <a:gdLst/>
                <a:ahLst/>
                <a:cxnLst/>
                <a:rect l="l" t="t" r="r" b="b"/>
                <a:pathLst>
                  <a:path w="479133" h="649470">
                    <a:moveTo>
                      <a:pt x="137625" y="0"/>
                    </a:moveTo>
                    <a:lnTo>
                      <a:pt x="341508" y="0"/>
                    </a:lnTo>
                    <a:cubicBezTo>
                      <a:pt x="417517" y="0"/>
                      <a:pt x="479133" y="61617"/>
                      <a:pt x="479133" y="137625"/>
                    </a:cubicBezTo>
                    <a:lnTo>
                      <a:pt x="479133" y="511844"/>
                    </a:lnTo>
                    <a:cubicBezTo>
                      <a:pt x="479133" y="548345"/>
                      <a:pt x="464634" y="583350"/>
                      <a:pt x="438824" y="609160"/>
                    </a:cubicBezTo>
                    <a:cubicBezTo>
                      <a:pt x="413014" y="634970"/>
                      <a:pt x="378009" y="649470"/>
                      <a:pt x="341508" y="649470"/>
                    </a:cubicBezTo>
                    <a:lnTo>
                      <a:pt x="137625" y="649470"/>
                    </a:lnTo>
                    <a:cubicBezTo>
                      <a:pt x="61617" y="649470"/>
                      <a:pt x="0" y="587853"/>
                      <a:pt x="0" y="511844"/>
                    </a:cubicBezTo>
                    <a:lnTo>
                      <a:pt x="0" y="137625"/>
                    </a:lnTo>
                    <a:cubicBezTo>
                      <a:pt x="0" y="101125"/>
                      <a:pt x="14500" y="66119"/>
                      <a:pt x="40309" y="40309"/>
                    </a:cubicBezTo>
                    <a:cubicBezTo>
                      <a:pt x="66119" y="14500"/>
                      <a:pt x="101125" y="0"/>
                      <a:pt x="137625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-46822" r="-46822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457010" y="4738676"/>
              <a:ext cx="2896887" cy="616948"/>
              <a:chOff x="0" y="0"/>
              <a:chExt cx="3816166" cy="812726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3816166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3816166" h="812726">
                    <a:moveTo>
                      <a:pt x="3691706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691706" y="0"/>
                    </a:lnTo>
                    <a:cubicBezTo>
                      <a:pt x="3760286" y="0"/>
                      <a:pt x="3816166" y="55880"/>
                      <a:pt x="3816166" y="124460"/>
                    </a:cubicBezTo>
                    <a:lnTo>
                      <a:pt x="3816166" y="688266"/>
                    </a:lnTo>
                    <a:cubicBezTo>
                      <a:pt x="3816166" y="756846"/>
                      <a:pt x="3760286" y="812726"/>
                      <a:pt x="3691706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1" name="TextBox 41"/>
            <p:cNvSpPr txBox="1"/>
            <p:nvPr/>
          </p:nvSpPr>
          <p:spPr>
            <a:xfrm>
              <a:off x="470905" y="4847760"/>
              <a:ext cx="2869098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b="1" spc="179">
                  <a:solidFill>
                    <a:srgbClr val="FFF9F4"/>
                  </a:solidFill>
                  <a:latin typeface="Nunito Sans Semi-Bold"/>
                  <a:ea typeface="Nunito Sans Semi-Bold"/>
                  <a:cs typeface="Nunito Sans Semi-Bold"/>
                  <a:sym typeface="Nunito Sans Semi-Bold"/>
                </a:rPr>
                <a:t>MILLENIALS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4401119" y="2671482"/>
            <a:ext cx="2858181" cy="6720168"/>
            <a:chOff x="0" y="0"/>
            <a:chExt cx="3810907" cy="8960224"/>
          </a:xfrm>
        </p:grpSpPr>
        <p:grpSp>
          <p:nvGrpSpPr>
            <p:cNvPr id="43" name="Group 43"/>
            <p:cNvGrpSpPr/>
            <p:nvPr/>
          </p:nvGrpSpPr>
          <p:grpSpPr>
            <a:xfrm>
              <a:off x="0" y="3747154"/>
              <a:ext cx="3810907" cy="5213070"/>
              <a:chOff x="0" y="0"/>
              <a:chExt cx="1291959" cy="1767314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1291959" cy="1767314"/>
              </a:xfrm>
              <a:custGeom>
                <a:avLst/>
                <a:gdLst/>
                <a:ahLst/>
                <a:cxnLst/>
                <a:rect l="l" t="t" r="r" b="b"/>
                <a:pathLst>
                  <a:path w="1291959" h="1767314">
                    <a:moveTo>
                      <a:pt x="1167499" y="1767314"/>
                    </a:moveTo>
                    <a:lnTo>
                      <a:pt x="124460" y="1767314"/>
                    </a:lnTo>
                    <a:cubicBezTo>
                      <a:pt x="55880" y="1767314"/>
                      <a:pt x="0" y="1711434"/>
                      <a:pt x="0" y="1642854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167499" y="0"/>
                    </a:lnTo>
                    <a:cubicBezTo>
                      <a:pt x="1236079" y="0"/>
                      <a:pt x="1291959" y="55880"/>
                      <a:pt x="1291959" y="124460"/>
                    </a:cubicBezTo>
                    <a:lnTo>
                      <a:pt x="1291959" y="1642854"/>
                    </a:lnTo>
                    <a:cubicBezTo>
                      <a:pt x="1291959" y="1711434"/>
                      <a:pt x="1236079" y="1767314"/>
                      <a:pt x="1167499" y="1767314"/>
                    </a:cubicBezTo>
                    <a:close/>
                  </a:path>
                </a:pathLst>
              </a:custGeom>
              <a:solidFill>
                <a:srgbClr val="FFF9F4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5" name="TextBox 45"/>
            <p:cNvSpPr txBox="1"/>
            <p:nvPr/>
          </p:nvSpPr>
          <p:spPr>
            <a:xfrm>
              <a:off x="197036" y="5542053"/>
              <a:ext cx="3416836" cy="3180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Smart phones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Social Media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Streaming</a:t>
              </a:r>
            </a:p>
            <a:p>
              <a:pPr marL="539758" lvl="1" indent="-269879" algn="just">
                <a:lnSpc>
                  <a:spcPts val="3850"/>
                </a:lnSpc>
                <a:buFont typeface="Arial"/>
                <a:buChar char="•"/>
              </a:pPr>
              <a:r>
                <a:rPr lang="en-US" sz="2500">
                  <a:solidFill>
                    <a:srgbClr val="161C29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Instant Messaging</a:t>
              </a:r>
            </a:p>
          </p:txBody>
        </p:sp>
        <p:grpSp>
          <p:nvGrpSpPr>
            <p:cNvPr id="46" name="Group 46"/>
            <p:cNvGrpSpPr/>
            <p:nvPr/>
          </p:nvGrpSpPr>
          <p:grpSpPr>
            <a:xfrm>
              <a:off x="30329" y="0"/>
              <a:ext cx="3750249" cy="5083495"/>
              <a:chOff x="0" y="0"/>
              <a:chExt cx="479133" cy="649470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479133" cy="649470"/>
              </a:xfrm>
              <a:custGeom>
                <a:avLst/>
                <a:gdLst/>
                <a:ahLst/>
                <a:cxnLst/>
                <a:rect l="l" t="t" r="r" b="b"/>
                <a:pathLst>
                  <a:path w="479133" h="649470">
                    <a:moveTo>
                      <a:pt x="137625" y="0"/>
                    </a:moveTo>
                    <a:lnTo>
                      <a:pt x="341508" y="0"/>
                    </a:lnTo>
                    <a:cubicBezTo>
                      <a:pt x="417517" y="0"/>
                      <a:pt x="479133" y="61617"/>
                      <a:pt x="479133" y="137625"/>
                    </a:cubicBezTo>
                    <a:lnTo>
                      <a:pt x="479133" y="511844"/>
                    </a:lnTo>
                    <a:cubicBezTo>
                      <a:pt x="479133" y="548345"/>
                      <a:pt x="464634" y="583350"/>
                      <a:pt x="438824" y="609160"/>
                    </a:cubicBezTo>
                    <a:cubicBezTo>
                      <a:pt x="413014" y="634970"/>
                      <a:pt x="378009" y="649470"/>
                      <a:pt x="341508" y="649470"/>
                    </a:cubicBezTo>
                    <a:lnTo>
                      <a:pt x="137625" y="649470"/>
                    </a:lnTo>
                    <a:cubicBezTo>
                      <a:pt x="61617" y="649470"/>
                      <a:pt x="0" y="587853"/>
                      <a:pt x="0" y="511844"/>
                    </a:cubicBezTo>
                    <a:lnTo>
                      <a:pt x="0" y="137625"/>
                    </a:lnTo>
                    <a:cubicBezTo>
                      <a:pt x="0" y="101125"/>
                      <a:pt x="14500" y="66119"/>
                      <a:pt x="40309" y="40309"/>
                    </a:cubicBezTo>
                    <a:cubicBezTo>
                      <a:pt x="66119" y="14500"/>
                      <a:pt x="101125" y="0"/>
                      <a:pt x="137625" y="0"/>
                    </a:cubicBezTo>
                    <a:close/>
                  </a:path>
                </a:pathLst>
              </a:custGeom>
              <a:blipFill>
                <a:blip r:embed="rId6"/>
                <a:stretch>
                  <a:fillRect l="-51726" r="-51726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8" name="Group 48"/>
            <p:cNvGrpSpPr/>
            <p:nvPr/>
          </p:nvGrpSpPr>
          <p:grpSpPr>
            <a:xfrm>
              <a:off x="457010" y="4738676"/>
              <a:ext cx="2896887" cy="616948"/>
              <a:chOff x="0" y="0"/>
              <a:chExt cx="3816166" cy="812726"/>
            </a:xfrm>
          </p:grpSpPr>
          <p:sp>
            <p:nvSpPr>
              <p:cNvPr id="49" name="Freeform 49"/>
              <p:cNvSpPr/>
              <p:nvPr/>
            </p:nvSpPr>
            <p:spPr>
              <a:xfrm>
                <a:off x="0" y="0"/>
                <a:ext cx="3816166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3816166" h="812726">
                    <a:moveTo>
                      <a:pt x="3691706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691706" y="0"/>
                    </a:lnTo>
                    <a:cubicBezTo>
                      <a:pt x="3760286" y="0"/>
                      <a:pt x="3816166" y="55880"/>
                      <a:pt x="3816166" y="124460"/>
                    </a:cubicBezTo>
                    <a:lnTo>
                      <a:pt x="3816166" y="688266"/>
                    </a:lnTo>
                    <a:cubicBezTo>
                      <a:pt x="3816166" y="756846"/>
                      <a:pt x="3760286" y="812726"/>
                      <a:pt x="3691706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0" name="TextBox 50"/>
            <p:cNvSpPr txBox="1"/>
            <p:nvPr/>
          </p:nvSpPr>
          <p:spPr>
            <a:xfrm>
              <a:off x="470905" y="4847760"/>
              <a:ext cx="2869098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b="1" spc="179">
                  <a:solidFill>
                    <a:srgbClr val="FFF9F4"/>
                  </a:solidFill>
                  <a:latin typeface="Nunito Sans Semi-Bold"/>
                  <a:ea typeface="Nunito Sans Semi-Bold"/>
                  <a:cs typeface="Nunito Sans Semi-Bold"/>
                  <a:sym typeface="Nunito Sans Semi-Bold"/>
                </a:rPr>
                <a:t>GEN Z</a:t>
              </a:r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52" name="TextBox 5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426056" y="0"/>
            <a:ext cx="6861944" cy="10287000"/>
            <a:chOff x="0" y="0"/>
            <a:chExt cx="9149258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27778" r="27778"/>
            <a:stretch>
              <a:fillRect/>
            </a:stretch>
          </p:blipFill>
          <p:spPr>
            <a:xfrm>
              <a:off x="0" y="0"/>
              <a:ext cx="9149258" cy="1371600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0" y="9258300"/>
            <a:ext cx="18288000" cy="1823762"/>
            <a:chOff x="0" y="0"/>
            <a:chExt cx="6622243" cy="660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622244" cy="660400"/>
            </a:xfrm>
            <a:custGeom>
              <a:avLst/>
              <a:gdLst/>
              <a:ahLst/>
              <a:cxnLst/>
              <a:rect l="l" t="t" r="r" b="b"/>
              <a:pathLst>
                <a:path w="6622244" h="660400">
                  <a:moveTo>
                    <a:pt x="6497783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535940"/>
                  </a:lnTo>
                  <a:cubicBezTo>
                    <a:pt x="6622244" y="604520"/>
                    <a:pt x="6566364" y="660400"/>
                    <a:pt x="6497784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2451" y="942704"/>
            <a:ext cx="5209172" cy="585639"/>
            <a:chOff x="0" y="0"/>
            <a:chExt cx="5874162" cy="6604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874162" cy="660400"/>
            </a:xfrm>
            <a:custGeom>
              <a:avLst/>
              <a:gdLst/>
              <a:ahLst/>
              <a:cxnLst/>
              <a:rect l="l" t="t" r="r" b="b"/>
              <a:pathLst>
                <a:path w="5874162" h="660400">
                  <a:moveTo>
                    <a:pt x="57497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49702" y="0"/>
                  </a:lnTo>
                  <a:cubicBezTo>
                    <a:pt x="5818282" y="0"/>
                    <a:pt x="5874162" y="55880"/>
                    <a:pt x="5874162" y="124460"/>
                  </a:cubicBezTo>
                  <a:lnTo>
                    <a:pt x="5874162" y="535940"/>
                  </a:lnTo>
                  <a:cubicBezTo>
                    <a:pt x="5874162" y="604520"/>
                    <a:pt x="5818282" y="660400"/>
                    <a:pt x="5749702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28700" y="1684364"/>
            <a:ext cx="6257985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Gen Z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23102" y="1105751"/>
            <a:ext cx="520917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30"/>
              </a:lnSpc>
            </a:pPr>
            <a:r>
              <a:rPr lang="en-US" sz="1800" spc="17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WHO IS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57086" y="2647811"/>
            <a:ext cx="9881713" cy="5946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7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Born between 1997 and 2012</a:t>
            </a:r>
          </a:p>
          <a:p>
            <a:pPr marL="863588" lvl="1" indent="-431794" algn="l">
              <a:lnSpc>
                <a:spcPts val="7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Digital Natives</a:t>
            </a:r>
          </a:p>
          <a:p>
            <a:pPr marL="863588" lvl="1" indent="-431794" algn="l">
              <a:lnSpc>
                <a:spcPts val="7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Tech Savvy</a:t>
            </a:r>
          </a:p>
          <a:p>
            <a:pPr marL="863588" lvl="1" indent="-431794" algn="l">
              <a:lnSpc>
                <a:spcPts val="7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Open-Minded and Socially Responsible</a:t>
            </a:r>
          </a:p>
          <a:p>
            <a:pPr marL="863588" lvl="1" indent="-431794" algn="l">
              <a:lnSpc>
                <a:spcPts val="7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Self-Taught and Confident</a:t>
            </a:r>
          </a:p>
          <a:p>
            <a:pPr marL="863588" lvl="1" indent="-431794" algn="l">
              <a:lnSpc>
                <a:spcPts val="7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Pragmatic and Risk Averse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2" name="TextBox 1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44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2272"/>
            <a:ext cx="18288000" cy="6727046"/>
            <a:chOff x="0" y="0"/>
            <a:chExt cx="6622243" cy="24359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2435922"/>
            </a:xfrm>
            <a:custGeom>
              <a:avLst/>
              <a:gdLst/>
              <a:ahLst/>
              <a:cxnLst/>
              <a:rect l="l" t="t" r="r" b="b"/>
              <a:pathLst>
                <a:path w="6622244" h="2435922">
                  <a:moveTo>
                    <a:pt x="6497783" y="2435922"/>
                  </a:moveTo>
                  <a:lnTo>
                    <a:pt x="124460" y="2435922"/>
                  </a:lnTo>
                  <a:cubicBezTo>
                    <a:pt x="55880" y="2435922"/>
                    <a:pt x="0" y="2380042"/>
                    <a:pt x="0" y="231146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2311462"/>
                  </a:lnTo>
                  <a:cubicBezTo>
                    <a:pt x="6622244" y="2380042"/>
                    <a:pt x="6566364" y="2435922"/>
                    <a:pt x="6497784" y="2435922"/>
                  </a:cubicBezTo>
                  <a:close/>
                </a:path>
              </a:pathLst>
            </a:custGeom>
            <a:solidFill>
              <a:srgbClr val="E9EFE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5086350" y="1497105"/>
            <a:ext cx="12172950" cy="8030120"/>
            <a:chOff x="0" y="0"/>
            <a:chExt cx="5300834" cy="349679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300834" cy="3496797"/>
            </a:xfrm>
            <a:custGeom>
              <a:avLst/>
              <a:gdLst/>
              <a:ahLst/>
              <a:cxnLst/>
              <a:rect l="l" t="t" r="r" b="b"/>
              <a:pathLst>
                <a:path w="5300834" h="3496797">
                  <a:moveTo>
                    <a:pt x="5176374" y="3496796"/>
                  </a:moveTo>
                  <a:lnTo>
                    <a:pt x="124460" y="3496796"/>
                  </a:lnTo>
                  <a:cubicBezTo>
                    <a:pt x="55880" y="3496796"/>
                    <a:pt x="0" y="3440916"/>
                    <a:pt x="0" y="337233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176374" y="0"/>
                  </a:lnTo>
                  <a:cubicBezTo>
                    <a:pt x="5244953" y="0"/>
                    <a:pt x="5300834" y="55880"/>
                    <a:pt x="5300834" y="124460"/>
                  </a:cubicBezTo>
                  <a:lnTo>
                    <a:pt x="5300834" y="3372336"/>
                  </a:lnTo>
                  <a:cubicBezTo>
                    <a:pt x="5300834" y="3440916"/>
                    <a:pt x="5244953" y="3496797"/>
                    <a:pt x="5176374" y="3496797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036850" y="2254355"/>
            <a:ext cx="4029282" cy="521019"/>
            <a:chOff x="0" y="0"/>
            <a:chExt cx="6285188" cy="8127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85188" cy="812726"/>
            </a:xfrm>
            <a:custGeom>
              <a:avLst/>
              <a:gdLst/>
              <a:ahLst/>
              <a:cxnLst/>
              <a:rect l="l" t="t" r="r" b="b"/>
              <a:pathLst>
                <a:path w="6285188" h="812726">
                  <a:moveTo>
                    <a:pt x="6160728" y="812726"/>
                  </a:moveTo>
                  <a:lnTo>
                    <a:pt x="124460" y="812726"/>
                  </a:lnTo>
                  <a:cubicBezTo>
                    <a:pt x="55880" y="812726"/>
                    <a:pt x="0" y="756846"/>
                    <a:pt x="0" y="68826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160728" y="0"/>
                  </a:lnTo>
                  <a:cubicBezTo>
                    <a:pt x="6229308" y="0"/>
                    <a:pt x="6285188" y="55880"/>
                    <a:pt x="6285188" y="124460"/>
                  </a:cubicBezTo>
                  <a:lnTo>
                    <a:pt x="6285188" y="688266"/>
                  </a:lnTo>
                  <a:cubicBezTo>
                    <a:pt x="6285188" y="756846"/>
                    <a:pt x="6229308" y="812726"/>
                    <a:pt x="6160728" y="812726"/>
                  </a:cubicBezTo>
                  <a:close/>
                </a:path>
              </a:pathLst>
            </a:custGeom>
            <a:solidFill>
              <a:srgbClr val="DF8665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036850" y="2948698"/>
            <a:ext cx="6329600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Gen Z  Doesn’t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036850" y="2370085"/>
            <a:ext cx="3559840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30"/>
              </a:lnSpc>
            </a:pPr>
            <a:r>
              <a:rPr lang="en-US" sz="1800" spc="179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THE ISSUE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971280" y="3682123"/>
            <a:ext cx="6329600" cy="4575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Gather around the TV during crises</a:t>
            </a:r>
          </a:p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Even turn on the TV</a:t>
            </a:r>
          </a:p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Start the day with the newspaper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567282" y="2775374"/>
            <a:ext cx="9038137" cy="5922501"/>
            <a:chOff x="0" y="0"/>
            <a:chExt cx="1322051" cy="86631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22051" cy="866312"/>
            </a:xfrm>
            <a:custGeom>
              <a:avLst/>
              <a:gdLst/>
              <a:ahLst/>
              <a:cxnLst/>
              <a:rect l="l" t="t" r="r" b="b"/>
              <a:pathLst>
                <a:path w="1322051" h="866312">
                  <a:moveTo>
                    <a:pt x="0" y="0"/>
                  </a:moveTo>
                  <a:lnTo>
                    <a:pt x="1322051" y="0"/>
                  </a:lnTo>
                  <a:lnTo>
                    <a:pt x="1322051" y="866312"/>
                  </a:lnTo>
                  <a:lnTo>
                    <a:pt x="0" y="866312"/>
                  </a:lnTo>
                  <a:close/>
                </a:path>
              </a:pathLst>
            </a:custGeom>
            <a:blipFill>
              <a:blip r:embed="rId2"/>
              <a:stretch>
                <a:fillRect l="-8247" r="-8247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3" name="Freeform 13"/>
          <p:cNvSpPr/>
          <p:nvPr/>
        </p:nvSpPr>
        <p:spPr>
          <a:xfrm>
            <a:off x="14603887" y="4753773"/>
            <a:ext cx="3393984" cy="5086352"/>
          </a:xfrm>
          <a:custGeom>
            <a:avLst/>
            <a:gdLst/>
            <a:ahLst/>
            <a:cxnLst/>
            <a:rect l="l" t="t" r="r" b="b"/>
            <a:pathLst>
              <a:path w="3393984" h="5086352">
                <a:moveTo>
                  <a:pt x="0" y="0"/>
                </a:moveTo>
                <a:lnTo>
                  <a:pt x="3393984" y="0"/>
                </a:lnTo>
                <a:lnTo>
                  <a:pt x="3393984" y="5086352"/>
                </a:lnTo>
                <a:lnTo>
                  <a:pt x="0" y="50863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4" name="Group 14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5" name="TextBox 15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312" y="-282272"/>
            <a:ext cx="18294312" cy="1823762"/>
            <a:chOff x="0" y="0"/>
            <a:chExt cx="6624529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4530" cy="660400"/>
            </a:xfrm>
            <a:custGeom>
              <a:avLst/>
              <a:gdLst/>
              <a:ahLst/>
              <a:cxnLst/>
              <a:rect l="l" t="t" r="r" b="b"/>
              <a:pathLst>
                <a:path w="6624530" h="660400">
                  <a:moveTo>
                    <a:pt x="650006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00070" y="0"/>
                  </a:lnTo>
                  <a:cubicBezTo>
                    <a:pt x="6568649" y="0"/>
                    <a:pt x="6624530" y="55880"/>
                    <a:pt x="6624530" y="124460"/>
                  </a:cubicBezTo>
                  <a:lnTo>
                    <a:pt x="6624530" y="535940"/>
                  </a:lnTo>
                  <a:cubicBezTo>
                    <a:pt x="6624530" y="604520"/>
                    <a:pt x="6568649" y="660400"/>
                    <a:pt x="6500070" y="660400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1086809" y="629609"/>
            <a:ext cx="237888" cy="237888"/>
          </a:xfrm>
          <a:custGeom>
            <a:avLst/>
            <a:gdLst/>
            <a:ahLst/>
            <a:cxnLst/>
            <a:rect l="l" t="t" r="r" b="b"/>
            <a:pathLst>
              <a:path w="237888" h="237888">
                <a:moveTo>
                  <a:pt x="0" y="0"/>
                </a:moveTo>
                <a:lnTo>
                  <a:pt x="237888" y="0"/>
                </a:lnTo>
                <a:lnTo>
                  <a:pt x="237888" y="237888"/>
                </a:lnTo>
                <a:lnTo>
                  <a:pt x="0" y="2378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10565153" y="2270721"/>
            <a:ext cx="2810622" cy="462711"/>
            <a:chOff x="0" y="0"/>
            <a:chExt cx="4936702" cy="81272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936702" cy="812726"/>
            </a:xfrm>
            <a:custGeom>
              <a:avLst/>
              <a:gdLst/>
              <a:ahLst/>
              <a:cxnLst/>
              <a:rect l="l" t="t" r="r" b="b"/>
              <a:pathLst>
                <a:path w="4936702" h="812726">
                  <a:moveTo>
                    <a:pt x="4812242" y="812726"/>
                  </a:moveTo>
                  <a:lnTo>
                    <a:pt x="124460" y="812726"/>
                  </a:lnTo>
                  <a:cubicBezTo>
                    <a:pt x="55880" y="812726"/>
                    <a:pt x="0" y="756846"/>
                    <a:pt x="0" y="68826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4812242" y="0"/>
                  </a:lnTo>
                  <a:cubicBezTo>
                    <a:pt x="4880821" y="0"/>
                    <a:pt x="4936702" y="55880"/>
                    <a:pt x="4936702" y="124460"/>
                  </a:cubicBezTo>
                  <a:lnTo>
                    <a:pt x="4936702" y="688266"/>
                  </a:lnTo>
                  <a:cubicBezTo>
                    <a:pt x="4936702" y="756846"/>
                    <a:pt x="4880821" y="812726"/>
                    <a:pt x="4812242" y="812726"/>
                  </a:cubicBezTo>
                  <a:close/>
                </a:path>
              </a:pathLst>
            </a:custGeom>
            <a:solidFill>
              <a:srgbClr val="DF8665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7" name="Picture 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1324697" y="1772335"/>
            <a:ext cx="4629150" cy="82296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865322" y="2990607"/>
            <a:ext cx="8303761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Where Gen Z Gets News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565153" y="2347771"/>
            <a:ext cx="281062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30"/>
              </a:lnSpc>
            </a:pPr>
            <a:r>
              <a:rPr lang="en-US" sz="1800" spc="179">
                <a:solidFill>
                  <a:srgbClr val="F8F4F0"/>
                </a:solidFill>
                <a:latin typeface="Nunito Sans"/>
                <a:ea typeface="Nunito Sans"/>
                <a:cs typeface="Nunito Sans"/>
                <a:sym typeface="Nunito Sans"/>
              </a:rPr>
              <a:t>ISSUE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462211" y="4281813"/>
            <a:ext cx="9464345" cy="5508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Gen Zers are more likely to choose social media over traditional media for news. </a:t>
            </a:r>
          </a:p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But simply posting to social media is no guarantee your message will reach Gen Z.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2" name="TextBox 1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9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7877" y="-89442"/>
            <a:ext cx="18386604" cy="12250075"/>
          </a:xfrm>
          <a:custGeom>
            <a:avLst/>
            <a:gdLst/>
            <a:ahLst/>
            <a:cxnLst/>
            <a:rect l="l" t="t" r="r" b="b"/>
            <a:pathLst>
              <a:path w="18386604" h="12250075">
                <a:moveTo>
                  <a:pt x="0" y="0"/>
                </a:moveTo>
                <a:lnTo>
                  <a:pt x="18386604" y="0"/>
                </a:lnTo>
                <a:lnTo>
                  <a:pt x="18386604" y="12250075"/>
                </a:lnTo>
                <a:lnTo>
                  <a:pt x="0" y="122500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3" b="-93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519024" y="-282272"/>
            <a:ext cx="17249953" cy="1823762"/>
            <a:chOff x="0" y="0"/>
            <a:chExt cx="6246358" cy="660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246358" cy="660400"/>
            </a:xfrm>
            <a:custGeom>
              <a:avLst/>
              <a:gdLst/>
              <a:ahLst/>
              <a:cxnLst/>
              <a:rect l="l" t="t" r="r" b="b"/>
              <a:pathLst>
                <a:path w="6246358" h="660400">
                  <a:moveTo>
                    <a:pt x="612189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121898" y="0"/>
                  </a:lnTo>
                  <a:cubicBezTo>
                    <a:pt x="6190478" y="0"/>
                    <a:pt x="6246358" y="55880"/>
                    <a:pt x="6246358" y="124460"/>
                  </a:cubicBezTo>
                  <a:lnTo>
                    <a:pt x="6246358" y="535940"/>
                  </a:lnTo>
                  <a:cubicBezTo>
                    <a:pt x="6246358" y="604520"/>
                    <a:pt x="6190478" y="660400"/>
                    <a:pt x="6121898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19024" y="6331227"/>
            <a:ext cx="17249953" cy="4774483"/>
            <a:chOff x="0" y="0"/>
            <a:chExt cx="6246358" cy="172888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246358" cy="1728882"/>
            </a:xfrm>
            <a:custGeom>
              <a:avLst/>
              <a:gdLst/>
              <a:ahLst/>
              <a:cxnLst/>
              <a:rect l="l" t="t" r="r" b="b"/>
              <a:pathLst>
                <a:path w="6246358" h="1728882">
                  <a:moveTo>
                    <a:pt x="6121898" y="1728882"/>
                  </a:moveTo>
                  <a:lnTo>
                    <a:pt x="124460" y="1728882"/>
                  </a:lnTo>
                  <a:cubicBezTo>
                    <a:pt x="55880" y="1728882"/>
                    <a:pt x="0" y="1673002"/>
                    <a:pt x="0" y="160442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121898" y="0"/>
                  </a:lnTo>
                  <a:cubicBezTo>
                    <a:pt x="6190478" y="0"/>
                    <a:pt x="6246358" y="55880"/>
                    <a:pt x="6246358" y="124460"/>
                  </a:cubicBezTo>
                  <a:lnTo>
                    <a:pt x="6246358" y="1604422"/>
                  </a:lnTo>
                  <a:cubicBezTo>
                    <a:pt x="6246358" y="1673002"/>
                    <a:pt x="6190478" y="1728882"/>
                    <a:pt x="6121898" y="1728882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514485" y="7225395"/>
            <a:ext cx="2070283" cy="392947"/>
            <a:chOff x="0" y="0"/>
            <a:chExt cx="3636337" cy="6901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636337" cy="690190"/>
            </a:xfrm>
            <a:custGeom>
              <a:avLst/>
              <a:gdLst/>
              <a:ahLst/>
              <a:cxnLst/>
              <a:rect l="l" t="t" r="r" b="b"/>
              <a:pathLst>
                <a:path w="3636337" h="690190">
                  <a:moveTo>
                    <a:pt x="3511877" y="690190"/>
                  </a:moveTo>
                  <a:lnTo>
                    <a:pt x="124460" y="690190"/>
                  </a:lnTo>
                  <a:cubicBezTo>
                    <a:pt x="55880" y="690190"/>
                    <a:pt x="0" y="634310"/>
                    <a:pt x="0" y="5657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1877" y="0"/>
                  </a:lnTo>
                  <a:cubicBezTo>
                    <a:pt x="3580457" y="0"/>
                    <a:pt x="3636337" y="55880"/>
                    <a:pt x="3636337" y="124460"/>
                  </a:cubicBezTo>
                  <a:lnTo>
                    <a:pt x="3636337" y="565730"/>
                  </a:lnTo>
                  <a:cubicBezTo>
                    <a:pt x="3636337" y="634310"/>
                    <a:pt x="3580457" y="690190"/>
                    <a:pt x="3511877" y="69019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514485" y="7918368"/>
            <a:ext cx="4547627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Social Media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72594" y="7283312"/>
            <a:ext cx="2012175" cy="258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45"/>
              </a:lnSpc>
            </a:pPr>
            <a:r>
              <a:rPr lang="en-US" sz="1589" spc="158">
                <a:solidFill>
                  <a:srgbClr val="000000"/>
                </a:solidFill>
                <a:latin typeface="Nunito Sans"/>
                <a:ea typeface="Nunito Sans"/>
                <a:cs typeface="Nunito Sans"/>
                <a:sym typeface="Nunito Sans"/>
              </a:rPr>
              <a:t>RESULTS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2424" y="6711565"/>
            <a:ext cx="12557774" cy="3873260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3" name="TextBox 13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86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76792" y="576792"/>
            <a:ext cx="17134417" cy="8235414"/>
            <a:chOff x="0" y="0"/>
            <a:chExt cx="6204521" cy="29821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204521" cy="2982115"/>
            </a:xfrm>
            <a:custGeom>
              <a:avLst/>
              <a:gdLst/>
              <a:ahLst/>
              <a:cxnLst/>
              <a:rect l="l" t="t" r="r" b="b"/>
              <a:pathLst>
                <a:path w="6204521" h="2982115">
                  <a:moveTo>
                    <a:pt x="6080061" y="2982115"/>
                  </a:moveTo>
                  <a:lnTo>
                    <a:pt x="124460" y="2982115"/>
                  </a:lnTo>
                  <a:cubicBezTo>
                    <a:pt x="55880" y="2982115"/>
                    <a:pt x="0" y="2926235"/>
                    <a:pt x="0" y="285765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080061" y="0"/>
                  </a:lnTo>
                  <a:cubicBezTo>
                    <a:pt x="6148641" y="0"/>
                    <a:pt x="6204521" y="55880"/>
                    <a:pt x="6204521" y="124460"/>
                  </a:cubicBezTo>
                  <a:lnTo>
                    <a:pt x="6204521" y="2857655"/>
                  </a:lnTo>
                  <a:cubicBezTo>
                    <a:pt x="6204521" y="2926235"/>
                    <a:pt x="6148641" y="2982115"/>
                    <a:pt x="6080061" y="2982115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0270990" y="576792"/>
            <a:ext cx="7440219" cy="8235414"/>
            <a:chOff x="0" y="0"/>
            <a:chExt cx="9920291" cy="10980551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/>
            <a:srcRect l="12958" r="12958"/>
            <a:stretch>
              <a:fillRect/>
            </a:stretch>
          </p:blipFill>
          <p:spPr>
            <a:xfrm>
              <a:off x="0" y="0"/>
              <a:ext cx="9920291" cy="10980551"/>
            </a:xfrm>
            <a:prstGeom prst="rect">
              <a:avLst/>
            </a:prstGeom>
          </p:spPr>
        </p:pic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09" y="1994049"/>
            <a:ext cx="10517990" cy="6936152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03078" y="1855406"/>
            <a:ext cx="9467912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Why Social Media?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3478579" y="1199742"/>
            <a:ext cx="4116910" cy="462711"/>
            <a:chOff x="0" y="0"/>
            <a:chExt cx="5489213" cy="616948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5489213" cy="616948"/>
              <a:chOff x="0" y="0"/>
              <a:chExt cx="7231123" cy="812726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7231124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7231124" h="812726">
                    <a:moveTo>
                      <a:pt x="7106663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7106663" y="0"/>
                    </a:lnTo>
                    <a:cubicBezTo>
                      <a:pt x="7175243" y="0"/>
                      <a:pt x="7231124" y="55880"/>
                      <a:pt x="7231124" y="124460"/>
                    </a:cubicBezTo>
                    <a:lnTo>
                      <a:pt x="7231124" y="688266"/>
                    </a:lnTo>
                    <a:cubicBezTo>
                      <a:pt x="7231124" y="756846"/>
                      <a:pt x="7175243" y="812726"/>
                      <a:pt x="7106663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71443" y="109084"/>
              <a:ext cx="5346327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spc="179">
                  <a:solidFill>
                    <a:srgbClr val="FFF9F4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UNDERSTANDING GEN Z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3" name="TextBox 13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8812205"/>
            <a:ext cx="18288000" cy="1857317"/>
            <a:chOff x="0" y="0"/>
            <a:chExt cx="6622243" cy="6725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672551"/>
            </a:xfrm>
            <a:custGeom>
              <a:avLst/>
              <a:gdLst/>
              <a:ahLst/>
              <a:cxnLst/>
              <a:rect l="l" t="t" r="r" b="b"/>
              <a:pathLst>
                <a:path w="6622244" h="672551">
                  <a:moveTo>
                    <a:pt x="6497783" y="672550"/>
                  </a:moveTo>
                  <a:lnTo>
                    <a:pt x="124460" y="672550"/>
                  </a:lnTo>
                  <a:cubicBezTo>
                    <a:pt x="55880" y="672550"/>
                    <a:pt x="0" y="616670"/>
                    <a:pt x="0" y="54809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548091"/>
                  </a:lnTo>
                  <a:cubicBezTo>
                    <a:pt x="6622244" y="616670"/>
                    <a:pt x="6566364" y="672551"/>
                    <a:pt x="6497784" y="672551"/>
                  </a:cubicBezTo>
                  <a:close/>
                </a:path>
              </a:pathLst>
            </a:custGeom>
            <a:solidFill>
              <a:srgbClr val="225A69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3938" y="855265"/>
            <a:ext cx="9579362" cy="794365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1662798"/>
            <a:ext cx="8115300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Where On Social Media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2764174"/>
            <a:ext cx="7648007" cy="6442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Don’t actively seek out news</a:t>
            </a:r>
          </a:p>
          <a:p>
            <a:pPr marL="863588" lvl="1" indent="-431794" algn="l">
              <a:lnSpc>
                <a:spcPts val="7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Social Scrolling</a:t>
            </a:r>
          </a:p>
          <a:p>
            <a:pPr marL="1727176" lvl="2" indent="-575725" algn="l">
              <a:lnSpc>
                <a:spcPts val="7399"/>
              </a:lnSpc>
              <a:buFont typeface="Arial"/>
              <a:buChar char="⚬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Accounts they follow/trust</a:t>
            </a:r>
          </a:p>
          <a:p>
            <a:pPr marL="1727176" lvl="2" indent="-575725" algn="l">
              <a:lnSpc>
                <a:spcPts val="7399"/>
              </a:lnSpc>
              <a:buFont typeface="Arial"/>
              <a:buChar char="⚬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Influencers</a:t>
            </a:r>
          </a:p>
          <a:p>
            <a:pPr marL="1727176" lvl="2" indent="-575725" algn="l">
              <a:lnSpc>
                <a:spcPts val="7399"/>
              </a:lnSpc>
              <a:buFont typeface="Arial"/>
              <a:buChar char="⚬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Hashtags</a:t>
            </a:r>
          </a:p>
          <a:p>
            <a:pPr algn="l">
              <a:lnSpc>
                <a:spcPts val="7399"/>
              </a:lnSpc>
            </a:pPr>
            <a:endParaRPr lang="en-US" sz="3999">
              <a:solidFill>
                <a:srgbClr val="161C29"/>
              </a:solidFill>
              <a:latin typeface="Nunito Sans"/>
              <a:ea typeface="Nunito Sans"/>
              <a:cs typeface="Nunito Sans"/>
              <a:sym typeface="Nunito Sans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086809" y="1028700"/>
            <a:ext cx="4116910" cy="462711"/>
            <a:chOff x="0" y="0"/>
            <a:chExt cx="5489213" cy="616948"/>
          </a:xfrm>
        </p:grpSpPr>
        <p:grpSp>
          <p:nvGrpSpPr>
            <p:cNvPr id="8" name="Group 8"/>
            <p:cNvGrpSpPr/>
            <p:nvPr/>
          </p:nvGrpSpPr>
          <p:grpSpPr>
            <a:xfrm>
              <a:off x="0" y="0"/>
              <a:ext cx="5489213" cy="616948"/>
              <a:chOff x="0" y="0"/>
              <a:chExt cx="7231123" cy="812726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7231124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7231124" h="812726">
                    <a:moveTo>
                      <a:pt x="7106663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7106663" y="0"/>
                    </a:lnTo>
                    <a:cubicBezTo>
                      <a:pt x="7175243" y="0"/>
                      <a:pt x="7231124" y="55880"/>
                      <a:pt x="7231124" y="124460"/>
                    </a:cubicBezTo>
                    <a:lnTo>
                      <a:pt x="7231124" y="688266"/>
                    </a:lnTo>
                    <a:cubicBezTo>
                      <a:pt x="7231124" y="756846"/>
                      <a:pt x="7175243" y="812726"/>
                      <a:pt x="7106663" y="812726"/>
                    </a:cubicBezTo>
                    <a:close/>
                  </a:path>
                </a:pathLst>
              </a:custGeom>
              <a:solidFill>
                <a:srgbClr val="225A69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TextBox 10"/>
            <p:cNvSpPr txBox="1"/>
            <p:nvPr/>
          </p:nvSpPr>
          <p:spPr>
            <a:xfrm>
              <a:off x="71443" y="109084"/>
              <a:ext cx="5346327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spc="179">
                  <a:solidFill>
                    <a:srgbClr val="FFF9F4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UNDERSTANDING GEN Z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2" name="TextBox 1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655819"/>
            <a:ext cx="18288000" cy="5217504"/>
            <a:chOff x="0" y="0"/>
            <a:chExt cx="6622243" cy="18893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1889303"/>
            </a:xfrm>
            <a:custGeom>
              <a:avLst/>
              <a:gdLst/>
              <a:ahLst/>
              <a:cxnLst/>
              <a:rect l="l" t="t" r="r" b="b"/>
              <a:pathLst>
                <a:path w="6622244" h="1889303">
                  <a:moveTo>
                    <a:pt x="6497783" y="1889303"/>
                  </a:moveTo>
                  <a:lnTo>
                    <a:pt x="124460" y="1889303"/>
                  </a:lnTo>
                  <a:cubicBezTo>
                    <a:pt x="55880" y="1889303"/>
                    <a:pt x="0" y="1833423"/>
                    <a:pt x="0" y="176484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1764843"/>
                  </a:lnTo>
                  <a:cubicBezTo>
                    <a:pt x="6622244" y="1833423"/>
                    <a:pt x="6566364" y="1889303"/>
                    <a:pt x="6497784" y="1889303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636964" y="802451"/>
            <a:ext cx="5715078" cy="1569568"/>
            <a:chOff x="0" y="0"/>
            <a:chExt cx="7620103" cy="20927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7620103" cy="2092757"/>
              <a:chOff x="0" y="0"/>
              <a:chExt cx="3542195" cy="1009643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3542195" cy="1009643"/>
              </a:xfrm>
              <a:custGeom>
                <a:avLst/>
                <a:gdLst/>
                <a:ahLst/>
                <a:cxnLst/>
                <a:rect l="l" t="t" r="r" b="b"/>
                <a:pathLst>
                  <a:path w="3542195" h="1009643">
                    <a:moveTo>
                      <a:pt x="3417735" y="1009643"/>
                    </a:moveTo>
                    <a:lnTo>
                      <a:pt x="124460" y="1009643"/>
                    </a:lnTo>
                    <a:cubicBezTo>
                      <a:pt x="55880" y="1009643"/>
                      <a:pt x="0" y="953763"/>
                      <a:pt x="0" y="88518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417736" y="0"/>
                    </a:lnTo>
                    <a:cubicBezTo>
                      <a:pt x="3486315" y="0"/>
                      <a:pt x="3542195" y="55880"/>
                      <a:pt x="3542195" y="124460"/>
                    </a:cubicBezTo>
                    <a:lnTo>
                      <a:pt x="3542195" y="885183"/>
                    </a:lnTo>
                    <a:cubicBezTo>
                      <a:pt x="3542195" y="953763"/>
                      <a:pt x="3486315" y="1009643"/>
                      <a:pt x="3417736" y="1009643"/>
                    </a:cubicBezTo>
                    <a:close/>
                  </a:path>
                </a:pathLst>
              </a:custGeom>
              <a:solidFill>
                <a:srgbClr val="DF8665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0" y="315494"/>
              <a:ext cx="7620103" cy="14141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200" b="1" spc="320" dirty="0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FOSTER A </a:t>
              </a:r>
            </a:p>
            <a:p>
              <a:pPr algn="ctr">
                <a:lnSpc>
                  <a:spcPts val="4320"/>
                </a:lnSpc>
              </a:pPr>
              <a:r>
                <a:rPr lang="en-US" sz="3200" b="1" spc="320" dirty="0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RELATIONSHIP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759461" y="802451"/>
            <a:ext cx="5715078" cy="1569568"/>
            <a:chOff x="0" y="0"/>
            <a:chExt cx="7620103" cy="2092757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7620103" cy="2092757"/>
              <a:chOff x="0" y="0"/>
              <a:chExt cx="3542195" cy="972816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3542195" cy="972816"/>
              </a:xfrm>
              <a:custGeom>
                <a:avLst/>
                <a:gdLst/>
                <a:ahLst/>
                <a:cxnLst/>
                <a:rect l="l" t="t" r="r" b="b"/>
                <a:pathLst>
                  <a:path w="3542195" h="972816">
                    <a:moveTo>
                      <a:pt x="3417735" y="972816"/>
                    </a:moveTo>
                    <a:lnTo>
                      <a:pt x="124460" y="972816"/>
                    </a:lnTo>
                    <a:cubicBezTo>
                      <a:pt x="55880" y="972816"/>
                      <a:pt x="0" y="916936"/>
                      <a:pt x="0" y="848355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417736" y="0"/>
                    </a:lnTo>
                    <a:cubicBezTo>
                      <a:pt x="3486315" y="0"/>
                      <a:pt x="3542195" y="55880"/>
                      <a:pt x="3542195" y="124460"/>
                    </a:cubicBezTo>
                    <a:lnTo>
                      <a:pt x="3542195" y="848356"/>
                    </a:lnTo>
                    <a:cubicBezTo>
                      <a:pt x="3542195" y="916936"/>
                      <a:pt x="3486315" y="972816"/>
                      <a:pt x="3417736" y="972816"/>
                    </a:cubicBezTo>
                    <a:close/>
                  </a:path>
                </a:pathLst>
              </a:custGeom>
              <a:solidFill>
                <a:srgbClr val="DF8665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0" y="315494"/>
              <a:ext cx="7620103" cy="14141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200" b="1" spc="320" dirty="0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REACH DURING AN EMERGENCY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696927" y="3331025"/>
            <a:ext cx="8035047" cy="4938437"/>
            <a:chOff x="0" y="0"/>
            <a:chExt cx="10713396" cy="6584583"/>
          </a:xfrm>
        </p:grpSpPr>
        <p:grpSp>
          <p:nvGrpSpPr>
            <p:cNvPr id="13" name="Group 13"/>
            <p:cNvGrpSpPr/>
            <p:nvPr/>
          </p:nvGrpSpPr>
          <p:grpSpPr>
            <a:xfrm>
              <a:off x="6338950" y="0"/>
              <a:ext cx="4022915" cy="4022915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25A69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32375" tIns="32375" rIns="32375" bIns="32375" rtlCol="0" anchor="ctr"/>
              <a:lstStyle/>
              <a:p>
                <a:pPr algn="ctr">
                  <a:lnSpc>
                    <a:spcPts val="1920"/>
                  </a:lnSpc>
                </a:pPr>
                <a:endParaRPr/>
              </a:p>
            </p:txBody>
          </p:sp>
        </p:grpSp>
        <p:sp>
          <p:nvSpPr>
            <p:cNvPr id="16" name="Freeform 16"/>
            <p:cNvSpPr/>
            <p:nvPr/>
          </p:nvSpPr>
          <p:spPr>
            <a:xfrm>
              <a:off x="6934267" y="701527"/>
              <a:ext cx="2832281" cy="2619860"/>
            </a:xfrm>
            <a:custGeom>
              <a:avLst/>
              <a:gdLst/>
              <a:ahLst/>
              <a:cxnLst/>
              <a:rect l="l" t="t" r="r" b="b"/>
              <a:pathLst>
                <a:path w="2832281" h="2619860">
                  <a:moveTo>
                    <a:pt x="0" y="0"/>
                  </a:moveTo>
                  <a:lnTo>
                    <a:pt x="2832281" y="0"/>
                  </a:lnTo>
                  <a:lnTo>
                    <a:pt x="2832281" y="2619860"/>
                  </a:lnTo>
                  <a:lnTo>
                    <a:pt x="0" y="26198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5987419" y="4407966"/>
              <a:ext cx="4725977" cy="1052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626"/>
                </a:lnSpc>
              </a:pPr>
              <a:r>
                <a:rPr lang="en-US" sz="4733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Build Trust</a:t>
              </a:r>
            </a:p>
          </p:txBody>
        </p:sp>
        <p:grpSp>
          <p:nvGrpSpPr>
            <p:cNvPr id="18" name="Group 18"/>
            <p:cNvGrpSpPr/>
            <p:nvPr/>
          </p:nvGrpSpPr>
          <p:grpSpPr>
            <a:xfrm>
              <a:off x="352054" y="0"/>
              <a:ext cx="4028898" cy="4028898"/>
              <a:chOff x="0" y="0"/>
              <a:chExt cx="812800" cy="8128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25A69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32423" tIns="32423" rIns="32423" bIns="32423" rtlCol="0" anchor="ctr"/>
              <a:lstStyle/>
              <a:p>
                <a:pPr algn="ctr">
                  <a:lnSpc>
                    <a:spcPts val="1920"/>
                  </a:lnSpc>
                </a:pPr>
                <a:endParaRPr/>
              </a:p>
            </p:txBody>
          </p:sp>
        </p:grpSp>
        <p:sp>
          <p:nvSpPr>
            <p:cNvPr id="21" name="Freeform 21"/>
            <p:cNvSpPr/>
            <p:nvPr/>
          </p:nvSpPr>
          <p:spPr>
            <a:xfrm>
              <a:off x="1088392" y="736338"/>
              <a:ext cx="2556221" cy="2556221"/>
            </a:xfrm>
            <a:custGeom>
              <a:avLst/>
              <a:gdLst/>
              <a:ahLst/>
              <a:cxnLst/>
              <a:rect l="l" t="t" r="r" b="b"/>
              <a:pathLst>
                <a:path w="2556221" h="2556221">
                  <a:moveTo>
                    <a:pt x="0" y="0"/>
                  </a:moveTo>
                  <a:lnTo>
                    <a:pt x="2556221" y="0"/>
                  </a:lnTo>
                  <a:lnTo>
                    <a:pt x="2556221" y="2556221"/>
                  </a:lnTo>
                  <a:lnTo>
                    <a:pt x="0" y="25562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4414664"/>
              <a:ext cx="4733005" cy="21699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636"/>
                </a:lnSpc>
              </a:pPr>
              <a:r>
                <a:rPr lang="en-US" sz="474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Establish </a:t>
              </a:r>
            </a:p>
            <a:p>
              <a:pPr algn="ctr">
                <a:lnSpc>
                  <a:spcPts val="6636"/>
                </a:lnSpc>
              </a:pPr>
              <a:r>
                <a:rPr lang="en-US" sz="474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a Brand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9348885" y="3365849"/>
            <a:ext cx="7910415" cy="4868790"/>
            <a:chOff x="0" y="0"/>
            <a:chExt cx="10547220" cy="6491720"/>
          </a:xfrm>
        </p:grpSpPr>
        <p:grpSp>
          <p:nvGrpSpPr>
            <p:cNvPr id="24" name="Group 24"/>
            <p:cNvGrpSpPr/>
            <p:nvPr/>
          </p:nvGrpSpPr>
          <p:grpSpPr>
            <a:xfrm>
              <a:off x="346593" y="0"/>
              <a:ext cx="3966405" cy="3966405"/>
              <a:chOff x="0" y="0"/>
              <a:chExt cx="812800" cy="81280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25A69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TextBox 26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32375" tIns="32375" rIns="32375" bIns="32375" rtlCol="0" anchor="ctr"/>
              <a:lstStyle/>
              <a:p>
                <a:pPr algn="ctr">
                  <a:lnSpc>
                    <a:spcPts val="1920"/>
                  </a:lnSpc>
                </a:pPr>
                <a:endParaRPr/>
              </a:p>
            </p:txBody>
          </p:sp>
        </p:grpSp>
        <p:sp>
          <p:nvSpPr>
            <p:cNvPr id="27" name="Freeform 27"/>
            <p:cNvSpPr/>
            <p:nvPr/>
          </p:nvSpPr>
          <p:spPr>
            <a:xfrm>
              <a:off x="856978" y="633783"/>
              <a:ext cx="2945636" cy="2698839"/>
            </a:xfrm>
            <a:custGeom>
              <a:avLst/>
              <a:gdLst/>
              <a:ahLst/>
              <a:cxnLst/>
              <a:rect l="l" t="t" r="r" b="b"/>
              <a:pathLst>
                <a:path w="2945636" h="2698839">
                  <a:moveTo>
                    <a:pt x="0" y="0"/>
                  </a:moveTo>
                  <a:lnTo>
                    <a:pt x="2945635" y="0"/>
                  </a:lnTo>
                  <a:lnTo>
                    <a:pt x="2945635" y="2698839"/>
                  </a:lnTo>
                  <a:lnTo>
                    <a:pt x="0" y="26988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4354235"/>
              <a:ext cx="4659591" cy="21374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533"/>
                </a:lnSpc>
              </a:pPr>
              <a:r>
                <a:rPr lang="en-US" sz="4666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Engaging Content</a:t>
              </a:r>
            </a:p>
          </p:txBody>
        </p:sp>
        <p:grpSp>
          <p:nvGrpSpPr>
            <p:cNvPr id="29" name="Group 29"/>
            <p:cNvGrpSpPr/>
            <p:nvPr/>
          </p:nvGrpSpPr>
          <p:grpSpPr>
            <a:xfrm>
              <a:off x="6240626" y="0"/>
              <a:ext cx="3960515" cy="3960515"/>
              <a:chOff x="0" y="0"/>
              <a:chExt cx="812800" cy="81280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25A69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TextBox 31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32327" tIns="32327" rIns="32327" bIns="32327" rtlCol="0" anchor="ctr"/>
              <a:lstStyle/>
              <a:p>
                <a:pPr algn="ctr">
                  <a:lnSpc>
                    <a:spcPts val="1920"/>
                  </a:lnSpc>
                </a:pPr>
                <a:endParaRPr/>
              </a:p>
            </p:txBody>
          </p:sp>
        </p:grpSp>
        <p:sp>
          <p:nvSpPr>
            <p:cNvPr id="32" name="Freeform 32"/>
            <p:cNvSpPr/>
            <p:nvPr/>
          </p:nvSpPr>
          <p:spPr>
            <a:xfrm>
              <a:off x="6705724" y="501083"/>
              <a:ext cx="3030319" cy="2958349"/>
            </a:xfrm>
            <a:custGeom>
              <a:avLst/>
              <a:gdLst/>
              <a:ahLst/>
              <a:cxnLst/>
              <a:rect l="l" t="t" r="r" b="b"/>
              <a:pathLst>
                <a:path w="3030319" h="2958349">
                  <a:moveTo>
                    <a:pt x="0" y="0"/>
                  </a:moveTo>
                  <a:lnTo>
                    <a:pt x="3030320" y="0"/>
                  </a:lnTo>
                  <a:lnTo>
                    <a:pt x="3030320" y="2958349"/>
                  </a:lnTo>
                  <a:lnTo>
                    <a:pt x="0" y="29583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5894548" y="4347642"/>
              <a:ext cx="4652672" cy="10201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523"/>
                </a:lnSpc>
              </a:pPr>
              <a:r>
                <a:rPr lang="en-US" sz="4659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Influencers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35" name="TextBox 35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426056" y="0"/>
            <a:ext cx="6861944" cy="10287000"/>
            <a:chOff x="0" y="0"/>
            <a:chExt cx="9149258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5231" r="5231"/>
            <a:stretch>
              <a:fillRect/>
            </a:stretch>
          </p:blipFill>
          <p:spPr>
            <a:xfrm>
              <a:off x="0" y="0"/>
              <a:ext cx="9149258" cy="1371600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0" y="9258300"/>
            <a:ext cx="18288000" cy="1823762"/>
            <a:chOff x="0" y="0"/>
            <a:chExt cx="6622243" cy="660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622244" cy="660400"/>
            </a:xfrm>
            <a:custGeom>
              <a:avLst/>
              <a:gdLst/>
              <a:ahLst/>
              <a:cxnLst/>
              <a:rect l="l" t="t" r="r" b="b"/>
              <a:pathLst>
                <a:path w="6622244" h="660400">
                  <a:moveTo>
                    <a:pt x="6497783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535940"/>
                  </a:lnTo>
                  <a:cubicBezTo>
                    <a:pt x="6622244" y="604520"/>
                    <a:pt x="6566364" y="660400"/>
                    <a:pt x="6497784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2451" y="942704"/>
            <a:ext cx="5209172" cy="585639"/>
            <a:chOff x="0" y="0"/>
            <a:chExt cx="5874162" cy="6604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874162" cy="660400"/>
            </a:xfrm>
            <a:custGeom>
              <a:avLst/>
              <a:gdLst/>
              <a:ahLst/>
              <a:cxnLst/>
              <a:rect l="l" t="t" r="r" b="b"/>
              <a:pathLst>
                <a:path w="5874162" h="660400">
                  <a:moveTo>
                    <a:pt x="57497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49702" y="0"/>
                  </a:lnTo>
                  <a:cubicBezTo>
                    <a:pt x="5818282" y="0"/>
                    <a:pt x="5874162" y="55880"/>
                    <a:pt x="5874162" y="124460"/>
                  </a:cubicBezTo>
                  <a:lnTo>
                    <a:pt x="5874162" y="535940"/>
                  </a:lnTo>
                  <a:cubicBezTo>
                    <a:pt x="5874162" y="604520"/>
                    <a:pt x="5818282" y="660400"/>
                    <a:pt x="5749702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28700" y="1684364"/>
            <a:ext cx="9055615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Establish a Brand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23102" y="1105751"/>
            <a:ext cx="520917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30"/>
              </a:lnSpc>
            </a:pPr>
            <a:r>
              <a:rPr lang="en-US" sz="1800" spc="17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FOSTER A RELATIONSHIP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57086" y="2657336"/>
            <a:ext cx="9881713" cy="4852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783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More than logo, colors, font</a:t>
            </a:r>
          </a:p>
          <a:p>
            <a:pPr marL="863588" lvl="1" indent="-431794" algn="l">
              <a:lnSpc>
                <a:spcPts val="783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Recognizable identity</a:t>
            </a:r>
          </a:p>
          <a:p>
            <a:pPr marL="863588" lvl="1" indent="-431794" algn="l">
              <a:lnSpc>
                <a:spcPts val="783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Reflects your mission/values</a:t>
            </a:r>
          </a:p>
          <a:p>
            <a:pPr marL="863588" lvl="1" indent="-431794" algn="l">
              <a:lnSpc>
                <a:spcPts val="783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Reflects your commitment to the public</a:t>
            </a:r>
          </a:p>
          <a:p>
            <a:pPr marL="863588" lvl="1" indent="-431794" algn="l">
              <a:lnSpc>
                <a:spcPts val="783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Be consistent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2" name="TextBox 1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312" y="-282272"/>
            <a:ext cx="18294312" cy="1823762"/>
            <a:chOff x="0" y="0"/>
            <a:chExt cx="6624529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4530" cy="660400"/>
            </a:xfrm>
            <a:custGeom>
              <a:avLst/>
              <a:gdLst/>
              <a:ahLst/>
              <a:cxnLst/>
              <a:rect l="l" t="t" r="r" b="b"/>
              <a:pathLst>
                <a:path w="6624530" h="660400">
                  <a:moveTo>
                    <a:pt x="650006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00070" y="0"/>
                  </a:lnTo>
                  <a:cubicBezTo>
                    <a:pt x="6568649" y="0"/>
                    <a:pt x="6624530" y="55880"/>
                    <a:pt x="6624530" y="124460"/>
                  </a:cubicBezTo>
                  <a:lnTo>
                    <a:pt x="6624530" y="535940"/>
                  </a:lnTo>
                  <a:cubicBezTo>
                    <a:pt x="6624530" y="604520"/>
                    <a:pt x="6568649" y="660400"/>
                    <a:pt x="6500070" y="660400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1344621" y="3499858"/>
            <a:ext cx="6356958" cy="6356958"/>
          </a:xfrm>
          <a:custGeom>
            <a:avLst/>
            <a:gdLst/>
            <a:ahLst/>
            <a:cxnLst/>
            <a:rect l="l" t="t" r="r" b="b"/>
            <a:pathLst>
              <a:path w="6356958" h="6356958">
                <a:moveTo>
                  <a:pt x="0" y="0"/>
                </a:moveTo>
                <a:lnTo>
                  <a:pt x="6356958" y="0"/>
                </a:lnTo>
                <a:lnTo>
                  <a:pt x="6356958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9756124" y="3499858"/>
            <a:ext cx="6356958" cy="6356958"/>
          </a:xfrm>
          <a:custGeom>
            <a:avLst/>
            <a:gdLst/>
            <a:ahLst/>
            <a:cxnLst/>
            <a:rect l="l" t="t" r="r" b="b"/>
            <a:pathLst>
              <a:path w="6356958" h="6356958">
                <a:moveTo>
                  <a:pt x="0" y="0"/>
                </a:moveTo>
                <a:lnTo>
                  <a:pt x="6356959" y="0"/>
                </a:lnTo>
                <a:lnTo>
                  <a:pt x="635695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1344621" y="1749794"/>
            <a:ext cx="5209172" cy="585639"/>
            <a:chOff x="0" y="0"/>
            <a:chExt cx="5874162" cy="6604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874162" cy="660400"/>
            </a:xfrm>
            <a:custGeom>
              <a:avLst/>
              <a:gdLst/>
              <a:ahLst/>
              <a:cxnLst/>
              <a:rect l="l" t="t" r="r" b="b"/>
              <a:pathLst>
                <a:path w="5874162" h="660400">
                  <a:moveTo>
                    <a:pt x="57497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49702" y="0"/>
                  </a:lnTo>
                  <a:cubicBezTo>
                    <a:pt x="5818282" y="0"/>
                    <a:pt x="5874162" y="55880"/>
                    <a:pt x="5874162" y="124460"/>
                  </a:cubicBezTo>
                  <a:lnTo>
                    <a:pt x="5874162" y="535940"/>
                  </a:lnTo>
                  <a:cubicBezTo>
                    <a:pt x="5874162" y="604520"/>
                    <a:pt x="5818282" y="660400"/>
                    <a:pt x="5749702" y="660400"/>
                  </a:cubicBezTo>
                  <a:close/>
                </a:path>
              </a:pathLst>
            </a:custGeom>
            <a:solidFill>
              <a:srgbClr val="DF8665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380870" y="2491454"/>
            <a:ext cx="9055615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Establish a Brand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75272" y="1912841"/>
            <a:ext cx="520917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30"/>
              </a:lnSpc>
            </a:pPr>
            <a:r>
              <a:rPr lang="en-US" sz="1800" spc="179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FOSTER A RELATIONSHIP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1" name="TextBox 11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44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2272"/>
            <a:ext cx="18288000" cy="6065119"/>
            <a:chOff x="0" y="0"/>
            <a:chExt cx="6622243" cy="219623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2196232"/>
            </a:xfrm>
            <a:custGeom>
              <a:avLst/>
              <a:gdLst/>
              <a:ahLst/>
              <a:cxnLst/>
              <a:rect l="l" t="t" r="r" b="b"/>
              <a:pathLst>
                <a:path w="6622244" h="2196232">
                  <a:moveTo>
                    <a:pt x="6497783" y="2196232"/>
                  </a:moveTo>
                  <a:lnTo>
                    <a:pt x="124460" y="2196232"/>
                  </a:lnTo>
                  <a:cubicBezTo>
                    <a:pt x="55880" y="2196232"/>
                    <a:pt x="0" y="2140352"/>
                    <a:pt x="0" y="20717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2071772"/>
                  </a:lnTo>
                  <a:cubicBezTo>
                    <a:pt x="6622244" y="2140352"/>
                    <a:pt x="6566364" y="2196232"/>
                    <a:pt x="6497784" y="2196232"/>
                  </a:cubicBezTo>
                  <a:close/>
                </a:path>
              </a:pathLst>
            </a:custGeom>
            <a:solidFill>
              <a:srgbClr val="E9EFE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1086809" y="629609"/>
            <a:ext cx="237888" cy="237888"/>
          </a:xfrm>
          <a:custGeom>
            <a:avLst/>
            <a:gdLst/>
            <a:ahLst/>
            <a:cxnLst/>
            <a:rect l="l" t="t" r="r" b="b"/>
            <a:pathLst>
              <a:path w="237888" h="237888">
                <a:moveTo>
                  <a:pt x="0" y="0"/>
                </a:moveTo>
                <a:lnTo>
                  <a:pt x="237888" y="0"/>
                </a:lnTo>
                <a:lnTo>
                  <a:pt x="237888" y="237888"/>
                </a:lnTo>
                <a:lnTo>
                  <a:pt x="0" y="2378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3705407" y="1497105"/>
            <a:ext cx="13553893" cy="8030120"/>
            <a:chOff x="0" y="0"/>
            <a:chExt cx="5902179" cy="349679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902180" cy="3496797"/>
            </a:xfrm>
            <a:custGeom>
              <a:avLst/>
              <a:gdLst/>
              <a:ahLst/>
              <a:cxnLst/>
              <a:rect l="l" t="t" r="r" b="b"/>
              <a:pathLst>
                <a:path w="5902180" h="3496797">
                  <a:moveTo>
                    <a:pt x="5777719" y="3496796"/>
                  </a:moveTo>
                  <a:lnTo>
                    <a:pt x="124460" y="3496796"/>
                  </a:lnTo>
                  <a:cubicBezTo>
                    <a:pt x="55880" y="3496796"/>
                    <a:pt x="0" y="3440916"/>
                    <a:pt x="0" y="337233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77719" y="0"/>
                  </a:lnTo>
                  <a:cubicBezTo>
                    <a:pt x="5846299" y="0"/>
                    <a:pt x="5902180" y="55880"/>
                    <a:pt x="5902180" y="124460"/>
                  </a:cubicBezTo>
                  <a:lnTo>
                    <a:pt x="5902180" y="3372336"/>
                  </a:lnTo>
                  <a:cubicBezTo>
                    <a:pt x="5902180" y="3440916"/>
                    <a:pt x="5846299" y="3496797"/>
                    <a:pt x="5777719" y="3496797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1497105"/>
            <a:ext cx="5353413" cy="8030120"/>
            <a:chOff x="0" y="0"/>
            <a:chExt cx="6350000" cy="9525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9525000"/>
            </a:xfrm>
            <a:custGeom>
              <a:avLst/>
              <a:gdLst/>
              <a:ahLst/>
              <a:cxnLst/>
              <a:rect l="l" t="t" r="r" b="b"/>
              <a:pathLst>
                <a:path w="6350000" h="9525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4"/>
              <a:stretch>
                <a:fillRect l="-19627" r="-105513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122972" y="2785267"/>
            <a:ext cx="9296474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Build a Trust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6705850" y="1837678"/>
            <a:ext cx="5209172" cy="585639"/>
            <a:chOff x="0" y="0"/>
            <a:chExt cx="5874162" cy="6604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874162" cy="660400"/>
            </a:xfrm>
            <a:custGeom>
              <a:avLst/>
              <a:gdLst/>
              <a:ahLst/>
              <a:cxnLst/>
              <a:rect l="l" t="t" r="r" b="b"/>
              <a:pathLst>
                <a:path w="5874162" h="660400">
                  <a:moveTo>
                    <a:pt x="57497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49702" y="0"/>
                  </a:lnTo>
                  <a:cubicBezTo>
                    <a:pt x="5818282" y="0"/>
                    <a:pt x="5874162" y="55880"/>
                    <a:pt x="5874162" y="124460"/>
                  </a:cubicBezTo>
                  <a:lnTo>
                    <a:pt x="5874162" y="535940"/>
                  </a:lnTo>
                  <a:cubicBezTo>
                    <a:pt x="5874162" y="604520"/>
                    <a:pt x="5818282" y="660400"/>
                    <a:pt x="5749702" y="660400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6836501" y="2000725"/>
            <a:ext cx="520917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30"/>
              </a:lnSpc>
            </a:pPr>
            <a:r>
              <a:rPr lang="en-US" sz="1800" spc="179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FOSTER A RELATIONSHIP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7417169" y="3966367"/>
            <a:ext cx="3294500" cy="1440951"/>
            <a:chOff x="0" y="0"/>
            <a:chExt cx="4392667" cy="1921268"/>
          </a:xfrm>
        </p:grpSpPr>
        <p:grpSp>
          <p:nvGrpSpPr>
            <p:cNvPr id="14" name="Group 14"/>
            <p:cNvGrpSpPr/>
            <p:nvPr/>
          </p:nvGrpSpPr>
          <p:grpSpPr>
            <a:xfrm>
              <a:off x="0" y="0"/>
              <a:ext cx="4392667" cy="1921268"/>
              <a:chOff x="0" y="0"/>
              <a:chExt cx="1457919" cy="6604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45791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57919" h="660400">
                    <a:moveTo>
                      <a:pt x="1333459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33459" y="0"/>
                    </a:lnTo>
                    <a:cubicBezTo>
                      <a:pt x="1402039" y="0"/>
                      <a:pt x="1457919" y="55880"/>
                      <a:pt x="1457919" y="124460"/>
                    </a:cubicBezTo>
                    <a:lnTo>
                      <a:pt x="1457919" y="535940"/>
                    </a:lnTo>
                    <a:cubicBezTo>
                      <a:pt x="1457919" y="604520"/>
                      <a:pt x="1402039" y="660400"/>
                      <a:pt x="1333459" y="660400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" name="TextBox 16"/>
            <p:cNvSpPr txBox="1"/>
            <p:nvPr/>
          </p:nvSpPr>
          <p:spPr>
            <a:xfrm>
              <a:off x="149596" y="661549"/>
              <a:ext cx="4093475" cy="6648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Be Authentic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7417169" y="5881976"/>
            <a:ext cx="3294500" cy="1440951"/>
            <a:chOff x="0" y="0"/>
            <a:chExt cx="4392667" cy="1921268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4392667" cy="1921268"/>
              <a:chOff x="0" y="0"/>
              <a:chExt cx="1457919" cy="6604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145791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57919" h="660400">
                    <a:moveTo>
                      <a:pt x="1333459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33459" y="0"/>
                    </a:lnTo>
                    <a:cubicBezTo>
                      <a:pt x="1402039" y="0"/>
                      <a:pt x="1457919" y="55880"/>
                      <a:pt x="1457919" y="124460"/>
                    </a:cubicBezTo>
                    <a:lnTo>
                      <a:pt x="1457919" y="535940"/>
                    </a:lnTo>
                    <a:cubicBezTo>
                      <a:pt x="1457919" y="604520"/>
                      <a:pt x="1402039" y="660400"/>
                      <a:pt x="1333459" y="660400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" name="TextBox 20"/>
            <p:cNvSpPr txBox="1"/>
            <p:nvPr/>
          </p:nvSpPr>
          <p:spPr>
            <a:xfrm>
              <a:off x="149596" y="356749"/>
              <a:ext cx="4093475" cy="12744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Show </a:t>
              </a:r>
            </a:p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Human Side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7417169" y="7792061"/>
            <a:ext cx="3294500" cy="1440951"/>
            <a:chOff x="0" y="0"/>
            <a:chExt cx="4392667" cy="1921268"/>
          </a:xfrm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4392667" cy="1921268"/>
              <a:chOff x="0" y="0"/>
              <a:chExt cx="1457919" cy="6604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145791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57919" h="660400">
                    <a:moveTo>
                      <a:pt x="1333459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33459" y="0"/>
                    </a:lnTo>
                    <a:cubicBezTo>
                      <a:pt x="1402039" y="0"/>
                      <a:pt x="1457919" y="55880"/>
                      <a:pt x="1457919" y="124460"/>
                    </a:cubicBezTo>
                    <a:lnTo>
                      <a:pt x="1457919" y="535940"/>
                    </a:lnTo>
                    <a:cubicBezTo>
                      <a:pt x="1457919" y="604520"/>
                      <a:pt x="1402039" y="660400"/>
                      <a:pt x="1333459" y="660400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" name="TextBox 24"/>
            <p:cNvSpPr txBox="1"/>
            <p:nvPr/>
          </p:nvSpPr>
          <p:spPr>
            <a:xfrm>
              <a:off x="149596" y="356749"/>
              <a:ext cx="4093475" cy="12744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Manage </a:t>
              </a:r>
            </a:p>
            <a:p>
              <a:pPr algn="ctr">
                <a:lnSpc>
                  <a:spcPts val="3600"/>
                </a:lnSpc>
              </a:pPr>
              <a:r>
                <a:rPr lang="en-US" sz="3600" dirty="0" err="1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Misinfo</a:t>
              </a:r>
              <a:endParaRPr lang="en-US" sz="3600" dirty="0">
                <a:solidFill>
                  <a:srgbClr val="FFF9F4"/>
                </a:solidFill>
                <a:latin typeface="DM Serif Display"/>
                <a:ea typeface="DM Serif Display"/>
                <a:cs typeface="DM Serif Display"/>
                <a:sym typeface="DM Serif Display"/>
              </a:endParaRP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2064723" y="3971890"/>
            <a:ext cx="3294500" cy="1440951"/>
            <a:chOff x="0" y="0"/>
            <a:chExt cx="4392667" cy="1921268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4392667" cy="1921268"/>
              <a:chOff x="0" y="0"/>
              <a:chExt cx="1457919" cy="6604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145791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57919" h="660400">
                    <a:moveTo>
                      <a:pt x="1333459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33459" y="0"/>
                    </a:lnTo>
                    <a:cubicBezTo>
                      <a:pt x="1402039" y="0"/>
                      <a:pt x="1457919" y="55880"/>
                      <a:pt x="1457919" y="124460"/>
                    </a:cubicBezTo>
                    <a:lnTo>
                      <a:pt x="1457919" y="535940"/>
                    </a:lnTo>
                    <a:cubicBezTo>
                      <a:pt x="1457919" y="604520"/>
                      <a:pt x="1402039" y="660400"/>
                      <a:pt x="1333459" y="660400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149596" y="356749"/>
              <a:ext cx="4093475" cy="12744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Be </a:t>
              </a:r>
            </a:p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Transparent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2064723" y="5881976"/>
            <a:ext cx="3294500" cy="1440951"/>
            <a:chOff x="0" y="0"/>
            <a:chExt cx="4392667" cy="1921268"/>
          </a:xfrm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4392667" cy="1921268"/>
              <a:chOff x="0" y="0"/>
              <a:chExt cx="1457919" cy="660400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145791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57919" h="660400">
                    <a:moveTo>
                      <a:pt x="1333459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33459" y="0"/>
                    </a:lnTo>
                    <a:cubicBezTo>
                      <a:pt x="1402039" y="0"/>
                      <a:pt x="1457919" y="55880"/>
                      <a:pt x="1457919" y="124460"/>
                    </a:cubicBezTo>
                    <a:lnTo>
                      <a:pt x="1457919" y="535940"/>
                    </a:lnTo>
                    <a:cubicBezTo>
                      <a:pt x="1457919" y="604520"/>
                      <a:pt x="1402039" y="660400"/>
                      <a:pt x="1333459" y="660400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2" name="TextBox 32"/>
            <p:cNvSpPr txBox="1"/>
            <p:nvPr/>
          </p:nvSpPr>
          <p:spPr>
            <a:xfrm>
              <a:off x="149596" y="356749"/>
              <a:ext cx="4093475" cy="12744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Show Behind the Scenes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064723" y="7792061"/>
            <a:ext cx="3294500" cy="1440951"/>
            <a:chOff x="0" y="0"/>
            <a:chExt cx="4392667" cy="1921268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4392667" cy="1921268"/>
              <a:chOff x="0" y="0"/>
              <a:chExt cx="1457919" cy="660400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145791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57919" h="660400">
                    <a:moveTo>
                      <a:pt x="1333459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33459" y="0"/>
                    </a:lnTo>
                    <a:cubicBezTo>
                      <a:pt x="1402039" y="0"/>
                      <a:pt x="1457919" y="55880"/>
                      <a:pt x="1457919" y="124460"/>
                    </a:cubicBezTo>
                    <a:lnTo>
                      <a:pt x="1457919" y="535940"/>
                    </a:lnTo>
                    <a:cubicBezTo>
                      <a:pt x="1457919" y="604520"/>
                      <a:pt x="1402039" y="660400"/>
                      <a:pt x="1333459" y="660400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6" name="TextBox 36"/>
            <p:cNvSpPr txBox="1"/>
            <p:nvPr/>
          </p:nvSpPr>
          <p:spPr>
            <a:xfrm>
              <a:off x="149596" y="356749"/>
              <a:ext cx="4093475" cy="12744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Fill Info</a:t>
              </a:r>
            </a:p>
            <a:p>
              <a:pPr algn="ctr">
                <a:lnSpc>
                  <a:spcPts val="3600"/>
                </a:lnSpc>
              </a:pPr>
              <a:r>
                <a:rPr lang="en-US" sz="3600" dirty="0">
                  <a:solidFill>
                    <a:srgbClr val="FFF9F4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Voids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38" name="TextBox 38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39" name="TextBox 39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312" y="-282272"/>
            <a:ext cx="18294312" cy="1823762"/>
            <a:chOff x="0" y="0"/>
            <a:chExt cx="6624529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4530" cy="660400"/>
            </a:xfrm>
            <a:custGeom>
              <a:avLst/>
              <a:gdLst/>
              <a:ahLst/>
              <a:cxnLst/>
              <a:rect l="l" t="t" r="r" b="b"/>
              <a:pathLst>
                <a:path w="6624530" h="660400">
                  <a:moveTo>
                    <a:pt x="650006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00070" y="0"/>
                  </a:lnTo>
                  <a:cubicBezTo>
                    <a:pt x="6568649" y="0"/>
                    <a:pt x="6624530" y="55880"/>
                    <a:pt x="6624530" y="124460"/>
                  </a:cubicBezTo>
                  <a:lnTo>
                    <a:pt x="6624530" y="535940"/>
                  </a:lnTo>
                  <a:cubicBezTo>
                    <a:pt x="6624530" y="604520"/>
                    <a:pt x="6568649" y="660400"/>
                    <a:pt x="6500070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55210" y="1835639"/>
            <a:ext cx="9091864" cy="1500039"/>
            <a:chOff x="0" y="0"/>
            <a:chExt cx="12122485" cy="2000052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6945562" cy="780852"/>
              <a:chOff x="0" y="0"/>
              <a:chExt cx="5874162" cy="6604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58741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5874162" h="660400">
                    <a:moveTo>
                      <a:pt x="57497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5749702" y="0"/>
                    </a:lnTo>
                    <a:cubicBezTo>
                      <a:pt x="5818282" y="0"/>
                      <a:pt x="5874162" y="55880"/>
                      <a:pt x="5874162" y="124460"/>
                    </a:cubicBezTo>
                    <a:lnTo>
                      <a:pt x="5874162" y="535940"/>
                    </a:lnTo>
                    <a:cubicBezTo>
                      <a:pt x="5874162" y="604520"/>
                      <a:pt x="5818282" y="660400"/>
                      <a:pt x="5749702" y="660400"/>
                    </a:cubicBezTo>
                    <a:close/>
                  </a:path>
                </a:pathLst>
              </a:custGeom>
              <a:solidFill>
                <a:srgbClr val="D7B363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48332" y="895152"/>
              <a:ext cx="12074153" cy="1104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6000">
                  <a:solidFill>
                    <a:srgbClr val="161C29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Build Trust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74202" y="223746"/>
              <a:ext cx="6945562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430"/>
                </a:lnSpc>
              </a:pPr>
              <a:r>
                <a:rPr lang="en-US" sz="1800" spc="179">
                  <a:solidFill>
                    <a:srgbClr val="1C446D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FOSTER A RELATIONSHIP</a:t>
              </a:r>
            </a:p>
          </p:txBody>
        </p:sp>
      </p:grpSp>
      <p:sp>
        <p:nvSpPr>
          <p:cNvPr id="10" name="Freeform 10"/>
          <p:cNvSpPr/>
          <p:nvPr/>
        </p:nvSpPr>
        <p:spPr>
          <a:xfrm>
            <a:off x="8266177" y="1830195"/>
            <a:ext cx="3795903" cy="8229600"/>
          </a:xfrm>
          <a:custGeom>
            <a:avLst/>
            <a:gdLst/>
            <a:ahLst/>
            <a:cxnLst/>
            <a:rect l="l" t="t" r="r" b="b"/>
            <a:pathLst>
              <a:path w="3795903" h="8229600">
                <a:moveTo>
                  <a:pt x="0" y="0"/>
                </a:moveTo>
                <a:lnTo>
                  <a:pt x="3795903" y="0"/>
                </a:lnTo>
                <a:lnTo>
                  <a:pt x="379590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455210" y="4116728"/>
            <a:ext cx="7417689" cy="4246627"/>
          </a:xfrm>
          <a:custGeom>
            <a:avLst/>
            <a:gdLst/>
            <a:ahLst/>
            <a:cxnLst/>
            <a:rect l="l" t="t" r="r" b="b"/>
            <a:pathLst>
              <a:path w="7417689" h="4246627">
                <a:moveTo>
                  <a:pt x="0" y="0"/>
                </a:moveTo>
                <a:lnTo>
                  <a:pt x="7417689" y="0"/>
                </a:lnTo>
                <a:lnTo>
                  <a:pt x="7417689" y="4246627"/>
                </a:lnTo>
                <a:lnTo>
                  <a:pt x="0" y="42466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2" name="Group 12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3" name="TextBox 13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  <p:pic>
        <p:nvPicPr>
          <p:cNvPr id="16" name="Picture 15" descr="A picture containing text, tree, sign, outdoor&#10;&#10;AI-generated content may be incorrect.">
            <a:extLst>
              <a:ext uri="{FF2B5EF4-FFF2-40B4-BE49-F238E27FC236}">
                <a16:creationId xmlns:a16="http://schemas.microsoft.com/office/drawing/2014/main" id="{E5C13A2B-EDAC-EB19-4357-28D3B4CB2F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2117" y="1830195"/>
            <a:ext cx="4629150" cy="82296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9144000" cy="9258300"/>
            <a:chOff x="0" y="0"/>
            <a:chExt cx="12192000" cy="123444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17098" r="17098"/>
            <a:stretch>
              <a:fillRect/>
            </a:stretch>
          </p:blipFill>
          <p:spPr>
            <a:xfrm>
              <a:off x="0" y="0"/>
              <a:ext cx="12192000" cy="1234440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-6312" y="-282272"/>
            <a:ext cx="18294312" cy="1823762"/>
            <a:chOff x="0" y="0"/>
            <a:chExt cx="6624529" cy="660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624530" cy="660400"/>
            </a:xfrm>
            <a:custGeom>
              <a:avLst/>
              <a:gdLst/>
              <a:ahLst/>
              <a:cxnLst/>
              <a:rect l="l" t="t" r="r" b="b"/>
              <a:pathLst>
                <a:path w="6624530" h="660400">
                  <a:moveTo>
                    <a:pt x="650006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00070" y="0"/>
                  </a:lnTo>
                  <a:cubicBezTo>
                    <a:pt x="6568649" y="0"/>
                    <a:pt x="6624530" y="55880"/>
                    <a:pt x="6624530" y="124460"/>
                  </a:cubicBezTo>
                  <a:lnTo>
                    <a:pt x="6624530" y="535940"/>
                  </a:lnTo>
                  <a:cubicBezTo>
                    <a:pt x="6624530" y="604520"/>
                    <a:pt x="6568649" y="660400"/>
                    <a:pt x="6500070" y="660400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609875" y="2403616"/>
            <a:ext cx="8303761" cy="1519986"/>
            <a:chOff x="0" y="0"/>
            <a:chExt cx="11071682" cy="2026648"/>
          </a:xfrm>
        </p:grpSpPr>
        <p:grpSp>
          <p:nvGrpSpPr>
            <p:cNvPr id="7" name="Group 7"/>
            <p:cNvGrpSpPr/>
            <p:nvPr/>
          </p:nvGrpSpPr>
          <p:grpSpPr>
            <a:xfrm>
              <a:off x="3599775" y="0"/>
              <a:ext cx="4829182" cy="616948"/>
              <a:chOff x="0" y="0"/>
              <a:chExt cx="6361643" cy="81272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6361643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6361643" h="812726">
                    <a:moveTo>
                      <a:pt x="6237183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6237183" y="0"/>
                    </a:lnTo>
                    <a:cubicBezTo>
                      <a:pt x="6305763" y="0"/>
                      <a:pt x="6361643" y="55880"/>
                      <a:pt x="6361643" y="124460"/>
                    </a:cubicBezTo>
                    <a:lnTo>
                      <a:pt x="6361643" y="688266"/>
                    </a:lnTo>
                    <a:cubicBezTo>
                      <a:pt x="6361643" y="756846"/>
                      <a:pt x="6305763" y="812726"/>
                      <a:pt x="6237183" y="812726"/>
                    </a:cubicBezTo>
                    <a:close/>
                  </a:path>
                </a:pathLst>
              </a:custGeom>
              <a:solidFill>
                <a:srgbClr val="DF8665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0" y="921748"/>
              <a:ext cx="11071682" cy="1104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lang="en-US" sz="6000">
                  <a:solidFill>
                    <a:srgbClr val="161C29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Engaging Content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3599775" y="109084"/>
              <a:ext cx="4703986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spc="179">
                  <a:solidFill>
                    <a:srgbClr val="F8F4F0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DURING THE EMERGENCY</a:t>
              </a: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0060349" y="4273549"/>
            <a:ext cx="7853287" cy="5673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64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Edutainment</a:t>
            </a:r>
          </a:p>
          <a:p>
            <a:pPr marL="863588" lvl="1" indent="-431794" algn="l">
              <a:lnSpc>
                <a:spcPts val="64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Attention grabbing</a:t>
            </a:r>
          </a:p>
          <a:p>
            <a:pPr marL="863588" lvl="1" indent="-431794" algn="l">
              <a:lnSpc>
                <a:spcPts val="64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Engaging</a:t>
            </a:r>
          </a:p>
          <a:p>
            <a:pPr marL="863588" lvl="1" indent="-431794" algn="l">
              <a:lnSpc>
                <a:spcPts val="64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Snackable bites</a:t>
            </a:r>
          </a:p>
          <a:p>
            <a:pPr marL="863588" lvl="1" indent="-431794" algn="l">
              <a:lnSpc>
                <a:spcPts val="64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Interactive</a:t>
            </a:r>
          </a:p>
          <a:p>
            <a:pPr marL="863588" lvl="1" indent="-431794" algn="l">
              <a:lnSpc>
                <a:spcPts val="64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Humor (alienate/attract)</a:t>
            </a:r>
          </a:p>
          <a:p>
            <a:pPr algn="l">
              <a:lnSpc>
                <a:spcPts val="6479"/>
              </a:lnSpc>
            </a:pPr>
            <a:endParaRPr lang="en-US" sz="3999">
              <a:solidFill>
                <a:srgbClr val="161C29"/>
              </a:solidFill>
              <a:latin typeface="Nunito Sans"/>
              <a:ea typeface="Nunito Sans"/>
              <a:cs typeface="Nunito Sans"/>
              <a:sym typeface="Nunito Sans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3" name="TextBox 13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44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2272"/>
            <a:ext cx="18288000" cy="6727046"/>
            <a:chOff x="0" y="0"/>
            <a:chExt cx="6622243" cy="24359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2435922"/>
            </a:xfrm>
            <a:custGeom>
              <a:avLst/>
              <a:gdLst/>
              <a:ahLst/>
              <a:cxnLst/>
              <a:rect l="l" t="t" r="r" b="b"/>
              <a:pathLst>
                <a:path w="6622244" h="2435922">
                  <a:moveTo>
                    <a:pt x="6497783" y="2435922"/>
                  </a:moveTo>
                  <a:lnTo>
                    <a:pt x="124460" y="2435922"/>
                  </a:lnTo>
                  <a:cubicBezTo>
                    <a:pt x="55880" y="2435922"/>
                    <a:pt x="0" y="2380042"/>
                    <a:pt x="0" y="231146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2311462"/>
                  </a:lnTo>
                  <a:cubicBezTo>
                    <a:pt x="6622244" y="2380042"/>
                    <a:pt x="6566364" y="2435922"/>
                    <a:pt x="6497784" y="2435922"/>
                  </a:cubicBezTo>
                  <a:close/>
                </a:path>
              </a:pathLst>
            </a:custGeom>
            <a:solidFill>
              <a:srgbClr val="E9EFE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13700274" y="1545137"/>
            <a:ext cx="3739504" cy="8107325"/>
          </a:xfrm>
          <a:custGeom>
            <a:avLst/>
            <a:gdLst/>
            <a:ahLst/>
            <a:cxnLst/>
            <a:rect l="l" t="t" r="r" b="b"/>
            <a:pathLst>
              <a:path w="3739504" h="8107325">
                <a:moveTo>
                  <a:pt x="0" y="0"/>
                </a:moveTo>
                <a:lnTo>
                  <a:pt x="3739503" y="0"/>
                </a:lnTo>
                <a:lnTo>
                  <a:pt x="3739503" y="8107324"/>
                </a:lnTo>
                <a:lnTo>
                  <a:pt x="0" y="81073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664114" y="3920732"/>
            <a:ext cx="7162207" cy="4252561"/>
          </a:xfrm>
          <a:custGeom>
            <a:avLst/>
            <a:gdLst/>
            <a:ahLst/>
            <a:cxnLst/>
            <a:rect l="l" t="t" r="r" b="b"/>
            <a:pathLst>
              <a:path w="7162207" h="4252561">
                <a:moveTo>
                  <a:pt x="0" y="0"/>
                </a:moveTo>
                <a:lnTo>
                  <a:pt x="7162207" y="0"/>
                </a:lnTo>
                <a:lnTo>
                  <a:pt x="7162207" y="4252561"/>
                </a:lnTo>
                <a:lnTo>
                  <a:pt x="0" y="42525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-477440" y="2166850"/>
            <a:ext cx="8303761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Engaging Content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664114" y="1584328"/>
            <a:ext cx="3621887" cy="462711"/>
            <a:chOff x="0" y="0"/>
            <a:chExt cx="4829182" cy="616948"/>
          </a:xfrm>
        </p:grpSpPr>
        <p:grpSp>
          <p:nvGrpSpPr>
            <p:cNvPr id="8" name="Group 8"/>
            <p:cNvGrpSpPr/>
            <p:nvPr/>
          </p:nvGrpSpPr>
          <p:grpSpPr>
            <a:xfrm>
              <a:off x="0" y="0"/>
              <a:ext cx="4829182" cy="616948"/>
              <a:chOff x="0" y="0"/>
              <a:chExt cx="6361643" cy="812726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6361643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6361643" h="812726">
                    <a:moveTo>
                      <a:pt x="6237183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6237183" y="0"/>
                    </a:lnTo>
                    <a:cubicBezTo>
                      <a:pt x="6305763" y="0"/>
                      <a:pt x="6361643" y="55880"/>
                      <a:pt x="6361643" y="124460"/>
                    </a:cubicBezTo>
                    <a:lnTo>
                      <a:pt x="6361643" y="688266"/>
                    </a:lnTo>
                    <a:cubicBezTo>
                      <a:pt x="6361643" y="756846"/>
                      <a:pt x="6305763" y="812726"/>
                      <a:pt x="6237183" y="812726"/>
                    </a:cubicBezTo>
                    <a:close/>
                  </a:path>
                </a:pathLst>
              </a:custGeom>
              <a:solidFill>
                <a:srgbClr val="DF8665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TextBox 10"/>
            <p:cNvSpPr txBox="1"/>
            <p:nvPr/>
          </p:nvSpPr>
          <p:spPr>
            <a:xfrm>
              <a:off x="0" y="109084"/>
              <a:ext cx="4703986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spc="179">
                  <a:solidFill>
                    <a:srgbClr val="F8F4F0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DURING THE EMERGENCY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8394831" y="1545137"/>
            <a:ext cx="4560370" cy="8107325"/>
          </a:xfrm>
          <a:custGeom>
            <a:avLst/>
            <a:gdLst/>
            <a:ahLst/>
            <a:cxnLst/>
            <a:rect l="l" t="t" r="r" b="b"/>
            <a:pathLst>
              <a:path w="4560370" h="8107325">
                <a:moveTo>
                  <a:pt x="0" y="0"/>
                </a:moveTo>
                <a:lnTo>
                  <a:pt x="4560370" y="0"/>
                </a:lnTo>
                <a:lnTo>
                  <a:pt x="4560370" y="8107324"/>
                </a:lnTo>
                <a:lnTo>
                  <a:pt x="0" y="81073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2" name="Group 12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3" name="TextBox 13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5A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415542"/>
            <a:ext cx="18288000" cy="9269536"/>
            <a:chOff x="0" y="0"/>
            <a:chExt cx="5198665" cy="26350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198665" cy="2635018"/>
            </a:xfrm>
            <a:custGeom>
              <a:avLst/>
              <a:gdLst/>
              <a:ahLst/>
              <a:cxnLst/>
              <a:rect l="l" t="t" r="r" b="b"/>
              <a:pathLst>
                <a:path w="5198665" h="2635018">
                  <a:moveTo>
                    <a:pt x="5074205" y="2635018"/>
                  </a:moveTo>
                  <a:lnTo>
                    <a:pt x="124460" y="2635018"/>
                  </a:lnTo>
                  <a:cubicBezTo>
                    <a:pt x="55880" y="2635018"/>
                    <a:pt x="0" y="2579138"/>
                    <a:pt x="0" y="251055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074205" y="0"/>
                  </a:lnTo>
                  <a:cubicBezTo>
                    <a:pt x="5142785" y="0"/>
                    <a:pt x="5198665" y="55880"/>
                    <a:pt x="5198665" y="124460"/>
                  </a:cubicBezTo>
                  <a:lnTo>
                    <a:pt x="5198665" y="2510558"/>
                  </a:lnTo>
                  <a:cubicBezTo>
                    <a:pt x="5198665" y="2579138"/>
                    <a:pt x="5142785" y="2635018"/>
                    <a:pt x="5074205" y="2635018"/>
                  </a:cubicBezTo>
                  <a:close/>
                </a:path>
              </a:pathLst>
            </a:custGeom>
            <a:solidFill>
              <a:srgbClr val="E9EFE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71351" y="292519"/>
            <a:ext cx="3621887" cy="462711"/>
            <a:chOff x="0" y="0"/>
            <a:chExt cx="4829182" cy="616948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4829182" cy="616948"/>
              <a:chOff x="0" y="0"/>
              <a:chExt cx="6361643" cy="81272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6361643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6361643" h="812726">
                    <a:moveTo>
                      <a:pt x="6237183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6237183" y="0"/>
                    </a:lnTo>
                    <a:cubicBezTo>
                      <a:pt x="6305763" y="0"/>
                      <a:pt x="6361643" y="55880"/>
                      <a:pt x="6361643" y="124460"/>
                    </a:cubicBezTo>
                    <a:lnTo>
                      <a:pt x="6361643" y="688266"/>
                    </a:lnTo>
                    <a:cubicBezTo>
                      <a:pt x="6361643" y="756846"/>
                      <a:pt x="6305763" y="812726"/>
                      <a:pt x="6237183" y="812726"/>
                    </a:cubicBezTo>
                    <a:close/>
                  </a:path>
                </a:pathLst>
              </a:custGeom>
              <a:solidFill>
                <a:srgbClr val="225A69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0" y="109084"/>
              <a:ext cx="4703986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spc="179">
                  <a:solidFill>
                    <a:srgbClr val="F8F4F0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TO USE OR NOT TO USE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615296" y="4065275"/>
            <a:ext cx="6357669" cy="1581470"/>
          </a:xfrm>
          <a:custGeom>
            <a:avLst/>
            <a:gdLst/>
            <a:ahLst/>
            <a:cxnLst/>
            <a:rect l="l" t="t" r="r" b="b"/>
            <a:pathLst>
              <a:path w="6357669" h="1581470">
                <a:moveTo>
                  <a:pt x="0" y="0"/>
                </a:moveTo>
                <a:lnTo>
                  <a:pt x="6357669" y="0"/>
                </a:lnTo>
                <a:lnTo>
                  <a:pt x="6357669" y="1581471"/>
                </a:lnTo>
                <a:lnTo>
                  <a:pt x="0" y="15814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615296" y="5918163"/>
            <a:ext cx="6301141" cy="2276287"/>
          </a:xfrm>
          <a:custGeom>
            <a:avLst/>
            <a:gdLst/>
            <a:ahLst/>
            <a:cxnLst/>
            <a:rect l="l" t="t" r="r" b="b"/>
            <a:pathLst>
              <a:path w="6301141" h="2276287">
                <a:moveTo>
                  <a:pt x="0" y="0"/>
                </a:moveTo>
                <a:lnTo>
                  <a:pt x="6301141" y="0"/>
                </a:lnTo>
                <a:lnTo>
                  <a:pt x="6301141" y="2276287"/>
                </a:lnTo>
                <a:lnTo>
                  <a:pt x="0" y="22762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615296" y="2092550"/>
            <a:ext cx="6301141" cy="1701308"/>
          </a:xfrm>
          <a:custGeom>
            <a:avLst/>
            <a:gdLst/>
            <a:ahLst/>
            <a:cxnLst/>
            <a:rect l="l" t="t" r="r" b="b"/>
            <a:pathLst>
              <a:path w="6301141" h="1701308">
                <a:moveTo>
                  <a:pt x="0" y="0"/>
                </a:moveTo>
                <a:lnTo>
                  <a:pt x="6301141" y="0"/>
                </a:lnTo>
                <a:lnTo>
                  <a:pt x="6301141" y="1701308"/>
                </a:lnTo>
                <a:lnTo>
                  <a:pt x="0" y="17013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7725680" y="292519"/>
            <a:ext cx="4105729" cy="5122871"/>
          </a:xfrm>
          <a:custGeom>
            <a:avLst/>
            <a:gdLst/>
            <a:ahLst/>
            <a:cxnLst/>
            <a:rect l="l" t="t" r="r" b="b"/>
            <a:pathLst>
              <a:path w="4105729" h="5122871">
                <a:moveTo>
                  <a:pt x="0" y="0"/>
                </a:moveTo>
                <a:lnTo>
                  <a:pt x="4105728" y="0"/>
                </a:lnTo>
                <a:lnTo>
                  <a:pt x="4105728" y="5122871"/>
                </a:lnTo>
                <a:lnTo>
                  <a:pt x="0" y="51228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57077" b="-1667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2076868" y="292519"/>
            <a:ext cx="5443145" cy="6356958"/>
          </a:xfrm>
          <a:custGeom>
            <a:avLst/>
            <a:gdLst/>
            <a:ahLst/>
            <a:cxnLst/>
            <a:rect l="l" t="t" r="r" b="b"/>
            <a:pathLst>
              <a:path w="5443145" h="6356958">
                <a:moveTo>
                  <a:pt x="0" y="0"/>
                </a:moveTo>
                <a:lnTo>
                  <a:pt x="5443146" y="0"/>
                </a:lnTo>
                <a:lnTo>
                  <a:pt x="5443146" y="6356959"/>
                </a:lnTo>
                <a:lnTo>
                  <a:pt x="0" y="63569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7677927" y="5667890"/>
            <a:ext cx="4201235" cy="2662533"/>
          </a:xfrm>
          <a:custGeom>
            <a:avLst/>
            <a:gdLst/>
            <a:ahLst/>
            <a:cxnLst/>
            <a:rect l="l" t="t" r="r" b="b"/>
            <a:pathLst>
              <a:path w="4201235" h="2662533">
                <a:moveTo>
                  <a:pt x="0" y="0"/>
                </a:moveTo>
                <a:lnTo>
                  <a:pt x="4201234" y="0"/>
                </a:lnTo>
                <a:lnTo>
                  <a:pt x="4201234" y="2662533"/>
                </a:lnTo>
                <a:lnTo>
                  <a:pt x="0" y="26625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Box 14"/>
          <p:cNvSpPr txBox="1"/>
          <p:nvPr/>
        </p:nvSpPr>
        <p:spPr>
          <a:xfrm>
            <a:off x="1028700" y="869531"/>
            <a:ext cx="6329600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Humor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6" name="TextBox 16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FFF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FFF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519024" y="-282272"/>
            <a:ext cx="17249953" cy="1823762"/>
            <a:chOff x="0" y="0"/>
            <a:chExt cx="6246358" cy="660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246358" cy="660400"/>
            </a:xfrm>
            <a:custGeom>
              <a:avLst/>
              <a:gdLst/>
              <a:ahLst/>
              <a:cxnLst/>
              <a:rect l="l" t="t" r="r" b="b"/>
              <a:pathLst>
                <a:path w="6246358" h="660400">
                  <a:moveTo>
                    <a:pt x="612189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121898" y="0"/>
                  </a:lnTo>
                  <a:cubicBezTo>
                    <a:pt x="6190478" y="0"/>
                    <a:pt x="6246358" y="55880"/>
                    <a:pt x="6246358" y="124460"/>
                  </a:cubicBezTo>
                  <a:lnTo>
                    <a:pt x="6246358" y="535940"/>
                  </a:lnTo>
                  <a:cubicBezTo>
                    <a:pt x="6246358" y="604520"/>
                    <a:pt x="6190478" y="660400"/>
                    <a:pt x="6121898" y="660400"/>
                  </a:cubicBezTo>
                  <a:close/>
                </a:path>
              </a:pathLst>
            </a:custGeom>
            <a:solidFill>
              <a:srgbClr val="D790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19024" y="6331227"/>
            <a:ext cx="17249953" cy="4774483"/>
            <a:chOff x="0" y="0"/>
            <a:chExt cx="6246358" cy="172888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246358" cy="1728882"/>
            </a:xfrm>
            <a:custGeom>
              <a:avLst/>
              <a:gdLst/>
              <a:ahLst/>
              <a:cxnLst/>
              <a:rect l="l" t="t" r="r" b="b"/>
              <a:pathLst>
                <a:path w="6246358" h="1728882">
                  <a:moveTo>
                    <a:pt x="6121898" y="1728882"/>
                  </a:moveTo>
                  <a:lnTo>
                    <a:pt x="124460" y="1728882"/>
                  </a:lnTo>
                  <a:cubicBezTo>
                    <a:pt x="55880" y="1728882"/>
                    <a:pt x="0" y="1673002"/>
                    <a:pt x="0" y="160442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121898" y="0"/>
                  </a:lnTo>
                  <a:cubicBezTo>
                    <a:pt x="6190478" y="0"/>
                    <a:pt x="6246358" y="55880"/>
                    <a:pt x="6246358" y="124460"/>
                  </a:cubicBezTo>
                  <a:lnTo>
                    <a:pt x="6246358" y="1604422"/>
                  </a:lnTo>
                  <a:cubicBezTo>
                    <a:pt x="6246358" y="1673002"/>
                    <a:pt x="6190478" y="1728882"/>
                    <a:pt x="6121898" y="1728882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514485" y="7544441"/>
            <a:ext cx="4547627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Influencers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514485" y="6946458"/>
            <a:ext cx="3128429" cy="392947"/>
            <a:chOff x="0" y="0"/>
            <a:chExt cx="4171238" cy="523929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4171238" cy="523929"/>
              <a:chOff x="0" y="0"/>
              <a:chExt cx="5494911" cy="69019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494911" cy="690190"/>
              </a:xfrm>
              <a:custGeom>
                <a:avLst/>
                <a:gdLst/>
                <a:ahLst/>
                <a:cxnLst/>
                <a:rect l="l" t="t" r="r" b="b"/>
                <a:pathLst>
                  <a:path w="5494911" h="690190">
                    <a:moveTo>
                      <a:pt x="5370451" y="690190"/>
                    </a:moveTo>
                    <a:lnTo>
                      <a:pt x="124460" y="690190"/>
                    </a:lnTo>
                    <a:cubicBezTo>
                      <a:pt x="55880" y="690190"/>
                      <a:pt x="0" y="634310"/>
                      <a:pt x="0" y="5657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5370451" y="0"/>
                    </a:lnTo>
                    <a:cubicBezTo>
                      <a:pt x="5439031" y="0"/>
                      <a:pt x="5494911" y="55880"/>
                      <a:pt x="5494911" y="124460"/>
                    </a:cubicBezTo>
                    <a:lnTo>
                      <a:pt x="5494911" y="565730"/>
                    </a:lnTo>
                    <a:cubicBezTo>
                      <a:pt x="5494911" y="634310"/>
                      <a:pt x="5439031" y="690190"/>
                      <a:pt x="5370451" y="690190"/>
                    </a:cubicBezTo>
                    <a:close/>
                  </a:path>
                </a:pathLst>
              </a:custGeom>
              <a:solidFill>
                <a:srgbClr val="D79063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77478" y="70873"/>
              <a:ext cx="3896411" cy="337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145"/>
                </a:lnSpc>
              </a:pPr>
              <a:r>
                <a:rPr lang="en-US" sz="1589" spc="158">
                  <a:solidFill>
                    <a:srgbClr val="FFF9F4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DURING THE EMERGENCY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5812959" y="6794058"/>
            <a:ext cx="5567945" cy="3178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More than just news</a:t>
            </a:r>
          </a:p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Who tells &amp; how</a:t>
            </a:r>
          </a:p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Have a conversation about the news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819915" y="6794058"/>
            <a:ext cx="5567945" cy="3178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Not just celebrities</a:t>
            </a:r>
          </a:p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Local celebrities</a:t>
            </a:r>
          </a:p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Personal stories</a:t>
            </a:r>
          </a:p>
          <a:p>
            <a:pPr marL="863588" lvl="1" indent="-431794" algn="l">
              <a:lnSpc>
                <a:spcPts val="63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Trusted partners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5" name="TextBox 15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258300"/>
            <a:ext cx="18288000" cy="1823762"/>
            <a:chOff x="0" y="0"/>
            <a:chExt cx="6622243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660400"/>
            </a:xfrm>
            <a:custGeom>
              <a:avLst/>
              <a:gdLst/>
              <a:ahLst/>
              <a:cxnLst/>
              <a:rect l="l" t="t" r="r" b="b"/>
              <a:pathLst>
                <a:path w="6622244" h="660400">
                  <a:moveTo>
                    <a:pt x="6497783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535940"/>
                  </a:lnTo>
                  <a:cubicBezTo>
                    <a:pt x="6622244" y="604520"/>
                    <a:pt x="6566364" y="660400"/>
                    <a:pt x="6497784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028700" y="564218"/>
            <a:ext cx="3128429" cy="392947"/>
            <a:chOff x="0" y="0"/>
            <a:chExt cx="4171238" cy="523929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4171238" cy="523929"/>
              <a:chOff x="0" y="0"/>
              <a:chExt cx="5494911" cy="69019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5494911" cy="690190"/>
              </a:xfrm>
              <a:custGeom>
                <a:avLst/>
                <a:gdLst/>
                <a:ahLst/>
                <a:cxnLst/>
                <a:rect l="l" t="t" r="r" b="b"/>
                <a:pathLst>
                  <a:path w="5494911" h="690190">
                    <a:moveTo>
                      <a:pt x="5370451" y="690190"/>
                    </a:moveTo>
                    <a:lnTo>
                      <a:pt x="124460" y="690190"/>
                    </a:lnTo>
                    <a:cubicBezTo>
                      <a:pt x="55880" y="690190"/>
                      <a:pt x="0" y="634310"/>
                      <a:pt x="0" y="5657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5370451" y="0"/>
                    </a:lnTo>
                    <a:cubicBezTo>
                      <a:pt x="5439031" y="0"/>
                      <a:pt x="5494911" y="55880"/>
                      <a:pt x="5494911" y="124460"/>
                    </a:cubicBezTo>
                    <a:lnTo>
                      <a:pt x="5494911" y="565730"/>
                    </a:lnTo>
                    <a:cubicBezTo>
                      <a:pt x="5494911" y="634310"/>
                      <a:pt x="5439031" y="690190"/>
                      <a:pt x="5370451" y="690190"/>
                    </a:cubicBezTo>
                    <a:close/>
                  </a:path>
                </a:pathLst>
              </a:custGeom>
              <a:solidFill>
                <a:srgbClr val="D7B363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77478" y="70873"/>
              <a:ext cx="3896411" cy="337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145"/>
                </a:lnSpc>
              </a:pPr>
              <a:r>
                <a:rPr lang="en-US" sz="1589" spc="158">
                  <a:solidFill>
                    <a:srgbClr val="1C446D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DURING THE EMERGENCY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9874298" y="555268"/>
            <a:ext cx="7778460" cy="3753107"/>
          </a:xfrm>
          <a:custGeom>
            <a:avLst/>
            <a:gdLst/>
            <a:ahLst/>
            <a:cxnLst/>
            <a:rect l="l" t="t" r="r" b="b"/>
            <a:pathLst>
              <a:path w="7778460" h="3753107">
                <a:moveTo>
                  <a:pt x="0" y="0"/>
                </a:moveTo>
                <a:lnTo>
                  <a:pt x="7778460" y="0"/>
                </a:lnTo>
                <a:lnTo>
                  <a:pt x="7778460" y="3753107"/>
                </a:lnTo>
                <a:lnTo>
                  <a:pt x="0" y="37531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667745" y="2431821"/>
            <a:ext cx="5339845" cy="6356958"/>
          </a:xfrm>
          <a:custGeom>
            <a:avLst/>
            <a:gdLst/>
            <a:ahLst/>
            <a:cxnLst/>
            <a:rect l="l" t="t" r="r" b="b"/>
            <a:pathLst>
              <a:path w="5339845" h="6356958">
                <a:moveTo>
                  <a:pt x="0" y="0"/>
                </a:moveTo>
                <a:lnTo>
                  <a:pt x="5339845" y="0"/>
                </a:lnTo>
                <a:lnTo>
                  <a:pt x="5339845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6390282" y="2431821"/>
            <a:ext cx="2932147" cy="6356958"/>
          </a:xfrm>
          <a:custGeom>
            <a:avLst/>
            <a:gdLst/>
            <a:ahLst/>
            <a:cxnLst/>
            <a:rect l="l" t="t" r="r" b="b"/>
            <a:pathLst>
              <a:path w="2932147" h="6356958">
                <a:moveTo>
                  <a:pt x="0" y="0"/>
                </a:moveTo>
                <a:lnTo>
                  <a:pt x="2932146" y="0"/>
                </a:lnTo>
                <a:lnTo>
                  <a:pt x="2932146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10031237" y="5143500"/>
            <a:ext cx="2866473" cy="3916970"/>
          </a:xfrm>
          <a:custGeom>
            <a:avLst/>
            <a:gdLst/>
            <a:ahLst/>
            <a:cxnLst/>
            <a:rect l="l" t="t" r="r" b="b"/>
            <a:pathLst>
              <a:path w="2866473" h="3916970">
                <a:moveTo>
                  <a:pt x="0" y="0"/>
                </a:moveTo>
                <a:lnTo>
                  <a:pt x="2866473" y="0"/>
                </a:lnTo>
                <a:lnTo>
                  <a:pt x="2866473" y="3916970"/>
                </a:lnTo>
                <a:lnTo>
                  <a:pt x="0" y="39169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3264850" y="5143500"/>
            <a:ext cx="4230969" cy="3114787"/>
          </a:xfrm>
          <a:custGeom>
            <a:avLst/>
            <a:gdLst/>
            <a:ahLst/>
            <a:cxnLst/>
            <a:rect l="l" t="t" r="r" b="b"/>
            <a:pathLst>
              <a:path w="4230969" h="3114787">
                <a:moveTo>
                  <a:pt x="0" y="0"/>
                </a:moveTo>
                <a:lnTo>
                  <a:pt x="4230969" y="0"/>
                </a:lnTo>
                <a:lnTo>
                  <a:pt x="4230969" y="3114787"/>
                </a:lnTo>
                <a:lnTo>
                  <a:pt x="0" y="31147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6290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3" name="Group 13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4" name="TextBox 14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028700" y="1162200"/>
            <a:ext cx="4547627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Influencers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8812205"/>
            <a:ext cx="18288000" cy="1857317"/>
            <a:chOff x="0" y="0"/>
            <a:chExt cx="6622243" cy="6725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672551"/>
            </a:xfrm>
            <a:custGeom>
              <a:avLst/>
              <a:gdLst/>
              <a:ahLst/>
              <a:cxnLst/>
              <a:rect l="l" t="t" r="r" b="b"/>
              <a:pathLst>
                <a:path w="6622244" h="672551">
                  <a:moveTo>
                    <a:pt x="6497783" y="672550"/>
                  </a:moveTo>
                  <a:lnTo>
                    <a:pt x="124460" y="672550"/>
                  </a:lnTo>
                  <a:cubicBezTo>
                    <a:pt x="55880" y="672550"/>
                    <a:pt x="0" y="616670"/>
                    <a:pt x="0" y="54809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548091"/>
                  </a:lnTo>
                  <a:cubicBezTo>
                    <a:pt x="6622244" y="616670"/>
                    <a:pt x="6566364" y="672551"/>
                    <a:pt x="6497784" y="672551"/>
                  </a:cubicBezTo>
                  <a:close/>
                </a:path>
              </a:pathLst>
            </a:custGeom>
            <a:solidFill>
              <a:srgbClr val="1C446D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028700" y="1007134"/>
            <a:ext cx="2810622" cy="462711"/>
            <a:chOff x="0" y="0"/>
            <a:chExt cx="4936702" cy="81272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936702" cy="812726"/>
            </a:xfrm>
            <a:custGeom>
              <a:avLst/>
              <a:gdLst/>
              <a:ahLst/>
              <a:cxnLst/>
              <a:rect l="l" t="t" r="r" b="b"/>
              <a:pathLst>
                <a:path w="4936702" h="812726">
                  <a:moveTo>
                    <a:pt x="4812242" y="812726"/>
                  </a:moveTo>
                  <a:lnTo>
                    <a:pt x="124460" y="812726"/>
                  </a:lnTo>
                  <a:cubicBezTo>
                    <a:pt x="55880" y="812726"/>
                    <a:pt x="0" y="756846"/>
                    <a:pt x="0" y="68826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4812242" y="0"/>
                  </a:lnTo>
                  <a:cubicBezTo>
                    <a:pt x="4880821" y="0"/>
                    <a:pt x="4936702" y="55880"/>
                    <a:pt x="4936702" y="124460"/>
                  </a:cubicBezTo>
                  <a:lnTo>
                    <a:pt x="4936702" y="688266"/>
                  </a:lnTo>
                  <a:cubicBezTo>
                    <a:pt x="4936702" y="756846"/>
                    <a:pt x="4880821" y="812726"/>
                    <a:pt x="4812242" y="812726"/>
                  </a:cubicBezTo>
                  <a:close/>
                </a:path>
              </a:pathLst>
            </a:custGeom>
            <a:solidFill>
              <a:srgbClr val="D79063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4344" y="1916008"/>
            <a:ext cx="10866103" cy="744308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28700" y="1662798"/>
            <a:ext cx="8115300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More than Just Gen Z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1084185"/>
            <a:ext cx="281062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30"/>
              </a:lnSpc>
            </a:pPr>
            <a:r>
              <a:rPr lang="en-US" sz="1800" spc="179">
                <a:solidFill>
                  <a:srgbClr val="F8F4F0"/>
                </a:solidFill>
                <a:latin typeface="Nunito Sans"/>
                <a:ea typeface="Nunito Sans"/>
                <a:cs typeface="Nunito Sans"/>
                <a:sym typeface="Nunito Sans"/>
              </a:rPr>
              <a:t>SOCIAL MEDIA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3098002"/>
            <a:ext cx="7671153" cy="5995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9" lvl="1" indent="-431800" algn="l">
              <a:lnSpc>
                <a:spcPts val="767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Traditional media is no longer the only way to get out your message</a:t>
            </a:r>
          </a:p>
          <a:p>
            <a:pPr marL="863599" lvl="1" indent="-431800" algn="l">
              <a:lnSpc>
                <a:spcPts val="9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Update your website</a:t>
            </a:r>
          </a:p>
          <a:p>
            <a:pPr marL="863599" lvl="1" indent="-431800" algn="l">
              <a:lnSpc>
                <a:spcPts val="9999"/>
              </a:lnSpc>
              <a:buFont typeface="Arial"/>
              <a:buChar char="•"/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Post to social media</a:t>
            </a:r>
          </a:p>
          <a:p>
            <a:pPr algn="l">
              <a:lnSpc>
                <a:spcPts val="4999"/>
              </a:lnSpc>
            </a:pPr>
            <a:endParaRPr lang="en-US" sz="3999">
              <a:solidFill>
                <a:srgbClr val="161C29"/>
              </a:solidFill>
              <a:latin typeface="Nunito Sans"/>
              <a:ea typeface="Nunito Sans"/>
              <a:cs typeface="Nunito Sans"/>
              <a:sym typeface="Nunito Sans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1" name="TextBox 11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86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76792" y="576792"/>
            <a:ext cx="17134417" cy="8235414"/>
            <a:chOff x="0" y="0"/>
            <a:chExt cx="6204521" cy="29821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204521" cy="2982115"/>
            </a:xfrm>
            <a:custGeom>
              <a:avLst/>
              <a:gdLst/>
              <a:ahLst/>
              <a:cxnLst/>
              <a:rect l="l" t="t" r="r" b="b"/>
              <a:pathLst>
                <a:path w="6204521" h="2982115">
                  <a:moveTo>
                    <a:pt x="6080061" y="2982115"/>
                  </a:moveTo>
                  <a:lnTo>
                    <a:pt x="124460" y="2982115"/>
                  </a:lnTo>
                  <a:cubicBezTo>
                    <a:pt x="55880" y="2982115"/>
                    <a:pt x="0" y="2926235"/>
                    <a:pt x="0" y="285765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080061" y="0"/>
                  </a:lnTo>
                  <a:cubicBezTo>
                    <a:pt x="6148641" y="0"/>
                    <a:pt x="6204521" y="55880"/>
                    <a:pt x="6204521" y="124460"/>
                  </a:cubicBezTo>
                  <a:lnTo>
                    <a:pt x="6204521" y="2857655"/>
                  </a:lnTo>
                  <a:cubicBezTo>
                    <a:pt x="6204521" y="2926235"/>
                    <a:pt x="6148641" y="2982115"/>
                    <a:pt x="6080061" y="2982115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1077" y="2141067"/>
            <a:ext cx="11283997" cy="682655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03078" y="1855406"/>
            <a:ext cx="9467912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Even Media Outlets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3478579" y="1199742"/>
            <a:ext cx="4116910" cy="462711"/>
            <a:chOff x="0" y="0"/>
            <a:chExt cx="5489213" cy="616948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0"/>
              <a:ext cx="5489213" cy="616948"/>
              <a:chOff x="0" y="0"/>
              <a:chExt cx="7231123" cy="81272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7231124" cy="812726"/>
              </a:xfrm>
              <a:custGeom>
                <a:avLst/>
                <a:gdLst/>
                <a:ahLst/>
                <a:cxnLst/>
                <a:rect l="l" t="t" r="r" b="b"/>
                <a:pathLst>
                  <a:path w="7231124" h="812726">
                    <a:moveTo>
                      <a:pt x="7106663" y="812726"/>
                    </a:moveTo>
                    <a:lnTo>
                      <a:pt x="124460" y="812726"/>
                    </a:lnTo>
                    <a:cubicBezTo>
                      <a:pt x="55880" y="812726"/>
                      <a:pt x="0" y="756846"/>
                      <a:pt x="0" y="688266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7106663" y="0"/>
                    </a:lnTo>
                    <a:cubicBezTo>
                      <a:pt x="7175243" y="0"/>
                      <a:pt x="7231124" y="55880"/>
                      <a:pt x="7231124" y="124460"/>
                    </a:cubicBezTo>
                    <a:lnTo>
                      <a:pt x="7231124" y="688266"/>
                    </a:lnTo>
                    <a:cubicBezTo>
                      <a:pt x="7231124" y="756846"/>
                      <a:pt x="7175243" y="812726"/>
                      <a:pt x="7106663" y="812726"/>
                    </a:cubicBezTo>
                    <a:close/>
                  </a:path>
                </a:pathLst>
              </a:custGeom>
              <a:solidFill>
                <a:srgbClr val="C15841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71443" y="109084"/>
              <a:ext cx="5346327" cy="37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430"/>
                </a:lnSpc>
              </a:pPr>
              <a:r>
                <a:rPr lang="en-US" sz="1800" spc="179">
                  <a:solidFill>
                    <a:srgbClr val="FFF9F4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USING SOCIAL MEDIA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538562" y="8415079"/>
            <a:ext cx="5534025" cy="323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Source: Cision’s 2024 State of the Media Report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667745" y="9397894"/>
            <a:ext cx="16591555" cy="725170"/>
            <a:chOff x="0" y="0"/>
            <a:chExt cx="22122073" cy="966893"/>
          </a:xfrm>
        </p:grpSpPr>
        <p:sp>
          <p:nvSpPr>
            <p:cNvPr id="12" name="TextBox 1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FFF9F4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725875" y="2524469"/>
            <a:ext cx="6690671" cy="5238061"/>
            <a:chOff x="0" y="0"/>
            <a:chExt cx="8920895" cy="6984082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8920895" cy="6984082"/>
              <a:chOff x="0" y="0"/>
              <a:chExt cx="2422750" cy="1896747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2422750" cy="1896748"/>
              </a:xfrm>
              <a:custGeom>
                <a:avLst/>
                <a:gdLst/>
                <a:ahLst/>
                <a:cxnLst/>
                <a:rect l="l" t="t" r="r" b="b"/>
                <a:pathLst>
                  <a:path w="2422750" h="1896748">
                    <a:moveTo>
                      <a:pt x="2298290" y="1896747"/>
                    </a:moveTo>
                    <a:lnTo>
                      <a:pt x="124460" y="1896747"/>
                    </a:lnTo>
                    <a:cubicBezTo>
                      <a:pt x="55880" y="1896747"/>
                      <a:pt x="0" y="1840867"/>
                      <a:pt x="0" y="177228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298290" y="0"/>
                    </a:lnTo>
                    <a:cubicBezTo>
                      <a:pt x="2366870" y="0"/>
                      <a:pt x="2422750" y="55880"/>
                      <a:pt x="2422750" y="124460"/>
                    </a:cubicBezTo>
                    <a:lnTo>
                      <a:pt x="2422750" y="1772288"/>
                    </a:lnTo>
                    <a:cubicBezTo>
                      <a:pt x="2422750" y="1840867"/>
                      <a:pt x="2366870" y="1896748"/>
                      <a:pt x="2298290" y="1896748"/>
                    </a:cubicBezTo>
                    <a:close/>
                  </a:path>
                </a:pathLst>
              </a:custGeom>
              <a:solidFill>
                <a:srgbClr val="D7B363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" name="Group 17"/>
            <p:cNvGrpSpPr/>
            <p:nvPr/>
          </p:nvGrpSpPr>
          <p:grpSpPr>
            <a:xfrm>
              <a:off x="620970" y="486151"/>
              <a:ext cx="7678955" cy="6011779"/>
              <a:chOff x="0" y="0"/>
              <a:chExt cx="2422750" cy="1896747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2422750" cy="1896748"/>
              </a:xfrm>
              <a:custGeom>
                <a:avLst/>
                <a:gdLst/>
                <a:ahLst/>
                <a:cxnLst/>
                <a:rect l="l" t="t" r="r" b="b"/>
                <a:pathLst>
                  <a:path w="2422750" h="1896748">
                    <a:moveTo>
                      <a:pt x="2298290" y="1896747"/>
                    </a:moveTo>
                    <a:lnTo>
                      <a:pt x="124460" y="1896747"/>
                    </a:lnTo>
                    <a:cubicBezTo>
                      <a:pt x="55880" y="1896747"/>
                      <a:pt x="0" y="1840867"/>
                      <a:pt x="0" y="177228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298290" y="0"/>
                    </a:lnTo>
                    <a:cubicBezTo>
                      <a:pt x="2366870" y="0"/>
                      <a:pt x="2422750" y="55880"/>
                      <a:pt x="2422750" y="124460"/>
                    </a:cubicBezTo>
                    <a:lnTo>
                      <a:pt x="2422750" y="1772288"/>
                    </a:lnTo>
                    <a:cubicBezTo>
                      <a:pt x="2422750" y="1840867"/>
                      <a:pt x="2366870" y="1896748"/>
                      <a:pt x="2298290" y="1896748"/>
                    </a:cubicBezTo>
                    <a:close/>
                  </a:path>
                </a:pathLst>
              </a:custGeom>
              <a:solidFill>
                <a:srgbClr val="F6EDDD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947191" y="1059356"/>
              <a:ext cx="7026512" cy="49320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0"/>
                </a:lnSpc>
                <a:spcBef>
                  <a:spcPct val="0"/>
                </a:spcBef>
              </a:pPr>
              <a:r>
                <a:rPr lang="en-US" sz="3600" dirty="0">
                  <a:solidFill>
                    <a:srgbClr val="13294B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“Your audience is going to begins it regardless, </a:t>
              </a:r>
            </a:p>
            <a:p>
              <a:pPr algn="ctr">
                <a:lnSpc>
                  <a:spcPts val="3600"/>
                </a:lnSpc>
                <a:spcBef>
                  <a:spcPct val="0"/>
                </a:spcBef>
              </a:pPr>
              <a:r>
                <a:rPr lang="en-US" sz="3600" dirty="0">
                  <a:solidFill>
                    <a:srgbClr val="13294B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so you need to be there. In the absence of information, people will make up their own.”</a:t>
              </a:r>
            </a:p>
            <a:p>
              <a:pPr algn="ctr">
                <a:lnSpc>
                  <a:spcPts val="3600"/>
                </a:lnSpc>
                <a:spcBef>
                  <a:spcPct val="0"/>
                </a:spcBef>
              </a:pPr>
              <a:endParaRPr lang="en-US" sz="3600" dirty="0">
                <a:solidFill>
                  <a:srgbClr val="13294B"/>
                </a:solidFill>
                <a:latin typeface="DM Serif Display"/>
                <a:ea typeface="DM Serif Display"/>
                <a:cs typeface="DM Serif Display"/>
                <a:sym typeface="DM Serif Display"/>
              </a:endParaRPr>
            </a:p>
            <a:p>
              <a:pPr algn="ctr">
                <a:lnSpc>
                  <a:spcPts val="3600"/>
                </a:lnSpc>
                <a:spcBef>
                  <a:spcPct val="0"/>
                </a:spcBef>
              </a:pPr>
              <a:r>
                <a:rPr lang="en-US" sz="3600" dirty="0">
                  <a:solidFill>
                    <a:srgbClr val="13294B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~ Blackburn, 2020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19024" y="-282272"/>
            <a:ext cx="17249953" cy="1823762"/>
            <a:chOff x="0" y="0"/>
            <a:chExt cx="6246358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246358" cy="660400"/>
            </a:xfrm>
            <a:custGeom>
              <a:avLst/>
              <a:gdLst/>
              <a:ahLst/>
              <a:cxnLst/>
              <a:rect l="l" t="t" r="r" b="b"/>
              <a:pathLst>
                <a:path w="6246358" h="660400">
                  <a:moveTo>
                    <a:pt x="612189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121898" y="0"/>
                  </a:lnTo>
                  <a:cubicBezTo>
                    <a:pt x="6190478" y="0"/>
                    <a:pt x="6246358" y="55880"/>
                    <a:pt x="6246358" y="124460"/>
                  </a:cubicBezTo>
                  <a:lnTo>
                    <a:pt x="6246358" y="535940"/>
                  </a:lnTo>
                  <a:cubicBezTo>
                    <a:pt x="6246358" y="604520"/>
                    <a:pt x="6190478" y="660400"/>
                    <a:pt x="6121898" y="660400"/>
                  </a:cubicBezTo>
                  <a:close/>
                </a:path>
              </a:pathLst>
            </a:custGeom>
            <a:solidFill>
              <a:srgbClr val="D7B363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674752" y="2003932"/>
            <a:ext cx="8184423" cy="7865004"/>
            <a:chOff x="0" y="0"/>
            <a:chExt cx="2963651" cy="284798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63651" cy="2847986"/>
            </a:xfrm>
            <a:custGeom>
              <a:avLst/>
              <a:gdLst/>
              <a:ahLst/>
              <a:cxnLst/>
              <a:rect l="l" t="t" r="r" b="b"/>
              <a:pathLst>
                <a:path w="2963651" h="2847986">
                  <a:moveTo>
                    <a:pt x="2839190" y="2847986"/>
                  </a:moveTo>
                  <a:lnTo>
                    <a:pt x="124460" y="2847986"/>
                  </a:lnTo>
                  <a:cubicBezTo>
                    <a:pt x="55880" y="2847986"/>
                    <a:pt x="0" y="2792106"/>
                    <a:pt x="0" y="272352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39191" y="0"/>
                  </a:lnTo>
                  <a:cubicBezTo>
                    <a:pt x="2907771" y="0"/>
                    <a:pt x="2963651" y="55880"/>
                    <a:pt x="2963651" y="124460"/>
                  </a:cubicBezTo>
                  <a:lnTo>
                    <a:pt x="2963651" y="2723526"/>
                  </a:lnTo>
                  <a:cubicBezTo>
                    <a:pt x="2963651" y="2792106"/>
                    <a:pt x="2907771" y="2847986"/>
                    <a:pt x="2839191" y="2847986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231187" y="2885683"/>
            <a:ext cx="4547627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Gen Z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231187" y="2278435"/>
            <a:ext cx="2070283" cy="392947"/>
            <a:chOff x="0" y="0"/>
            <a:chExt cx="2760377" cy="523929"/>
          </a:xfrm>
        </p:grpSpPr>
        <p:grpSp>
          <p:nvGrpSpPr>
            <p:cNvPr id="8" name="Group 8"/>
            <p:cNvGrpSpPr/>
            <p:nvPr/>
          </p:nvGrpSpPr>
          <p:grpSpPr>
            <a:xfrm>
              <a:off x="0" y="0"/>
              <a:ext cx="2760377" cy="523929"/>
              <a:chOff x="0" y="0"/>
              <a:chExt cx="3636337" cy="69019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636337" cy="690190"/>
              </a:xfrm>
              <a:custGeom>
                <a:avLst/>
                <a:gdLst/>
                <a:ahLst/>
                <a:cxnLst/>
                <a:rect l="l" t="t" r="r" b="b"/>
                <a:pathLst>
                  <a:path w="3636337" h="690190">
                    <a:moveTo>
                      <a:pt x="3511877" y="690190"/>
                    </a:moveTo>
                    <a:lnTo>
                      <a:pt x="124460" y="690190"/>
                    </a:lnTo>
                    <a:cubicBezTo>
                      <a:pt x="55880" y="690190"/>
                      <a:pt x="0" y="634310"/>
                      <a:pt x="0" y="5657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511877" y="0"/>
                    </a:lnTo>
                    <a:cubicBezTo>
                      <a:pt x="3580457" y="0"/>
                      <a:pt x="3636337" y="55880"/>
                      <a:pt x="3636337" y="124460"/>
                    </a:cubicBezTo>
                    <a:lnTo>
                      <a:pt x="3636337" y="565730"/>
                    </a:lnTo>
                    <a:cubicBezTo>
                      <a:pt x="3636337" y="634310"/>
                      <a:pt x="3580457" y="690190"/>
                      <a:pt x="3511877" y="690190"/>
                    </a:cubicBezTo>
                    <a:close/>
                  </a:path>
                </a:pathLst>
              </a:custGeom>
              <a:solidFill>
                <a:srgbClr val="D7B363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TextBox 10"/>
            <p:cNvSpPr txBox="1"/>
            <p:nvPr/>
          </p:nvSpPr>
          <p:spPr>
            <a:xfrm>
              <a:off x="77478" y="83573"/>
              <a:ext cx="2682899" cy="337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145"/>
                </a:lnSpc>
              </a:pPr>
              <a:r>
                <a:rPr lang="en-US" sz="1589" spc="158">
                  <a:solidFill>
                    <a:srgbClr val="000000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SUMMARY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48223" y="332105"/>
            <a:ext cx="16591555" cy="725170"/>
            <a:chOff x="0" y="0"/>
            <a:chExt cx="22122073" cy="966893"/>
          </a:xfrm>
        </p:grpSpPr>
        <p:sp>
          <p:nvSpPr>
            <p:cNvPr id="12" name="TextBox 12"/>
            <p:cNvSpPr txBox="1"/>
            <p:nvPr/>
          </p:nvSpPr>
          <p:spPr>
            <a:xfrm>
              <a:off x="18581522" y="337566"/>
              <a:ext cx="3540550" cy="3679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91"/>
                </a:lnSpc>
              </a:pPr>
              <a:r>
                <a:rPr lang="en-US" sz="2199" b="1" spc="-65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February 2026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069448" cy="1004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 b="1">
                  <a:solidFill>
                    <a:srgbClr val="1C446D"/>
                  </a:solidFill>
                  <a:latin typeface="Nunito Sans Bold"/>
                  <a:ea typeface="Nunito Sans Bold"/>
                  <a:cs typeface="Nunito Sans Bold"/>
                  <a:sym typeface="Nunito Sans Bold"/>
                </a:rPr>
                <a:t>NCR Public Health Preparedness &amp; Response Academy 2026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584553" y="2003932"/>
            <a:ext cx="8184423" cy="7865004"/>
            <a:chOff x="0" y="0"/>
            <a:chExt cx="2963651" cy="284798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963651" cy="2847986"/>
            </a:xfrm>
            <a:custGeom>
              <a:avLst/>
              <a:gdLst/>
              <a:ahLst/>
              <a:cxnLst/>
              <a:rect l="l" t="t" r="r" b="b"/>
              <a:pathLst>
                <a:path w="2963651" h="2847986">
                  <a:moveTo>
                    <a:pt x="2839190" y="2847986"/>
                  </a:moveTo>
                  <a:lnTo>
                    <a:pt x="124460" y="2847986"/>
                  </a:lnTo>
                  <a:cubicBezTo>
                    <a:pt x="55880" y="2847986"/>
                    <a:pt x="0" y="2792106"/>
                    <a:pt x="0" y="272352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39191" y="0"/>
                  </a:lnTo>
                  <a:cubicBezTo>
                    <a:pt x="2907771" y="0"/>
                    <a:pt x="2963651" y="55880"/>
                    <a:pt x="2963651" y="124460"/>
                  </a:cubicBezTo>
                  <a:lnTo>
                    <a:pt x="2963651" y="2723526"/>
                  </a:lnTo>
                  <a:cubicBezTo>
                    <a:pt x="2963651" y="2792106"/>
                    <a:pt x="2907771" y="2847986"/>
                    <a:pt x="2839191" y="2847986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231187" y="3742933"/>
            <a:ext cx="7269937" cy="5790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 dirty="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Never known a time without the internet, social media, and smartphones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 dirty="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Expect news to be available at their fingertips in an instance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 dirty="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News to be entertaining and interactive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 dirty="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Don’t trust easily, value authenticity and transparency.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985539" y="2885683"/>
            <a:ext cx="5706573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Communicators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9985539" y="2278435"/>
            <a:ext cx="2070283" cy="392947"/>
            <a:chOff x="0" y="0"/>
            <a:chExt cx="2760377" cy="523929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2760377" cy="523929"/>
              <a:chOff x="0" y="0"/>
              <a:chExt cx="3636337" cy="69019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3636337" cy="690190"/>
              </a:xfrm>
              <a:custGeom>
                <a:avLst/>
                <a:gdLst/>
                <a:ahLst/>
                <a:cxnLst/>
                <a:rect l="l" t="t" r="r" b="b"/>
                <a:pathLst>
                  <a:path w="3636337" h="690190">
                    <a:moveTo>
                      <a:pt x="3511877" y="690190"/>
                    </a:moveTo>
                    <a:lnTo>
                      <a:pt x="124460" y="690190"/>
                    </a:lnTo>
                    <a:cubicBezTo>
                      <a:pt x="55880" y="690190"/>
                      <a:pt x="0" y="634310"/>
                      <a:pt x="0" y="5657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511877" y="0"/>
                    </a:lnTo>
                    <a:cubicBezTo>
                      <a:pt x="3580457" y="0"/>
                      <a:pt x="3636337" y="55880"/>
                      <a:pt x="3636337" y="124460"/>
                    </a:cubicBezTo>
                    <a:lnTo>
                      <a:pt x="3636337" y="565730"/>
                    </a:lnTo>
                    <a:cubicBezTo>
                      <a:pt x="3636337" y="634310"/>
                      <a:pt x="3580457" y="690190"/>
                      <a:pt x="3511877" y="690190"/>
                    </a:cubicBezTo>
                    <a:close/>
                  </a:path>
                </a:pathLst>
              </a:custGeom>
              <a:solidFill>
                <a:srgbClr val="D7B363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77478" y="83573"/>
              <a:ext cx="2682899" cy="3377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145"/>
                </a:lnSpc>
              </a:pPr>
              <a:r>
                <a:rPr lang="en-US" sz="1589" spc="158" dirty="0">
                  <a:solidFill>
                    <a:srgbClr val="000000"/>
                  </a:solidFill>
                  <a:latin typeface="Nunito Sans"/>
                  <a:ea typeface="Nunito Sans"/>
                  <a:cs typeface="Nunito Sans"/>
                  <a:sym typeface="Nunito Sans"/>
                </a:rPr>
                <a:t>SUMMARY</a:t>
              </a: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9989363" y="3742933"/>
            <a:ext cx="7269937" cy="5790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Establish a social media presence and embrace it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Build a relationship with Gen Z audience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Establish trust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Develop a brand that humanizes their agency</a:t>
            </a:r>
          </a:p>
          <a:p>
            <a:pPr marL="690881" lvl="1" indent="-345440" algn="l">
              <a:lnSpc>
                <a:spcPts val="5120"/>
              </a:lnSpc>
              <a:buFont typeface="Arial"/>
              <a:buChar char="•"/>
            </a:pPr>
            <a:r>
              <a:rPr lang="en-US" sz="3200">
                <a:solidFill>
                  <a:srgbClr val="19335C"/>
                </a:solidFill>
                <a:latin typeface="Nunito Sans"/>
                <a:ea typeface="Nunito Sans"/>
                <a:cs typeface="Nunito Sans"/>
                <a:sym typeface="Nunito Sans"/>
              </a:rPr>
              <a:t>Encourage engagement</a:t>
            </a:r>
          </a:p>
          <a:p>
            <a:pPr algn="l">
              <a:lnSpc>
                <a:spcPts val="5120"/>
              </a:lnSpc>
            </a:pPr>
            <a:endParaRPr lang="en-US" sz="3200">
              <a:solidFill>
                <a:srgbClr val="19335C"/>
              </a:solidFill>
              <a:latin typeface="Nunito Sans"/>
              <a:ea typeface="Nunito Sans"/>
              <a:cs typeface="Nunito Sans"/>
              <a:sym typeface="Nuni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0" y="0"/>
            <a:ext cx="18288000" cy="7486376"/>
            <a:chOff x="0" y="0"/>
            <a:chExt cx="6350000" cy="25994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2599436"/>
            </a:xfrm>
            <a:custGeom>
              <a:avLst/>
              <a:gdLst/>
              <a:ahLst/>
              <a:cxnLst/>
              <a:rect l="l" t="t" r="r" b="b"/>
              <a:pathLst>
                <a:path w="6350000" h="2599436">
                  <a:moveTo>
                    <a:pt x="6350000" y="92837"/>
                  </a:moveTo>
                  <a:lnTo>
                    <a:pt x="6350000" y="2506599"/>
                  </a:lnTo>
                  <a:cubicBezTo>
                    <a:pt x="6350000" y="2557907"/>
                    <a:pt x="6308471" y="2599436"/>
                    <a:pt x="6257163" y="2599436"/>
                  </a:cubicBezTo>
                  <a:lnTo>
                    <a:pt x="92837" y="2599436"/>
                  </a:lnTo>
                  <a:cubicBezTo>
                    <a:pt x="41529" y="2599436"/>
                    <a:pt x="0" y="2557907"/>
                    <a:pt x="0" y="2506599"/>
                  </a:cubicBezTo>
                  <a:lnTo>
                    <a:pt x="0" y="92837"/>
                  </a:lnTo>
                  <a:cubicBezTo>
                    <a:pt x="0" y="41529"/>
                    <a:pt x="41529" y="0"/>
                    <a:pt x="92837" y="0"/>
                  </a:cubicBezTo>
                  <a:lnTo>
                    <a:pt x="6257163" y="0"/>
                  </a:lnTo>
                  <a:cubicBezTo>
                    <a:pt x="6308471" y="0"/>
                    <a:pt x="6350000" y="41529"/>
                    <a:pt x="6350000" y="92837"/>
                  </a:cubicBezTo>
                  <a:close/>
                </a:path>
              </a:pathLst>
            </a:custGeom>
            <a:blipFill>
              <a:blip r:embed="rId2"/>
              <a:stretch>
                <a:fillRect t="-49918" b="-1283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6413707"/>
            <a:ext cx="18288000" cy="4459615"/>
            <a:chOff x="0" y="0"/>
            <a:chExt cx="6622243" cy="161486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622244" cy="1614866"/>
            </a:xfrm>
            <a:custGeom>
              <a:avLst/>
              <a:gdLst/>
              <a:ahLst/>
              <a:cxnLst/>
              <a:rect l="l" t="t" r="r" b="b"/>
              <a:pathLst>
                <a:path w="6622244" h="1614866">
                  <a:moveTo>
                    <a:pt x="6497783" y="1614865"/>
                  </a:moveTo>
                  <a:lnTo>
                    <a:pt x="124460" y="1614865"/>
                  </a:lnTo>
                  <a:cubicBezTo>
                    <a:pt x="55880" y="1614865"/>
                    <a:pt x="0" y="1558985"/>
                    <a:pt x="0" y="149040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1490406"/>
                  </a:lnTo>
                  <a:cubicBezTo>
                    <a:pt x="6622244" y="1558985"/>
                    <a:pt x="6566364" y="1614866"/>
                    <a:pt x="6497784" y="1614866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28700" y="4190621"/>
            <a:ext cx="16230600" cy="4588691"/>
            <a:chOff x="0" y="0"/>
            <a:chExt cx="7067778" cy="199819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067779" cy="1998192"/>
            </a:xfrm>
            <a:custGeom>
              <a:avLst/>
              <a:gdLst/>
              <a:ahLst/>
              <a:cxnLst/>
              <a:rect l="l" t="t" r="r" b="b"/>
              <a:pathLst>
                <a:path w="7067779" h="1998192">
                  <a:moveTo>
                    <a:pt x="6943318" y="1998192"/>
                  </a:moveTo>
                  <a:lnTo>
                    <a:pt x="124460" y="1998192"/>
                  </a:lnTo>
                  <a:cubicBezTo>
                    <a:pt x="55880" y="1998192"/>
                    <a:pt x="0" y="1942312"/>
                    <a:pt x="0" y="187373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943318" y="0"/>
                  </a:lnTo>
                  <a:cubicBezTo>
                    <a:pt x="7011898" y="0"/>
                    <a:pt x="7067779" y="55880"/>
                    <a:pt x="7067779" y="124460"/>
                  </a:cubicBezTo>
                  <a:lnTo>
                    <a:pt x="7067779" y="1873732"/>
                  </a:lnTo>
                  <a:cubicBezTo>
                    <a:pt x="7067779" y="1942312"/>
                    <a:pt x="7011898" y="1998192"/>
                    <a:pt x="6943318" y="1998192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935446" y="4706965"/>
            <a:ext cx="14417109" cy="3489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“Evolve or fall behind. If your strategy looks the same as last year, it’s already outdated. We must continue to adapt – both to global trends and t the unique needs of our communities.</a:t>
            </a:r>
          </a:p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~Dr. Garth Graham, YouTube Health</a:t>
            </a:r>
          </a:p>
          <a:p>
            <a:pPr algn="ctr">
              <a:lnSpc>
                <a:spcPts val="5599"/>
              </a:lnSpc>
            </a:pPr>
            <a:endParaRPr lang="en-US" sz="3999">
              <a:solidFill>
                <a:srgbClr val="161C29"/>
              </a:solidFill>
              <a:latin typeface="Nunito Sans"/>
              <a:ea typeface="Nunito Sans"/>
              <a:cs typeface="Nunito Sans"/>
              <a:sym typeface="Nunito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4603887" y="9670119"/>
            <a:ext cx="2655413" cy="256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1"/>
              </a:lnSpc>
            </a:pPr>
            <a:r>
              <a:rPr lang="en-US" sz="2199" b="1" spc="-65">
                <a:solidFill>
                  <a:srgbClr val="FFF9F4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February 2026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67745" y="9359794"/>
            <a:ext cx="4552086" cy="763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b="1">
                <a:solidFill>
                  <a:srgbClr val="FFF9F4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NCR Public Health Preparedness &amp; Response Academy 2026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5A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2272"/>
            <a:ext cx="18288000" cy="6065119"/>
            <a:chOff x="0" y="0"/>
            <a:chExt cx="6622243" cy="219623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22244" cy="2196232"/>
            </a:xfrm>
            <a:custGeom>
              <a:avLst/>
              <a:gdLst/>
              <a:ahLst/>
              <a:cxnLst/>
              <a:rect l="l" t="t" r="r" b="b"/>
              <a:pathLst>
                <a:path w="6622244" h="2196232">
                  <a:moveTo>
                    <a:pt x="6497783" y="2196232"/>
                  </a:moveTo>
                  <a:lnTo>
                    <a:pt x="124460" y="2196232"/>
                  </a:lnTo>
                  <a:cubicBezTo>
                    <a:pt x="55880" y="2196232"/>
                    <a:pt x="0" y="2140352"/>
                    <a:pt x="0" y="20717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497784" y="0"/>
                  </a:lnTo>
                  <a:cubicBezTo>
                    <a:pt x="6566364" y="0"/>
                    <a:pt x="6622244" y="55880"/>
                    <a:pt x="6622244" y="124460"/>
                  </a:cubicBezTo>
                  <a:lnTo>
                    <a:pt x="6622244" y="2071772"/>
                  </a:lnTo>
                  <a:cubicBezTo>
                    <a:pt x="6622244" y="2140352"/>
                    <a:pt x="6566364" y="2196232"/>
                    <a:pt x="6497784" y="2196232"/>
                  </a:cubicBezTo>
                  <a:close/>
                </a:path>
              </a:pathLst>
            </a:custGeom>
            <a:solidFill>
              <a:srgbClr val="E9EFE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734107" y="1284024"/>
            <a:ext cx="13553893" cy="8030120"/>
            <a:chOff x="0" y="0"/>
            <a:chExt cx="5902179" cy="349679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902180" cy="3496797"/>
            </a:xfrm>
            <a:custGeom>
              <a:avLst/>
              <a:gdLst/>
              <a:ahLst/>
              <a:cxnLst/>
              <a:rect l="l" t="t" r="r" b="b"/>
              <a:pathLst>
                <a:path w="5902180" h="3496797">
                  <a:moveTo>
                    <a:pt x="5777719" y="3496796"/>
                  </a:moveTo>
                  <a:lnTo>
                    <a:pt x="124460" y="3496796"/>
                  </a:lnTo>
                  <a:cubicBezTo>
                    <a:pt x="55880" y="3496796"/>
                    <a:pt x="0" y="3440916"/>
                    <a:pt x="0" y="337233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77719" y="0"/>
                  </a:lnTo>
                  <a:cubicBezTo>
                    <a:pt x="5846299" y="0"/>
                    <a:pt x="5902180" y="55880"/>
                    <a:pt x="5902180" y="124460"/>
                  </a:cubicBezTo>
                  <a:lnTo>
                    <a:pt x="5902180" y="3372336"/>
                  </a:lnTo>
                  <a:cubicBezTo>
                    <a:pt x="5902180" y="3440916"/>
                    <a:pt x="5846299" y="3496797"/>
                    <a:pt x="5777719" y="3496797"/>
                  </a:cubicBezTo>
                  <a:close/>
                </a:path>
              </a:pathLst>
            </a:custGeom>
            <a:solidFill>
              <a:srgbClr val="F8F4F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028700" y="1497105"/>
            <a:ext cx="5353413" cy="8030120"/>
            <a:chOff x="0" y="0"/>
            <a:chExt cx="6350000" cy="9525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9525000"/>
            </a:xfrm>
            <a:custGeom>
              <a:avLst/>
              <a:gdLst/>
              <a:ahLst/>
              <a:cxnLst/>
              <a:rect l="l" t="t" r="r" b="b"/>
              <a:pathLst>
                <a:path w="6350000" h="9525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2"/>
              <a:stretch>
                <a:fillRect l="-62359" r="-6235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122972" y="2129603"/>
            <a:ext cx="3648822" cy="462711"/>
            <a:chOff x="0" y="0"/>
            <a:chExt cx="6408953" cy="81272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408953" cy="812726"/>
            </a:xfrm>
            <a:custGeom>
              <a:avLst/>
              <a:gdLst/>
              <a:ahLst/>
              <a:cxnLst/>
              <a:rect l="l" t="t" r="r" b="b"/>
              <a:pathLst>
                <a:path w="6408953" h="812726">
                  <a:moveTo>
                    <a:pt x="6284493" y="812726"/>
                  </a:moveTo>
                  <a:lnTo>
                    <a:pt x="124460" y="812726"/>
                  </a:lnTo>
                  <a:cubicBezTo>
                    <a:pt x="55880" y="812726"/>
                    <a:pt x="0" y="756846"/>
                    <a:pt x="0" y="68826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284494" y="0"/>
                  </a:lnTo>
                  <a:cubicBezTo>
                    <a:pt x="6353073" y="0"/>
                    <a:pt x="6408953" y="55880"/>
                    <a:pt x="6408953" y="124460"/>
                  </a:cubicBezTo>
                  <a:lnTo>
                    <a:pt x="6408953" y="688266"/>
                  </a:lnTo>
                  <a:cubicBezTo>
                    <a:pt x="6408953" y="756846"/>
                    <a:pt x="6353073" y="812726"/>
                    <a:pt x="6284494" y="812726"/>
                  </a:cubicBezTo>
                  <a:close/>
                </a:path>
              </a:pathLst>
            </a:custGeom>
            <a:solidFill>
              <a:srgbClr val="C15841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122972" y="2785267"/>
            <a:ext cx="9296474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6000">
                <a:solidFill>
                  <a:srgbClr val="161C2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Questions?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122972" y="2206654"/>
            <a:ext cx="3648822" cy="289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30"/>
              </a:lnSpc>
            </a:pPr>
            <a:r>
              <a:rPr lang="en-US" sz="1800" spc="179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REACHING GEN Z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122619" y="5043814"/>
            <a:ext cx="1296713" cy="255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1600" spc="160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JUNE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44967" y="5043814"/>
            <a:ext cx="1296713" cy="255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1600" spc="160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JUNE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045320" y="6770469"/>
            <a:ext cx="1296713" cy="255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1600" spc="160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JULY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123325" y="8314665"/>
            <a:ext cx="1296713" cy="255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1600" spc="160">
                <a:solidFill>
                  <a:srgbClr val="FFF9F4"/>
                </a:solidFill>
                <a:latin typeface="Nunito Sans"/>
                <a:ea typeface="Nunito Sans"/>
                <a:cs typeface="Nunito Sans"/>
                <a:sym typeface="Nunito Sans"/>
              </a:rPr>
              <a:t>AUG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123325" y="3921423"/>
            <a:ext cx="8152148" cy="4194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1">
                <a:solidFill>
                  <a:srgbClr val="161C29"/>
                </a:solidFill>
                <a:latin typeface="Nunito Sans Bold"/>
                <a:ea typeface="Nunito Sans Bold"/>
                <a:cs typeface="Nunito Sans Bold"/>
                <a:sym typeface="Nunito Sans Bold"/>
              </a:rPr>
              <a:t>Brookie Crawford</a:t>
            </a:r>
          </a:p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Risk Communications Manager</a:t>
            </a:r>
          </a:p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Virginia Department of Health</a:t>
            </a:r>
          </a:p>
          <a:p>
            <a:pPr algn="l">
              <a:lnSpc>
                <a:spcPts val="5599"/>
              </a:lnSpc>
            </a:pPr>
            <a:endParaRPr lang="en-US" sz="3999">
              <a:solidFill>
                <a:srgbClr val="161C29"/>
              </a:solidFill>
              <a:latin typeface="Nunito Sans"/>
              <a:ea typeface="Nunito Sans"/>
              <a:cs typeface="Nunito Sans"/>
              <a:sym typeface="Nunito Sans"/>
            </a:endParaRPr>
          </a:p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(804) 517-9462</a:t>
            </a:r>
          </a:p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161C29"/>
                </a:solidFill>
                <a:latin typeface="Nunito Sans"/>
                <a:ea typeface="Nunito Sans"/>
                <a:cs typeface="Nunito Sans"/>
                <a:sym typeface="Nunito Sans"/>
              </a:rPr>
              <a:t>brookie.crawford@vdh.virginia.gov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620ae5a9-4ec1-4fa0-8641-5d9f386c7309}" enabled="0" method="" siteId="{620ae5a9-4ec1-4fa0-8641-5d9f386c730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800</Words>
  <Application>Microsoft Office PowerPoint</Application>
  <PresentationFormat>Custom</PresentationFormat>
  <Paragraphs>200</Paragraphs>
  <Slides>24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Nunito Sans</vt:lpstr>
      <vt:lpstr>Canva Sans</vt:lpstr>
      <vt:lpstr>Nunito Sans Bold</vt:lpstr>
      <vt:lpstr>Nunito Sans Semi-Bold</vt:lpstr>
      <vt:lpstr>Gotham</vt:lpstr>
      <vt:lpstr>Calibri</vt:lpstr>
      <vt:lpstr>Arial</vt:lpstr>
      <vt:lpstr>DM Serif Display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Reaching Gen Z with Videos</dc:title>
  <dc:creator>Crawford, Brookie (VDH)</dc:creator>
  <cp:lastModifiedBy>Crawford, Brookie (VDH)</cp:lastModifiedBy>
  <cp:revision>1</cp:revision>
  <dcterms:created xsi:type="dcterms:W3CDTF">2006-08-16T00:00:00Z</dcterms:created>
  <dcterms:modified xsi:type="dcterms:W3CDTF">2026-02-17T15:47:55Z</dcterms:modified>
  <dc:identifier>DAHBaZzQbxw</dc:identifier>
</cp:coreProperties>
</file>