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80" r:id="rId2"/>
    <p:sldId id="287" r:id="rId3"/>
    <p:sldId id="267" r:id="rId4"/>
    <p:sldId id="268" r:id="rId5"/>
    <p:sldId id="269" r:id="rId6"/>
    <p:sldId id="292" r:id="rId7"/>
    <p:sldId id="367" r:id="rId8"/>
    <p:sldId id="385" r:id="rId9"/>
    <p:sldId id="288" r:id="rId10"/>
    <p:sldId id="283" r:id="rId11"/>
    <p:sldId id="284" r:id="rId12"/>
    <p:sldId id="271" r:id="rId13"/>
  </p:sldIdLst>
  <p:sldSz cx="9144000" cy="6858000" type="screen4x3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ADC0"/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667" autoAdjust="0"/>
    <p:restoredTop sz="98507" autoAdjust="0"/>
  </p:normalViewPr>
  <p:slideViewPr>
    <p:cSldViewPr snapToGrid="0" snapToObjects="1">
      <p:cViewPr varScale="1">
        <p:scale>
          <a:sx n="67" d="100"/>
          <a:sy n="67" d="100"/>
        </p:scale>
        <p:origin x="102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090164700744596"/>
          <c:y val="8.8355131280307697E-2"/>
          <c:w val="0.39953593405193705"/>
          <c:h val="0.834664915904290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C837CF-C6D6-46A9-B4D4-1C4334D8985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9CF931-62D8-4E2C-8765-DEA0C5F69D8C}">
      <dgm:prSet phldrT="[Text]" custT="1"/>
      <dgm:spPr/>
      <dgm:t>
        <a:bodyPr/>
        <a:lstStyle/>
        <a:p>
          <a:r>
            <a:rPr lang="en-US" sz="2800" dirty="0"/>
            <a:t>Operating Funds			$44.1 Million</a:t>
          </a:r>
        </a:p>
      </dgm:t>
    </dgm:pt>
    <dgm:pt modelId="{A14808EC-3B00-45BC-8F88-EA1D2ABDC19E}" type="parTrans" cxnId="{39AA9DE7-8602-4E6F-A638-94CD616F025D}">
      <dgm:prSet/>
      <dgm:spPr/>
      <dgm:t>
        <a:bodyPr/>
        <a:lstStyle/>
        <a:p>
          <a:endParaRPr lang="en-US" sz="2800"/>
        </a:p>
      </dgm:t>
    </dgm:pt>
    <dgm:pt modelId="{B9276EB0-2BDC-41BC-BB85-D829C03586B5}" type="sibTrans" cxnId="{39AA9DE7-8602-4E6F-A638-94CD616F025D}">
      <dgm:prSet/>
      <dgm:spPr/>
      <dgm:t>
        <a:bodyPr/>
        <a:lstStyle/>
        <a:p>
          <a:endParaRPr lang="en-US" sz="2800"/>
        </a:p>
      </dgm:t>
    </dgm:pt>
    <dgm:pt modelId="{52EA5A10-317B-4E03-A08C-B2691BFE8F0C}">
      <dgm:prSet phldrT="[Text]" custT="1"/>
      <dgm:spPr/>
      <dgm:t>
        <a:bodyPr/>
        <a:lstStyle/>
        <a:p>
          <a:r>
            <a:rPr lang="en-US" sz="2800" dirty="0"/>
            <a:t>Pass-Through Funds		$ 13.2 Million</a:t>
          </a:r>
        </a:p>
      </dgm:t>
    </dgm:pt>
    <dgm:pt modelId="{393D32F4-5613-4C9F-B46B-1C806EF46C2D}" type="parTrans" cxnId="{EE156F86-24A4-48D3-960F-5C53375AEA00}">
      <dgm:prSet/>
      <dgm:spPr/>
      <dgm:t>
        <a:bodyPr/>
        <a:lstStyle/>
        <a:p>
          <a:endParaRPr lang="en-US" sz="2800"/>
        </a:p>
      </dgm:t>
    </dgm:pt>
    <dgm:pt modelId="{410B4EA0-7184-4DB6-8308-B251D5B1FBCF}" type="sibTrans" cxnId="{EE156F86-24A4-48D3-960F-5C53375AEA00}">
      <dgm:prSet/>
      <dgm:spPr/>
      <dgm:t>
        <a:bodyPr/>
        <a:lstStyle/>
        <a:p>
          <a:endParaRPr lang="en-US" sz="2800"/>
        </a:p>
      </dgm:t>
    </dgm:pt>
    <dgm:pt modelId="{E09BDEEB-7F92-494D-B70D-9311285504DC}">
      <dgm:prSet phldrT="[Text]" custT="1"/>
      <dgm:spPr/>
      <dgm:t>
        <a:bodyPr/>
        <a:lstStyle/>
        <a:p>
          <a:r>
            <a:rPr lang="en-US" sz="2800" dirty="0"/>
            <a:t>Other Funds			$    .1 Million</a:t>
          </a:r>
        </a:p>
      </dgm:t>
    </dgm:pt>
    <dgm:pt modelId="{856A7274-E262-4DE4-9AA2-4F44C89F81D5}" type="parTrans" cxnId="{E957B0ED-81E2-4EB1-AF7F-09F76D6A75B4}">
      <dgm:prSet/>
      <dgm:spPr/>
      <dgm:t>
        <a:bodyPr/>
        <a:lstStyle/>
        <a:p>
          <a:endParaRPr lang="en-US" sz="2800"/>
        </a:p>
      </dgm:t>
    </dgm:pt>
    <dgm:pt modelId="{61BB67D6-B635-4FE0-A835-B2E5F4CE8FA2}" type="sibTrans" cxnId="{E957B0ED-81E2-4EB1-AF7F-09F76D6A75B4}">
      <dgm:prSet/>
      <dgm:spPr/>
      <dgm:t>
        <a:bodyPr/>
        <a:lstStyle/>
        <a:p>
          <a:endParaRPr lang="en-US" sz="2800"/>
        </a:p>
      </dgm:t>
    </dgm:pt>
    <dgm:pt modelId="{F538CDED-B046-4B84-BFBC-AF15B4F4922F}" type="pres">
      <dgm:prSet presAssocID="{23C837CF-C6D6-46A9-B4D4-1C4334D89859}" presName="linear" presStyleCnt="0">
        <dgm:presLayoutVars>
          <dgm:animLvl val="lvl"/>
          <dgm:resizeHandles val="exact"/>
        </dgm:presLayoutVars>
      </dgm:prSet>
      <dgm:spPr/>
    </dgm:pt>
    <dgm:pt modelId="{6EAE5A63-3292-4E38-98C0-4FCFDCDE9786}" type="pres">
      <dgm:prSet presAssocID="{639CF931-62D8-4E2C-8765-DEA0C5F69D8C}" presName="parentText" presStyleLbl="node1" presStyleIdx="0" presStyleCnt="3" custLinFactNeighborX="9861" custLinFactNeighborY="13615">
        <dgm:presLayoutVars>
          <dgm:chMax val="0"/>
          <dgm:bulletEnabled val="1"/>
        </dgm:presLayoutVars>
      </dgm:prSet>
      <dgm:spPr/>
    </dgm:pt>
    <dgm:pt modelId="{89F251CD-C699-4079-9F4B-E34CCFFA2725}" type="pres">
      <dgm:prSet presAssocID="{B9276EB0-2BDC-41BC-BB85-D829C03586B5}" presName="spacer" presStyleCnt="0"/>
      <dgm:spPr/>
    </dgm:pt>
    <dgm:pt modelId="{7D91D493-6D07-48AD-A26C-B590C1CAAA18}" type="pres">
      <dgm:prSet presAssocID="{52EA5A10-317B-4E03-A08C-B2691BFE8F0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9879DC8-F214-40D6-8ADD-8A314D583E94}" type="pres">
      <dgm:prSet presAssocID="{410B4EA0-7184-4DB6-8308-B251D5B1FBCF}" presName="spacer" presStyleCnt="0"/>
      <dgm:spPr/>
    </dgm:pt>
    <dgm:pt modelId="{815670E2-3236-4EF4-AF1D-7554CCFAEF02}" type="pres">
      <dgm:prSet presAssocID="{E09BDEEB-7F92-494D-B70D-9311285504DC}" presName="parentText" presStyleLbl="node1" presStyleIdx="2" presStyleCnt="3" custLinFactNeighborX="1160">
        <dgm:presLayoutVars>
          <dgm:chMax val="0"/>
          <dgm:bulletEnabled val="1"/>
        </dgm:presLayoutVars>
      </dgm:prSet>
      <dgm:spPr/>
    </dgm:pt>
  </dgm:ptLst>
  <dgm:cxnLst>
    <dgm:cxn modelId="{4DBC830E-1926-4CE8-9768-05B8C91C0EA8}" type="presOf" srcId="{23C837CF-C6D6-46A9-B4D4-1C4334D89859}" destId="{F538CDED-B046-4B84-BFBC-AF15B4F4922F}" srcOrd="0" destOrd="0" presId="urn:microsoft.com/office/officeart/2005/8/layout/vList2"/>
    <dgm:cxn modelId="{2B0F4434-E5D0-4B58-994D-F24E3A1563E9}" type="presOf" srcId="{639CF931-62D8-4E2C-8765-DEA0C5F69D8C}" destId="{6EAE5A63-3292-4E38-98C0-4FCFDCDE9786}" srcOrd="0" destOrd="0" presId="urn:microsoft.com/office/officeart/2005/8/layout/vList2"/>
    <dgm:cxn modelId="{735E4348-C93C-4248-ACBB-77C808D20B54}" type="presOf" srcId="{E09BDEEB-7F92-494D-B70D-9311285504DC}" destId="{815670E2-3236-4EF4-AF1D-7554CCFAEF02}" srcOrd="0" destOrd="0" presId="urn:microsoft.com/office/officeart/2005/8/layout/vList2"/>
    <dgm:cxn modelId="{EE156F86-24A4-48D3-960F-5C53375AEA00}" srcId="{23C837CF-C6D6-46A9-B4D4-1C4334D89859}" destId="{52EA5A10-317B-4E03-A08C-B2691BFE8F0C}" srcOrd="1" destOrd="0" parTransId="{393D32F4-5613-4C9F-B46B-1C806EF46C2D}" sibTransId="{410B4EA0-7184-4DB6-8308-B251D5B1FBCF}"/>
    <dgm:cxn modelId="{4642C4A2-A832-44B7-8220-746BCEC6CEAA}" type="presOf" srcId="{52EA5A10-317B-4E03-A08C-B2691BFE8F0C}" destId="{7D91D493-6D07-48AD-A26C-B590C1CAAA18}" srcOrd="0" destOrd="0" presId="urn:microsoft.com/office/officeart/2005/8/layout/vList2"/>
    <dgm:cxn modelId="{39AA9DE7-8602-4E6F-A638-94CD616F025D}" srcId="{23C837CF-C6D6-46A9-B4D4-1C4334D89859}" destId="{639CF931-62D8-4E2C-8765-DEA0C5F69D8C}" srcOrd="0" destOrd="0" parTransId="{A14808EC-3B00-45BC-8F88-EA1D2ABDC19E}" sibTransId="{B9276EB0-2BDC-41BC-BB85-D829C03586B5}"/>
    <dgm:cxn modelId="{E957B0ED-81E2-4EB1-AF7F-09F76D6A75B4}" srcId="{23C837CF-C6D6-46A9-B4D4-1C4334D89859}" destId="{E09BDEEB-7F92-494D-B70D-9311285504DC}" srcOrd="2" destOrd="0" parTransId="{856A7274-E262-4DE4-9AA2-4F44C89F81D5}" sibTransId="{61BB67D6-B635-4FE0-A835-B2E5F4CE8FA2}"/>
    <dgm:cxn modelId="{6B764ACD-ADDA-45FD-838F-48B697751A03}" type="presParOf" srcId="{F538CDED-B046-4B84-BFBC-AF15B4F4922F}" destId="{6EAE5A63-3292-4E38-98C0-4FCFDCDE9786}" srcOrd="0" destOrd="0" presId="urn:microsoft.com/office/officeart/2005/8/layout/vList2"/>
    <dgm:cxn modelId="{351024F6-3AAD-4D0E-B202-DFC0B82EB8EA}" type="presParOf" srcId="{F538CDED-B046-4B84-BFBC-AF15B4F4922F}" destId="{89F251CD-C699-4079-9F4B-E34CCFFA2725}" srcOrd="1" destOrd="0" presId="urn:microsoft.com/office/officeart/2005/8/layout/vList2"/>
    <dgm:cxn modelId="{E723A9FD-DB8F-47BE-8D42-4960C2550188}" type="presParOf" srcId="{F538CDED-B046-4B84-BFBC-AF15B4F4922F}" destId="{7D91D493-6D07-48AD-A26C-B590C1CAAA18}" srcOrd="2" destOrd="0" presId="urn:microsoft.com/office/officeart/2005/8/layout/vList2"/>
    <dgm:cxn modelId="{DF60ED94-1455-436E-9C37-613CB4573120}" type="presParOf" srcId="{F538CDED-B046-4B84-BFBC-AF15B4F4922F}" destId="{C9879DC8-F214-40D6-8ADD-8A314D583E94}" srcOrd="3" destOrd="0" presId="urn:microsoft.com/office/officeart/2005/8/layout/vList2"/>
    <dgm:cxn modelId="{7F6F5190-12FD-49AD-B1CA-C783612BC453}" type="presParOf" srcId="{F538CDED-B046-4B84-BFBC-AF15B4F4922F}" destId="{815670E2-3236-4EF4-AF1D-7554CCFAEF0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AE5A63-3292-4E38-98C0-4FCFDCDE9786}">
      <dsp:nvSpPr>
        <dsp:cNvPr id="0" name=""/>
        <dsp:cNvSpPr/>
      </dsp:nvSpPr>
      <dsp:spPr>
        <a:xfrm>
          <a:off x="0" y="45087"/>
          <a:ext cx="7882128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Operating Funds			$44.1 Million</a:t>
          </a:r>
        </a:p>
      </dsp:txBody>
      <dsp:txXfrm>
        <a:off x="59399" y="104486"/>
        <a:ext cx="7763330" cy="1098002"/>
      </dsp:txXfrm>
    </dsp:sp>
    <dsp:sp modelId="{7D91D493-6D07-48AD-A26C-B590C1CAAA18}">
      <dsp:nvSpPr>
        <dsp:cNvPr id="0" name=""/>
        <dsp:cNvSpPr/>
      </dsp:nvSpPr>
      <dsp:spPr>
        <a:xfrm>
          <a:off x="0" y="1423600"/>
          <a:ext cx="7882128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Pass-Through Funds		$ 13.2 Million</a:t>
          </a:r>
        </a:p>
      </dsp:txBody>
      <dsp:txXfrm>
        <a:off x="59399" y="1482999"/>
        <a:ext cx="7763330" cy="1098002"/>
      </dsp:txXfrm>
    </dsp:sp>
    <dsp:sp modelId="{815670E2-3236-4EF4-AF1D-7554CCFAEF02}">
      <dsp:nvSpPr>
        <dsp:cNvPr id="0" name=""/>
        <dsp:cNvSpPr/>
      </dsp:nvSpPr>
      <dsp:spPr>
        <a:xfrm>
          <a:off x="0" y="2827600"/>
          <a:ext cx="7882128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Other Funds			$    .1 Million</a:t>
          </a:r>
        </a:p>
      </dsp:txBody>
      <dsp:txXfrm>
        <a:off x="59399" y="2886999"/>
        <a:ext cx="7763330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0.43911</cdr:x>
      <cdr:y>0.03723</cdr:y>
    </cdr:from>
    <cdr:to>
      <cdr:x>0.55152</cdr:x>
      <cdr:y>0.20745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768C013-70B7-4087-BF2C-BEF377D7A1D7}"/>
            </a:ext>
          </a:extLst>
        </cdr:cNvPr>
        <cdr:cNvSpPr txBox="1"/>
      </cdr:nvSpPr>
      <cdr:spPr>
        <a:xfrm xmlns:a="http://schemas.openxmlformats.org/drawingml/2006/main">
          <a:off x="3571875" y="2000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17" tIns="46659" rIns="93317" bIns="4665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17" tIns="46659" rIns="93317" bIns="4665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5455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565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69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#10: Proposed Work Program and Budget</a:t>
            </a:r>
            <a:r>
              <a:rPr lang="en-US" sz="900" baseline="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 – 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FY 2024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10, 2023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455944"/>
              </p:ext>
            </p:extLst>
          </p:nvPr>
        </p:nvGraphicFramePr>
        <p:xfrm>
          <a:off x="2491153" y="1481172"/>
          <a:ext cx="6652847" cy="35661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Proposed work program and budget</a:t>
                      </a:r>
                      <a:endParaRPr lang="en-US" sz="4000" b="0" i="1" cap="all" spc="-90" dirty="0">
                        <a:solidFill>
                          <a:srgbClr val="2F6B97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Fiscal Year 2024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Clark Mercer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Executive Director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Julie Mussog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Chief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Financial Officer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Board of Directors 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May 10, 2023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#10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86600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FY 2024 Budget: Guiding Principles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32685AD-45AC-43CD-8CA6-5D7C256D2B65}"/>
              </a:ext>
            </a:extLst>
          </p:cNvPr>
          <p:cNvSpPr txBox="1"/>
          <p:nvPr/>
        </p:nvSpPr>
        <p:spPr>
          <a:xfrm>
            <a:off x="775405" y="1344478"/>
            <a:ext cx="788212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Staff is presenting a standard, balanced budget, which will position COG to seize new opportunities after a period of belt-tightening during the past few years.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new programs proposed - continued emphasis on integrated planning (transportation, housing, climate, and equity)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Historical increase in funding for TPB driving some use of undesignated funds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Renewed focus on work environment to ensure members have a dedicated and talented supporting staff team</a:t>
            </a:r>
          </a:p>
        </p:txBody>
      </p:sp>
    </p:spTree>
    <p:extLst>
      <p:ext uri="{BB962C8B-B14F-4D97-AF65-F5344CB8AC3E}">
        <p14:creationId xmlns:p14="http://schemas.microsoft.com/office/powerpoint/2010/main" val="1150769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2476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FY 2024 Budget of $57.5 Million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933074758"/>
              </p:ext>
            </p:extLst>
          </p:nvPr>
        </p:nvGraphicFramePr>
        <p:xfrm>
          <a:off x="906247" y="1344548"/>
          <a:ext cx="788212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0997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353729"/>
            <a:ext cx="788212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/>
              <a:t>COG’s budget supports the following programs:</a:t>
            </a:r>
            <a:endParaRPr lang="en-US" sz="2000" i="1" dirty="0"/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+mj-lt"/>
              <a:buAutoNum type="alphaLcParenR"/>
            </a:pPr>
            <a:r>
              <a:rPr lang="en-US" sz="2000" dirty="0"/>
              <a:t>Transportation Planning - $22.2 million</a:t>
            </a:r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+mj-lt"/>
              <a:buAutoNum type="alphaLcParenR"/>
            </a:pPr>
            <a:r>
              <a:rPr lang="en-US" sz="2000" dirty="0"/>
              <a:t>Transportation Operations - $12.3 million (operating &amp; pass-through)</a:t>
            </a:r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+mj-lt"/>
              <a:buAutoNum type="alphaLcParenR"/>
            </a:pPr>
            <a:r>
              <a:rPr lang="en-US" sz="2000" dirty="0"/>
              <a:t>Water Resources - $4.9 million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arenR"/>
            </a:pPr>
            <a:r>
              <a:rPr lang="en-US" sz="2000" dirty="0"/>
              <a:t>Environmental Resources - $4.2 million (operating &amp; pass-through)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arenR"/>
            </a:pPr>
            <a:r>
              <a:rPr lang="en-US" sz="2000" dirty="0"/>
              <a:t>Air Quality - $1.1 million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arenR"/>
            </a:pPr>
            <a:r>
              <a:rPr lang="en-US" sz="2000" dirty="0"/>
              <a:t>Homeland Security &amp; Public Safety - $9.8 million (operating &amp; pass-through)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arenR"/>
            </a:pPr>
            <a:r>
              <a:rPr lang="en-US" sz="2000" dirty="0"/>
              <a:t>Community Planning &amp; Services - $1.7 million</a:t>
            </a:r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+mj-lt"/>
              <a:buAutoNum type="alphaLcParenR"/>
            </a:pPr>
            <a:r>
              <a:rPr lang="en-US" sz="2000" dirty="0"/>
              <a:t>Strategic Initiatives and Member Services - $1.4 million</a:t>
            </a:r>
          </a:p>
          <a:p>
            <a:pPr>
              <a:spcBef>
                <a:spcPts val="1200"/>
              </a:spcBef>
              <a:defRPr/>
            </a:pPr>
            <a:endParaRPr lang="en-US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43897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Supporting Regional Priorities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753642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FY 2024 Revenue Sources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06660C5-B92B-4865-BCFB-204D62E82E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3269600"/>
              </p:ext>
            </p:extLst>
          </p:nvPr>
        </p:nvGraphicFramePr>
        <p:xfrm>
          <a:off x="775406" y="1500228"/>
          <a:ext cx="7439122" cy="4138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108B1F48-87D3-6FCA-FBAA-29117F69CD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5" t="3189" r="1582" b="3318"/>
          <a:stretch/>
        </p:blipFill>
        <p:spPr>
          <a:xfrm>
            <a:off x="775405" y="1500228"/>
            <a:ext cx="7883962" cy="452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565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822CB6-5838-13C5-0D9A-5D449CB3F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325" y="1377631"/>
            <a:ext cx="3240981" cy="3144714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75405" y="1364845"/>
            <a:ext cx="78729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000" b="0" i="0" u="none" strike="noStrike" baseline="0" dirty="0">
                <a:solidFill>
                  <a:schemeClr val="tx2"/>
                </a:solidFill>
                <a:latin typeface="+mj-lt"/>
              </a:rPr>
              <a:t>Network:</a:t>
            </a:r>
            <a:r>
              <a:rPr lang="en-US" sz="2000" b="0" i="0" u="none" strike="noStrike" baseline="0" dirty="0">
                <a:solidFill>
                  <a:srgbClr val="221E1F"/>
                </a:solidFill>
              </a:rPr>
              <a:t> COG regularly connects area leaders </a:t>
            </a:r>
            <a:br>
              <a:rPr lang="en-US" sz="2000" b="0" i="0" u="none" strike="noStrike" baseline="0" dirty="0">
                <a:solidFill>
                  <a:srgbClr val="221E1F"/>
                </a:solidFill>
              </a:rPr>
            </a:br>
            <a:r>
              <a:rPr lang="en-US" sz="2000" b="0" i="0" u="none" strike="noStrike" baseline="0" dirty="0">
                <a:solidFill>
                  <a:srgbClr val="221E1F"/>
                </a:solidFill>
              </a:rPr>
              <a:t>and subject matter experts across disciplines.</a:t>
            </a:r>
          </a:p>
          <a:p>
            <a:pPr algn="l"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Programs:</a:t>
            </a:r>
            <a:r>
              <a:rPr lang="en-US" sz="2000" dirty="0">
                <a:solidFill>
                  <a:srgbClr val="221E1F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221E1F"/>
                </a:solidFill>
              </a:rPr>
              <a:t>COG </a:t>
            </a:r>
            <a:r>
              <a:rPr lang="en-US" sz="2000" b="0" i="0" u="none" strike="noStrike" baseline="0" dirty="0">
                <a:solidFill>
                  <a:srgbClr val="221E1F"/>
                </a:solidFill>
              </a:rPr>
              <a:t>provides a wide range of </a:t>
            </a:r>
            <a:br>
              <a:rPr lang="en-US" sz="2000" b="0" i="0" u="none" strike="noStrike" baseline="0" dirty="0">
                <a:solidFill>
                  <a:srgbClr val="221E1F"/>
                </a:solidFill>
              </a:rPr>
            </a:br>
            <a:r>
              <a:rPr lang="en-US" sz="2000" b="0" i="0" u="none" strike="noStrike" baseline="0" dirty="0">
                <a:solidFill>
                  <a:srgbClr val="221E1F"/>
                </a:solidFill>
              </a:rPr>
              <a:t>programs and services for its members, </a:t>
            </a:r>
            <a:br>
              <a:rPr lang="en-US" sz="2000" b="0" i="0" u="none" strike="noStrike" baseline="0" dirty="0">
                <a:solidFill>
                  <a:srgbClr val="221E1F"/>
                </a:solidFill>
              </a:rPr>
            </a:br>
            <a:r>
              <a:rPr lang="en-US" sz="2000" b="0" i="0" u="none" strike="noStrike" baseline="0" dirty="0">
                <a:solidFill>
                  <a:srgbClr val="221E1F"/>
                </a:solidFill>
              </a:rPr>
              <a:t>partners, and residents.</a:t>
            </a:r>
          </a:p>
          <a:p>
            <a:pPr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21E1F"/>
                </a:solidFill>
              </a:rPr>
              <a:t>COG staffs the Transportation Planning </a:t>
            </a:r>
            <a:br>
              <a:rPr lang="en-US" sz="2000" dirty="0">
                <a:solidFill>
                  <a:srgbClr val="221E1F"/>
                </a:solidFill>
              </a:rPr>
            </a:br>
            <a:r>
              <a:rPr lang="en-US" sz="2000" dirty="0">
                <a:solidFill>
                  <a:srgbClr val="221E1F"/>
                </a:solidFill>
              </a:rPr>
              <a:t>Board (TPB), which helps </a:t>
            </a:r>
            <a:r>
              <a:rPr lang="en-US" sz="2000" u="sng" dirty="0">
                <a:solidFill>
                  <a:srgbClr val="221E1F"/>
                </a:solidFill>
              </a:rPr>
              <a:t>ensure all major </a:t>
            </a:r>
            <a:br>
              <a:rPr lang="en-US" sz="2000" u="sng" dirty="0">
                <a:solidFill>
                  <a:srgbClr val="221E1F"/>
                </a:solidFill>
              </a:rPr>
            </a:br>
            <a:r>
              <a:rPr lang="en-US" sz="2000" u="sng" dirty="0">
                <a:solidFill>
                  <a:srgbClr val="221E1F"/>
                </a:solidFill>
              </a:rPr>
              <a:t>transportation projects receive federal </a:t>
            </a:r>
            <a:br>
              <a:rPr lang="en-US" sz="2000" u="sng" dirty="0">
                <a:solidFill>
                  <a:srgbClr val="221E1F"/>
                </a:solidFill>
              </a:rPr>
            </a:br>
            <a:r>
              <a:rPr lang="en-US" sz="2000" u="sng" dirty="0">
                <a:solidFill>
                  <a:srgbClr val="221E1F"/>
                </a:solidFill>
              </a:rPr>
              <a:t>funding and approvals</a:t>
            </a:r>
            <a:r>
              <a:rPr lang="en-US" sz="2000" dirty="0">
                <a:solidFill>
                  <a:srgbClr val="221E1F"/>
                </a:solidFill>
              </a:rPr>
              <a:t>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Research and data:</a:t>
            </a:r>
            <a:r>
              <a:rPr lang="en-US" sz="2000" dirty="0">
                <a:solidFill>
                  <a:srgbClr val="221E1F"/>
                </a:solidFill>
                <a:latin typeface="+mj-lt"/>
              </a:rPr>
              <a:t> </a:t>
            </a:r>
            <a:r>
              <a:rPr lang="en-US" sz="2000" b="0" i="0" u="none" strike="noStrike" baseline="0" dirty="0">
                <a:solidFill>
                  <a:srgbClr val="221E1F"/>
                </a:solidFill>
              </a:rPr>
              <a:t>COG staff provide members with data and tools to inform decision-making.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Cooperative purchasing: </a:t>
            </a:r>
            <a:r>
              <a:rPr lang="en-US" sz="2000" dirty="0"/>
              <a:t>COG m</a:t>
            </a:r>
            <a:r>
              <a:rPr lang="en-US" sz="2000" b="0" i="0" u="none" strike="noStrike" baseline="0" dirty="0">
                <a:solidFill>
                  <a:srgbClr val="221E1F"/>
                </a:solidFill>
              </a:rPr>
              <a:t>embers save money and time through regional bulk purchasing, contracting opportunities. </a:t>
            </a:r>
            <a:endParaRPr lang="en-US" sz="2000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7DC593B-B88D-3AFC-6CA7-2480B081AE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95209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COG Member Benefits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6574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C8B77E-D04E-4D67-9DB0-FE48A3023246}"/>
              </a:ext>
            </a:extLst>
          </p:cNvPr>
          <p:cNvSpPr txBox="1"/>
          <p:nvPr/>
        </p:nvSpPr>
        <p:spPr>
          <a:xfrm>
            <a:off x="775404" y="1386592"/>
            <a:ext cx="5168195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Region United: </a:t>
            </a:r>
            <a:r>
              <a:rPr lang="en-US" sz="2000" dirty="0"/>
              <a:t>Boost members’ efforts to accelerate action on equity, transportation, housing, and climate change goals. 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Federal Funding: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Franklin Gothic Book" panose="020B0503020102020204" pitchFamily="34" charset="0"/>
              </a:rPr>
              <a:t>Help members pursue new opportunities available through Infrastructure Investment and Jobs Act, Inflation Reduction Act, and additional assistance.</a:t>
            </a:r>
            <a:r>
              <a:rPr lang="en-US" sz="2000" dirty="0">
                <a:solidFill>
                  <a:schemeClr val="tx2"/>
                </a:solidFill>
                <a:latin typeface="+mj-lt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en-US" sz="2000" b="0" i="0" u="none" strike="noStrike" baseline="0" dirty="0">
                <a:solidFill>
                  <a:schemeClr val="tx2"/>
                </a:solidFill>
                <a:latin typeface="Franklin Gothic Medium" panose="020B0603020102020204" pitchFamily="34" charset="0"/>
              </a:rPr>
              <a:t>Economy</a:t>
            </a:r>
            <a:r>
              <a:rPr lang="en-US" sz="2000" b="0" i="0" u="none" strike="noStrike" baseline="0" dirty="0">
                <a:solidFill>
                  <a:schemeClr val="tx2"/>
                </a:solidFill>
                <a:latin typeface="Franklin Gothic Book" panose="020B0503020102020204" pitchFamily="34" charset="0"/>
              </a:rPr>
              <a:t>: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Franklin Gothic Book" panose="020B0503020102020204" pitchFamily="34" charset="0"/>
              </a:rPr>
              <a:t>Provide analysis of the long-term impacts of COVID and remote work on the economy, office space, and transit. </a:t>
            </a:r>
          </a:p>
          <a:p>
            <a:pPr>
              <a:spcBef>
                <a:spcPts val="1200"/>
              </a:spcBef>
            </a:pPr>
            <a:r>
              <a:rPr lang="en-US" sz="2000" b="0" i="0" u="none" strike="noStrike" baseline="0" dirty="0">
                <a:solidFill>
                  <a:schemeClr val="tx2"/>
                </a:solidFill>
                <a:latin typeface="Franklin Gothic Medium" panose="020B0603020102020204" pitchFamily="34" charset="0"/>
              </a:rPr>
              <a:t>WMATA</a:t>
            </a:r>
            <a:r>
              <a:rPr lang="en-US" sz="2000" b="0" i="0" u="none" strike="noStrike" baseline="0" dirty="0">
                <a:solidFill>
                  <a:schemeClr val="tx2"/>
                </a:solidFill>
                <a:latin typeface="Franklin Gothic Book" panose="020B0503020102020204" pitchFamily="34" charset="0"/>
              </a:rPr>
              <a:t>: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Franklin Gothic Book" panose="020B0503020102020204" pitchFamily="34" charset="0"/>
              </a:rPr>
              <a:t>Support regional efforts to better define service expectations and identify sustainable funding. </a:t>
            </a:r>
            <a:endParaRPr lang="en-US" sz="2000" dirty="0"/>
          </a:p>
        </p:txBody>
      </p:sp>
      <p:pic>
        <p:nvPicPr>
          <p:cNvPr id="2" name="Picture 1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68393A1E-6419-4CD2-35AE-90D2966E28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2675" y="1519298"/>
            <a:ext cx="2496692" cy="3231013"/>
          </a:xfrm>
          <a:prstGeom prst="rect">
            <a:avLst/>
          </a:prstGeom>
          <a:ln>
            <a:solidFill>
              <a:schemeClr val="accent4"/>
            </a:solidFill>
          </a:ln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03EDD6-4D65-4660-CE36-7702D83E71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02100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Highlights of FY 2024 Work Program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2230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C8B77E-D04E-4D67-9DB0-FE48A3023246}"/>
              </a:ext>
            </a:extLst>
          </p:cNvPr>
          <p:cNvSpPr txBox="1"/>
          <p:nvPr/>
        </p:nvSpPr>
        <p:spPr>
          <a:xfrm>
            <a:off x="775405" y="1380456"/>
            <a:ext cx="472052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Visualize 2050</a:t>
            </a:r>
            <a:r>
              <a:rPr lang="en-US" sz="2000" dirty="0">
                <a:solidFill>
                  <a:schemeClr val="tx2"/>
                </a:solidFill>
              </a:rPr>
              <a:t>: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Franklin Gothic Book" panose="020B0503020102020204" pitchFamily="34" charset="0"/>
              </a:rPr>
              <a:t>Develop next long-range transportation plan for the region</a:t>
            </a:r>
            <a:r>
              <a:rPr lang="en-US" sz="2000" dirty="0"/>
              <a:t>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Enhanced Mobility: </a:t>
            </a:r>
            <a:r>
              <a:rPr lang="en-US" sz="2000" dirty="0"/>
              <a:t>Selection of projects receiving federal funding for older adults, person with disabilities. 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Public Safety: </a:t>
            </a:r>
            <a:r>
              <a:rPr lang="en-US" sz="2000" dirty="0"/>
              <a:t>Management of cross-jurisdictional info sharing projects.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Electric Vehicles: </a:t>
            </a:r>
            <a:r>
              <a:rPr lang="en-US" sz="2000" dirty="0"/>
              <a:t>Support work group planning a consistent regional network.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Air Quality: </a:t>
            </a:r>
            <a:r>
              <a:rPr lang="en-US" sz="2000" dirty="0"/>
              <a:t>Affirmation to EPA that the region meets the 2015 ozone standard and can maintain its progress.</a:t>
            </a:r>
          </a:p>
          <a:p>
            <a:endParaRPr lang="en-US" sz="2000" dirty="0"/>
          </a:p>
          <a:p>
            <a:pPr marL="461963" indent="-461963">
              <a:buFont typeface="+mj-lt"/>
              <a:buAutoNum type="alphaUcPeriod"/>
            </a:pPr>
            <a:endParaRPr lang="en-US" sz="2000" dirty="0"/>
          </a:p>
          <a:p>
            <a:pPr marL="342900" indent="-342900">
              <a:buFont typeface="+mj-lt"/>
              <a:buAutoNum type="alphaUcPeriod"/>
            </a:pPr>
            <a:endParaRPr lang="en-US" sz="2000" dirty="0"/>
          </a:p>
        </p:txBody>
      </p:sp>
      <p:pic>
        <p:nvPicPr>
          <p:cNvPr id="9" name="Picture 8" descr="A picture containing text, outdoor, green, street&#10;&#10;Description automatically generated">
            <a:extLst>
              <a:ext uri="{FF2B5EF4-FFF2-40B4-BE49-F238E27FC236}">
                <a16:creationId xmlns:a16="http://schemas.microsoft.com/office/drawing/2014/main" id="{A85586C3-335F-E23C-CE22-2B81A56115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7080" y="3152448"/>
            <a:ext cx="1564197" cy="1670716"/>
          </a:xfrm>
          <a:prstGeom prst="rect">
            <a:avLst/>
          </a:prstGeom>
        </p:spPr>
      </p:pic>
      <p:pic>
        <p:nvPicPr>
          <p:cNvPr id="12" name="Picture 11" descr="A green bus parked on the side of a road&#10;&#10;Description automatically generated with medium confidence">
            <a:extLst>
              <a:ext uri="{FF2B5EF4-FFF2-40B4-BE49-F238E27FC236}">
                <a16:creationId xmlns:a16="http://schemas.microsoft.com/office/drawing/2014/main" id="{FD29F05D-2113-473A-2968-6B281A305F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5786" y="1519298"/>
            <a:ext cx="3102589" cy="1524716"/>
          </a:xfrm>
          <a:prstGeom prst="rect">
            <a:avLst/>
          </a:prstGeom>
        </p:spPr>
      </p:pic>
      <p:pic>
        <p:nvPicPr>
          <p:cNvPr id="14" name="Picture 13" descr="A large white building with a dome&#10;&#10;Description automatically generated with low confidence">
            <a:extLst>
              <a:ext uri="{FF2B5EF4-FFF2-40B4-BE49-F238E27FC236}">
                <a16:creationId xmlns:a16="http://schemas.microsoft.com/office/drawing/2014/main" id="{686DBE86-9682-3016-D316-9339E02053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1332" y="3152448"/>
            <a:ext cx="1463865" cy="1668735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AB0AB3E-5A85-56AA-E838-EA96FC17DF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37584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Highlights of FY 2024 Work Program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0473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64348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Highlights of FY 2024 Work Program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0DAE4ED3-63AF-4A6A-A561-0D6BCFF42A05}"/>
              </a:ext>
            </a:extLst>
          </p:cNvPr>
          <p:cNvSpPr/>
          <p:nvPr/>
        </p:nvSpPr>
        <p:spPr>
          <a:xfrm>
            <a:off x="775405" y="1363579"/>
            <a:ext cx="777804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Member Dues Rate Increase of $0.02 from FY 2023 rate </a:t>
            </a:r>
            <a:br>
              <a:rPr lang="en-US" sz="2000" dirty="0">
                <a:solidFill>
                  <a:schemeClr val="tx2"/>
                </a:solidFill>
                <a:latin typeface="+mj-lt"/>
              </a:rPr>
            </a:br>
            <a:r>
              <a:rPr lang="en-US" sz="2000" dirty="0">
                <a:solidFill>
                  <a:schemeClr val="tx2"/>
                </a:solidFill>
                <a:latin typeface="+mj-lt"/>
              </a:rPr>
              <a:t>(decided October 2022)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Operating Revenue Increase of $3.1 million or 7.5% over FY 2023 Work Program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Additional Funding for Existing Programs ($2.5 million - Transportation)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Sub-recipient Pass-Through Increase of $0.2 million or 1% over FY 2023 Work Program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Anticipating another $2.7 million Amtrak engine re-power project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  <a:latin typeface="+mj-lt"/>
              </a:rPr>
              <a:t>Reserves Fully Funded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83879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28640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Board-Designated Reserves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28276" y="1385104"/>
            <a:ext cx="78821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/>
              <a:t>Forecast for the fiscal year ending June 30, 2024:</a:t>
            </a:r>
          </a:p>
          <a:p>
            <a:pPr lvl="0"/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Operating Reserve funded at $5.2 million or 100% of policy target.</a:t>
            </a:r>
          </a:p>
          <a:p>
            <a:pPr lvl="0"/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Capital Expenditure Reserve will have a balance of $4.8 million, available for leasehold improvements, IT maintenance and upgrades, and office equipment. The 5-Year rolling Capital Expenditure Plan for FY2024 – FY2028 will be presented to the board for consideration at the September 2023 meeting.</a:t>
            </a:r>
          </a:p>
        </p:txBody>
      </p:sp>
    </p:spTree>
    <p:extLst>
      <p:ext uri="{BB962C8B-B14F-4D97-AF65-F5344CB8AC3E}">
        <p14:creationId xmlns:p14="http://schemas.microsoft.com/office/powerpoint/2010/main" val="346576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3060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Budget Approval Process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7240" y="1380744"/>
            <a:ext cx="788212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October: </a:t>
            </a:r>
            <a:r>
              <a:rPr lang="en-US" sz="2000" dirty="0"/>
              <a:t>	</a:t>
            </a:r>
            <a:r>
              <a:rPr lang="en-US" sz="2000" dirty="0">
                <a:latin typeface="Franklin Gothic Book" panose="020B0503020102020204" pitchFamily="34" charset="0"/>
              </a:rPr>
              <a:t>Board of Directors approves the annual assessment of 			    	Member Dues and Regional Fees to be used in 					developing the Work Program and Budget.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April:	</a:t>
            </a:r>
            <a:r>
              <a:rPr lang="en-US" sz="2000" dirty="0"/>
              <a:t>	</a:t>
            </a:r>
            <a:r>
              <a:rPr lang="en-US" sz="2000" dirty="0">
                <a:latin typeface="Franklin Gothic Book" panose="020B0503020102020204" pitchFamily="34" charset="0"/>
              </a:rPr>
              <a:t>Budget and Finance Committee reviews draft Work 				Program and Budget prepared by Management and 				recommends approval or modifications. 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May:	</a:t>
            </a:r>
            <a:r>
              <a:rPr lang="en-US" sz="2000" dirty="0"/>
              <a:t>	</a:t>
            </a:r>
            <a:r>
              <a:rPr lang="en-US" sz="2000" dirty="0">
                <a:latin typeface="Franklin Gothic Book" panose="020B0503020102020204" pitchFamily="34" charset="0"/>
              </a:rPr>
              <a:t>Board of Directors approves or modifies the proposed	 	      		Work Program and Budget.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July: 	</a:t>
            </a:r>
            <a:r>
              <a:rPr lang="en-US" sz="2000" dirty="0">
                <a:latin typeface="Franklin Gothic Book" panose="020B0503020102020204" pitchFamily="34" charset="0"/>
              </a:rPr>
              <a:t>	Work Program and Budget is implemented at the start 				of the new fiscal year.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26093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72611"/>
              </p:ext>
            </p:extLst>
          </p:nvPr>
        </p:nvGraphicFramePr>
        <p:xfrm>
          <a:off x="775405" y="1686336"/>
          <a:ext cx="8368596" cy="44104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Julie Mussog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COG Chief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Financial Officer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962-3362</a:t>
                      </a:r>
                      <a:b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</a:b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jmussog@mwcog.org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AC406CF1-2EE5-495F-B374-77BFBEB9E93C}" vid="{B5251FD8-739A-48AF-BD1C-EF38C2690F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3082</TotalTime>
  <Words>809</Words>
  <Application>Microsoft Office PowerPoint</Application>
  <PresentationFormat>On-screen Show (4:3)</PresentationFormat>
  <Paragraphs>87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Goodman</dc:creator>
  <cp:lastModifiedBy>Monica Beyrouti Nunez</cp:lastModifiedBy>
  <cp:revision>71</cp:revision>
  <cp:lastPrinted>2023-04-25T13:43:25Z</cp:lastPrinted>
  <dcterms:created xsi:type="dcterms:W3CDTF">2017-06-06T18:14:01Z</dcterms:created>
  <dcterms:modified xsi:type="dcterms:W3CDTF">2023-05-02T16:48:41Z</dcterms:modified>
</cp:coreProperties>
</file>