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</p:sldMasterIdLst>
  <p:notesMasterIdLst>
    <p:notesMasterId r:id="rId12"/>
  </p:notesMasterIdLst>
  <p:handoutMasterIdLst>
    <p:handoutMasterId r:id="rId13"/>
  </p:handoutMasterIdLst>
  <p:sldIdLst>
    <p:sldId id="298" r:id="rId2"/>
    <p:sldId id="344" r:id="rId3"/>
    <p:sldId id="358" r:id="rId4"/>
    <p:sldId id="341" r:id="rId5"/>
    <p:sldId id="346" r:id="rId6"/>
    <p:sldId id="340" r:id="rId7"/>
    <p:sldId id="347" r:id="rId8"/>
    <p:sldId id="339" r:id="rId9"/>
    <p:sldId id="354" r:id="rId10"/>
    <p:sldId id="274" r:id="rId11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99"/>
    <a:srgbClr val="CCFFFF"/>
    <a:srgbClr val="CC99FF"/>
    <a:srgbClr val="CCECFF"/>
    <a:srgbClr val="FF0000"/>
    <a:srgbClr val="66FF33"/>
    <a:srgbClr val="FF33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26" autoAdjust="0"/>
    <p:restoredTop sz="94652" autoAdjust="0"/>
  </p:normalViewPr>
  <p:slideViewPr>
    <p:cSldViewPr>
      <p:cViewPr>
        <p:scale>
          <a:sx n="75" d="100"/>
          <a:sy n="75" d="100"/>
        </p:scale>
        <p:origin x="-1152" y="-6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404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I:\OHS%20Electronic%20File%20Folders\SPG-CAO-NCR%20EPC\CAO\2011\CAO%20Meeting%20-%202011.09.07\Spending%20Details%202011.09.02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I:\OHS%20Electronic%20File%20Folders\SPG-CAO-NCR%20EPC\CAO\2011\CAO%20Meeting%20-%202011.09.07\Spending%20Details%202011.09.02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I:\OHS%20Electronic%20File%20Folders\SPG-CAO-NCR%20EPC\CAO\2011\CAO%20Meeting%20-%202011.09.07\Spending%20Details%202011.09.02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plotArea>
      <c:layout/>
      <c:pieChart>
        <c:varyColors val="1"/>
        <c:ser>
          <c:idx val="0"/>
          <c:order val="0"/>
          <c:spPr>
            <a:ln w="19050">
              <a:solidFill>
                <a:sysClr val="window" lastClr="FFFFFF"/>
              </a:solidFill>
            </a:ln>
          </c:spPr>
          <c:dPt>
            <c:idx val="0"/>
            <c:spPr>
              <a:solidFill>
                <a:srgbClr val="00B050"/>
              </a:solidFill>
              <a:ln w="19050">
                <a:solidFill>
                  <a:sysClr val="window" lastClr="FFFFFF"/>
                </a:solidFill>
              </a:ln>
            </c:spPr>
          </c:dPt>
          <c:dPt>
            <c:idx val="1"/>
            <c:spPr>
              <a:solidFill>
                <a:srgbClr val="92D050"/>
              </a:solidFill>
              <a:ln w="19050">
                <a:solidFill>
                  <a:sysClr val="window" lastClr="FFFFFF"/>
                </a:solidFill>
              </a:ln>
            </c:spPr>
          </c:dPt>
          <c:dPt>
            <c:idx val="2"/>
            <c:spPr>
              <a:solidFill>
                <a:srgbClr val="CCECFF"/>
              </a:solidFill>
              <a:ln w="19050">
                <a:solidFill>
                  <a:sysClr val="window" lastClr="FFFFFF"/>
                </a:solidFill>
              </a:ln>
            </c:spPr>
          </c:dPt>
          <c:dPt>
            <c:idx val="3"/>
            <c:spPr>
              <a:solidFill>
                <a:srgbClr val="CC99FF"/>
              </a:solidFill>
              <a:ln w="19050">
                <a:solidFill>
                  <a:sysClr val="window" lastClr="FFFFFF"/>
                </a:solidFill>
              </a:ln>
            </c:spPr>
          </c:dPt>
          <c:dLbls>
            <c:dLbl>
              <c:idx val="0"/>
              <c:layout>
                <c:manualLayout>
                  <c:x val="2.0007925148216824E-2"/>
                  <c:y val="-0.63591581971309918"/>
                </c:manualLayout>
              </c:layout>
              <c:dLblPos val="bestFit"/>
              <c:showVal val="1"/>
              <c:showCatName val="1"/>
              <c:showPercent val="1"/>
            </c:dLbl>
            <c:dLbl>
              <c:idx val="1"/>
              <c:layout>
                <c:manualLayout>
                  <c:x val="-6.1450278013090387E-2"/>
                  <c:y val="0.1604202498399657"/>
                </c:manualLayout>
              </c:layout>
              <c:dLblPos val="bestFit"/>
              <c:showVal val="1"/>
              <c:showCatName val="1"/>
              <c:showPercent val="1"/>
            </c:dLbl>
            <c:dLbl>
              <c:idx val="2"/>
              <c:layout>
                <c:manualLayout>
                  <c:x val="-0.17685388975412394"/>
                  <c:y val="0.13413181113209899"/>
                </c:manualLayout>
              </c:layout>
              <c:dLblPos val="bestFit"/>
              <c:showVal val="1"/>
              <c:showCatName val="1"/>
              <c:showPercent val="1"/>
            </c:dLbl>
            <c:dLbl>
              <c:idx val="3"/>
              <c:layout>
                <c:manualLayout>
                  <c:x val="-0.13319890880329185"/>
                  <c:y val="1.364052316597618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Not Yet Submitted to SAA, </a:t>
                    </a:r>
                    <a:r>
                      <a:rPr lang="en-US" dirty="0"/>
                      <a:t>$2,970,055, 5%</a:t>
                    </a:r>
                  </a:p>
                </c:rich>
              </c:tx>
              <c:dLblPos val="bestFit"/>
              <c:showVal val="1"/>
              <c:showCatName val="1"/>
              <c:showPercent val="1"/>
            </c:dLbl>
            <c:dLblPos val="outEnd"/>
            <c:showVal val="1"/>
            <c:showCatName val="1"/>
            <c:showPercent val="1"/>
            <c:showLeaderLines val="1"/>
          </c:dLbls>
          <c:cat>
            <c:strRef>
              <c:f>DATA!$A$5:$A$8</c:f>
              <c:strCache>
                <c:ptCount val="4"/>
                <c:pt idx="0">
                  <c:v>Complete</c:v>
                </c:pt>
                <c:pt idx="1">
                  <c:v>Invoiced</c:v>
                </c:pt>
                <c:pt idx="2">
                  <c:v>On Order</c:v>
                </c:pt>
                <c:pt idx="3">
                  <c:v>Allocated to Projects</c:v>
                </c:pt>
              </c:strCache>
            </c:strRef>
          </c:cat>
          <c:val>
            <c:numRef>
              <c:f>DATA!$B$5:$B$8</c:f>
              <c:numCache>
                <c:formatCode>"$"#,##0</c:formatCode>
                <c:ptCount val="4"/>
                <c:pt idx="0">
                  <c:v>43421038</c:v>
                </c:pt>
                <c:pt idx="1">
                  <c:v>12870062</c:v>
                </c:pt>
                <c:pt idx="2">
                  <c:v>539345</c:v>
                </c:pt>
                <c:pt idx="3">
                  <c:v>2970055</c:v>
                </c:pt>
              </c:numCache>
            </c:numRef>
          </c:val>
        </c:ser>
        <c:ser>
          <c:idx val="1"/>
          <c:order val="1"/>
          <c:cat>
            <c:strRef>
              <c:f>DATA!$A$5:$A$8</c:f>
              <c:strCache>
                <c:ptCount val="4"/>
                <c:pt idx="0">
                  <c:v>Complete</c:v>
                </c:pt>
                <c:pt idx="1">
                  <c:v>Invoiced</c:v>
                </c:pt>
                <c:pt idx="2">
                  <c:v>On Order</c:v>
                </c:pt>
                <c:pt idx="3">
                  <c:v>Allocated to Projects</c:v>
                </c:pt>
              </c:strCache>
            </c:strRef>
          </c:cat>
          <c:val>
            <c:numRef>
              <c:f>DATA!$C$5:$C$8</c:f>
              <c:numCache>
                <c:formatCode>0.00%</c:formatCode>
                <c:ptCount val="4"/>
                <c:pt idx="0">
                  <c:v>0.72609824332572503</c:v>
                </c:pt>
                <c:pt idx="1">
                  <c:v>0.21521662862350641</c:v>
                </c:pt>
                <c:pt idx="2">
                  <c:v>9.0190717468917516E-3</c:v>
                </c:pt>
                <c:pt idx="3">
                  <c:v>4.966605630387709E-2</c:v>
                </c:pt>
              </c:numCache>
            </c:numRef>
          </c:val>
        </c:ser>
        <c:firstSliceAng val="0"/>
      </c:pieChart>
    </c:plotArea>
    <c:plotVisOnly val="1"/>
  </c:chart>
  <c:txPr>
    <a:bodyPr/>
    <a:lstStyle/>
    <a:p>
      <a:pPr>
        <a:defRPr sz="1400" baseline="0"/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plotArea>
      <c:layout/>
      <c:pieChart>
        <c:varyColors val="1"/>
        <c:ser>
          <c:idx val="0"/>
          <c:order val="0"/>
          <c:dPt>
            <c:idx val="0"/>
            <c:spPr>
              <a:solidFill>
                <a:srgbClr val="00B050"/>
              </a:solidFill>
              <a:ln w="19050">
                <a:solidFill>
                  <a:schemeClr val="bg1"/>
                </a:solidFill>
              </a:ln>
            </c:spPr>
          </c:dPt>
          <c:dPt>
            <c:idx val="1"/>
            <c:spPr>
              <a:solidFill>
                <a:srgbClr val="92D050"/>
              </a:solidFill>
              <a:ln w="19050">
                <a:solidFill>
                  <a:schemeClr val="bg1"/>
                </a:solidFill>
              </a:ln>
            </c:spPr>
          </c:dPt>
          <c:dPt>
            <c:idx val="2"/>
            <c:spPr>
              <a:solidFill>
                <a:srgbClr val="CCECFF"/>
              </a:solidFill>
              <a:ln w="19050">
                <a:solidFill>
                  <a:schemeClr val="bg1"/>
                </a:solidFill>
              </a:ln>
            </c:spPr>
          </c:dPt>
          <c:dPt>
            <c:idx val="3"/>
            <c:spPr>
              <a:solidFill>
                <a:srgbClr val="CC99FF"/>
              </a:solidFill>
              <a:ln w="19050">
                <a:solidFill>
                  <a:schemeClr val="bg1"/>
                </a:solidFill>
              </a:ln>
            </c:spPr>
          </c:dPt>
          <c:dLbls>
            <c:dLbl>
              <c:idx val="0"/>
              <c:layout>
                <c:manualLayout>
                  <c:x val="4.9495790219463371E-3"/>
                  <c:y val="1.1370202513154954E-2"/>
                </c:manualLayout>
              </c:layout>
              <c:showVal val="1"/>
              <c:showCatName val="1"/>
              <c:showPercent val="1"/>
            </c:dLbl>
            <c:dLbl>
              <c:idx val="1"/>
              <c:layout>
                <c:manualLayout>
                  <c:x val="0.11263745605944091"/>
                  <c:y val="4.2446308918912191E-2"/>
                </c:manualLayout>
              </c:layout>
              <c:showVal val="1"/>
              <c:showCatName val="1"/>
              <c:showPercent val="1"/>
            </c:dLbl>
            <c:dLbl>
              <c:idx val="2"/>
              <c:layout>
                <c:manualLayout>
                  <c:x val="1.1533304768598681E-2"/>
                  <c:y val="5.8672214609259858E-2"/>
                </c:manualLayout>
              </c:layout>
              <c:showVal val="1"/>
              <c:showCatName val="1"/>
              <c:showPercent val="1"/>
            </c:dLbl>
            <c:dLbl>
              <c:idx val="3"/>
              <c:layout>
                <c:manualLayout>
                  <c:x val="-0.17373174947279377"/>
                  <c:y val="-0.21207927349999622"/>
                </c:manualLayout>
              </c:layout>
              <c:showVal val="1"/>
              <c:showCatName val="1"/>
              <c:showPercent val="1"/>
            </c:dLbl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Val val="1"/>
            <c:showCatName val="1"/>
            <c:showPercent val="1"/>
            <c:showLeaderLines val="1"/>
          </c:dLbls>
          <c:cat>
            <c:strRef>
              <c:f>DATA!$A$14:$A$17</c:f>
              <c:strCache>
                <c:ptCount val="4"/>
                <c:pt idx="0">
                  <c:v>Complete</c:v>
                </c:pt>
                <c:pt idx="1">
                  <c:v>Invoiced</c:v>
                </c:pt>
                <c:pt idx="2">
                  <c:v>On Order</c:v>
                </c:pt>
                <c:pt idx="3">
                  <c:v>Allocated to Projects</c:v>
                </c:pt>
              </c:strCache>
            </c:strRef>
          </c:cat>
          <c:val>
            <c:numRef>
              <c:f>DATA!$B$14:$B$17</c:f>
              <c:numCache>
                <c:formatCode>"$"#,##0</c:formatCode>
                <c:ptCount val="4"/>
                <c:pt idx="0">
                  <c:v>17342367</c:v>
                </c:pt>
                <c:pt idx="1">
                  <c:v>4422859</c:v>
                </c:pt>
                <c:pt idx="2">
                  <c:v>9763299</c:v>
                </c:pt>
                <c:pt idx="3">
                  <c:v>26477975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/>
      <c:pieChart>
        <c:varyColors val="1"/>
        <c:ser>
          <c:idx val="0"/>
          <c:order val="0"/>
          <c:spPr>
            <a:solidFill>
              <a:srgbClr val="CC99FF"/>
            </a:solidFill>
            <a:ln>
              <a:solidFill>
                <a:prstClr val="white"/>
              </a:solidFill>
            </a:ln>
          </c:spPr>
          <c:dPt>
            <c:idx val="0"/>
            <c:spPr>
              <a:solidFill>
                <a:srgbClr val="00B050"/>
              </a:solidFill>
              <a:ln>
                <a:solidFill>
                  <a:prstClr val="white"/>
                </a:solidFill>
              </a:ln>
            </c:spPr>
          </c:dPt>
          <c:dPt>
            <c:idx val="1"/>
            <c:spPr>
              <a:solidFill>
                <a:srgbClr val="92D050"/>
              </a:solidFill>
              <a:ln>
                <a:solidFill>
                  <a:prstClr val="white"/>
                </a:solidFill>
              </a:ln>
            </c:spPr>
          </c:dPt>
          <c:dPt>
            <c:idx val="2"/>
            <c:spPr>
              <a:solidFill>
                <a:srgbClr val="CCFFFF"/>
              </a:solidFill>
              <a:ln>
                <a:solidFill>
                  <a:prstClr val="white"/>
                </a:solidFill>
              </a:ln>
            </c:spPr>
          </c:dPt>
          <c:dLbls>
            <c:dLbl>
              <c:idx val="0"/>
              <c:layout>
                <c:manualLayout>
                  <c:x val="-0.14367377902543887"/>
                  <c:y val="0"/>
                </c:manualLayout>
              </c:layout>
              <c:showVal val="1"/>
              <c:showCatName val="1"/>
              <c:showPercent val="1"/>
            </c:dLbl>
            <c:dLbl>
              <c:idx val="1"/>
              <c:layout>
                <c:manualLayout>
                  <c:x val="8.0160578368641766E-2"/>
                  <c:y val="0"/>
                </c:manualLayout>
              </c:layout>
              <c:showVal val="1"/>
              <c:showCatName val="1"/>
              <c:showPercent val="1"/>
            </c:dLbl>
            <c:dLbl>
              <c:idx val="2"/>
              <c:layout>
                <c:manualLayout>
                  <c:x val="0.12114512088668844"/>
                  <c:y val="7.3756704374417809E-2"/>
                </c:manualLayout>
              </c:layout>
              <c:showVal val="1"/>
              <c:showCatName val="1"/>
              <c:showPercent val="1"/>
            </c:dLbl>
            <c:dLbl>
              <c:idx val="3"/>
              <c:layout>
                <c:manualLayout>
                  <c:x val="0.59009655097673619"/>
                  <c:y val="-0.32253017025950675"/>
                </c:manualLayout>
              </c:layout>
              <c:showVal val="1"/>
              <c:showCatName val="1"/>
              <c:showPercent val="1"/>
            </c:dLbl>
            <c:txPr>
              <a:bodyPr/>
              <a:lstStyle/>
              <a:p>
                <a:pPr>
                  <a:defRPr sz="1400" baseline="0">
                    <a:latin typeface="Arial" pitchFamily="34" charset="0"/>
                  </a:defRPr>
                </a:pPr>
                <a:endParaRPr lang="en-US"/>
              </a:p>
            </c:txPr>
            <c:showVal val="1"/>
            <c:showCatName val="1"/>
            <c:showPercent val="1"/>
            <c:showLeaderLines val="1"/>
          </c:dLbls>
          <c:cat>
            <c:strRef>
              <c:f>DATA!$A$25:$A$28</c:f>
              <c:strCache>
                <c:ptCount val="4"/>
                <c:pt idx="0">
                  <c:v>Complete</c:v>
                </c:pt>
                <c:pt idx="1">
                  <c:v>Invoiced</c:v>
                </c:pt>
                <c:pt idx="2">
                  <c:v>On Order</c:v>
                </c:pt>
                <c:pt idx="3">
                  <c:v>Allocated to Projects</c:v>
                </c:pt>
              </c:strCache>
            </c:strRef>
          </c:cat>
          <c:val>
            <c:numRef>
              <c:f>DATA!$B$25:$B$28</c:f>
              <c:numCache>
                <c:formatCode>"$"#,##0</c:formatCode>
                <c:ptCount val="4"/>
                <c:pt idx="0">
                  <c:v>2839495</c:v>
                </c:pt>
                <c:pt idx="1">
                  <c:v>2037132</c:v>
                </c:pt>
                <c:pt idx="2">
                  <c:v>3707409</c:v>
                </c:pt>
                <c:pt idx="3">
                  <c:v>50808441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/>
            </a:lvl1pPr>
          </a:lstStyle>
          <a:p>
            <a:pPr>
              <a:defRPr/>
            </a:pPr>
            <a:fld id="{27F2FFB1-2311-47E5-8604-7D1F48932250}" type="datetimeFigureOut">
              <a:rPr lang="en-US"/>
              <a:pPr>
                <a:defRPr/>
              </a:pPr>
              <a:t>9/12/2011</a:t>
            </a:fld>
            <a:endParaRPr lang="en-US" dirty="0"/>
          </a:p>
        </p:txBody>
      </p:sp>
      <p:sp>
        <p:nvSpPr>
          <p:cNvPr id="849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49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/>
            </a:lvl1pPr>
          </a:lstStyle>
          <a:p>
            <a:pPr>
              <a:defRPr/>
            </a:pPr>
            <a:fld id="{180C56CF-4255-46F3-B647-DACAE6E8F1C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705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>
              <a:defRPr sz="1200" b="0"/>
            </a:lvl1pPr>
          </a:lstStyle>
          <a:p>
            <a:pPr>
              <a:defRPr/>
            </a:pPr>
            <a:fld id="{A0BD68E1-8C37-4777-BA3F-B5361AB784A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8661E9E6-BCBD-4501-B483-29325C98BB7A}" type="slidenum">
              <a:rPr lang="en-US" sz="1200" b="0"/>
              <a:pPr algn="r" defTabSz="931863"/>
              <a:t>2</a:t>
            </a:fld>
            <a:endParaRPr lang="en-US" sz="1200" b="0" dirty="0"/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3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B3E0E1F4-1940-49AA-8BB4-4DDA60A4E6A8}" type="slidenum">
              <a:rPr lang="en-US" sz="1200" b="0"/>
              <a:pPr algn="r" defTabSz="931863"/>
              <a:t>4</a:t>
            </a:fld>
            <a:endParaRPr lang="en-US" sz="1200" b="0" dirty="0"/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B5682E95-03A1-4A2A-BD93-D7A0BCFC429C}" type="slidenum">
              <a:rPr lang="en-US" sz="1200" b="0"/>
              <a:pPr algn="r" defTabSz="931863"/>
              <a:t>6</a:t>
            </a:fld>
            <a:endParaRPr lang="en-US" sz="1200" b="0" dirty="0"/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Still need about</a:t>
            </a:r>
            <a:r>
              <a:rPr lang="en-US" baseline="0" dirty="0" smtClean="0"/>
              <a:t> $18M of project expenditures to be built in NCRGMS spend plans.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8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1EFFBA3A-74F9-4390-8025-DE73507DED1A}" type="slidenum">
              <a:rPr lang="en-US" sz="1200" b="0"/>
              <a:pPr algn="r" defTabSz="931863"/>
              <a:t>10</a:t>
            </a:fld>
            <a:endParaRPr lang="en-US" sz="1200" b="0" dirty="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7"/>
          <p:cNvSpPr>
            <a:spLocks noChangeArrowheads="1"/>
          </p:cNvSpPr>
          <p:nvPr/>
        </p:nvSpPr>
        <p:spPr bwMode="auto">
          <a:xfrm>
            <a:off x="0" y="0"/>
            <a:ext cx="144463" cy="981075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5" name="Line 43"/>
          <p:cNvSpPr>
            <a:spLocks noChangeShapeType="1"/>
          </p:cNvSpPr>
          <p:nvPr/>
        </p:nvSpPr>
        <p:spPr bwMode="auto">
          <a:xfrm flipV="1">
            <a:off x="827088" y="6667500"/>
            <a:ext cx="0" cy="190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1600" b="0" dirty="0"/>
          </a:p>
        </p:txBody>
      </p:sp>
      <p:pic>
        <p:nvPicPr>
          <p:cNvPr id="6" name="Picture 50"/>
          <p:cNvPicPr>
            <a:picLocks noChangeAspect="1" noChangeArrowheads="1"/>
          </p:cNvPicPr>
          <p:nvPr userDrawn="1"/>
        </p:nvPicPr>
        <p:blipFill>
          <a:blip r:embed="rId2" cstate="print"/>
          <a:srcRect l="7033" r="7846"/>
          <a:stretch>
            <a:fillRect/>
          </a:stretch>
        </p:blipFill>
        <p:spPr bwMode="auto">
          <a:xfrm>
            <a:off x="7848600" y="5562600"/>
            <a:ext cx="1163638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24"/>
          <p:cNvSpPr>
            <a:spLocks noChangeArrowheads="1"/>
          </p:cNvSpPr>
          <p:nvPr userDrawn="1"/>
        </p:nvSpPr>
        <p:spPr bwMode="auto">
          <a:xfrm rot="5400000">
            <a:off x="-2870993" y="2870993"/>
            <a:ext cx="6858000" cy="1116013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8" name="Rectangle 22"/>
          <p:cNvSpPr>
            <a:spLocks noChangeArrowheads="1"/>
          </p:cNvSpPr>
          <p:nvPr userDrawn="1"/>
        </p:nvSpPr>
        <p:spPr bwMode="auto">
          <a:xfrm>
            <a:off x="0" y="0"/>
            <a:ext cx="144463" cy="68580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12902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902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9" name="Rectangle 41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sz="1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CFE0598-3500-4FE7-91C7-261DFA22332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3pPr>
              <a:defRPr sz="1800"/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93AB6A-235A-442D-A3C6-CD6BE702CCB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21FC2C-7FC7-4EA6-92C1-6CEFB3E1D05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68413"/>
            <a:ext cx="4038600" cy="4608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4038600" cy="4608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76C899-24BA-4B1F-9153-AB5FCD0EC87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AA8F89-A6AE-43C6-8334-D0EB719CA4B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44E5B9-CC5A-4517-88FB-84E61727F86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89CDD3-FF1E-4ABD-AC82-29B630A5B4D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729264-2E37-4AF9-99CE-A93E703107A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080325-E366-40FA-B4F8-254E48C59D0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EB65DB-BEBE-4B9C-941C-A94CFAF4554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88913"/>
            <a:ext cx="2057400" cy="56880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88913"/>
            <a:ext cx="6019800" cy="56880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C77C10-E916-4004-BC31-80E57AD58FE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188913"/>
            <a:ext cx="8229600" cy="56880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30F89E-3FF9-4010-8BAD-8D8194E5DB4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6334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68413"/>
            <a:ext cx="8229600" cy="4608512"/>
          </a:xfrm>
        </p:spPr>
        <p:txBody>
          <a:bodyPr/>
          <a:lstStyle/>
          <a:p>
            <a:pPr lvl="0"/>
            <a:endParaRPr lang="en-US" noProof="0" dirty="0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27A4E9-BFF9-48EC-B4F6-93840AF1A43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51" name="Rectangle 35"/>
          <p:cNvSpPr>
            <a:spLocks noChangeArrowheads="1"/>
          </p:cNvSpPr>
          <p:nvPr/>
        </p:nvSpPr>
        <p:spPr bwMode="auto">
          <a:xfrm>
            <a:off x="3175" y="0"/>
            <a:ext cx="9144000" cy="981075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68413"/>
            <a:ext cx="8229600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86053" name="Rectangle 37"/>
          <p:cNvSpPr>
            <a:spLocks noChangeArrowheads="1"/>
          </p:cNvSpPr>
          <p:nvPr/>
        </p:nvSpPr>
        <p:spPr bwMode="auto">
          <a:xfrm>
            <a:off x="0" y="0"/>
            <a:ext cx="144463" cy="981075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86057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5125" y="6619875"/>
            <a:ext cx="39052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041EEAC-E843-4AC7-A1F8-BC148D09CD9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6059" name="Line 43"/>
          <p:cNvSpPr>
            <a:spLocks noChangeShapeType="1"/>
          </p:cNvSpPr>
          <p:nvPr/>
        </p:nvSpPr>
        <p:spPr bwMode="auto">
          <a:xfrm flipV="1">
            <a:off x="827088" y="6667500"/>
            <a:ext cx="0" cy="190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1600" b="0" dirty="0"/>
          </a:p>
        </p:txBody>
      </p:sp>
      <p:pic>
        <p:nvPicPr>
          <p:cNvPr id="1032" name="Picture 50"/>
          <p:cNvPicPr>
            <a:picLocks noChangeAspect="1" noChangeArrowheads="1"/>
          </p:cNvPicPr>
          <p:nvPr/>
        </p:nvPicPr>
        <p:blipFill>
          <a:blip r:embed="rId15" cstate="print"/>
          <a:srcRect l="7033" r="7846"/>
          <a:stretch>
            <a:fillRect/>
          </a:stretch>
        </p:blipFill>
        <p:spPr bwMode="auto">
          <a:xfrm>
            <a:off x="8153400" y="5851525"/>
            <a:ext cx="96043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896" r:id="rId2"/>
    <p:sldLayoutId id="2147483897" r:id="rId3"/>
    <p:sldLayoutId id="2147483898" r:id="rId4"/>
    <p:sldLayoutId id="2147483899" r:id="rId5"/>
    <p:sldLayoutId id="2147483900" r:id="rId6"/>
    <p:sldLayoutId id="2147483901" r:id="rId7"/>
    <p:sldLayoutId id="2147483902" r:id="rId8"/>
    <p:sldLayoutId id="2147483903" r:id="rId9"/>
    <p:sldLayoutId id="2147483904" r:id="rId10"/>
    <p:sldLayoutId id="2147483905" r:id="rId11"/>
    <p:sldLayoutId id="2147483906" r:id="rId12"/>
    <p:sldLayoutId id="2147483907" r:id="rId1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9pPr>
    </p:titleStyle>
    <p:bodyStyle>
      <a:lvl1pPr marL="266700" indent="-266700" algn="l" rtl="0" eaLnBrk="0" fontAlgn="base" hangingPunct="0">
        <a:spcBef>
          <a:spcPct val="60000"/>
        </a:spcBef>
        <a:spcAft>
          <a:spcPct val="0"/>
        </a:spcAft>
        <a:buClr>
          <a:srgbClr val="AE0A38"/>
        </a:buClr>
        <a:buFont typeface="Wingdings" pitchFamily="2" charset="2"/>
        <a:buChar char="§"/>
        <a:defRPr sz="2400">
          <a:solidFill>
            <a:srgbClr val="777777"/>
          </a:solidFill>
          <a:latin typeface="+mn-lt"/>
          <a:ea typeface="+mn-ea"/>
          <a:cs typeface="+mn-cs"/>
        </a:defRPr>
      </a:lvl1pPr>
      <a:lvl2pPr marL="827088" indent="-285750" algn="l" rtl="0" eaLnBrk="0" fontAlgn="base" hangingPunct="0">
        <a:spcBef>
          <a:spcPct val="20000"/>
        </a:spcBef>
        <a:spcAft>
          <a:spcPct val="0"/>
        </a:spcAft>
        <a:buClr>
          <a:srgbClr val="AE0A38"/>
        </a:buClr>
        <a:buChar char="•"/>
        <a:defRPr sz="2000">
          <a:solidFill>
            <a:srgbClr val="777777"/>
          </a:solidFill>
          <a:latin typeface="+mn-lt"/>
        </a:defRPr>
      </a:lvl2pPr>
      <a:lvl3pPr marL="1235075" indent="-228600" algn="l" rtl="0" eaLnBrk="0" fontAlgn="base" hangingPunct="0">
        <a:spcBef>
          <a:spcPct val="20000"/>
        </a:spcBef>
        <a:spcAft>
          <a:spcPct val="0"/>
        </a:spcAft>
        <a:buClr>
          <a:srgbClr val="AE0A38"/>
        </a:buClr>
        <a:buFont typeface="Arial" charset="0"/>
        <a:buChar char="-"/>
        <a:defRPr sz="2400">
          <a:solidFill>
            <a:srgbClr val="777777"/>
          </a:solidFill>
          <a:latin typeface="+mn-lt"/>
        </a:defRPr>
      </a:lvl3pPr>
      <a:lvl4pPr marL="1643063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Timothy.Fitzsimmons@dc.gov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990600" y="2563813"/>
            <a:ext cx="78422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anchor="ctr"/>
          <a:lstStyle/>
          <a:p>
            <a:pPr algn="r"/>
            <a:r>
              <a:rPr lang="en-US" sz="3400" b="0" dirty="0">
                <a:solidFill>
                  <a:schemeClr val="tx2"/>
                </a:solidFill>
              </a:rPr>
              <a:t/>
            </a:r>
            <a:br>
              <a:rPr lang="en-US" sz="3400" b="0" dirty="0">
                <a:solidFill>
                  <a:schemeClr val="tx2"/>
                </a:solidFill>
              </a:rPr>
            </a:br>
            <a:r>
              <a:rPr lang="en-US" sz="3400" b="0" dirty="0">
                <a:solidFill>
                  <a:schemeClr val="tx2"/>
                </a:solidFill>
              </a:rPr>
              <a:t> </a:t>
            </a:r>
            <a:r>
              <a:rPr lang="en-US" sz="3200" b="0" dirty="0">
                <a:solidFill>
                  <a:schemeClr val="tx2"/>
                </a:solidFill>
              </a:rPr>
              <a:t>NCR Urban Areas Security Initiative  </a:t>
            </a:r>
            <a:br>
              <a:rPr lang="en-US" sz="3200" b="0" dirty="0">
                <a:solidFill>
                  <a:schemeClr val="tx2"/>
                </a:solidFill>
              </a:rPr>
            </a:br>
            <a:r>
              <a:rPr lang="en-US" sz="3200" b="0" dirty="0">
                <a:solidFill>
                  <a:schemeClr val="tx2"/>
                </a:solidFill>
              </a:rPr>
              <a:t>Grants Update</a:t>
            </a:r>
            <a:endParaRPr lang="en-US" sz="3400" b="0" dirty="0">
              <a:solidFill>
                <a:schemeClr val="tx2"/>
              </a:solidFill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4191000" y="3665538"/>
            <a:ext cx="4600575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 algn="r">
              <a:spcBef>
                <a:spcPct val="60000"/>
              </a:spcBef>
              <a:buClr>
                <a:srgbClr val="AE0A38"/>
              </a:buClr>
              <a:buFont typeface="Wingdings" pitchFamily="2" charset="2"/>
              <a:buNone/>
            </a:pPr>
            <a:endParaRPr lang="en-US" sz="1600" b="0" dirty="0">
              <a:solidFill>
                <a:srgbClr val="777777"/>
              </a:solidFill>
            </a:endParaRPr>
          </a:p>
          <a:p>
            <a:pPr algn="r">
              <a:spcBef>
                <a:spcPct val="60000"/>
              </a:spcBef>
              <a:buClr>
                <a:srgbClr val="AE0A38"/>
              </a:buClr>
              <a:buFont typeface="Wingdings" pitchFamily="2" charset="2"/>
              <a:buNone/>
            </a:pPr>
            <a:r>
              <a:rPr lang="en-US" sz="1600" b="0" dirty="0" smtClean="0">
                <a:solidFill>
                  <a:srgbClr val="777777"/>
                </a:solidFill>
              </a:rPr>
              <a:t>14 September  2011</a:t>
            </a:r>
            <a:endParaRPr lang="en-US" sz="1600" b="0" dirty="0">
              <a:solidFill>
                <a:srgbClr val="777777"/>
              </a:solidFill>
            </a:endParaRPr>
          </a:p>
        </p:txBody>
      </p:sp>
      <p:sp>
        <p:nvSpPr>
          <p:cNvPr id="3076" name="Text Box 5"/>
          <p:cNvSpPr txBox="1">
            <a:spLocks noChangeArrowheads="1"/>
          </p:cNvSpPr>
          <p:nvPr/>
        </p:nvSpPr>
        <p:spPr bwMode="auto">
          <a:xfrm>
            <a:off x="2286000" y="4724400"/>
            <a:ext cx="6553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 dirty="0"/>
              <a:t>SAA Brief to the </a:t>
            </a:r>
            <a:r>
              <a:rPr lang="en-US" b="0" dirty="0" smtClean="0"/>
              <a:t>NCR Emergency Preparedness Council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1493838"/>
            <a:ext cx="7162800" cy="4602162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 smtClean="0"/>
              <a:t>FY11 Award Status and Project Plans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 smtClean="0"/>
              <a:t>FY08 UASI Grant Update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 smtClean="0"/>
              <a:t>FY09 UASI Grant Update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 smtClean="0"/>
              <a:t>FY10 UASI Grant Update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  <a:buFont typeface="Wingdings" pitchFamily="2" charset="2"/>
              <a:buNone/>
            </a:pPr>
            <a:endParaRPr lang="en-US" sz="1400" dirty="0" smtClean="0"/>
          </a:p>
        </p:txBody>
      </p:sp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/>
              <a:t>Agenda</a:t>
            </a: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449CEDA6-445E-40DF-BE00-417E83F0AA1D}" type="slidenum">
              <a:rPr lang="en-US" smtClean="0"/>
              <a:pPr/>
              <a:t>2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04800" y="1981200"/>
            <a:ext cx="8229600" cy="42672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FY 2011 award is </a:t>
            </a:r>
            <a:r>
              <a:rPr lang="en-US" dirty="0" smtClean="0">
                <a:solidFill>
                  <a:srgbClr val="009999"/>
                </a:solidFill>
              </a:rPr>
              <a:t>$59,392,477</a:t>
            </a:r>
            <a:endParaRPr lang="en-US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SAA has sent out requests to all prospective subgrantees notifying them of the project award and amount, and has requested all PMP’s be completed and submitted by </a:t>
            </a:r>
            <a:r>
              <a:rPr lang="en-US" dirty="0" smtClean="0">
                <a:solidFill>
                  <a:srgbClr val="009999"/>
                </a:solidFill>
              </a:rPr>
              <a:t>Sept. 02, 2011.</a:t>
            </a: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SAA will review all project PMP’s and will issue awards to </a:t>
            </a:r>
            <a:r>
              <a:rPr lang="en-US" dirty="0" err="1" smtClean="0">
                <a:solidFill>
                  <a:schemeClr val="tx1"/>
                </a:solidFill>
              </a:rPr>
              <a:t>subgrantees</a:t>
            </a:r>
            <a:r>
              <a:rPr lang="en-US" dirty="0" smtClean="0">
                <a:solidFill>
                  <a:schemeClr val="tx1"/>
                </a:solidFill>
              </a:rPr>
              <a:t> with an approved PMP by October 20, 2011</a:t>
            </a: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FY11 UASI</a:t>
            </a:r>
          </a:p>
          <a:p>
            <a:r>
              <a:rPr lang="en-US" sz="3000" b="0" dirty="0" smtClean="0"/>
              <a:t>Overview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3</a:t>
            </a:fld>
            <a:endParaRPr lang="en-US" dirty="0" smtClean="0"/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914400" y="1066800"/>
            <a:ext cx="7086600" cy="83099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FY 2011 UASI period of performance is:</a:t>
            </a:r>
          </a:p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September 1, 2011 – August 31, 2014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idx="1"/>
          </p:nvPr>
        </p:nvSpPr>
        <p:spPr>
          <a:xfrm>
            <a:off x="457200" y="2209800"/>
            <a:ext cx="8229600" cy="4144963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FY08 UASI award - $59.8 Million</a:t>
            </a: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All sub-grants have expired.  The only remaining activity is collecting final invoices and submitting to SAA for reimbursement.  SAA has </a:t>
            </a:r>
            <a:r>
              <a:rPr lang="en-US" dirty="0" smtClean="0">
                <a:solidFill>
                  <a:srgbClr val="009999"/>
                </a:solidFill>
              </a:rPr>
              <a:t>90 days </a:t>
            </a:r>
            <a:r>
              <a:rPr lang="en-US" dirty="0" smtClean="0">
                <a:solidFill>
                  <a:schemeClr val="tx1"/>
                </a:solidFill>
              </a:rPr>
              <a:t>for liquidation.</a:t>
            </a: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Currently, </a:t>
            </a:r>
            <a:r>
              <a:rPr lang="en-US" dirty="0" smtClean="0">
                <a:solidFill>
                  <a:srgbClr val="009999"/>
                </a:solidFill>
              </a:rPr>
              <a:t>94% has been submitted to SAA</a:t>
            </a:r>
            <a:r>
              <a:rPr lang="en-US" dirty="0" smtClean="0">
                <a:solidFill>
                  <a:schemeClr val="tx1"/>
                </a:solidFill>
              </a:rPr>
              <a:t>, with </a:t>
            </a:r>
            <a:r>
              <a:rPr lang="en-US" dirty="0" smtClean="0">
                <a:solidFill>
                  <a:srgbClr val="009999"/>
                </a:solidFill>
              </a:rPr>
              <a:t>73% </a:t>
            </a:r>
            <a:r>
              <a:rPr lang="en-US" dirty="0" smtClean="0">
                <a:solidFill>
                  <a:schemeClr val="tx1"/>
                </a:solidFill>
              </a:rPr>
              <a:t>fully reimbursed to subgrantees.</a:t>
            </a: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The SAA anticipates closing out the grant at </a:t>
            </a:r>
            <a:r>
              <a:rPr lang="en-US" dirty="0" smtClean="0">
                <a:solidFill>
                  <a:srgbClr val="009999"/>
                </a:solidFill>
              </a:rPr>
              <a:t>100% </a:t>
            </a:r>
            <a:r>
              <a:rPr lang="en-US" dirty="0" smtClean="0">
                <a:solidFill>
                  <a:schemeClr val="tx1"/>
                </a:solidFill>
              </a:rPr>
              <a:t>fully expended and reimbursed to </a:t>
            </a:r>
            <a:r>
              <a:rPr lang="en-US" dirty="0" err="1" smtClean="0">
                <a:solidFill>
                  <a:schemeClr val="tx1"/>
                </a:solidFill>
              </a:rPr>
              <a:t>subrecipients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6147" name="Text Box 5"/>
          <p:cNvSpPr txBox="1">
            <a:spLocks noChangeArrowheads="1"/>
          </p:cNvSpPr>
          <p:nvPr/>
        </p:nvSpPr>
        <p:spPr bwMode="auto">
          <a:xfrm>
            <a:off x="1028700" y="1143000"/>
            <a:ext cx="7086600" cy="83099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The FY08 UASI period of performance expired on 31 </a:t>
            </a:r>
            <a:r>
              <a:rPr lang="en-US" sz="2400" dirty="0">
                <a:solidFill>
                  <a:schemeClr val="bg1"/>
                </a:solidFill>
              </a:rPr>
              <a:t>August </a:t>
            </a:r>
            <a:r>
              <a:rPr lang="en-US" sz="2400" dirty="0" smtClean="0">
                <a:solidFill>
                  <a:schemeClr val="bg1"/>
                </a:solidFill>
              </a:rPr>
              <a:t>2011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6148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/>
              <a:t>FY08 UASI</a:t>
            </a:r>
          </a:p>
          <a:p>
            <a:r>
              <a:rPr lang="en-US" sz="3000" b="0" dirty="0"/>
              <a:t>Overview</a:t>
            </a:r>
          </a:p>
        </p:txBody>
      </p:sp>
      <p:sp>
        <p:nvSpPr>
          <p:cNvPr id="6149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364FA5E6-B069-428B-8EDB-023E473E4AB5}" type="slidenum">
              <a:rPr lang="en-US" smtClean="0"/>
              <a:pPr/>
              <a:t>4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FY2008 UASI Spending Status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1EC50EA-B144-4F6D-BE5F-4776C5AF7BE4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graphicFrame>
        <p:nvGraphicFramePr>
          <p:cNvPr id="6" name="Chart 5"/>
          <p:cNvGraphicFramePr>
            <a:graphicFrameLocks noGrp="1"/>
          </p:cNvGraphicFramePr>
          <p:nvPr/>
        </p:nvGraphicFramePr>
        <p:xfrm>
          <a:off x="533400" y="1066800"/>
          <a:ext cx="8295113" cy="5586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2057400"/>
            <a:ext cx="82296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chemeClr val="tx1"/>
                </a:solidFill>
              </a:rPr>
              <a:t>FY09 UASI award - $58,006,500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chemeClr val="tx1"/>
                </a:solidFill>
              </a:rPr>
              <a:t>Currently, the FY09 UASI grant is </a:t>
            </a:r>
            <a:r>
              <a:rPr lang="en-US" dirty="0" smtClean="0">
                <a:solidFill>
                  <a:srgbClr val="009999"/>
                </a:solidFill>
              </a:rPr>
              <a:t>37% expended</a:t>
            </a:r>
            <a:r>
              <a:rPr lang="en-US" dirty="0" smtClean="0">
                <a:solidFill>
                  <a:schemeClr val="tx1"/>
                </a:solidFill>
              </a:rPr>
              <a:t> with </a:t>
            </a:r>
            <a:r>
              <a:rPr lang="en-US" dirty="0" smtClean="0">
                <a:solidFill>
                  <a:srgbClr val="009999"/>
                </a:solidFill>
              </a:rPr>
              <a:t>30% </a:t>
            </a:r>
            <a:r>
              <a:rPr lang="en-US" dirty="0" smtClean="0">
                <a:solidFill>
                  <a:schemeClr val="tx1"/>
                </a:solidFill>
              </a:rPr>
              <a:t>fully reimbursed to subgrantees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chemeClr val="tx1"/>
                </a:solidFill>
              </a:rPr>
              <a:t>Sub-grants that were not issued extensions will expire at the end of September 2011.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chemeClr val="tx1"/>
                </a:solidFill>
              </a:rPr>
              <a:t>SAA anticipates an increase in the volume of FY09 reimbursements as the FY08 grant closes.</a:t>
            </a:r>
          </a:p>
          <a:p>
            <a:pPr eaLnBrk="1" hangingPunct="1">
              <a:lnSpc>
                <a:spcPct val="90000"/>
              </a:lnSpc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  <a:buNone/>
            </a:pPr>
            <a:endParaRPr lang="en-US" dirty="0" smtClean="0"/>
          </a:p>
        </p:txBody>
      </p:sp>
      <p:sp>
        <p:nvSpPr>
          <p:cNvPr id="7171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/>
              <a:t>FY09 UASI</a:t>
            </a:r>
          </a:p>
          <a:p>
            <a:r>
              <a:rPr lang="en-US" sz="3000" b="0" dirty="0"/>
              <a:t>Overview</a:t>
            </a:r>
          </a:p>
        </p:txBody>
      </p:sp>
      <p:sp>
        <p:nvSpPr>
          <p:cNvPr id="717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2B6C4EC-6E3C-4A51-BFBD-94A275343AB5}" type="slidenum">
              <a:rPr lang="en-US" smtClean="0"/>
              <a:pPr/>
              <a:t>6</a:t>
            </a:fld>
            <a:endParaRPr lang="en-US" dirty="0" smtClean="0"/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1485900" y="1143000"/>
            <a:ext cx="5829300" cy="8302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FY 09 </a:t>
            </a:r>
            <a:r>
              <a:rPr lang="en-US" sz="2400" dirty="0">
                <a:solidFill>
                  <a:schemeClr val="bg1"/>
                </a:solidFill>
              </a:rPr>
              <a:t>UASI period of performance is August 01, 2009 – July 31, 2012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FY2009 UASI Spending Status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1EC50EA-B144-4F6D-BE5F-4776C5AF7BE4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graphicFrame>
        <p:nvGraphicFramePr>
          <p:cNvPr id="7" name="Chart 6"/>
          <p:cNvGraphicFramePr>
            <a:graphicFrameLocks noGrp="1"/>
          </p:cNvGraphicFramePr>
          <p:nvPr/>
        </p:nvGraphicFramePr>
        <p:xfrm>
          <a:off x="381000" y="1066800"/>
          <a:ext cx="8527998" cy="55847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81000" y="2514600"/>
            <a:ext cx="8229600" cy="39624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FY10 UASI award - $59,392,477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chemeClr val="tx1"/>
                </a:solidFill>
              </a:rPr>
              <a:t>Currently, the FY10 UASI grant is </a:t>
            </a:r>
            <a:r>
              <a:rPr lang="en-US" dirty="0" smtClean="0">
                <a:solidFill>
                  <a:srgbClr val="009999"/>
                </a:solidFill>
              </a:rPr>
              <a:t>8% expended</a:t>
            </a:r>
            <a:r>
              <a:rPr lang="en-US" dirty="0" smtClean="0">
                <a:solidFill>
                  <a:schemeClr val="tx1"/>
                </a:solidFill>
              </a:rPr>
              <a:t> with </a:t>
            </a:r>
            <a:r>
              <a:rPr lang="en-US" dirty="0" smtClean="0">
                <a:solidFill>
                  <a:srgbClr val="009999"/>
                </a:solidFill>
              </a:rPr>
              <a:t>5% </a:t>
            </a:r>
            <a:r>
              <a:rPr lang="en-US" dirty="0" smtClean="0">
                <a:solidFill>
                  <a:schemeClr val="tx1"/>
                </a:solidFill>
              </a:rPr>
              <a:t>fully reimbursed to subgrantees.  </a:t>
            </a: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/>
              <a:t>FY10 UASI</a:t>
            </a:r>
          </a:p>
          <a:p>
            <a:r>
              <a:rPr lang="en-US" sz="3000" b="0" dirty="0" smtClean="0"/>
              <a:t>Overview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8</a:t>
            </a:fld>
            <a:endParaRPr lang="en-US" dirty="0" smtClean="0"/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914400" y="1143000"/>
            <a:ext cx="7086600" cy="83099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FY 10 UASI period of performance is </a:t>
            </a:r>
          </a:p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August 01, 2010 – July 31, 2013 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FY2010 UASI Spending Status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1EC50EA-B144-4F6D-BE5F-4776C5AF7BE4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graphicFrame>
        <p:nvGraphicFramePr>
          <p:cNvPr id="7" name="Chart 6"/>
          <p:cNvGraphicFramePr>
            <a:graphicFrameLocks noGrp="1"/>
          </p:cNvGraphicFramePr>
          <p:nvPr/>
        </p:nvGraphicFramePr>
        <p:xfrm>
          <a:off x="304800" y="1143000"/>
          <a:ext cx="8599913" cy="5586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1493838"/>
            <a:ext cx="7162800" cy="4602162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sz="2800" dirty="0" smtClean="0"/>
              <a:t>Tim Fitzsimmons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sz="2800" dirty="0" smtClean="0"/>
              <a:t>Grants Division Chief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sz="2800" dirty="0" smtClean="0"/>
              <a:t>D.C. HSEMA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sz="2800" dirty="0" smtClean="0"/>
              <a:t>202-727-6155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sz="2800" dirty="0" smtClean="0">
                <a:hlinkClick r:id="rId3"/>
              </a:rPr>
              <a:t>Timothy.Fitzsimmons@dc.gov</a:t>
            </a:r>
            <a:endParaRPr lang="en-US" sz="2800" dirty="0" smtClean="0"/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  <a:buFont typeface="Wingdings" pitchFamily="2" charset="2"/>
              <a:buNone/>
            </a:pPr>
            <a:endParaRPr lang="en-US" sz="1400" dirty="0" smtClean="0"/>
          </a:p>
        </p:txBody>
      </p:sp>
      <p:sp>
        <p:nvSpPr>
          <p:cNvPr id="9219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sz="3000" b="0" dirty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4343D8F-9284-4C98-8F36-77F3D5AF48C8}" type="slidenum">
              <a:rPr lang="en-US" smtClean="0"/>
              <a:pPr/>
              <a:t>10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CR SAA Presentation Template 09">
  <a:themeElements>
    <a:clrScheme name="DeticaDFI presentation template 1">
      <a:dk1>
        <a:srgbClr val="636363"/>
      </a:dk1>
      <a:lt1>
        <a:srgbClr val="FFFFFF"/>
      </a:lt1>
      <a:dk2>
        <a:srgbClr val="AE0A38"/>
      </a:dk2>
      <a:lt2>
        <a:srgbClr val="BBBBBB"/>
      </a:lt2>
      <a:accent1>
        <a:srgbClr val="8EAE20"/>
      </a:accent1>
      <a:accent2>
        <a:srgbClr val="C6D68F"/>
      </a:accent2>
      <a:accent3>
        <a:srgbClr val="FFFFFF"/>
      </a:accent3>
      <a:accent4>
        <a:srgbClr val="535353"/>
      </a:accent4>
      <a:accent5>
        <a:srgbClr val="C6D3AB"/>
      </a:accent5>
      <a:accent6>
        <a:srgbClr val="B3C281"/>
      </a:accent6>
      <a:hlink>
        <a:srgbClr val="269FA9"/>
      </a:hlink>
      <a:folHlink>
        <a:srgbClr val="92D2D4"/>
      </a:folHlink>
    </a:clrScheme>
    <a:fontScheme name="DeticaDFI presentation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ticaDFI presentation template 1">
        <a:dk1>
          <a:srgbClr val="636363"/>
        </a:dk1>
        <a:lt1>
          <a:srgbClr val="FFFFFF"/>
        </a:lt1>
        <a:dk2>
          <a:srgbClr val="AE0A38"/>
        </a:dk2>
        <a:lt2>
          <a:srgbClr val="BBBBBB"/>
        </a:lt2>
        <a:accent1>
          <a:srgbClr val="8EAE20"/>
        </a:accent1>
        <a:accent2>
          <a:srgbClr val="C6D68F"/>
        </a:accent2>
        <a:accent3>
          <a:srgbClr val="FFFFFF"/>
        </a:accent3>
        <a:accent4>
          <a:srgbClr val="535353"/>
        </a:accent4>
        <a:accent5>
          <a:srgbClr val="C6D3AB"/>
        </a:accent5>
        <a:accent6>
          <a:srgbClr val="B3C281"/>
        </a:accent6>
        <a:hlink>
          <a:srgbClr val="269FA9"/>
        </a:hlink>
        <a:folHlink>
          <a:srgbClr val="92D2D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4363</TotalTime>
  <Words>458</Words>
  <Application>Microsoft Office PowerPoint</Application>
  <PresentationFormat>On-screen Show (4:3)</PresentationFormat>
  <Paragraphs>72</Paragraphs>
  <Slides>10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NCR SAA Presentation Template 09</vt:lpstr>
      <vt:lpstr>Slide 1</vt:lpstr>
      <vt:lpstr>Slide 2</vt:lpstr>
      <vt:lpstr>Slide 3</vt:lpstr>
      <vt:lpstr>Slide 4</vt:lpstr>
      <vt:lpstr>FY2008 UASI Spending Status</vt:lpstr>
      <vt:lpstr>Slide 6</vt:lpstr>
      <vt:lpstr>FY2009 UASI Spending Status</vt:lpstr>
      <vt:lpstr>Slide 8</vt:lpstr>
      <vt:lpstr>FY2010 UASI Spending Status</vt:lpstr>
      <vt:lpstr>Slide 10</vt:lpstr>
    </vt:vector>
  </TitlesOfParts>
  <Company>DC-GOV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charles.madden</dc:creator>
  <cp:lastModifiedBy>Patricia Warren</cp:lastModifiedBy>
  <cp:revision>429</cp:revision>
  <dcterms:created xsi:type="dcterms:W3CDTF">2008-04-10T01:18:27Z</dcterms:created>
  <dcterms:modified xsi:type="dcterms:W3CDTF">2011-09-12T13:12:02Z</dcterms:modified>
</cp:coreProperties>
</file>