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8"/>
  </p:notesMasterIdLst>
  <p:sldIdLst>
    <p:sldId id="257" r:id="rId2"/>
    <p:sldId id="260" r:id="rId3"/>
    <p:sldId id="258" r:id="rId4"/>
    <p:sldId id="259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34" d="100"/>
          <a:sy n="134" d="100"/>
        </p:scale>
        <p:origin x="-942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C447EE-F5F3-4589-98AC-E7BE58064297}" type="datetimeFigureOut">
              <a:rPr lang="en-US" smtClean="0"/>
              <a:t>2/19/2015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4C0637-4886-4FCF-B73A-3C034C188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275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87560-D619-4D99-AC30-BE3A31CC9A21}" type="datetime1">
              <a:rPr lang="en-US" smtClean="0"/>
              <a:t>2/19/2015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408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EC2F0-D67F-4A28-8E39-22FA8BEC97EC}" type="datetime1">
              <a:rPr lang="en-US" smtClean="0"/>
              <a:t>2/19/2015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968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C79FD-0610-4A01-AB01-E6B5560253ED}" type="datetime1">
              <a:rPr lang="en-US" smtClean="0"/>
              <a:t>2/19/2015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15F97-9ED5-4770-9925-DA35AFDA3F09}" type="datetime1">
              <a:rPr lang="en-US" smtClean="0"/>
              <a:t>2/19/2015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017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533F0-51CB-4940-808F-F07BB7671655}" type="datetime1">
              <a:rPr lang="en-US" smtClean="0"/>
              <a:t>2/19/2015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4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8A82B-3390-43F0-A923-BB016D21ECD5}" type="datetime1">
              <a:rPr lang="en-US" smtClean="0"/>
              <a:t>2/19/2015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24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7F98-FB0C-4004-9032-F8A8C44234B5}" type="datetime1">
              <a:rPr lang="en-US" smtClean="0"/>
              <a:t>2/19/2015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806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38F2-9BC5-425A-A02D-96B48A26B329}" type="datetime1">
              <a:rPr lang="en-US" smtClean="0"/>
              <a:t>2/19/2015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977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673C-F1F2-4A6D-82C5-71A6DEEDD9F2}" type="datetime1">
              <a:rPr lang="en-US" smtClean="0"/>
              <a:t>2/19/2015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560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CF188-65CF-4D67-BC8D-EA9BB918E488}" type="datetime1">
              <a:rPr lang="en-US" smtClean="0"/>
              <a:t>2/19/2015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946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29641-7FBD-44AC-8A9F-8FECE2C434AD}" type="datetime1">
              <a:rPr lang="en-US" smtClean="0"/>
              <a:t>2/19/2015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586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C2734-509F-45EE-B274-5D3448C49C21}" type="datetime1">
              <a:rPr lang="en-US" smtClean="0"/>
              <a:t>2/19/2015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808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Human Services &amp; Public Safety Policy Committee </a:t>
            </a:r>
            <a:r>
              <a:rPr lang="en-US" sz="2800" i="1" dirty="0" smtClean="0">
                <a:solidFill>
                  <a:schemeClr val="bg1"/>
                </a:solidFill>
              </a:rPr>
              <a:t>Member Survey Results</a:t>
            </a:r>
            <a:endParaRPr lang="en-US" sz="2800" i="1" dirty="0">
              <a:solidFill>
                <a:schemeClr val="bg1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447800" y="3886200"/>
            <a:ext cx="6400800" cy="1219200"/>
          </a:xfrm>
        </p:spPr>
        <p:txBody>
          <a:bodyPr>
            <a:normAutofit/>
          </a:bodyPr>
          <a:lstStyle/>
          <a:p>
            <a:r>
              <a:rPr lang="en-US" sz="2000" i="1" dirty="0" smtClean="0"/>
              <a:t>Stuart A. Freudberg</a:t>
            </a:r>
          </a:p>
          <a:p>
            <a:r>
              <a:rPr lang="en-US" sz="2000" i="1" dirty="0" smtClean="0"/>
              <a:t>Deputy Executive Director</a:t>
            </a:r>
          </a:p>
          <a:p>
            <a:r>
              <a:rPr lang="en-US" sz="2000" i="1" dirty="0" smtClean="0"/>
              <a:t>February 20, 2015</a:t>
            </a:r>
            <a:endParaRPr lang="en-US" sz="2000" i="1" dirty="0"/>
          </a:p>
        </p:txBody>
      </p:sp>
      <p:sp>
        <p:nvSpPr>
          <p:cNvPr id="5" name="TextBox 4"/>
          <p:cNvSpPr txBox="1"/>
          <p:nvPr/>
        </p:nvSpPr>
        <p:spPr>
          <a:xfrm>
            <a:off x="3810000" y="304800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Agenda Item V</a:t>
            </a:r>
            <a:endParaRPr lang="en-US" b="1" u="sng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172" y="5257800"/>
            <a:ext cx="1254056" cy="9589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2484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HSPSPC Survey Process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Consultant Jeff Schwartz interviewed 10 members of the committee with tenures ranging from 0-18 years.  Most were long-serving.</a:t>
            </a:r>
          </a:p>
          <a:p>
            <a:r>
              <a:rPr lang="en-US" dirty="0" smtClean="0"/>
              <a:t>Several interviewees had chaired the committee.</a:t>
            </a:r>
          </a:p>
          <a:p>
            <a:r>
              <a:rPr lang="en-US" dirty="0" smtClean="0"/>
              <a:t>10 questions were used for each interview.</a:t>
            </a:r>
          </a:p>
          <a:p>
            <a:r>
              <a:rPr lang="en-US" dirty="0" smtClean="0"/>
              <a:t>Interviews required 20-60 minutes.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3887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Human Services &amp; Public Safety Policy Committee</a:t>
            </a:r>
            <a:r>
              <a:rPr lang="en-US" sz="2800" dirty="0" smtClean="0">
                <a:solidFill>
                  <a:schemeClr val="bg1"/>
                </a:solidFill>
              </a:rPr>
              <a:t/>
            </a:r>
            <a:br>
              <a:rPr lang="en-US" sz="2800" dirty="0" smtClean="0">
                <a:solidFill>
                  <a:schemeClr val="bg1"/>
                </a:solidFill>
              </a:rPr>
            </a:br>
            <a:r>
              <a:rPr lang="en-US" sz="2800" b="1" i="1" dirty="0" smtClean="0">
                <a:solidFill>
                  <a:srgbClr val="FFFF00"/>
                </a:solidFill>
              </a:rPr>
              <a:t>Survey Questions</a:t>
            </a:r>
            <a:endParaRPr lang="en-US" sz="2800" b="1" i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32500" lnSpcReduction="20000"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en-US" sz="3600" dirty="0" smtClean="0">
                <a:ea typeface="Times New Roman"/>
                <a:cs typeface="Times New Roman"/>
              </a:rPr>
              <a:t>1- About </a:t>
            </a:r>
            <a:r>
              <a:rPr lang="en-US" sz="3600" dirty="0">
                <a:ea typeface="Times New Roman"/>
                <a:cs typeface="Times New Roman"/>
              </a:rPr>
              <a:t>how long have you been a member of the Human Services and Public Safety Policy </a:t>
            </a:r>
            <a:r>
              <a:rPr lang="en-US" sz="3600" dirty="0" smtClean="0">
                <a:ea typeface="Times New Roman"/>
                <a:cs typeface="Times New Roman"/>
              </a:rPr>
              <a:t>Committee?</a:t>
            </a:r>
          </a:p>
          <a:p>
            <a:pPr marL="0" lvl="0" indent="0">
              <a:spcBef>
                <a:spcPts val="0"/>
              </a:spcBef>
              <a:buNone/>
            </a:pPr>
            <a:endParaRPr lang="en-US" sz="4000" dirty="0" smtClean="0">
              <a:ea typeface="Times New Roman"/>
              <a:cs typeface="Times New Roman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en-US" sz="3600" dirty="0" smtClean="0">
                <a:ea typeface="Times New Roman"/>
                <a:cs typeface="Times New Roman"/>
              </a:rPr>
              <a:t>2- How </a:t>
            </a:r>
            <a:r>
              <a:rPr lang="en-US" sz="3600" dirty="0">
                <a:ea typeface="Times New Roman"/>
                <a:cs typeface="Times New Roman"/>
              </a:rPr>
              <a:t>would you characterize your level of engagement in the committee:  very active, somewhat active, limited engagement</a:t>
            </a:r>
            <a:r>
              <a:rPr lang="en-US" sz="3600" dirty="0" smtClean="0">
                <a:ea typeface="Times New Roman"/>
                <a:cs typeface="Times New Roman"/>
              </a:rPr>
              <a:t>?</a:t>
            </a:r>
          </a:p>
          <a:p>
            <a:pPr marL="0" lvl="0" indent="0">
              <a:spcBef>
                <a:spcPts val="0"/>
              </a:spcBef>
              <a:buNone/>
            </a:pPr>
            <a:endParaRPr lang="en-US" sz="4000" dirty="0">
              <a:ea typeface="Times New Roman"/>
              <a:cs typeface="Times New Roman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en-US" sz="3600" dirty="0" smtClean="0">
                <a:ea typeface="Times New Roman"/>
                <a:cs typeface="Times New Roman"/>
              </a:rPr>
              <a:t>3- What </a:t>
            </a:r>
            <a:r>
              <a:rPr lang="en-US" sz="3600" dirty="0">
                <a:ea typeface="Times New Roman"/>
                <a:cs typeface="Times New Roman"/>
              </a:rPr>
              <a:t>do you think are the most important responsibilities of the committee</a:t>
            </a:r>
            <a:r>
              <a:rPr lang="en-US" sz="3600" dirty="0" smtClean="0">
                <a:ea typeface="Times New Roman"/>
                <a:cs typeface="Times New Roman"/>
              </a:rPr>
              <a:t>?</a:t>
            </a:r>
          </a:p>
          <a:p>
            <a:pPr marL="0" lvl="0" indent="0">
              <a:spcBef>
                <a:spcPts val="0"/>
              </a:spcBef>
              <a:buNone/>
            </a:pPr>
            <a:endParaRPr lang="en-US" sz="3600" dirty="0" smtClean="0">
              <a:ea typeface="Times New Roman"/>
              <a:cs typeface="Times New Roman"/>
            </a:endParaRPr>
          </a:p>
          <a:p>
            <a:pPr marL="0" lv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3600" dirty="0" smtClean="0">
                <a:ea typeface="Times New Roman"/>
                <a:cs typeface="Times New Roman"/>
              </a:rPr>
              <a:t>4 - On </a:t>
            </a:r>
            <a:r>
              <a:rPr lang="en-US" sz="3600" dirty="0">
                <a:ea typeface="Times New Roman"/>
                <a:cs typeface="Times New Roman"/>
              </a:rPr>
              <a:t>a scale of 1-10 with 1 being poor and 10 being outstanding, how well do you believe the Committee has performed the top priorities the HSPSPC selected for 2014:</a:t>
            </a:r>
            <a:endParaRPr lang="en-US" sz="4000" dirty="0">
              <a:ea typeface="Times New Roman"/>
              <a:cs typeface="Times New Roman"/>
            </a:endParaRPr>
          </a:p>
          <a:p>
            <a:pPr lvl="1">
              <a:lnSpc>
                <a:spcPct val="115000"/>
              </a:lnSpc>
              <a:spcBef>
                <a:spcPts val="0"/>
              </a:spcBef>
              <a:buFont typeface="Symbol"/>
              <a:buChar char=""/>
            </a:pPr>
            <a:r>
              <a:rPr lang="en-US" sz="3200" dirty="0">
                <a:ea typeface="Times New Roman"/>
                <a:cs typeface="Times New Roman"/>
              </a:rPr>
              <a:t>Respond to specific requests from the COG Board of Directors</a:t>
            </a:r>
            <a:endParaRPr lang="en-US" sz="3600" dirty="0">
              <a:ea typeface="Times New Roman"/>
              <a:cs typeface="Times New Roman"/>
            </a:endParaRPr>
          </a:p>
          <a:p>
            <a:pPr lvl="1">
              <a:lnSpc>
                <a:spcPct val="115000"/>
              </a:lnSpc>
              <a:spcBef>
                <a:spcPts val="0"/>
              </a:spcBef>
              <a:buFont typeface="Symbol"/>
              <a:buChar char=""/>
            </a:pPr>
            <a:r>
              <a:rPr lang="en-US" sz="3200" dirty="0">
                <a:ea typeface="Times New Roman"/>
                <a:cs typeface="Times New Roman"/>
              </a:rPr>
              <a:t>Develop and approve Annual Work Plan for HSPSPC</a:t>
            </a:r>
            <a:endParaRPr lang="en-US" sz="3600" dirty="0">
              <a:ea typeface="Times New Roman"/>
              <a:cs typeface="Times New Roman"/>
            </a:endParaRPr>
          </a:p>
          <a:p>
            <a:pPr lvl="1">
              <a:lnSpc>
                <a:spcPct val="115000"/>
              </a:lnSpc>
              <a:spcBef>
                <a:spcPts val="0"/>
              </a:spcBef>
              <a:buFont typeface="Symbol"/>
              <a:buChar char=""/>
            </a:pPr>
            <a:r>
              <a:rPr lang="en-US" sz="3200" dirty="0">
                <a:ea typeface="Times New Roman"/>
                <a:cs typeface="Times New Roman"/>
              </a:rPr>
              <a:t>Receive briefings from Public Safety and Health Chairs on accomplishments for the previous year and their goals for the coming year and any policy issues</a:t>
            </a:r>
            <a:endParaRPr lang="en-US" sz="3600" dirty="0">
              <a:ea typeface="Times New Roman"/>
              <a:cs typeface="Times New Roman"/>
            </a:endParaRPr>
          </a:p>
          <a:p>
            <a:pPr lvl="1">
              <a:lnSpc>
                <a:spcPct val="115000"/>
              </a:lnSpc>
              <a:spcBef>
                <a:spcPts val="0"/>
              </a:spcBef>
              <a:buFont typeface="Symbol"/>
              <a:buChar char=""/>
            </a:pPr>
            <a:r>
              <a:rPr lang="en-US" sz="3200" dirty="0">
                <a:ea typeface="Times New Roman"/>
                <a:cs typeface="Times New Roman"/>
              </a:rPr>
              <a:t>Receive Homeless Enumeration Count and approve</a:t>
            </a:r>
            <a:endParaRPr lang="en-US" sz="3600" dirty="0">
              <a:ea typeface="Times New Roman"/>
              <a:cs typeface="Times New Roman"/>
            </a:endParaRPr>
          </a:p>
          <a:p>
            <a:pPr lvl="1">
              <a:lnSpc>
                <a:spcPct val="115000"/>
              </a:lnSpc>
              <a:spcBef>
                <a:spcPts val="0"/>
              </a:spcBef>
              <a:buFont typeface="Symbol"/>
              <a:buChar char=""/>
            </a:pPr>
            <a:r>
              <a:rPr lang="en-US" sz="3200" dirty="0">
                <a:ea typeface="Times New Roman"/>
                <a:cs typeface="Times New Roman"/>
              </a:rPr>
              <a:t>Receive and approve the Annual Crime Report, Foster Care Report, and Washington Regional Alcohol Program (WRAP) Report</a:t>
            </a:r>
            <a:endParaRPr lang="en-US" sz="3600" dirty="0">
              <a:ea typeface="Times New Roman"/>
              <a:cs typeface="Times New Roman"/>
            </a:endParaRPr>
          </a:p>
          <a:p>
            <a:pPr lvl="1">
              <a:lnSpc>
                <a:spcPct val="115000"/>
              </a:lnSpc>
              <a:spcBef>
                <a:spcPts val="0"/>
              </a:spcBef>
              <a:buFont typeface="Symbol"/>
              <a:buChar char=""/>
            </a:pPr>
            <a:r>
              <a:rPr lang="en-US" sz="3200" dirty="0">
                <a:ea typeface="Times New Roman"/>
                <a:cs typeface="Times New Roman"/>
              </a:rPr>
              <a:t>Receive and discuss topics identified in the Annual Work Plan to include Obesity, Suicide and Mental Health, Region Forward, Healthy Lifestyles, Gangs/Violence, Aging, Prescription Drug Abuse, and Prison Population Re-Entry</a:t>
            </a:r>
            <a:endParaRPr lang="en-US" sz="3600" dirty="0">
              <a:ea typeface="Times New Roman"/>
              <a:cs typeface="Times New Roman"/>
            </a:endParaRPr>
          </a:p>
          <a:p>
            <a:pPr marL="0" lvl="0" indent="0">
              <a:spcBef>
                <a:spcPts val="0"/>
              </a:spcBef>
              <a:buNone/>
            </a:pPr>
            <a:endParaRPr lang="en-US" sz="3600" dirty="0" smtClean="0">
              <a:ea typeface="Times New Roman"/>
              <a:cs typeface="Times New Roman"/>
            </a:endParaRPr>
          </a:p>
          <a:p>
            <a:pPr marL="0" lvl="0" indent="0">
              <a:spcBef>
                <a:spcPts val="0"/>
              </a:spcBef>
              <a:buNone/>
            </a:pPr>
            <a:endParaRPr lang="en-US" sz="4000" dirty="0">
              <a:ea typeface="Times New Roman"/>
              <a:cs typeface="Times New Roman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3600" dirty="0">
              <a:ea typeface="Times New Roman"/>
              <a:cs typeface="Times New Roman"/>
            </a:endParaRPr>
          </a:p>
          <a:p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32500" lnSpcReduction="20000"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en-US" sz="3700" dirty="0" smtClean="0">
                <a:ea typeface="Times New Roman"/>
                <a:cs typeface="Times New Roman"/>
              </a:rPr>
              <a:t>5 - What </a:t>
            </a:r>
            <a:r>
              <a:rPr lang="en-US" sz="3700" dirty="0">
                <a:ea typeface="Times New Roman"/>
                <a:cs typeface="Times New Roman"/>
              </a:rPr>
              <a:t>do you think have been the most important or valuable successes or contributions of the Committee (and why do you see those as particularly important or valuable</a:t>
            </a:r>
            <a:r>
              <a:rPr lang="en-US" sz="3700" dirty="0" smtClean="0">
                <a:ea typeface="Times New Roman"/>
                <a:cs typeface="Times New Roman"/>
              </a:rPr>
              <a:t>)?</a:t>
            </a:r>
            <a:endParaRPr lang="en-US" sz="3700" dirty="0">
              <a:ea typeface="Times New Roman"/>
              <a:cs typeface="Times New Roman"/>
            </a:endParaRPr>
          </a:p>
          <a:p>
            <a:pPr marL="0" lvl="0" indent="0">
              <a:spcBef>
                <a:spcPts val="0"/>
              </a:spcBef>
              <a:buNone/>
            </a:pPr>
            <a:endParaRPr lang="en-US" sz="3700" dirty="0" smtClean="0">
              <a:ea typeface="Times New Roman"/>
              <a:cs typeface="Times New Roman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en-US" sz="3700" dirty="0" smtClean="0">
                <a:ea typeface="Times New Roman"/>
                <a:cs typeface="Times New Roman"/>
              </a:rPr>
              <a:t>6 - When </a:t>
            </a:r>
            <a:r>
              <a:rPr lang="en-US" sz="3700" dirty="0">
                <a:ea typeface="Times New Roman"/>
                <a:cs typeface="Times New Roman"/>
              </a:rPr>
              <a:t>you think about Committee’s meetings, what comes to mind as making the meetings successful?   </a:t>
            </a:r>
          </a:p>
          <a:p>
            <a:pPr marL="0" lvl="0" indent="0">
              <a:spcBef>
                <a:spcPts val="0"/>
              </a:spcBef>
              <a:buNone/>
            </a:pPr>
            <a:endParaRPr lang="en-US" sz="3700" dirty="0" smtClean="0">
              <a:ea typeface="Times New Roman"/>
              <a:cs typeface="Times New Roman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en-US" sz="3700" dirty="0" smtClean="0">
                <a:ea typeface="Times New Roman"/>
                <a:cs typeface="Times New Roman"/>
              </a:rPr>
              <a:t>7 - What </a:t>
            </a:r>
            <a:r>
              <a:rPr lang="en-US" sz="3700" dirty="0">
                <a:ea typeface="Times New Roman"/>
                <a:cs typeface="Times New Roman"/>
              </a:rPr>
              <a:t>do you recommend to make the Committee meetings better?  (For those somewhat active or limited, what would attract you to participate more regularly?)  </a:t>
            </a:r>
          </a:p>
          <a:p>
            <a:pPr marL="0" lvl="0" indent="0">
              <a:spcBef>
                <a:spcPts val="0"/>
              </a:spcBef>
              <a:buNone/>
            </a:pPr>
            <a:endParaRPr lang="en-US" sz="3700" dirty="0" smtClean="0">
              <a:ea typeface="Times New Roman"/>
              <a:cs typeface="Times New Roman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en-US" sz="3700" dirty="0" smtClean="0">
                <a:ea typeface="Times New Roman"/>
                <a:cs typeface="Times New Roman"/>
              </a:rPr>
              <a:t>8 - What </a:t>
            </a:r>
            <a:r>
              <a:rPr lang="en-US" sz="3700" dirty="0">
                <a:ea typeface="Times New Roman"/>
                <a:cs typeface="Times New Roman"/>
              </a:rPr>
              <a:t>should be the Committee’s top priorities in 2015 (and why)?  </a:t>
            </a:r>
          </a:p>
          <a:p>
            <a:pPr marL="0" lvl="0" indent="0">
              <a:spcBef>
                <a:spcPts val="0"/>
              </a:spcBef>
              <a:buNone/>
            </a:pPr>
            <a:endParaRPr lang="en-US" sz="3700" dirty="0" smtClean="0">
              <a:ea typeface="Times New Roman"/>
              <a:cs typeface="Times New Roman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en-US" sz="3700" dirty="0" smtClean="0">
                <a:ea typeface="Times New Roman"/>
                <a:cs typeface="Times New Roman"/>
              </a:rPr>
              <a:t>9 - What</a:t>
            </a:r>
            <a:r>
              <a:rPr lang="en-US" sz="3700" dirty="0">
                <a:ea typeface="Times New Roman"/>
                <a:cs typeface="Times New Roman"/>
              </a:rPr>
              <a:t>, if any, areas of technical assistance or capacity building specific to support the Committee’s work would be most helpful in the coming year?  </a:t>
            </a:r>
          </a:p>
          <a:p>
            <a:pPr marL="0" lvl="0" indent="0">
              <a:spcBef>
                <a:spcPts val="0"/>
              </a:spcBef>
              <a:buNone/>
            </a:pPr>
            <a:endParaRPr lang="en-US" sz="3700" dirty="0" smtClean="0">
              <a:ea typeface="Times New Roman"/>
              <a:cs typeface="Times New Roman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en-US" sz="3700" dirty="0" smtClean="0">
                <a:ea typeface="Times New Roman"/>
                <a:cs typeface="Times New Roman"/>
              </a:rPr>
              <a:t>10 - What </a:t>
            </a:r>
            <a:r>
              <a:rPr lang="en-US" sz="3700" dirty="0">
                <a:ea typeface="Times New Roman"/>
                <a:cs typeface="Times New Roman"/>
              </a:rPr>
              <a:t>other recommendations do you have for changing or improving the Committee’s work or MWCOG’s performance in ensuring strong regional human services and/or public safety programs, policies, systems, and resources? </a:t>
            </a:r>
          </a:p>
          <a:p>
            <a:pPr marL="0" indent="0">
              <a:buNone/>
            </a:pPr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522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Human Services &amp; Public Safety Policy Committee</a:t>
            </a:r>
            <a:br>
              <a:rPr lang="en-US" sz="2800" dirty="0">
                <a:solidFill>
                  <a:schemeClr val="bg1"/>
                </a:solidFill>
              </a:rPr>
            </a:br>
            <a:r>
              <a:rPr lang="en-US" sz="2800" b="1" i="1" dirty="0" smtClean="0">
                <a:solidFill>
                  <a:srgbClr val="FFFF00"/>
                </a:solidFill>
              </a:rPr>
              <a:t>Key Survey Findings – Most Important Responsibilities</a:t>
            </a:r>
            <a:endParaRPr lang="en-US" b="1" i="1" dirty="0">
              <a:solidFill>
                <a:srgbClr val="FFFF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>
                <a:latin typeface="Arial"/>
              </a:rPr>
              <a:t>Policy analysis and recommendations</a:t>
            </a:r>
          </a:p>
          <a:p>
            <a:pPr lvl="1"/>
            <a:r>
              <a:rPr lang="en-US" dirty="0" smtClean="0">
                <a:latin typeface="Arial"/>
              </a:rPr>
              <a:t>Resource for and Policy Advisor to COG Board on regional policies and issues</a:t>
            </a:r>
          </a:p>
          <a:p>
            <a:pPr lvl="1"/>
            <a:r>
              <a:rPr lang="en-US" dirty="0" smtClean="0">
                <a:latin typeface="Arial"/>
              </a:rPr>
              <a:t>Forum for considering recommendations for action from technical subcommittees</a:t>
            </a:r>
          </a:p>
          <a:p>
            <a:r>
              <a:rPr lang="en-US" dirty="0" smtClean="0">
                <a:latin typeface="Arial"/>
              </a:rPr>
              <a:t>Information/Education Resource</a:t>
            </a:r>
          </a:p>
          <a:p>
            <a:pPr lvl="1"/>
            <a:r>
              <a:rPr lang="en-US" dirty="0" smtClean="0">
                <a:latin typeface="Arial"/>
              </a:rPr>
              <a:t>Review/analyze regional trends (crime, homelessness, health)</a:t>
            </a:r>
          </a:p>
          <a:p>
            <a:pPr lvl="1"/>
            <a:r>
              <a:rPr lang="en-US" dirty="0" smtClean="0">
                <a:latin typeface="Arial"/>
              </a:rPr>
              <a:t>Respond to emerging issues or trends</a:t>
            </a:r>
          </a:p>
          <a:p>
            <a:pPr lvl="1"/>
            <a:r>
              <a:rPr lang="en-US" dirty="0" smtClean="0">
                <a:latin typeface="Arial"/>
              </a:rPr>
              <a:t>Convener of experts/professionals/stakeholders on topics of regional concern</a:t>
            </a:r>
          </a:p>
          <a:p>
            <a:pPr lvl="1"/>
            <a:r>
              <a:rPr lang="en-US" dirty="0" smtClean="0">
                <a:latin typeface="Arial"/>
              </a:rPr>
              <a:t>Forum for sharing best practices</a:t>
            </a:r>
          </a:p>
          <a:p>
            <a:pPr lvl="1"/>
            <a:endParaRPr lang="en-US" dirty="0" smtClean="0">
              <a:latin typeface="Arial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3448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Human Services &amp; Public Safety Policy Committee</a:t>
            </a:r>
            <a:br>
              <a:rPr lang="en-US" sz="2800" dirty="0">
                <a:solidFill>
                  <a:schemeClr val="bg1"/>
                </a:solidFill>
              </a:rPr>
            </a:br>
            <a:r>
              <a:rPr lang="en-US" sz="2800" b="1" i="1" dirty="0" smtClean="0">
                <a:solidFill>
                  <a:srgbClr val="FFFF00"/>
                </a:solidFill>
              </a:rPr>
              <a:t>Top Level Findings and Recommendations</a:t>
            </a:r>
            <a:endParaRPr lang="en-US" b="1" i="1" dirty="0">
              <a:solidFill>
                <a:srgbClr val="FFFF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>
                <a:latin typeface="Arial"/>
              </a:rPr>
              <a:t>Devote more time to interactive discussions on potential strategies &amp; model policies on regional issues</a:t>
            </a:r>
            <a:r>
              <a:rPr lang="en-US" dirty="0">
                <a:latin typeface="Arial"/>
              </a:rPr>
              <a:t> </a:t>
            </a:r>
            <a:r>
              <a:rPr lang="en-US" dirty="0" smtClean="0">
                <a:latin typeface="Arial"/>
              </a:rPr>
              <a:t>and consideration of potential regional action(s) – committee staff needs to assist with identifying options and prepare/obtain issue briefs</a:t>
            </a:r>
          </a:p>
          <a:p>
            <a:r>
              <a:rPr lang="en-US" dirty="0" smtClean="0">
                <a:latin typeface="Arial"/>
              </a:rPr>
              <a:t>Assess regional progress on policy goals/recommendations (e.g., Region Forward)</a:t>
            </a:r>
          </a:p>
          <a:p>
            <a:r>
              <a:rPr lang="en-US" dirty="0" smtClean="0">
                <a:latin typeface="Arial"/>
              </a:rPr>
              <a:t>Organize meetings to have only 1 or 2 thematic areas of focus</a:t>
            </a:r>
          </a:p>
          <a:p>
            <a:r>
              <a:rPr lang="en-US" dirty="0" smtClean="0">
                <a:latin typeface="Arial"/>
              </a:rPr>
              <a:t>Host regional workshops on topics of regional significance</a:t>
            </a:r>
          </a:p>
          <a:p>
            <a:r>
              <a:rPr lang="en-US" dirty="0" smtClean="0">
                <a:latin typeface="Arial"/>
              </a:rPr>
              <a:t>Increase committee member engagement in meeting design and meeting execution  </a:t>
            </a:r>
            <a:endParaRPr lang="en-US" dirty="0">
              <a:latin typeface="Arial"/>
            </a:endParaRPr>
          </a:p>
          <a:p>
            <a:r>
              <a:rPr lang="en-US" dirty="0" smtClean="0">
                <a:latin typeface="Arial"/>
              </a:rPr>
              <a:t>Committee staff needs to provide information earlier in advance of meetings and follow-up action summaries more quickly</a:t>
            </a:r>
            <a:endParaRPr lang="en-US" dirty="0">
              <a:latin typeface="Arial"/>
            </a:endParaRPr>
          </a:p>
          <a:p>
            <a:endParaRPr lang="en-US" dirty="0" smtClean="0">
              <a:latin typeface="Arial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304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Human Services &amp; Public Safety Policy Committee</a:t>
            </a:r>
            <a:br>
              <a:rPr lang="en-US" sz="2800" dirty="0">
                <a:solidFill>
                  <a:schemeClr val="bg1"/>
                </a:solidFill>
              </a:rPr>
            </a:br>
            <a:r>
              <a:rPr lang="en-US" sz="2800" b="1" i="1" dirty="0" smtClean="0">
                <a:solidFill>
                  <a:srgbClr val="FFFF00"/>
                </a:solidFill>
              </a:rPr>
              <a:t>Potential 2015 Priorities</a:t>
            </a:r>
            <a:endParaRPr lang="en-US" b="1" i="1" dirty="0">
              <a:solidFill>
                <a:srgbClr val="FFFF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latin typeface="Arial"/>
              </a:rPr>
              <a:t>Most frequently mentioned:</a:t>
            </a:r>
          </a:p>
          <a:p>
            <a:pPr lvl="1"/>
            <a:r>
              <a:rPr lang="en-US" dirty="0" smtClean="0">
                <a:latin typeface="Arial"/>
              </a:rPr>
              <a:t>Affordable Housing</a:t>
            </a:r>
          </a:p>
          <a:p>
            <a:pPr lvl="1"/>
            <a:r>
              <a:rPr lang="en-US" dirty="0" smtClean="0">
                <a:latin typeface="Arial"/>
              </a:rPr>
              <a:t>Homelessness</a:t>
            </a:r>
          </a:p>
          <a:p>
            <a:pPr lvl="1"/>
            <a:r>
              <a:rPr lang="en-US" dirty="0" smtClean="0">
                <a:latin typeface="Arial"/>
              </a:rPr>
              <a:t>Health (Mental, Public)</a:t>
            </a:r>
          </a:p>
          <a:p>
            <a:pPr lvl="1"/>
            <a:r>
              <a:rPr lang="en-US" dirty="0" smtClean="0">
                <a:latin typeface="Arial"/>
              </a:rPr>
              <a:t>Immigrant Integration/Assimilation</a:t>
            </a:r>
          </a:p>
          <a:p>
            <a:pPr lvl="1"/>
            <a:r>
              <a:rPr lang="en-US" dirty="0" smtClean="0">
                <a:latin typeface="Arial"/>
              </a:rPr>
              <a:t>Crime/gangs</a:t>
            </a:r>
          </a:p>
          <a:p>
            <a:pPr lvl="1"/>
            <a:r>
              <a:rPr lang="en-US" dirty="0" smtClean="0">
                <a:latin typeface="Arial"/>
              </a:rPr>
              <a:t>Foster care/adoption</a:t>
            </a:r>
          </a:p>
          <a:p>
            <a:r>
              <a:rPr lang="en-US" dirty="0" smtClean="0">
                <a:latin typeface="Arial"/>
              </a:rPr>
              <a:t>Others noted:  workforce development, aging, police-community relations</a:t>
            </a:r>
          </a:p>
          <a:p>
            <a:endParaRPr lang="en-US" dirty="0" smtClean="0">
              <a:latin typeface="Arial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3857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930</TotalTime>
  <Words>526</Words>
  <Application>Microsoft Office PowerPoint</Application>
  <PresentationFormat>On-screen Show (4:3)</PresentationFormat>
  <Paragraphs>67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Human Services &amp; Public Safety Policy Committee Member Survey Results</vt:lpstr>
      <vt:lpstr>HSPSPC Survey Process</vt:lpstr>
      <vt:lpstr>Human Services &amp; Public Safety Policy Committee Survey Questions</vt:lpstr>
      <vt:lpstr>Human Services &amp; Public Safety Policy Committee Key Survey Findings – Most Important Responsibilities</vt:lpstr>
      <vt:lpstr>Human Services &amp; Public Safety Policy Committee Top Level Findings and Recommendations</vt:lpstr>
      <vt:lpstr>Human Services &amp; Public Safety Policy Committee Potential 2015 Priorities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Stuart Freudberg</cp:lastModifiedBy>
  <cp:revision>41</cp:revision>
  <dcterms:created xsi:type="dcterms:W3CDTF">2015-02-16T15:36:36Z</dcterms:created>
  <dcterms:modified xsi:type="dcterms:W3CDTF">2015-02-19T22:53:38Z</dcterms:modified>
</cp:coreProperties>
</file>