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7" r:id="rId3"/>
    <p:sldId id="284" r:id="rId4"/>
    <p:sldId id="260" r:id="rId5"/>
    <p:sldId id="261" r:id="rId6"/>
    <p:sldId id="283" r:id="rId7"/>
    <p:sldId id="28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0" d="100"/>
          <a:sy n="130" d="100"/>
        </p:scale>
        <p:origin x="1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0FE9D-ADF8-4B3F-AB30-757AFCB8D3FB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FE8FA4-B70F-4B6E-A9EC-FB29E0902C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68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5EF921-1577-4799-89C9-D081E2FD9DD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91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200" b="1">
                <a:solidFill>
                  <a:srgbClr val="156C48"/>
                </a:solidFill>
                <a:latin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7" descr="MDELogo_Horizontal_GreenTex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99595" y="457201"/>
            <a:ext cx="2744811" cy="109330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-685800" y="1066800"/>
            <a:ext cx="3733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 flipV="1">
            <a:off x="6019800" y="1053545"/>
            <a:ext cx="3695700" cy="13255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0" y="6477000"/>
            <a:ext cx="9448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541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7162800" cy="1143000"/>
          </a:xfrm>
        </p:spPr>
        <p:txBody>
          <a:bodyPr>
            <a:normAutofit/>
          </a:bodyPr>
          <a:lstStyle>
            <a:lvl1pPr algn="l">
              <a:defRPr sz="3600" b="0">
                <a:solidFill>
                  <a:srgbClr val="156C48"/>
                </a:solidFill>
                <a:latin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97770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>
          <a:xfrm>
            <a:off x="0" y="3352800"/>
            <a:ext cx="12954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solidFill>
                  <a:srgbClr val="156C48"/>
                </a:solidFill>
                <a:latin typeface="Calibri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Calibri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 descr="MDELogo_Symbo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0" y="2819400"/>
            <a:ext cx="990606" cy="99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508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5487251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700468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98718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70758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3352800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8600" y="273050"/>
            <a:ext cx="4648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362200"/>
            <a:ext cx="3352800" cy="37639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7" descr="MDELogo_Symbo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0" y="304800"/>
            <a:ext cx="838206" cy="838206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57200" y="1295400"/>
            <a:ext cx="3352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9042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1964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511BC0-DE0C-4474-870B-ED1A0CCEEB9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3667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511BC0-DE0C-4474-870B-ED1A0CCEEB9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17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2715E-C701-4CA7-BF3E-90931D2FE086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E2C6B-9131-4FFA-89CF-2DF64A9D403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716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 descr="MDELogo_Symbol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381000"/>
            <a:ext cx="838206" cy="838206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457200" y="1371600"/>
            <a:ext cx="8305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438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rgbClr val="156C48"/>
          </a:solidFill>
          <a:latin typeface="Calibri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0"/>
        </a:spcBef>
        <a:buFont typeface="Arial" pitchFamily="34" charset="0"/>
        <a:buChar char="•"/>
        <a:defRPr sz="2800" kern="1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400" kern="1200" dirty="0" smtClean="0">
          <a:solidFill>
            <a:schemeClr val="tx1"/>
          </a:solidFill>
          <a:latin typeface="Calibri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Calibri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Calibri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Calibri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anvasback_pair2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07313" y="978931"/>
            <a:ext cx="87030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Washington Metro Area Workshop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algn="ctr"/>
            <a:r>
              <a:rPr lang="en-US" sz="2400" cap="all" dirty="0">
                <a:solidFill>
                  <a:srgbClr val="0087CD"/>
                </a:solidFill>
                <a:latin typeface="Franklin Gothic Heavy" panose="020B0903020102020204" pitchFamily="34" charset="0"/>
                <a:ea typeface="MS Mincho" panose="02020609040205080304" pitchFamily="49" charset="-128"/>
                <a:cs typeface="ITCFranklinGothicStd-Hvy"/>
              </a:rPr>
              <a:t>integrating monitoring and modeling data</a:t>
            </a:r>
          </a:p>
          <a:p>
            <a:pPr algn="ctr"/>
            <a:r>
              <a:rPr lang="en-US" sz="2400" cap="all" dirty="0">
                <a:solidFill>
                  <a:srgbClr val="0087CD"/>
                </a:solidFill>
                <a:latin typeface="Franklin Gothic Heavy" panose="020B0903020102020204" pitchFamily="34" charset="0"/>
                <a:ea typeface="MS Mincho" panose="02020609040205080304" pitchFamily="49" charset="-128"/>
                <a:cs typeface="ITCFranklinGothicStd-Hvy"/>
              </a:rPr>
              <a:t>for WIP Development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r>
              <a:rPr kumimoji="0" lang="en-US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Insights from New Monitoring Data and New Modeling Tools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endParaRPr lang="en-US" sz="2400" i="1" dirty="0">
              <a:latin typeface="Georgia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endParaRPr kumimoji="0" lang="en-US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	Jointly Sponsored by 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Metropolitan Washington Council of Governments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2450" algn="l"/>
                <a:tab pos="2971800" algn="ctr"/>
              </a:tabLst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Northern Virginia Regional Commission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F3D901B-9AEE-4778-A93C-80BA0ACB7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5754624"/>
            <a:ext cx="1639966" cy="64623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C7D1B1-58BD-49BD-9A53-015DA8376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544" y="5974099"/>
            <a:ext cx="2280102" cy="42675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E00A1F3-4649-4131-A781-28387E04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0"/>
            <a:ext cx="5299364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83C7079-B4BB-4DC4-8A84-C37A21C4D9A6}"/>
              </a:ext>
            </a:extLst>
          </p:cNvPr>
          <p:cNvSpPr txBox="1"/>
          <p:nvPr/>
        </p:nvSpPr>
        <p:spPr>
          <a:xfrm>
            <a:off x="381000" y="457200"/>
            <a:ext cx="28194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Setting the Stage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Potomac watershed comprises 14,670 square miles (approx. 23% of Bay watershed)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Most of the COG region drains into the Potomac below the main fall line at Chain Bridge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But a significant portion drains to the river above this fall line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small portion of the COG region in Montgomery, Prince George’s and Charles counties is in the Patuxent watershed </a:t>
            </a:r>
          </a:p>
        </p:txBody>
      </p:sp>
    </p:spTree>
    <p:extLst>
      <p:ext uri="{BB962C8B-B14F-4D97-AF65-F5344CB8AC3E}">
        <p14:creationId xmlns:p14="http://schemas.microsoft.com/office/powerpoint/2010/main" val="826229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Georgia" pitchFamily="18" charset="0"/>
              </a:rPr>
              <a:t>Today's Agenda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10:00 to 10:10	</a:t>
            </a:r>
            <a:r>
              <a:rPr lang="en-US" sz="2000" i="1" dirty="0">
                <a:latin typeface="Georgia" pitchFamily="18" charset="0"/>
              </a:rPr>
              <a:t>Welcome and Workshop Focus</a:t>
            </a:r>
            <a:endParaRPr lang="en-US" sz="2000" dirty="0">
              <a:latin typeface="Georgia" pitchFamily="18" charset="0"/>
            </a:endParaRPr>
          </a:p>
          <a:p>
            <a:pPr>
              <a:buNone/>
            </a:pPr>
            <a:endParaRPr lang="en-US" sz="2000" b="1" dirty="0">
              <a:latin typeface="Georgia" pitchFamily="18" charset="0"/>
            </a:endParaRP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10:15  to 10:30</a:t>
            </a:r>
            <a:r>
              <a:rPr lang="en-US" sz="2000" dirty="0">
                <a:latin typeface="Georgia" pitchFamily="18" charset="0"/>
              </a:rPr>
              <a:t> 	</a:t>
            </a:r>
            <a:r>
              <a:rPr lang="en-US" sz="2000" i="1" dirty="0">
                <a:latin typeface="Georgia" pitchFamily="18" charset="0"/>
              </a:rPr>
              <a:t>Phase III WIP Schedule</a:t>
            </a:r>
            <a:r>
              <a:rPr lang="en-US" sz="2000" dirty="0">
                <a:latin typeface="Georgia" pitchFamily="18" charset="0"/>
              </a:rPr>
              <a:t>	</a:t>
            </a: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10:30 to 11:15	</a:t>
            </a:r>
            <a:r>
              <a:rPr lang="en-US" sz="2000" dirty="0">
                <a:latin typeface="Georgia" pitchFamily="18" charset="0"/>
              </a:rPr>
              <a:t> 	</a:t>
            </a:r>
            <a:r>
              <a:rPr lang="en-US" sz="2000" i="1" dirty="0">
                <a:latin typeface="Georgia" pitchFamily="18" charset="0"/>
              </a:rPr>
              <a:t>Nontidal Monitoring Results</a:t>
            </a: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11:15 to 12:00</a:t>
            </a:r>
            <a:r>
              <a:rPr lang="en-US" sz="2000" dirty="0">
                <a:latin typeface="Georgia" pitchFamily="18" charset="0"/>
              </a:rPr>
              <a:t>  	</a:t>
            </a:r>
            <a:r>
              <a:rPr lang="en-US" sz="2000" i="1" dirty="0">
                <a:latin typeface="Georgia" pitchFamily="18" charset="0"/>
              </a:rPr>
              <a:t>Potomac Estuary Trends</a:t>
            </a:r>
            <a:r>
              <a:rPr lang="en-US" sz="2000" dirty="0">
                <a:latin typeface="Georgia" pitchFamily="18" charset="0"/>
              </a:rPr>
              <a:t>  </a:t>
            </a:r>
          </a:p>
          <a:p>
            <a:pPr>
              <a:buNone/>
            </a:pPr>
            <a:r>
              <a:rPr lang="en-US" sz="2000" dirty="0">
                <a:latin typeface="Georgia" pitchFamily="18" charset="0"/>
              </a:rPr>
              <a:t>			</a:t>
            </a: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12:00 to 12:30</a:t>
            </a:r>
            <a:r>
              <a:rPr lang="en-US" sz="2000" dirty="0">
                <a:latin typeface="Georgia" pitchFamily="18" charset="0"/>
              </a:rPr>
              <a:t>	</a:t>
            </a:r>
            <a:r>
              <a:rPr lang="en-US" sz="2000" i="1" dirty="0">
                <a:latin typeface="Georgia" pitchFamily="18" charset="0"/>
              </a:rPr>
              <a:t>Networking Lunch</a:t>
            </a:r>
            <a:r>
              <a:rPr lang="en-US" sz="2000" dirty="0">
                <a:latin typeface="Georgia" pitchFamily="18" charset="0"/>
              </a:rPr>
              <a:t> </a:t>
            </a:r>
          </a:p>
          <a:p>
            <a:pPr>
              <a:buNone/>
            </a:pPr>
            <a:r>
              <a:rPr lang="en-US" sz="2000" dirty="0">
                <a:latin typeface="Georgia" pitchFamily="18" charset="0"/>
              </a:rPr>
              <a:t>			</a:t>
            </a: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12:30 to 1:15		</a:t>
            </a:r>
            <a:r>
              <a:rPr lang="en-US" sz="2000" i="1" dirty="0">
                <a:latin typeface="Georgia" pitchFamily="18" charset="0"/>
              </a:rPr>
              <a:t>Watershed Storylines</a:t>
            </a:r>
            <a:endParaRPr lang="en-US" sz="2000" dirty="0">
              <a:latin typeface="Georgia" pitchFamily="18" charset="0"/>
            </a:endParaRP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1:15 to 2:00</a:t>
            </a:r>
            <a:r>
              <a:rPr lang="en-US" sz="2000" dirty="0">
                <a:latin typeface="Georgia" pitchFamily="18" charset="0"/>
              </a:rPr>
              <a:t> 		</a:t>
            </a:r>
            <a:r>
              <a:rPr lang="en-US" sz="2000" i="1" dirty="0">
                <a:latin typeface="Georgia" pitchFamily="18" charset="0"/>
              </a:rPr>
              <a:t>Wrap-up and Next Steps</a:t>
            </a:r>
          </a:p>
          <a:p>
            <a:pPr>
              <a:buNone/>
            </a:pPr>
            <a:r>
              <a:rPr lang="en-US" sz="2000" dirty="0">
                <a:latin typeface="Georgia" pitchFamily="18" charset="0"/>
              </a:rPr>
              <a:t>			</a:t>
            </a:r>
          </a:p>
          <a:p>
            <a:pPr>
              <a:buNone/>
            </a:pPr>
            <a:r>
              <a:rPr lang="en-US" sz="2000" b="1" dirty="0">
                <a:latin typeface="Georgia" pitchFamily="18" charset="0"/>
              </a:rPr>
              <a:t>2:00 		</a:t>
            </a:r>
            <a:r>
              <a:rPr lang="en-US" sz="2000" i="1" dirty="0">
                <a:latin typeface="Georgia" pitchFamily="18" charset="0"/>
              </a:rPr>
              <a:t> 	Adjourn</a:t>
            </a:r>
            <a:endParaRPr lang="en-US" sz="2000" dirty="0">
              <a:latin typeface="Georgia" pitchFamily="18" charset="0"/>
            </a:endParaRPr>
          </a:p>
          <a:p>
            <a:pPr>
              <a:buNone/>
            </a:pPr>
            <a:r>
              <a:rPr lang="en-US" sz="2000" dirty="0">
                <a:latin typeface="Georgia" pitchFamily="18" charset="0"/>
              </a:rPr>
              <a:t> </a:t>
            </a: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dirty="0">
                <a:latin typeface="Georgia" pitchFamily="18" charset="0"/>
              </a:rPr>
              <a:t>Workshop Ground Rules</a:t>
            </a:r>
            <a:br>
              <a:rPr lang="en-US" sz="4000" dirty="0">
                <a:latin typeface="Georgia" pitchFamily="18" charset="0"/>
              </a:rPr>
            </a:br>
            <a:endParaRPr lang="en-US" sz="4000" dirty="0">
              <a:latin typeface="Georgia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dirty="0">
                <a:latin typeface="Georgia" pitchFamily="18" charset="0"/>
              </a:rPr>
              <a:t>We really do welcome your incredibly useful </a:t>
            </a:r>
            <a:r>
              <a:rPr lang="en-US" u="sng" dirty="0">
                <a:latin typeface="Georgia" pitchFamily="18" charset="0"/>
              </a:rPr>
              <a:t>and concise</a:t>
            </a:r>
            <a:r>
              <a:rPr lang="en-US" dirty="0">
                <a:latin typeface="Georgia" pitchFamily="18" charset="0"/>
              </a:rPr>
              <a:t> feedback!</a:t>
            </a:r>
          </a:p>
          <a:p>
            <a:pPr algn="ctr">
              <a:buNone/>
            </a:pPr>
            <a:endParaRPr lang="en-US" dirty="0">
              <a:latin typeface="Georgia" pitchFamily="18" charset="0"/>
            </a:endParaRPr>
          </a:p>
          <a:p>
            <a:pPr algn="ctr">
              <a:buNone/>
            </a:pPr>
            <a:r>
              <a:rPr lang="en-US" dirty="0">
                <a:latin typeface="Georgia" pitchFamily="18" charset="0"/>
              </a:rPr>
              <a:t>No Wind-bagging</a:t>
            </a:r>
          </a:p>
          <a:p>
            <a:pPr algn="ctr">
              <a:buNone/>
            </a:pPr>
            <a:r>
              <a:rPr lang="en-US" dirty="0">
                <a:latin typeface="Georgia" pitchFamily="18" charset="0"/>
              </a:rPr>
              <a:t>No Whining</a:t>
            </a:r>
          </a:p>
          <a:p>
            <a:pPr algn="ctr">
              <a:buNone/>
            </a:pPr>
            <a:r>
              <a:rPr lang="en-US" dirty="0">
                <a:latin typeface="Georgia" pitchFamily="18" charset="0"/>
              </a:rPr>
              <a:t>No Excessive Model Bashing</a:t>
            </a:r>
          </a:p>
          <a:p>
            <a:pPr algn="ctr">
              <a:buNone/>
            </a:pPr>
            <a:r>
              <a:rPr lang="en-US" dirty="0">
                <a:latin typeface="Georgia" pitchFamily="18" charset="0"/>
              </a:rPr>
              <a:t>No Long Guitar Solos</a:t>
            </a:r>
            <a:r>
              <a:rPr lang="en-US" b="1" dirty="0">
                <a:latin typeface="Georgia" pitchFamily="18" charset="0"/>
              </a:rPr>
              <a:t> </a:t>
            </a:r>
          </a:p>
          <a:p>
            <a:pPr algn="ctr">
              <a:buNone/>
            </a:pPr>
            <a:r>
              <a:rPr lang="en-US" dirty="0">
                <a:latin typeface="Georgia" pitchFamily="18" charset="0"/>
              </a:rPr>
              <a:t>No Seriousness Violations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Maryland’s Phase III WIP Schedule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62500" lnSpcReduction="20000"/>
          </a:bodyPr>
          <a:lstStyle/>
          <a:p>
            <a:pPr>
              <a:spcBef>
                <a:spcPts val="0"/>
              </a:spcBef>
              <a:buNone/>
              <a:tabLst>
                <a:tab pos="1379538" algn="l"/>
              </a:tabLst>
            </a:pPr>
            <a:r>
              <a:rPr lang="en-US" b="1" dirty="0"/>
              <a:t>Since 2010   </a:t>
            </a:r>
            <a:r>
              <a:rPr lang="en-US" dirty="0"/>
              <a:t>WIP engagement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  <a:tabLst>
                <a:tab pos="1379538" algn="l"/>
              </a:tabLst>
            </a:pPr>
            <a:r>
              <a:rPr lang="en-US" b="1" dirty="0"/>
              <a:t>Summer 2018  </a:t>
            </a:r>
            <a:r>
              <a:rPr lang="en-US" dirty="0"/>
              <a:t>Establish sector </a:t>
            </a:r>
            <a:r>
              <a:rPr lang="en-US" dirty="0" err="1"/>
              <a:t>suballocations</a:t>
            </a:r>
            <a:endParaRPr lang="en-US" dirty="0"/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r>
              <a:rPr lang="en-US" b="1" dirty="0"/>
              <a:t>Fall 2018   </a:t>
            </a:r>
            <a:r>
              <a:rPr lang="en-US" dirty="0"/>
              <a:t>Develop local WIP inventories</a:t>
            </a:r>
          </a:p>
          <a:p>
            <a:pPr lvl="1">
              <a:spcBef>
                <a:spcPts val="0"/>
              </a:spcBef>
            </a:pPr>
            <a:r>
              <a:rPr lang="en-US" dirty="0"/>
              <a:t>Work with local practitioners</a:t>
            </a:r>
          </a:p>
          <a:p>
            <a:pPr lvl="1">
              <a:spcBef>
                <a:spcPts val="0"/>
              </a:spcBef>
            </a:pPr>
            <a:r>
              <a:rPr lang="en-US" dirty="0"/>
              <a:t>Individually and through existing workgroups</a:t>
            </a:r>
          </a:p>
          <a:p>
            <a:pPr lvl="1">
              <a:spcBef>
                <a:spcPts val="0"/>
              </a:spcBef>
            </a:pPr>
            <a:r>
              <a:rPr lang="en-US" dirty="0"/>
              <a:t>Improve inventory of current projects</a:t>
            </a:r>
          </a:p>
          <a:p>
            <a:pPr lvl="1">
              <a:spcBef>
                <a:spcPts val="0"/>
              </a:spcBef>
            </a:pPr>
            <a:r>
              <a:rPr lang="en-US" dirty="0"/>
              <a:t>Comprehensive inventory of planned projects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r>
              <a:rPr lang="en-US" b="1" dirty="0"/>
              <a:t>Winter 2018/19   </a:t>
            </a:r>
            <a:r>
              <a:rPr lang="en-US" dirty="0"/>
              <a:t>Compile statewide WIP </a:t>
            </a:r>
          </a:p>
          <a:p>
            <a:pPr lvl="1">
              <a:spcBef>
                <a:spcPts val="0"/>
              </a:spcBef>
            </a:pPr>
            <a:r>
              <a:rPr lang="en-US" dirty="0"/>
              <a:t>Combine local WIP inventories</a:t>
            </a:r>
          </a:p>
          <a:p>
            <a:pPr lvl="1">
              <a:spcBef>
                <a:spcPts val="0"/>
              </a:spcBef>
            </a:pPr>
            <a:r>
              <a:rPr lang="en-US" dirty="0"/>
              <a:t>Assess whether plan meets WIP targets</a:t>
            </a:r>
          </a:p>
          <a:p>
            <a:pPr lvl="1">
              <a:spcBef>
                <a:spcPts val="0"/>
              </a:spcBef>
            </a:pPr>
            <a:r>
              <a:rPr lang="en-US" dirty="0"/>
              <a:t>Establish local WIP goals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r>
              <a:rPr lang="en-US" b="1" dirty="0"/>
              <a:t>March 2019   </a:t>
            </a:r>
            <a:r>
              <a:rPr lang="en-US" dirty="0"/>
              <a:t>Draft WIP for Public Review</a:t>
            </a:r>
          </a:p>
          <a:p>
            <a:pPr lvl="1">
              <a:spcBef>
                <a:spcPts val="0"/>
              </a:spcBef>
            </a:pPr>
            <a:r>
              <a:rPr lang="en-US" dirty="0"/>
              <a:t>Address stakeholder comments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r>
              <a:rPr lang="en-US" b="1" dirty="0"/>
              <a:t>June 2019   </a:t>
            </a:r>
            <a:r>
              <a:rPr lang="en-US" dirty="0"/>
              <a:t>Final Phase III WIP</a:t>
            </a:r>
          </a:p>
          <a:p>
            <a:pPr>
              <a:spcBef>
                <a:spcPts val="0"/>
              </a:spcBef>
              <a:buNone/>
            </a:pPr>
            <a:endParaRPr lang="en-US" dirty="0"/>
          </a:p>
          <a:p>
            <a:pPr>
              <a:spcBef>
                <a:spcPts val="0"/>
              </a:spcBef>
              <a:buNone/>
            </a:pPr>
            <a:r>
              <a:rPr lang="en-US" b="1" dirty="0"/>
              <a:t>2019 to 2025  </a:t>
            </a:r>
            <a:r>
              <a:rPr lang="en-US" dirty="0"/>
              <a:t>Refine Phase III WIP</a:t>
            </a:r>
          </a:p>
          <a:p>
            <a:pPr lvl="1">
              <a:spcBef>
                <a:spcPts val="0"/>
              </a:spcBef>
            </a:pPr>
            <a:r>
              <a:rPr lang="en-US" dirty="0"/>
              <a:t>2-year milestones</a:t>
            </a:r>
          </a:p>
          <a:p>
            <a:pPr>
              <a:buNone/>
            </a:pP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534400" y="6400800"/>
            <a:ext cx="457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C4693-61E1-42A8-8F56-55089D0403A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2" name="Picture 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828800"/>
            <a:ext cx="3380111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B6D7175-961B-4590-96E4-40E28689077B}"/>
              </a:ext>
            </a:extLst>
          </p:cNvPr>
          <p:cNvSpPr txBox="1"/>
          <p:nvPr/>
        </p:nvSpPr>
        <p:spPr>
          <a:xfrm>
            <a:off x="533400" y="6378934"/>
            <a:ext cx="3276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Slide courtesy of MDE</a:t>
            </a:r>
          </a:p>
        </p:txBody>
      </p:sp>
    </p:spTree>
    <p:extLst>
      <p:ext uri="{BB962C8B-B14F-4D97-AF65-F5344CB8AC3E}">
        <p14:creationId xmlns:p14="http://schemas.microsoft.com/office/powerpoint/2010/main" val="3027355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FDE5E7-FE2D-4E30-B767-38721485F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/>
              <a:t>Virginia’s Phase III WIP Schedule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5D7BD451-CD90-4806-9BC3-04D6C1A0D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04813"/>
            <a:ext cx="1292655" cy="882650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A2F4759-2401-453F-BD88-B7341A877669}"/>
              </a:ext>
            </a:extLst>
          </p:cNvPr>
          <p:cNvSpPr txBox="1"/>
          <p:nvPr/>
        </p:nvSpPr>
        <p:spPr>
          <a:xfrm>
            <a:off x="304800" y="1547813"/>
            <a:ext cx="82296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buNone/>
              <a:tabLst>
                <a:tab pos="1379538" algn="l"/>
              </a:tabLst>
            </a:pPr>
            <a:r>
              <a:rPr lang="en-US" b="1" dirty="0"/>
              <a:t>January - July 2018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379538" algn="l"/>
              </a:tabLst>
            </a:pPr>
            <a:r>
              <a:rPr lang="en-US" sz="1600" dirty="0"/>
              <a:t>Finalizes local engagement approach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379538" algn="l"/>
              </a:tabLst>
            </a:pPr>
            <a:r>
              <a:rPr lang="en-US" sz="1600" dirty="0"/>
              <a:t>Conducts coordination meetings with PDCs and SWCDs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379538" algn="l"/>
              </a:tabLst>
            </a:pPr>
            <a:r>
              <a:rPr lang="en-US" sz="1600" dirty="0"/>
              <a:t>Grants awarded to PDCs in support of WIP local engagement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  <a:tabLst>
                <a:tab pos="1379538" algn="l"/>
              </a:tabLst>
            </a:pPr>
            <a:r>
              <a:rPr lang="en-US" sz="1600" dirty="0"/>
              <a:t>Develops draft local area planning goals and draft input decks</a:t>
            </a:r>
          </a:p>
          <a:p>
            <a:pPr>
              <a:spcBef>
                <a:spcPts val="0"/>
              </a:spcBef>
              <a:buNone/>
            </a:pPr>
            <a:r>
              <a:rPr lang="en-US" b="1" dirty="0"/>
              <a:t>July - November 2018  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PDCs and SWCDs conduct meetings to evaluate and update local input decks and identify programmatic actions for the Phase III WIP</a:t>
            </a:r>
          </a:p>
          <a:p>
            <a:pPr>
              <a:spcBef>
                <a:spcPts val="0"/>
              </a:spcBef>
              <a:buNone/>
            </a:pPr>
            <a:r>
              <a:rPr lang="en-US" b="1" dirty="0"/>
              <a:t>November 1 – December 2018  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PDCs convene meetings with local partners and SWCDs to evaluate recommendations and needs</a:t>
            </a:r>
          </a:p>
          <a:p>
            <a:pPr>
              <a:spcBef>
                <a:spcPts val="0"/>
              </a:spcBef>
              <a:buNone/>
            </a:pPr>
            <a:r>
              <a:rPr lang="en-US" b="1" dirty="0"/>
              <a:t>January – March 2019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Combine local WIP inventories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Assess whether plan meets WIP targets</a:t>
            </a:r>
          </a:p>
          <a:p>
            <a:pPr>
              <a:spcBef>
                <a:spcPts val="0"/>
              </a:spcBef>
              <a:buNone/>
            </a:pPr>
            <a:r>
              <a:rPr lang="en-US" b="1" dirty="0"/>
              <a:t>March 2019   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Draft WIP for Public Review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Address stakeholder comments</a:t>
            </a:r>
          </a:p>
          <a:p>
            <a:pPr>
              <a:spcBef>
                <a:spcPts val="0"/>
              </a:spcBef>
              <a:buNone/>
            </a:pPr>
            <a:r>
              <a:rPr lang="en-US" b="1" dirty="0"/>
              <a:t>June 2019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b="1" u="sng" dirty="0"/>
              <a:t>Final Phase III WIP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384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324</Words>
  <Application>Microsoft Office PowerPoint</Application>
  <PresentationFormat>On-screen Show (4:3)</PresentationFormat>
  <Paragraphs>85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MS Mincho</vt:lpstr>
      <vt:lpstr>Arial</vt:lpstr>
      <vt:lpstr>Calibri</vt:lpstr>
      <vt:lpstr>Franklin Gothic Heavy</vt:lpstr>
      <vt:lpstr>Georgia</vt:lpstr>
      <vt:lpstr>ITCFranklinGothicStd-Hvy</vt:lpstr>
      <vt:lpstr>Times New Roman</vt:lpstr>
      <vt:lpstr>Office Theme</vt:lpstr>
      <vt:lpstr>1_Office Theme</vt:lpstr>
      <vt:lpstr>PowerPoint Presentation</vt:lpstr>
      <vt:lpstr>PowerPoint Presentation</vt:lpstr>
      <vt:lpstr>Today's Agenda  </vt:lpstr>
      <vt:lpstr>Workshop Ground Rules </vt:lpstr>
      <vt:lpstr>Maryland’s Phase III WIP Schedule</vt:lpstr>
      <vt:lpstr>Virginia’s Phase III WIP Schedule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csn</dc:creator>
  <cp:lastModifiedBy>Christine Howard</cp:lastModifiedBy>
  <cp:revision>11</cp:revision>
  <dcterms:created xsi:type="dcterms:W3CDTF">2018-02-10T18:35:29Z</dcterms:created>
  <dcterms:modified xsi:type="dcterms:W3CDTF">2018-06-18T12:30:09Z</dcterms:modified>
</cp:coreProperties>
</file>