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85" r:id="rId3"/>
    <p:sldId id="286" r:id="rId4"/>
    <p:sldId id="287" r:id="rId5"/>
    <p:sldId id="288" r:id="rId6"/>
    <p:sldId id="259" r:id="rId7"/>
    <p:sldId id="289" r:id="rId8"/>
    <p:sldId id="290" r:id="rId9"/>
    <p:sldId id="272" r:id="rId10"/>
    <p:sldId id="276" r:id="rId11"/>
    <p:sldId id="27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51" autoAdjust="0"/>
  </p:normalViewPr>
  <p:slideViewPr>
    <p:cSldViewPr>
      <p:cViewPr>
        <p:scale>
          <a:sx n="77" d="100"/>
          <a:sy n="77" d="100"/>
        </p:scale>
        <p:origin x="-954" y="-6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-1956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EA3803-DE25-41FB-8DA1-B8F48379CFA7}" type="datetimeFigureOut">
              <a:rPr lang="en-US" smtClean="0"/>
              <a:pPr/>
              <a:t>9/10/2013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BD372-0362-4C15-A34E-ABE0BB4D6B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76325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BD372-0362-4C15-A34E-ABE0BB4D6BB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BD372-0362-4C15-A34E-ABE0BB4D6BB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42F81F8-DC1B-40E2-A080-545D950E18F0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EE41E9-8EC9-4470-88E0-77CC2FB058B4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C26977-9B03-4034-B162-81C5F77D599C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D61408-E677-47A1-A2BD-C7816BD3A1E3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94A8EA-A0F9-45EF-BD01-CAB99512928E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504ED1-CE9E-4912-8C07-F2B418A50DF0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F27BE4-D452-4F0D-8757-6F39D03F32A1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3484A94-DD6C-4F29-A52A-FAE22B16605B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6ADB72E-E4A6-41AA-8D10-54CC91945615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4CF37E-7D67-43A2-B15C-991F6C417D3F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0D2EE3-F30A-438E-A1C3-6348A958FAA4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9223785-EF3C-4E3B-B5A2-ED492150273D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2400"/>
            <a:ext cx="3048000" cy="26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2438399"/>
          </a:xfrm>
        </p:spPr>
        <p:txBody>
          <a:bodyPr/>
          <a:lstStyle/>
          <a:p>
            <a:r>
              <a:rPr lang="en-US" dirty="0" smtClean="0"/>
              <a:t>NCR Homeland Security </a:t>
            </a:r>
            <a:br>
              <a:rPr lang="en-US" dirty="0" smtClean="0"/>
            </a:br>
            <a:r>
              <a:rPr lang="en-US" dirty="0" smtClean="0"/>
              <a:t>Strategic Plan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343400"/>
            <a:ext cx="7772400" cy="46791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2013 Update Process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History of the NCR Strategic Plan</a:t>
            </a:r>
          </a:p>
          <a:p>
            <a:r>
              <a:rPr lang="en-US" dirty="0" smtClean="0"/>
              <a:t>NCR Strategic Plan Purpose</a:t>
            </a:r>
          </a:p>
          <a:p>
            <a:r>
              <a:rPr lang="en-US" dirty="0" smtClean="0"/>
              <a:t>Intent of Plan Refresh</a:t>
            </a:r>
          </a:p>
          <a:p>
            <a:r>
              <a:rPr lang="en-US" dirty="0" smtClean="0"/>
              <a:t>Review of the process</a:t>
            </a:r>
          </a:p>
          <a:p>
            <a:r>
              <a:rPr lang="en-US" dirty="0" smtClean="0"/>
              <a:t>Highlights of Input Received</a:t>
            </a:r>
          </a:p>
          <a:p>
            <a:r>
              <a:rPr lang="en-US" dirty="0" smtClean="0"/>
              <a:t>Solicit Input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 Overview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2005 DHS requirement for NCR to have a  Homeland Security Strategic Plan</a:t>
            </a:r>
          </a:p>
          <a:p>
            <a:r>
              <a:rPr lang="en-US" dirty="0" smtClean="0"/>
              <a:t>Original Plan finalized in 2006</a:t>
            </a:r>
          </a:p>
          <a:p>
            <a:pPr lvl="1"/>
            <a:r>
              <a:rPr lang="en-US" dirty="0" smtClean="0"/>
              <a:t>EPC “owns” plan as UASI UAWG</a:t>
            </a:r>
          </a:p>
          <a:p>
            <a:r>
              <a:rPr lang="en-US" dirty="0" smtClean="0"/>
              <a:t>New Plan written in 2010</a:t>
            </a:r>
          </a:p>
          <a:p>
            <a:pPr lvl="1"/>
            <a:r>
              <a:rPr lang="en-US" dirty="0" smtClean="0"/>
              <a:t>DHS requirement to revise/refresh Plan at midpoint of 5 year lifecycle </a:t>
            </a:r>
          </a:p>
          <a:p>
            <a:r>
              <a:rPr lang="en-US" dirty="0" smtClean="0"/>
              <a:t>Refresh effort commenced Fall 2012</a:t>
            </a:r>
          </a:p>
          <a:p>
            <a:pPr lvl="1"/>
            <a:r>
              <a:rPr lang="en-US" dirty="0" smtClean="0"/>
              <a:t>Impact of delayed UASI grant cycle</a:t>
            </a:r>
          </a:p>
          <a:p>
            <a:pPr lvl="1"/>
            <a:r>
              <a:rPr lang="en-US" dirty="0" smtClean="0"/>
              <a:t>Recommitment to intensive effort Summer 2013</a:t>
            </a:r>
          </a:p>
          <a:p>
            <a:pPr lvl="1"/>
            <a:r>
              <a:rPr lang="en-US" dirty="0" smtClean="0"/>
              <a:t>November 2013 target for refreshed Plan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of Strategic Plan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Guide for improving the preparedness the Region</a:t>
            </a:r>
          </a:p>
          <a:p>
            <a:r>
              <a:rPr lang="en-US" dirty="0" smtClean="0"/>
              <a:t>Focus on priority capabilities to develop and strengthen between 2010 and 2015</a:t>
            </a:r>
          </a:p>
          <a:p>
            <a:r>
              <a:rPr lang="en-US" dirty="0" smtClean="0"/>
              <a:t>Ensures citizen preparedness and protection against all hazards </a:t>
            </a:r>
          </a:p>
          <a:p>
            <a:r>
              <a:rPr lang="en-US" dirty="0" smtClean="0"/>
              <a:t>Requirement for UASI funding</a:t>
            </a:r>
          </a:p>
          <a:p>
            <a:endParaRPr lang="en-US" dirty="0" smtClean="0"/>
          </a:p>
          <a:p>
            <a:r>
              <a:rPr lang="en-US" dirty="0" smtClean="0"/>
              <a:t>Is NOT an operational plan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of the Plan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Reflect maturity of effort</a:t>
            </a:r>
          </a:p>
          <a:p>
            <a:r>
              <a:rPr lang="en-US" dirty="0" smtClean="0"/>
              <a:t>Focus on priority Regional activities for next 2 years</a:t>
            </a:r>
          </a:p>
          <a:p>
            <a:r>
              <a:rPr lang="en-US" dirty="0" smtClean="0"/>
              <a:t>Address GAO findings regarding no metrics in 2010 plan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Purpose of the Plan Refresh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Advisory </a:t>
            </a:r>
            <a:r>
              <a:rPr lang="en-US" dirty="0" smtClean="0"/>
              <a:t>Board* </a:t>
            </a:r>
            <a:r>
              <a:rPr lang="en-US" dirty="0" smtClean="0"/>
              <a:t>and SPG approval of methodology/	 product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Advance notice to all RESF/RPWG; July 8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Compile first draft, request comments; July 10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Brief all RESF/RPWG in July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Receive recommended edits by July 24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Develop draft updated Goals and Objectives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Review draft updated Plan with all RESF/RPWGs</a:t>
            </a:r>
          </a:p>
          <a:p>
            <a:pPr lvl="1">
              <a:buSzPct val="200000"/>
              <a:buFont typeface="Wingdings" pitchFamily="2" charset="2"/>
              <a:buChar char="ü"/>
            </a:pPr>
            <a:r>
              <a:rPr lang="en-US" dirty="0" err="1" smtClean="0"/>
              <a:t>WebExs</a:t>
            </a:r>
            <a:r>
              <a:rPr lang="en-US" dirty="0" smtClean="0"/>
              <a:t> to validate revisions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Present to EPC September 11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</a:p>
          <a:p>
            <a:pPr marL="548640"/>
            <a:r>
              <a:rPr lang="en-US" dirty="0" smtClean="0"/>
              <a:t>Develop Work Plan Appendices</a:t>
            </a:r>
          </a:p>
          <a:p>
            <a:pPr marL="548640"/>
            <a:r>
              <a:rPr lang="en-US" dirty="0" smtClean="0"/>
              <a:t>Finalize updated Plan </a:t>
            </a:r>
          </a:p>
          <a:p>
            <a:pPr marL="548640"/>
            <a:r>
              <a:rPr lang="en-US" dirty="0" smtClean="0"/>
              <a:t>Deliver complete Plan to EPC at November meeting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dirty="0" smtClean="0"/>
              <a:t>Process for 2013 Plan Update</a:t>
            </a:r>
            <a:endParaRPr lang="en-US" sz="3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458200" cy="5105400"/>
          </a:xfrm>
        </p:spPr>
        <p:txBody>
          <a:bodyPr/>
          <a:lstStyle/>
          <a:p>
            <a:r>
              <a:rPr lang="en-US" sz="3200" dirty="0" smtClean="0"/>
              <a:t>What is important?</a:t>
            </a:r>
          </a:p>
          <a:p>
            <a:pPr lvl="1"/>
            <a:r>
              <a:rPr lang="en-US" dirty="0" smtClean="0"/>
              <a:t>4 Goals: Interoperable Communication</a:t>
            </a:r>
          </a:p>
          <a:p>
            <a:pPr lvl="4">
              <a:buNone/>
            </a:pPr>
            <a:r>
              <a:rPr lang="en-US" sz="2300" dirty="0" smtClean="0"/>
              <a:t>		Info Sharing/Situational Awareness</a:t>
            </a:r>
          </a:p>
          <a:p>
            <a:pPr lvl="4">
              <a:buNone/>
            </a:pPr>
            <a:r>
              <a:rPr lang="en-US" sz="2300" dirty="0" smtClean="0"/>
              <a:t>		Critical Infrastructure Planning and Resiliency</a:t>
            </a:r>
          </a:p>
          <a:p>
            <a:pPr lvl="4">
              <a:buNone/>
            </a:pPr>
            <a:r>
              <a:rPr lang="en-US" sz="2300" dirty="0" smtClean="0"/>
              <a:t>		Regional Core Capabilities</a:t>
            </a:r>
          </a:p>
          <a:p>
            <a:r>
              <a:rPr lang="en-US" sz="3200" dirty="0" smtClean="0"/>
              <a:t>What do we need to do?</a:t>
            </a:r>
          </a:p>
          <a:p>
            <a:pPr lvl="1"/>
            <a:r>
              <a:rPr lang="en-US" dirty="0" smtClean="0"/>
              <a:t>Objectives: programs or groups of projects necessary to accomplish Goals </a:t>
            </a:r>
          </a:p>
          <a:p>
            <a:r>
              <a:rPr lang="en-US" sz="3200" dirty="0" smtClean="0"/>
              <a:t>How will we do it?</a:t>
            </a:r>
          </a:p>
          <a:p>
            <a:pPr lvl="1"/>
            <a:r>
              <a:rPr lang="en-US" dirty="0" smtClean="0"/>
              <a:t>Work Plans: Detailed list of tasks/projects necessary for RESF/RPWG to accomplish Objectives</a:t>
            </a:r>
          </a:p>
          <a:p>
            <a:endParaRPr lang="en-US" sz="3200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Methodology of Plan Refresh	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Goal 1: Shift focus from “response” to “NCR Partners”</a:t>
            </a:r>
          </a:p>
          <a:p>
            <a:r>
              <a:rPr lang="en-US" dirty="0" smtClean="0"/>
              <a:t>Goal 2: Address full spectrum of activities, add 911 Director new regional collaboration</a:t>
            </a:r>
          </a:p>
          <a:p>
            <a:r>
              <a:rPr lang="en-US" dirty="0" smtClean="0"/>
              <a:t>Goal 3: Reflect new National approach to CIP, distinguish between public and private assets</a:t>
            </a:r>
          </a:p>
          <a:p>
            <a:r>
              <a:rPr lang="en-US" dirty="0" smtClean="0"/>
              <a:t>Goal 4: Focus on regional activities, acknowledge need to address legal and procedural issues.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Highlights of Input Received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Receive additional </a:t>
            </a:r>
            <a:r>
              <a:rPr lang="en-US" dirty="0" smtClean="0"/>
              <a:t>comments</a:t>
            </a:r>
          </a:p>
          <a:p>
            <a:pPr lvl="1"/>
            <a:r>
              <a:rPr lang="en-US" smtClean="0"/>
              <a:t>EPC input</a:t>
            </a:r>
            <a:endParaRPr lang="en-US" dirty="0" smtClean="0"/>
          </a:p>
          <a:p>
            <a:r>
              <a:rPr lang="en-US" dirty="0" smtClean="0"/>
              <a:t>Begin work on Work Plans</a:t>
            </a:r>
          </a:p>
          <a:p>
            <a:r>
              <a:rPr lang="en-US" dirty="0" smtClean="0"/>
              <a:t>Complete Plan revision, deliver to EPC in November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	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2587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Work Plans will:</a:t>
            </a:r>
          </a:p>
          <a:p>
            <a:r>
              <a:rPr lang="en-US" dirty="0" smtClean="0"/>
              <a:t>capture data from current Initiatives, projects,  and comments</a:t>
            </a:r>
          </a:p>
          <a:p>
            <a:r>
              <a:rPr lang="en-US" dirty="0" smtClean="0"/>
              <a:t>be “owned” by each RESF/RPWG</a:t>
            </a:r>
          </a:p>
          <a:p>
            <a:r>
              <a:rPr lang="en-US" dirty="0" smtClean="0"/>
              <a:t>provide specific tasks to be accomplished to meet Objectives </a:t>
            </a:r>
          </a:p>
          <a:p>
            <a:r>
              <a:rPr lang="en-US" dirty="0" smtClean="0"/>
              <a:t>include responsible parties and deadlines</a:t>
            </a:r>
          </a:p>
          <a:p>
            <a:r>
              <a:rPr lang="en-US" dirty="0" smtClean="0"/>
              <a:t>provide the metrics for closing gaps in our HS Strategic Plan</a:t>
            </a:r>
          </a:p>
          <a:p>
            <a:r>
              <a:rPr lang="en-US" dirty="0" smtClean="0"/>
              <a:t>allow for cross-discipline coordination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 Plan Concept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Sue Snider</a:t>
            </a:r>
          </a:p>
          <a:p>
            <a:pPr lvl="1"/>
            <a:r>
              <a:rPr lang="en-US" dirty="0" smtClean="0"/>
              <a:t>571-238-7913</a:t>
            </a:r>
          </a:p>
          <a:p>
            <a:pPr lvl="1"/>
            <a:r>
              <a:rPr lang="en-US" dirty="0"/>
              <a:t>sue.snider@vdem.virginia.gov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Stuart Freudberg</a:t>
            </a:r>
          </a:p>
          <a:p>
            <a:pPr lvl="1"/>
            <a:r>
              <a:rPr lang="en-US" dirty="0" smtClean="0"/>
              <a:t>202-962-3340</a:t>
            </a:r>
          </a:p>
          <a:p>
            <a:pPr lvl="1"/>
            <a:r>
              <a:rPr lang="en-US" dirty="0"/>
              <a:t>sfreudberg@mwcog.org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Markus Rauschecker</a:t>
            </a:r>
          </a:p>
          <a:p>
            <a:pPr lvl="1"/>
            <a:r>
              <a:rPr lang="en-US" dirty="0" smtClean="0"/>
              <a:t>301-738-6245</a:t>
            </a:r>
          </a:p>
          <a:p>
            <a:pPr lvl="1"/>
            <a:r>
              <a:rPr lang="en-US" dirty="0" smtClean="0"/>
              <a:t>mrauschecker@law.umaryland.edu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 Information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0632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681</TotalTime>
  <Words>362</Words>
  <Application>Microsoft Office PowerPoint</Application>
  <PresentationFormat>On-screen Show (4:3)</PresentationFormat>
  <Paragraphs>96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Concourse</vt:lpstr>
      <vt:lpstr>NCR Homeland Security  Strategic Plan</vt:lpstr>
      <vt:lpstr>Presentation Overview</vt:lpstr>
      <vt:lpstr>History of Strategic Plan</vt:lpstr>
      <vt:lpstr>Purpose of the Plan</vt:lpstr>
      <vt:lpstr>The Purpose of the Plan Refresh</vt:lpstr>
      <vt:lpstr>Process for 2013 Plan Update</vt:lpstr>
      <vt:lpstr>Methodology of Plan Refresh </vt:lpstr>
      <vt:lpstr>Highlights of Input Received</vt:lpstr>
      <vt:lpstr>Next Steps </vt:lpstr>
      <vt:lpstr>Work Plan Concept</vt:lpstr>
      <vt:lpstr>Contact Information</vt:lpstr>
    </vt:vector>
  </TitlesOfParts>
  <Company>Virginia IT Infrastructure Partnership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ssnider</dc:creator>
  <cp:lastModifiedBy>ssnider</cp:lastModifiedBy>
  <cp:revision>40</cp:revision>
  <dcterms:created xsi:type="dcterms:W3CDTF">2013-07-01T18:22:51Z</dcterms:created>
  <dcterms:modified xsi:type="dcterms:W3CDTF">2013-09-10T19:26:52Z</dcterms:modified>
</cp:coreProperties>
</file>