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71" r:id="rId4"/>
    <p:sldId id="258" r:id="rId5"/>
    <p:sldId id="259" r:id="rId6"/>
    <p:sldId id="260" r:id="rId7"/>
    <p:sldId id="263" r:id="rId8"/>
    <p:sldId id="264" r:id="rId9"/>
    <p:sldId id="269" r:id="rId10"/>
    <p:sldId id="262" r:id="rId11"/>
    <p:sldId id="268" r:id="rId12"/>
    <p:sldId id="272" r:id="rId13"/>
    <p:sldId id="270" r:id="rId14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30" autoAdjust="0"/>
  </p:normalViewPr>
  <p:slideViewPr>
    <p:cSldViewPr snapToGrid="0">
      <p:cViewPr>
        <p:scale>
          <a:sx n="70" d="100"/>
          <a:sy n="70" d="100"/>
        </p:scale>
        <p:origin x="-178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D366B-4AE7-480C-A548-315EA861754A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33C6F3-18FA-43CA-881C-ADCDD6035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291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7C69-752C-4FD4-A601-EA9C82C95A34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DEE48-684A-4C6A-AD4D-135295445010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/>
            </a:lvl1pPr>
          </a:lstStyle>
          <a:p>
            <a:fld id="{629637A9-119A-49DA-BD12-AAC58B377D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43786-404B-47D5-9B49-D74C12F90B49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D39-F96B-4CC0-9E43-CF31D82A8B02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FAEDE-C92E-41D4-B1C2-16FE40021407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56D8-5A5B-4C7A-9960-006033DDC674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34C7-38F2-4FE6-996C-A5B608D9801E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C135B6D-3C5F-4A0A-991C-C77C2B85FFB6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770-DCA3-47F2-85C6-D3B8F2BE8F78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9A25A-C79F-4EC4-AA6A-5773F065D985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D6A2C-20B2-4699-BA75-5339FBA818DC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23C4C93-AB66-4DD4-9044-320427BE40DD}" type="datetime1">
              <a:rPr lang="en-US" smtClean="0"/>
              <a:t>9/18/2015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emf"/><Relationship Id="rId4" Type="http://schemas.openxmlformats.org/officeDocument/2006/relationships/package" Target="../embeddings/Microsoft_Word_Document1.docx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rwillis@nlihc.org" TargetMode="External"/><Relationship Id="rId2" Type="http://schemas.openxmlformats.org/officeDocument/2006/relationships/hyperlink" Target="mailto:acampbell@mwcog.or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Social Impact Bonds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675015"/>
          </a:xfrm>
        </p:spPr>
        <p:txBody>
          <a:bodyPr>
            <a:normAutofit fontScale="62500" lnSpcReduction="20000"/>
          </a:bodyPr>
          <a:lstStyle/>
          <a:p>
            <a:r>
              <a:rPr lang="en-US" sz="2600" dirty="0"/>
              <a:t>Using Performance and External Capital to Drive Investment in Social Outcomes </a:t>
            </a:r>
          </a:p>
          <a:p>
            <a:endParaRPr lang="en-US" dirty="0" smtClean="0"/>
          </a:p>
          <a:p>
            <a:pPr algn="r"/>
            <a:r>
              <a:rPr lang="en-US" sz="2200" cap="none" dirty="0"/>
              <a:t>Metropolitan Washington Council of </a:t>
            </a:r>
            <a:r>
              <a:rPr lang="en-US" sz="2200" cap="none" dirty="0" smtClean="0"/>
              <a:t>Governments</a:t>
            </a:r>
          </a:p>
          <a:p>
            <a:pPr algn="r"/>
            <a:r>
              <a:rPr lang="en-US" sz="2200" cap="none" dirty="0" smtClean="0"/>
              <a:t>Joint Housing </a:t>
            </a:r>
            <a:r>
              <a:rPr lang="en-US" sz="2200" cap="none" dirty="0"/>
              <a:t>Directors (HDAC) and Homeless Services </a:t>
            </a:r>
            <a:r>
              <a:rPr lang="en-US" sz="2200" cap="none" dirty="0" smtClean="0"/>
              <a:t>Committee Meeting</a:t>
            </a:r>
          </a:p>
          <a:p>
            <a:pPr algn="r"/>
            <a:r>
              <a:rPr lang="en-US" sz="2200" cap="none" dirty="0" smtClean="0"/>
              <a:t>September 17, 2015</a:t>
            </a:r>
            <a:endParaRPr lang="en-US" sz="2200" cap="none" dirty="0"/>
          </a:p>
          <a:p>
            <a:endParaRPr lang="en-US" cap="none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42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Today’s Focus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 smtClean="0"/>
              <a:t>  The Challenges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 smtClean="0"/>
              <a:t>  What is a Social Impact Bond (SIB)?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 smtClean="0"/>
              <a:t>  How it Works?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 smtClean="0"/>
              <a:t>  Where are SIBs?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 smtClean="0"/>
              <a:t>  What’s Next?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800" dirty="0" smtClean="0"/>
              <a:t>  Questions</a:t>
            </a:r>
            <a:endParaRPr lang="en-US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207" y="3627827"/>
            <a:ext cx="2014573" cy="13378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207" y="2186256"/>
            <a:ext cx="2012373" cy="14415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721" y="2186256"/>
            <a:ext cx="4175585" cy="2779374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39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to Addressing Intractable Social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10058402" cy="402336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  </a:t>
            </a:r>
            <a:endParaRPr lang="en-US" sz="28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  Competing </a:t>
            </a:r>
            <a:r>
              <a:rPr lang="en-US" sz="2800" dirty="0"/>
              <a:t>p</a:t>
            </a:r>
            <a:r>
              <a:rPr lang="en-US" sz="2800" dirty="0" smtClean="0"/>
              <a:t>ublic </a:t>
            </a:r>
            <a:r>
              <a:rPr lang="en-US" sz="2800" dirty="0"/>
              <a:t>b</a:t>
            </a:r>
            <a:r>
              <a:rPr lang="en-US" sz="2800" dirty="0" smtClean="0"/>
              <a:t>udget priorities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</a:t>
            </a:r>
            <a:r>
              <a:rPr lang="en-US" sz="2800" dirty="0" smtClean="0"/>
              <a:t> Tighter public budgets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</a:t>
            </a:r>
            <a:r>
              <a:rPr lang="en-US" sz="2800" dirty="0" smtClean="0"/>
              <a:t> Difficult to pay for promising new ideas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  Difficult to sustain progress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80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Complex Social Challenges: Recidivism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73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Complex Social Challenges: Poor School Performance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38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Complex Social Challenges: Homelessness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20" y="1932878"/>
            <a:ext cx="4765638" cy="288016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59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Social Impact Bond?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10058402" cy="4023360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sz="2800" dirty="0" smtClean="0"/>
              <a:t>Social Impact Bonds (“SIBs”) are a form of pay for success contract that combines government insight, non-profit expertise, private sector funding, and rigorous evaluation to provide preventive social programs and interventions.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04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SIBs Work</a:t>
            </a:r>
            <a:endParaRPr lang="en-US" dirty="0"/>
          </a:p>
        </p:txBody>
      </p:sp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39479"/>
              </p:ext>
            </p:extLst>
          </p:nvPr>
        </p:nvGraphicFramePr>
        <p:xfrm>
          <a:off x="1186722" y="1580347"/>
          <a:ext cx="10119565" cy="5787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" name="Document" r:id="rId4" imgW="8227575" imgH="4704949" progId="Word.Document.12">
                  <p:embed/>
                </p:oleObj>
              </mc:Choice>
              <mc:Fallback>
                <p:oleObj name="Document" r:id="rId4" imgW="8227575" imgH="470494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86722" y="1580347"/>
                        <a:ext cx="10119565" cy="57870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91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Closer Look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011802"/>
              </p:ext>
            </p:extLst>
          </p:nvPr>
        </p:nvGraphicFramePr>
        <p:xfrm>
          <a:off x="1097280" y="2183802"/>
          <a:ext cx="10058400" cy="3732904"/>
        </p:xfrm>
        <a:graphic>
          <a:graphicData uri="http://schemas.openxmlformats.org/drawingml/2006/table">
            <a:tbl>
              <a:tblPr firstRow="1" firstCol="1" bandRow="1"/>
              <a:tblGrid>
                <a:gridCol w="2513680"/>
                <a:gridCol w="2514600"/>
                <a:gridCol w="2514600"/>
                <a:gridCol w="2515520"/>
              </a:tblGrid>
              <a:tr h="85945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Population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Effective </a:t>
                      </a:r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Intervention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Community Benefit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Government Savings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</a:tr>
              <a:tr h="162915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Chronically Homeless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Individuals and Families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Permanent Supportive Housing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Decreased use of shelters, acute medical services , and corrections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Housing, Medicaid, Correctional facilities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</a:tr>
              <a:tr h="12443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Juvenile and Adult Offenders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Community Re-enrty Program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Decreased recidivism and increased public safety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Correctional facilities, probation and parole costs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50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1077" y="5905500"/>
            <a:ext cx="10113645" cy="822960"/>
          </a:xfrm>
        </p:spPr>
        <p:txBody>
          <a:bodyPr/>
          <a:lstStyle/>
          <a:p>
            <a:r>
              <a:rPr lang="en-US" dirty="0" smtClean="0"/>
              <a:t>Where are SIBs?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52600" y="0"/>
            <a:ext cx="8820150" cy="6242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781550" y="6408872"/>
            <a:ext cx="710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https://orgs.law.harvard.edu/lids/files/2014/02/SIBs-Worldwide-Map.jpg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39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Offers a Solution to Improving Lives and Communities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097280" y="2140527"/>
            <a:ext cx="100584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/>
              <a:t>Expand community impact by scaling evidence-based preventive programs</a:t>
            </a:r>
          </a:p>
          <a:p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/>
              <a:t>Launch broad ranging partnerships between government, community and private funders.</a:t>
            </a:r>
          </a:p>
          <a:p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/>
              <a:t>Encourage multi-year funding for successful projects with the opportunity to reinvest cost savings.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09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What’s Next?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1355462" y="2233107"/>
            <a:ext cx="796065" cy="7960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581370" y="2340994"/>
            <a:ext cx="32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1</a:t>
            </a:r>
            <a:endParaRPr lang="en-US" sz="3200" b="1" dirty="0"/>
          </a:p>
        </p:txBody>
      </p:sp>
      <p:sp>
        <p:nvSpPr>
          <p:cNvPr id="5" name="Oval 4"/>
          <p:cNvSpPr/>
          <p:nvPr/>
        </p:nvSpPr>
        <p:spPr>
          <a:xfrm>
            <a:off x="1355462" y="3533887"/>
            <a:ext cx="796065" cy="7960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347393" y="4830183"/>
            <a:ext cx="796065" cy="7960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589439" y="3637290"/>
            <a:ext cx="32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2</a:t>
            </a:r>
            <a:endParaRPr lang="en-US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589439" y="4935827"/>
            <a:ext cx="32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3</a:t>
            </a:r>
            <a:endParaRPr lang="en-US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377435" y="2402549"/>
            <a:ext cx="8832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Learn</a:t>
            </a:r>
            <a:r>
              <a:rPr lang="en-US" sz="2800" dirty="0" smtClean="0"/>
              <a:t>:  MWCOG Hold Workshops and Panel Discussions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2377435" y="3533887"/>
            <a:ext cx="88320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Explore</a:t>
            </a:r>
            <a:r>
              <a:rPr lang="en-US" sz="2800" dirty="0" smtClean="0"/>
              <a:t>: Jurisdictions Explore Feasibility of a Local or Regional Social Impact Bond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2385504" y="4830183"/>
            <a:ext cx="8971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Act</a:t>
            </a:r>
            <a:r>
              <a:rPr lang="en-US" sz="2800" dirty="0" smtClean="0"/>
              <a:t>: Set-up and Launch Local or Regional Social Impact Bond</a:t>
            </a:r>
            <a:endParaRPr lang="en-US" sz="2800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12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097280" y="4496508"/>
            <a:ext cx="50749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Amanda Campbell</a:t>
            </a:r>
          </a:p>
          <a:p>
            <a:r>
              <a:rPr lang="en-US" dirty="0"/>
              <a:t>Environmental Planner </a:t>
            </a:r>
            <a:r>
              <a:rPr lang="en-US" dirty="0" smtClean="0"/>
              <a:t>III</a:t>
            </a:r>
          </a:p>
          <a:p>
            <a:r>
              <a:rPr lang="en-US" dirty="0" smtClean="0"/>
              <a:t>Metropolitan Washington Council of Governments</a:t>
            </a:r>
          </a:p>
          <a:p>
            <a:r>
              <a:rPr lang="en-US" dirty="0" smtClean="0"/>
              <a:t>Email: </a:t>
            </a:r>
            <a:r>
              <a:rPr lang="en-US" u="sng" dirty="0">
                <a:hlinkClick r:id="rId2"/>
              </a:rPr>
              <a:t>acampbell@mwcog.org</a:t>
            </a:r>
            <a:endParaRPr lang="en-US" dirty="0"/>
          </a:p>
          <a:p>
            <a:r>
              <a:rPr lang="en-US" dirty="0" smtClean="0"/>
              <a:t>Phone: 202.962.3324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97280" y="1940595"/>
            <a:ext cx="44888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Renee M. Willis</a:t>
            </a:r>
          </a:p>
          <a:p>
            <a:r>
              <a:rPr lang="en-US" dirty="0"/>
              <a:t>Vice President for Field and Communications</a:t>
            </a:r>
          </a:p>
          <a:p>
            <a:r>
              <a:rPr lang="en-US" dirty="0"/>
              <a:t>National Low Income Housing Coalition</a:t>
            </a:r>
          </a:p>
          <a:p>
            <a:r>
              <a:rPr lang="en-US" dirty="0"/>
              <a:t>Email:  </a:t>
            </a:r>
            <a:r>
              <a:rPr lang="en-US" dirty="0">
                <a:hlinkClick r:id="rId3"/>
              </a:rPr>
              <a:t>rwillis@nlihc.org</a:t>
            </a:r>
            <a:endParaRPr lang="en-US" dirty="0"/>
          </a:p>
          <a:p>
            <a:r>
              <a:rPr lang="en-US" dirty="0"/>
              <a:t>Phone: 202.662.1530 x247</a:t>
            </a:r>
          </a:p>
          <a:p>
            <a:r>
              <a:rPr lang="en-US" dirty="0"/>
              <a:t>Mobile: </a:t>
            </a:r>
            <a:r>
              <a:rPr lang="en-US" dirty="0" smtClean="0"/>
              <a:t>202.747.3500</a:t>
            </a:r>
          </a:p>
          <a:p>
            <a:r>
              <a:rPr lang="en-US" dirty="0" smtClean="0"/>
              <a:t>Twitter: @</a:t>
            </a:r>
            <a:r>
              <a:rPr lang="en-US" dirty="0" err="1" smtClean="0"/>
              <a:t>McLeanWillis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31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763</TotalTime>
  <Words>359</Words>
  <Application>Microsoft Office PowerPoint</Application>
  <PresentationFormat>Custom</PresentationFormat>
  <Paragraphs>84</Paragraphs>
  <Slides>13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Retrospect</vt:lpstr>
      <vt:lpstr>Document</vt:lpstr>
      <vt:lpstr>Social Impact Bonds</vt:lpstr>
      <vt:lpstr>Today’s Focus</vt:lpstr>
      <vt:lpstr>Challenges to Addressing Intractable Social Problems</vt:lpstr>
      <vt:lpstr>Complex Social Challenges: Recidivism</vt:lpstr>
      <vt:lpstr>Complex Social Challenges: Poor School Performance</vt:lpstr>
      <vt:lpstr>Complex Social Challenges: Homelessness</vt:lpstr>
      <vt:lpstr>What is a Social Impact Bond?</vt:lpstr>
      <vt:lpstr>How SIBs Work</vt:lpstr>
      <vt:lpstr>A Closer Look</vt:lpstr>
      <vt:lpstr>Where are SIBs?</vt:lpstr>
      <vt:lpstr>Offers a Solution to Improving Lives and Communities</vt:lpstr>
      <vt:lpstr>What’s Next?</vt:lpstr>
      <vt:lpstr>Contact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Impact Bonds</dc:title>
  <dc:creator>Renee Willis</dc:creator>
  <cp:lastModifiedBy>smintier</cp:lastModifiedBy>
  <cp:revision>62</cp:revision>
  <cp:lastPrinted>2015-09-14T21:55:09Z</cp:lastPrinted>
  <dcterms:created xsi:type="dcterms:W3CDTF">2015-09-14T15:15:04Z</dcterms:created>
  <dcterms:modified xsi:type="dcterms:W3CDTF">2015-09-18T12:38:11Z</dcterms:modified>
</cp:coreProperties>
</file>