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2" r:id="rId1"/>
  </p:sldMasterIdLst>
  <p:notesMasterIdLst>
    <p:notesMasterId r:id="rId37"/>
  </p:notesMasterIdLst>
  <p:handoutMasterIdLst>
    <p:handoutMasterId r:id="rId38"/>
  </p:handoutMasterIdLst>
  <p:sldIdLst>
    <p:sldId id="632" r:id="rId2"/>
    <p:sldId id="633" r:id="rId3"/>
    <p:sldId id="745" r:id="rId4"/>
    <p:sldId id="636" r:id="rId5"/>
    <p:sldId id="735" r:id="rId6"/>
    <p:sldId id="639" r:id="rId7"/>
    <p:sldId id="640" r:id="rId8"/>
    <p:sldId id="643" r:id="rId9"/>
    <p:sldId id="630" r:id="rId10"/>
    <p:sldId id="721" r:id="rId11"/>
    <p:sldId id="752" r:id="rId12"/>
    <p:sldId id="742" r:id="rId13"/>
    <p:sldId id="650" r:id="rId14"/>
    <p:sldId id="651" r:id="rId15"/>
    <p:sldId id="653" r:id="rId16"/>
    <p:sldId id="726" r:id="rId17"/>
    <p:sldId id="674" r:id="rId18"/>
    <p:sldId id="678" r:id="rId19"/>
    <p:sldId id="679" r:id="rId20"/>
    <p:sldId id="727" r:id="rId21"/>
    <p:sldId id="688" r:id="rId22"/>
    <p:sldId id="710" r:id="rId23"/>
    <p:sldId id="729" r:id="rId24"/>
    <p:sldId id="692" r:id="rId25"/>
    <p:sldId id="693" r:id="rId26"/>
    <p:sldId id="694" r:id="rId27"/>
    <p:sldId id="696" r:id="rId28"/>
    <p:sldId id="711" r:id="rId29"/>
    <p:sldId id="719" r:id="rId30"/>
    <p:sldId id="722" r:id="rId31"/>
    <p:sldId id="749" r:id="rId32"/>
    <p:sldId id="738" r:id="rId33"/>
    <p:sldId id="739" r:id="rId34"/>
    <p:sldId id="740" r:id="rId35"/>
    <p:sldId id="716" r:id="rId36"/>
  </p:sldIdLst>
  <p:sldSz cx="9144000" cy="6858000" type="screen4x3"/>
  <p:notesSz cx="7315200" cy="96012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7C9"/>
    <a:srgbClr val="FFF5B9"/>
    <a:srgbClr val="FFFFCD"/>
    <a:srgbClr val="003399"/>
    <a:srgbClr val="FFFF66"/>
    <a:srgbClr val="F4740A"/>
    <a:srgbClr val="FFFAD9"/>
    <a:srgbClr val="4F81BD"/>
    <a:srgbClr val="66FFFF"/>
    <a:srgbClr val="FEE9B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13" autoAdjust="0"/>
    <p:restoredTop sz="94423" autoAdjust="0"/>
  </p:normalViewPr>
  <p:slideViewPr>
    <p:cSldViewPr>
      <p:cViewPr>
        <p:scale>
          <a:sx n="90" d="100"/>
          <a:sy n="9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12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00" y="-78"/>
      </p:cViewPr>
      <p:guideLst>
        <p:guide orient="horz" pos="3024"/>
        <p:guide pos="2305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2\Chapter%202%20Chart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2\Chapter%202%20Char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Report\Chapter%202%20draft\Chapter%202%20Chart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3\Chapter%203%20Chart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3\Chapter%203%20Chart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4\Chapter%204%20Charts.v2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4\Chapter%204%20Chart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128.143.31.219\csr-root\PROJECTS\VDEM%20Phase%202%20_%2010.18\Analysis\Production\Chapter%204\Chapter%204%20Char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8987207680121507"/>
          <c:y val="4.7705504203279007E-2"/>
          <c:w val="0.63086570428696398"/>
          <c:h val="0.7986996937882892"/>
        </c:manualLayout>
      </c:layout>
      <c:barChart>
        <c:barDir val="bar"/>
        <c:grouping val="clustered"/>
        <c:ser>
          <c:idx val="0"/>
          <c:order val="0"/>
          <c:spPr>
            <a:solidFill>
              <a:srgbClr val="4F81BD"/>
            </a:solidFill>
            <a:ln>
              <a:solidFill>
                <a:prstClr val="black"/>
              </a:solidFill>
            </a:ln>
          </c:spPr>
          <c:dLbls>
            <c:numFmt formatCode="0.0%" sourceLinked="0"/>
            <c:showVal val="1"/>
          </c:dLbls>
          <c:cat>
            <c:strRef>
              <c:f>commoaMR!$B$6:$B$14</c:f>
              <c:strCache>
                <c:ptCount val="9"/>
                <c:pt idx="0">
                  <c:v>Cell phone</c:v>
                </c:pt>
                <c:pt idx="1">
                  <c:v>Email</c:v>
                </c:pt>
                <c:pt idx="2">
                  <c:v>Landline phone</c:v>
                </c:pt>
                <c:pt idx="3">
                  <c:v>Text messages</c:v>
                </c:pt>
                <c:pt idx="4">
                  <c:v>Social networks</c:v>
                </c:pt>
                <c:pt idx="5">
                  <c:v>Instant Messaging</c:v>
                </c:pt>
                <c:pt idx="6">
                  <c:v>Twitter</c:v>
                </c:pt>
                <c:pt idx="7">
                  <c:v>Something else</c:v>
                </c:pt>
                <c:pt idx="8">
                  <c:v>Dont know</c:v>
                </c:pt>
              </c:strCache>
            </c:strRef>
          </c:cat>
          <c:val>
            <c:numRef>
              <c:f>commoaMR!$E$6:$E$14</c:f>
              <c:numCache>
                <c:formatCode>####.0%</c:formatCode>
                <c:ptCount val="9"/>
                <c:pt idx="0">
                  <c:v>0.91692733016303607</c:v>
                </c:pt>
                <c:pt idx="1">
                  <c:v>0.75069666289360015</c:v>
                </c:pt>
                <c:pt idx="2">
                  <c:v>0.55712415724863706</c:v>
                </c:pt>
                <c:pt idx="3">
                  <c:v>0.50131729931703284</c:v>
                </c:pt>
                <c:pt idx="4">
                  <c:v>0.24633568689707905</c:v>
                </c:pt>
                <c:pt idx="5">
                  <c:v>0.18010405434455098</c:v>
                </c:pt>
                <c:pt idx="6">
                  <c:v>8.4163353589271725E-2</c:v>
                </c:pt>
                <c:pt idx="7">
                  <c:v>5.7497339202386311E-2</c:v>
                </c:pt>
                <c:pt idx="8">
                  <c:v>6.9303243634817623E-4</c:v>
                </c:pt>
              </c:numCache>
            </c:numRef>
          </c:val>
        </c:ser>
        <c:dLbls>
          <c:showVal val="1"/>
        </c:dLbls>
        <c:axId val="67712512"/>
        <c:axId val="67714048"/>
      </c:barChart>
      <c:catAx>
        <c:axId val="67712512"/>
        <c:scaling>
          <c:orientation val="maxMin"/>
        </c:scaling>
        <c:axPos val="l"/>
        <c:numFmt formatCode="General" sourceLinked="1"/>
        <c:majorTickMark val="none"/>
        <c:tickLblPos val="nextTo"/>
        <c:crossAx val="67714048"/>
        <c:crosses val="autoZero"/>
        <c:auto val="1"/>
        <c:lblAlgn val="ctr"/>
        <c:lblOffset val="100"/>
      </c:catAx>
      <c:valAx>
        <c:axId val="67714048"/>
        <c:scaling>
          <c:orientation val="minMax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%" sourceLinked="0"/>
        <c:majorTickMark val="none"/>
        <c:tickLblPos val="nextTo"/>
        <c:crossAx val="67712512"/>
        <c:crosses val="max"/>
        <c:crossBetween val="between"/>
      </c:valAx>
      <c:spPr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8987207680121407"/>
          <c:y val="4.770550420327891E-2"/>
          <c:w val="0.63086570428696398"/>
          <c:h val="0.7986996937882872"/>
        </c:manualLayout>
      </c:layout>
      <c:barChart>
        <c:barDir val="bar"/>
        <c:grouping val="clustered"/>
        <c:ser>
          <c:idx val="0"/>
          <c:order val="0"/>
          <c:spPr>
            <a:solidFill>
              <a:srgbClr val="4F81BD"/>
            </a:solidFill>
            <a:ln>
              <a:solidFill>
                <a:prstClr val="black"/>
              </a:solidFill>
            </a:ln>
          </c:spPr>
          <c:dLbls>
            <c:numFmt formatCode="0.0&quot;%&quot;" sourceLinked="0"/>
            <c:showVal val="1"/>
          </c:dLbls>
          <c:cat>
            <c:strRef>
              <c:f>tech1a!$B$3:$B$9</c:f>
              <c:strCache>
                <c:ptCount val="7"/>
                <c:pt idx="0">
                  <c:v>Cell phone call</c:v>
                </c:pt>
                <c:pt idx="1">
                  <c:v>Landline phone call</c:v>
                </c:pt>
                <c:pt idx="2">
                  <c:v>Text message</c:v>
                </c:pt>
                <c:pt idx="3">
                  <c:v>Email</c:v>
                </c:pt>
                <c:pt idx="4">
                  <c:v>Social Network Site</c:v>
                </c:pt>
                <c:pt idx="5">
                  <c:v>Instant Message</c:v>
                </c:pt>
                <c:pt idx="6">
                  <c:v>Other</c:v>
                </c:pt>
              </c:strCache>
            </c:strRef>
          </c:cat>
          <c:val>
            <c:numRef>
              <c:f>tech1a!$E$3:$E$9</c:f>
              <c:numCache>
                <c:formatCode>####.0</c:formatCode>
                <c:ptCount val="7"/>
                <c:pt idx="0">
                  <c:v>75.312722995577957</c:v>
                </c:pt>
                <c:pt idx="1">
                  <c:v>10.144140567550748</c:v>
                </c:pt>
                <c:pt idx="2">
                  <c:v>5.5363991087658579</c:v>
                </c:pt>
                <c:pt idx="3">
                  <c:v>5.1217940751873545</c:v>
                </c:pt>
                <c:pt idx="4">
                  <c:v>0.490891024040294</c:v>
                </c:pt>
                <c:pt idx="5">
                  <c:v>0.18723013572023506</c:v>
                </c:pt>
                <c:pt idx="6">
                  <c:v>3.1472098354210751</c:v>
                </c:pt>
              </c:numCache>
            </c:numRef>
          </c:val>
        </c:ser>
        <c:dLbls>
          <c:showVal val="1"/>
        </c:dLbls>
        <c:axId val="67734528"/>
        <c:axId val="67740416"/>
      </c:barChart>
      <c:catAx>
        <c:axId val="67734528"/>
        <c:scaling>
          <c:orientation val="maxMin"/>
        </c:scaling>
        <c:axPos val="l"/>
        <c:numFmt formatCode="General" sourceLinked="1"/>
        <c:majorTickMark val="none"/>
        <c:tickLblPos val="nextTo"/>
        <c:crossAx val="67740416"/>
        <c:crosses val="autoZero"/>
        <c:auto val="1"/>
        <c:lblAlgn val="ctr"/>
        <c:lblOffset val="100"/>
      </c:catAx>
      <c:valAx>
        <c:axId val="67740416"/>
        <c:scaling>
          <c:orientation val="minMax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&quot;%&quot;" sourceLinked="0"/>
        <c:majorTickMark val="none"/>
        <c:tickLblPos val="nextTo"/>
        <c:crossAx val="67734528"/>
        <c:crosses val="max"/>
        <c:crossBetween val="between"/>
      </c:valAx>
      <c:spPr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2686825105765901"/>
          <c:y val="4.770550420327891E-2"/>
          <c:w val="0.70432771246060211"/>
          <c:h val="0.7986996937882872"/>
        </c:manualLayout>
      </c:layout>
      <c:barChart>
        <c:barDir val="bar"/>
        <c:grouping val="clustered"/>
        <c:ser>
          <c:idx val="0"/>
          <c:order val="0"/>
          <c:spPr>
            <a:ln>
              <a:solidFill>
                <a:schemeClr val="tx1"/>
              </a:solidFill>
            </a:ln>
          </c:spPr>
          <c:dLbls>
            <c:numFmt formatCode="0.0&quot;%&quot;" sourceLinked="0"/>
            <c:showVal val="1"/>
          </c:dLbls>
          <c:cat>
            <c:strRef>
              <c:f>burdnb!$B$3:$B$6</c:f>
              <c:strCache>
                <c:ptCount val="4"/>
                <c:pt idx="0">
                  <c:v>Phone call</c:v>
                </c:pt>
                <c:pt idx="1">
                  <c:v>Text message</c:v>
                </c:pt>
                <c:pt idx="2">
                  <c:v>Burden is same for both</c:v>
                </c:pt>
                <c:pt idx="3">
                  <c:v>Don't Know</c:v>
                </c:pt>
              </c:strCache>
            </c:strRef>
          </c:cat>
          <c:val>
            <c:numRef>
              <c:f>burdnb!$E$3:$E$6</c:f>
              <c:numCache>
                <c:formatCode>####.0</c:formatCode>
                <c:ptCount val="4"/>
                <c:pt idx="0">
                  <c:v>50.728310305895015</c:v>
                </c:pt>
                <c:pt idx="1">
                  <c:v>14.097387185589568</c:v>
                </c:pt>
                <c:pt idx="2">
                  <c:v>26.463113297884686</c:v>
                </c:pt>
                <c:pt idx="3">
                  <c:v>8.7111892106309448</c:v>
                </c:pt>
              </c:numCache>
            </c:numRef>
          </c:val>
        </c:ser>
        <c:dLbls>
          <c:showVal val="1"/>
        </c:dLbls>
        <c:axId val="61765888"/>
        <c:axId val="61775872"/>
      </c:barChart>
      <c:catAx>
        <c:axId val="61765888"/>
        <c:scaling>
          <c:orientation val="maxMin"/>
        </c:scaling>
        <c:axPos val="l"/>
        <c:numFmt formatCode="General" sourceLinked="1"/>
        <c:majorTickMark val="none"/>
        <c:tickLblPos val="nextTo"/>
        <c:crossAx val="61775872"/>
        <c:crosses val="autoZero"/>
        <c:auto val="1"/>
        <c:lblAlgn val="ctr"/>
        <c:lblOffset val="100"/>
      </c:catAx>
      <c:valAx>
        <c:axId val="61775872"/>
        <c:scaling>
          <c:orientation val="minMax"/>
          <c:max val="60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&quot;%&quot;" sourceLinked="0"/>
        <c:majorTickMark val="none"/>
        <c:tickLblPos val="nextTo"/>
        <c:crossAx val="61765888"/>
        <c:crosses val="max"/>
        <c:crossBetween val="between"/>
        <c:majorUnit val="20"/>
      </c:valAx>
      <c:spPr>
        <a:noFill/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txPr>
    <a:bodyPr/>
    <a:lstStyle/>
    <a:p>
      <a:pPr>
        <a:defRPr sz="12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84407512585517"/>
          <c:y val="4.770550420327891E-2"/>
          <c:w val="0.63086570428696398"/>
          <c:h val="0.7986996937882892"/>
        </c:manualLayout>
      </c:layout>
      <c:barChart>
        <c:barDir val="bar"/>
        <c:grouping val="clustered"/>
        <c:ser>
          <c:idx val="0"/>
          <c:order val="0"/>
          <c:spPr>
            <a:ln>
              <a:solidFill>
                <a:prstClr val="black"/>
              </a:solidFill>
            </a:ln>
          </c:spPr>
          <c:dLbls>
            <c:numFmt formatCode="0.0&quot;%&quot;" sourceLinked="0"/>
            <c:showVal val="1"/>
          </c:dLbls>
          <c:cat>
            <c:strRef>
              <c:f>workplan!$B$3:$B$7</c:f>
              <c:strCache>
                <c:ptCount val="5"/>
                <c:pt idx="0">
                  <c:v>Definitely</c:v>
                </c:pt>
                <c:pt idx="1">
                  <c:v>Probably</c:v>
                </c:pt>
                <c:pt idx="2">
                  <c:v>Probably not</c:v>
                </c:pt>
                <c:pt idx="3">
                  <c:v>Definitely not</c:v>
                </c:pt>
                <c:pt idx="4">
                  <c:v>“DONT KNOW”</c:v>
                </c:pt>
              </c:strCache>
            </c:strRef>
          </c:cat>
          <c:val>
            <c:numRef>
              <c:f>workplan!$E$3:$E$7</c:f>
              <c:numCache>
                <c:formatCode>0.00</c:formatCode>
                <c:ptCount val="5"/>
                <c:pt idx="0">
                  <c:v>48.190793960120281</c:v>
                </c:pt>
                <c:pt idx="1">
                  <c:v>22.022839917444511</c:v>
                </c:pt>
                <c:pt idx="2">
                  <c:v>11.071854168152969</c:v>
                </c:pt>
                <c:pt idx="3">
                  <c:v>15.14340440648656</c:v>
                </c:pt>
                <c:pt idx="4">
                  <c:v>3.5711075477962666</c:v>
                </c:pt>
              </c:numCache>
            </c:numRef>
          </c:val>
        </c:ser>
        <c:dLbls>
          <c:showVal val="1"/>
        </c:dLbls>
        <c:axId val="61783040"/>
        <c:axId val="67896064"/>
      </c:barChart>
      <c:catAx>
        <c:axId val="61783040"/>
        <c:scaling>
          <c:orientation val="maxMin"/>
        </c:scaling>
        <c:axPos val="l"/>
        <c:numFmt formatCode="General" sourceLinked="1"/>
        <c:majorTickMark val="none"/>
        <c:tickLblPos val="nextTo"/>
        <c:crossAx val="67896064"/>
        <c:crosses val="autoZero"/>
        <c:auto val="1"/>
        <c:lblAlgn val="ctr"/>
        <c:lblOffset val="100"/>
      </c:catAx>
      <c:valAx>
        <c:axId val="67896064"/>
        <c:scaling>
          <c:orientation val="minMax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&quot;%&quot;" sourceLinked="0"/>
        <c:majorTickMark val="none"/>
        <c:tickLblPos val="nextTo"/>
        <c:crossAx val="61783040"/>
        <c:crosses val="max"/>
        <c:crossBetween val="between"/>
      </c:valAx>
      <c:spPr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txPr>
    <a:bodyPr/>
    <a:lstStyle/>
    <a:p>
      <a:pPr>
        <a:defRPr sz="1400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8987207680121507"/>
          <c:y val="4.770550420327891E-2"/>
          <c:w val="0.63086570428696398"/>
          <c:h val="0.7986996937882902"/>
        </c:manualLayout>
      </c:layout>
      <c:barChart>
        <c:barDir val="bar"/>
        <c:grouping val="clustered"/>
        <c:ser>
          <c:idx val="0"/>
          <c:order val="0"/>
          <c:spPr>
            <a:ln>
              <a:solidFill>
                <a:prstClr val="black"/>
              </a:solidFill>
            </a:ln>
          </c:spPr>
          <c:dLbls>
            <c:numFmt formatCode="0.0&quot;%&quot;" sourceLinked="0"/>
            <c:showVal val="1"/>
          </c:dLbls>
          <c:cat>
            <c:strRef>
              <c:f>shelter!$B$3:$B$6</c:f>
              <c:strCache>
                <c:ptCount val="4"/>
                <c:pt idx="0">
                  <c:v>Very confident</c:v>
                </c:pt>
                <c:pt idx="1">
                  <c:v>Somewhat confident</c:v>
                </c:pt>
                <c:pt idx="2">
                  <c:v>Not very confident</c:v>
                </c:pt>
                <c:pt idx="3">
                  <c:v>Not at all confident</c:v>
                </c:pt>
              </c:strCache>
            </c:strRef>
          </c:cat>
          <c:val>
            <c:numRef>
              <c:f>shelter!$E$3:$E$6</c:f>
              <c:numCache>
                <c:formatCode>####.0</c:formatCode>
                <c:ptCount val="4"/>
                <c:pt idx="0">
                  <c:v>66.581364807358199</c:v>
                </c:pt>
                <c:pt idx="1">
                  <c:v>23.38190380331211</c:v>
                </c:pt>
                <c:pt idx="2">
                  <c:v>6.5359528969923826</c:v>
                </c:pt>
                <c:pt idx="3">
                  <c:v>3.5007784923373202</c:v>
                </c:pt>
              </c:numCache>
            </c:numRef>
          </c:val>
        </c:ser>
        <c:dLbls>
          <c:showVal val="1"/>
        </c:dLbls>
        <c:axId val="67932544"/>
        <c:axId val="67934080"/>
      </c:barChart>
      <c:catAx>
        <c:axId val="67932544"/>
        <c:scaling>
          <c:orientation val="maxMin"/>
        </c:scaling>
        <c:axPos val="l"/>
        <c:numFmt formatCode="General" sourceLinked="1"/>
        <c:majorTickMark val="none"/>
        <c:tickLblPos val="nextTo"/>
        <c:crossAx val="67934080"/>
        <c:crosses val="autoZero"/>
        <c:auto val="1"/>
        <c:lblAlgn val="ctr"/>
        <c:lblOffset val="100"/>
      </c:catAx>
      <c:valAx>
        <c:axId val="67934080"/>
        <c:scaling>
          <c:orientation val="minMax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&quot;%&quot;" sourceLinked="0"/>
        <c:majorTickMark val="none"/>
        <c:tickLblPos val="nextTo"/>
        <c:crossAx val="67932544"/>
        <c:crosses val="max"/>
        <c:crossBetween val="between"/>
      </c:valAx>
      <c:spPr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txPr>
    <a:bodyPr/>
    <a:lstStyle/>
    <a:p>
      <a:pPr>
        <a:defRPr sz="1400"/>
      </a:pPr>
      <a:endParaRPr lang="en-U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8987207680121407"/>
          <c:y val="4.770550420327891E-2"/>
          <c:w val="0.63086570428696398"/>
          <c:h val="0.7986996937882862"/>
        </c:manualLayout>
      </c:layout>
      <c:barChart>
        <c:barDir val="bar"/>
        <c:grouping val="clustered"/>
        <c:ser>
          <c:idx val="0"/>
          <c:order val="0"/>
          <c:spPr>
            <a:ln>
              <a:solidFill>
                <a:schemeClr val="tx1"/>
              </a:solidFill>
            </a:ln>
          </c:spPr>
          <c:dLbls>
            <c:numFmt formatCode="0.0%" sourceLinked="0"/>
            <c:txPr>
              <a:bodyPr/>
              <a:lstStyle/>
              <a:p>
                <a:pPr>
                  <a:defRPr sz="1200" baseline="0"/>
                </a:pPr>
                <a:endParaRPr lang="en-US"/>
              </a:p>
            </c:txPr>
            <c:showVal val="1"/>
          </c:dLbls>
          <c:cat>
            <c:strRef>
              <c:f>'[Chapter 4 Charts.v2.xlsx]getinfoMR'!$B$4:$B$13</c:f>
              <c:strCache>
                <c:ptCount val="10"/>
                <c:pt idx="0">
                  <c:v>Phone*</c:v>
                </c:pt>
                <c:pt idx="1">
                  <c:v>Email</c:v>
                </c:pt>
                <c:pt idx="2">
                  <c:v>Text messages</c:v>
                </c:pt>
                <c:pt idx="3">
                  <c:v>School website</c:v>
                </c:pt>
                <c:pt idx="4">
                  <c:v>Other means</c:v>
                </c:pt>
                <c:pt idx="5">
                  <c:v>Internet news</c:v>
                </c:pt>
                <c:pt idx="6">
                  <c:v>Radio</c:v>
                </c:pt>
                <c:pt idx="7">
                  <c:v>Television</c:v>
                </c:pt>
                <c:pt idx="8">
                  <c:v>Social networks</c:v>
                </c:pt>
                <c:pt idx="9">
                  <c:v>Word of mouth</c:v>
                </c:pt>
              </c:strCache>
            </c:strRef>
          </c:cat>
          <c:val>
            <c:numRef>
              <c:f>'[Chapter 4 Charts.v2.xlsx]getinfoMR'!$E$4:$E$13</c:f>
              <c:numCache>
                <c:formatCode>####.0%</c:formatCode>
                <c:ptCount val="10"/>
                <c:pt idx="0">
                  <c:v>0.71370607811034903</c:v>
                </c:pt>
                <c:pt idx="1">
                  <c:v>0.56212416532835396</c:v>
                </c:pt>
                <c:pt idx="2">
                  <c:v>0.19949301189137505</c:v>
                </c:pt>
                <c:pt idx="3">
                  <c:v>6.7753859959174406E-2</c:v>
                </c:pt>
                <c:pt idx="4">
                  <c:v>6.6334488179032397E-2</c:v>
                </c:pt>
                <c:pt idx="5">
                  <c:v>5.0912514356117405E-2</c:v>
                </c:pt>
                <c:pt idx="6">
                  <c:v>2.4798245620227408E-2</c:v>
                </c:pt>
                <c:pt idx="7">
                  <c:v>2.1397450802845008E-2</c:v>
                </c:pt>
                <c:pt idx="8">
                  <c:v>7.2153367919033599E-3</c:v>
                </c:pt>
                <c:pt idx="9">
                  <c:v>3.8261278152208105E-3</c:v>
                </c:pt>
              </c:numCache>
            </c:numRef>
          </c:val>
        </c:ser>
        <c:dLbls>
          <c:showVal val="1"/>
        </c:dLbls>
        <c:axId val="68109824"/>
        <c:axId val="68111360"/>
      </c:barChart>
      <c:catAx>
        <c:axId val="68109824"/>
        <c:scaling>
          <c:orientation val="maxMin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68111360"/>
        <c:crosses val="autoZero"/>
        <c:auto val="1"/>
        <c:lblAlgn val="ctr"/>
        <c:lblOffset val="100"/>
      </c:catAx>
      <c:valAx>
        <c:axId val="68111360"/>
        <c:scaling>
          <c:orientation val="minMax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%" sourceLinked="0"/>
        <c:maj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68109824"/>
        <c:crosses val="max"/>
        <c:crossBetween val="between"/>
      </c:valAx>
      <c:spPr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style val="3"/>
  <c:chart>
    <c:autoTitleDeleted val="1"/>
    <c:plotArea>
      <c:layout>
        <c:manualLayout>
          <c:layoutTarget val="inner"/>
          <c:xMode val="edge"/>
          <c:yMode val="edge"/>
          <c:x val="0.28987207680121507"/>
          <c:y val="4.770550420327891E-2"/>
          <c:w val="0.63086570428696398"/>
          <c:h val="0.7986996937882902"/>
        </c:manualLayout>
      </c:layout>
      <c:barChart>
        <c:barDir val="bar"/>
        <c:grouping val="clustered"/>
        <c:ser>
          <c:idx val="0"/>
          <c:order val="0"/>
          <c:spPr>
            <a:ln>
              <a:solidFill>
                <a:prstClr val="black"/>
              </a:solidFill>
            </a:ln>
          </c:spPr>
          <c:dLbls>
            <c:numFmt formatCode="0.0&quot;%&quot;" sourceLinked="0"/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Val val="1"/>
          </c:dLbls>
          <c:cat>
            <c:strRef>
              <c:f>schplan1!$B$3:$B$7</c:f>
              <c:strCache>
                <c:ptCount val="5"/>
                <c:pt idx="0">
                  <c:v>Definitely</c:v>
                </c:pt>
                <c:pt idx="1">
                  <c:v>Probably</c:v>
                </c:pt>
                <c:pt idx="2">
                  <c:v>Probably not</c:v>
                </c:pt>
                <c:pt idx="3">
                  <c:v>Definitely not</c:v>
                </c:pt>
                <c:pt idx="4">
                  <c:v>DONT KNOW</c:v>
                </c:pt>
              </c:strCache>
            </c:strRef>
          </c:cat>
          <c:val>
            <c:numRef>
              <c:f>schplan1!$E$3:$E$7</c:f>
              <c:numCache>
                <c:formatCode>####.0</c:formatCode>
                <c:ptCount val="5"/>
                <c:pt idx="0">
                  <c:v>45.316654032854807</c:v>
                </c:pt>
                <c:pt idx="1">
                  <c:v>34.904985179027086</c:v>
                </c:pt>
                <c:pt idx="2">
                  <c:v>8.8963836017566962</c:v>
                </c:pt>
                <c:pt idx="3">
                  <c:v>1.1361897219776802</c:v>
                </c:pt>
                <c:pt idx="4">
                  <c:v>9.7457874643836817</c:v>
                </c:pt>
              </c:numCache>
            </c:numRef>
          </c:val>
        </c:ser>
        <c:dLbls>
          <c:showVal val="1"/>
        </c:dLbls>
        <c:axId val="68139648"/>
        <c:axId val="68153728"/>
      </c:barChart>
      <c:catAx>
        <c:axId val="68139648"/>
        <c:scaling>
          <c:orientation val="maxMin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200">
                <a:latin typeface="Arial" pitchFamily="34" charset="0"/>
                <a:cs typeface="Arial" pitchFamily="34" charset="0"/>
              </a:defRPr>
            </a:pPr>
            <a:endParaRPr lang="en-US"/>
          </a:p>
        </c:txPr>
        <c:crossAx val="68153728"/>
        <c:crosses val="autoZero"/>
        <c:auto val="1"/>
        <c:lblAlgn val="ctr"/>
        <c:lblOffset val="100"/>
      </c:catAx>
      <c:valAx>
        <c:axId val="68153728"/>
        <c:scaling>
          <c:orientation val="minMax"/>
          <c:min val="0"/>
        </c:scaling>
        <c:axPos val="b"/>
        <c:majorGridlines>
          <c:spPr>
            <a:ln>
              <a:solidFill>
                <a:sysClr val="windowText" lastClr="000000">
                  <a:lumMod val="50000"/>
                  <a:lumOff val="50000"/>
                  <a:alpha val="33000"/>
                </a:sysClr>
              </a:solidFill>
            </a:ln>
          </c:spPr>
        </c:majorGridlines>
        <c:numFmt formatCode="0&quot;%&quot;" sourceLinked="0"/>
        <c:maj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68139648"/>
        <c:crosses val="max"/>
        <c:crossBetween val="between"/>
      </c:valAx>
      <c:spPr>
        <a:ln>
          <a:noFill/>
        </a:ln>
      </c:spPr>
    </c:plotArea>
    <c:plotVisOnly val="1"/>
    <c:dispBlanksAs val="gap"/>
  </c:chart>
  <c:spPr>
    <a:solidFill>
      <a:srgbClr val="FFFFCD"/>
    </a:solidFill>
    <a:ln>
      <a:noFill/>
    </a:ln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autoTitleDeleted val="1"/>
    <c:plotArea>
      <c:layout>
        <c:manualLayout>
          <c:layoutTarget val="inner"/>
          <c:xMode val="edge"/>
          <c:yMode val="edge"/>
          <c:x val="0.11843285214348201"/>
          <c:y val="6.0111371355768412E-2"/>
          <c:w val="0.7754246163941183"/>
          <c:h val="0.803700573427238"/>
        </c:manualLayout>
      </c:layout>
      <c:barChart>
        <c:barDir val="bar"/>
        <c:grouping val="clustered"/>
        <c:ser>
          <c:idx val="0"/>
          <c:order val="0"/>
          <c:tx>
            <c:strRef>
              <c:f>'sclplan1 x childage'!$B$5</c:f>
              <c:strCache>
                <c:ptCount val="1"/>
                <c:pt idx="0">
                  <c:v>Definitely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prstClr val="black"/>
              </a:solidFill>
            </a:ln>
          </c:spPr>
          <c:dLbls>
            <c:txPr>
              <a:bodyPr/>
              <a:lstStyle/>
              <a:p>
                <a:pPr>
                  <a:defRPr sz="1050"/>
                </a:pPr>
                <a:endParaRPr lang="en-US"/>
              </a:p>
            </c:txPr>
            <c:dLblPos val="outEnd"/>
            <c:showVal val="1"/>
          </c:dLbls>
          <c:cat>
            <c:strRef>
              <c:f>'sclplan1 x childage'!$D$4:$F$4</c:f>
              <c:strCache>
                <c:ptCount val="3"/>
                <c:pt idx="0">
                  <c:v>5  yrs or younger</c:v>
                </c:pt>
                <c:pt idx="1">
                  <c:v>6 to 12 yrs old</c:v>
                </c:pt>
                <c:pt idx="2">
                  <c:v>13-17 yrs old</c:v>
                </c:pt>
              </c:strCache>
            </c:strRef>
          </c:cat>
          <c:val>
            <c:numRef>
              <c:f>'sclplan1 x childage'!$D$5:$F$5</c:f>
              <c:numCache>
                <c:formatCode>0%</c:formatCode>
                <c:ptCount val="3"/>
                <c:pt idx="0">
                  <c:v>0.293333333333333</c:v>
                </c:pt>
                <c:pt idx="1">
                  <c:v>0.66666666666666707</c:v>
                </c:pt>
                <c:pt idx="2">
                  <c:v>0.4651162790697721</c:v>
                </c:pt>
              </c:numCache>
            </c:numRef>
          </c:val>
        </c:ser>
        <c:dLbls/>
        <c:axId val="67985792"/>
        <c:axId val="67987328"/>
      </c:barChart>
      <c:catAx>
        <c:axId val="67985792"/>
        <c:scaling>
          <c:orientation val="maxMin"/>
        </c:scaling>
        <c:axPos val="l"/>
        <c:numFmt formatCode="General" sourceLinked="1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67987328"/>
        <c:crosses val="autoZero"/>
        <c:auto val="1"/>
        <c:lblAlgn val="ctr"/>
        <c:lblOffset val="100"/>
      </c:catAx>
      <c:valAx>
        <c:axId val="67987328"/>
        <c:scaling>
          <c:orientation val="minMax"/>
        </c:scaling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tickLblPos val="nextTo"/>
        <c:txPr>
          <a:bodyPr/>
          <a:lstStyle/>
          <a:p>
            <a:pPr>
              <a:defRPr sz="1050"/>
            </a:pPr>
            <a:endParaRPr lang="en-US"/>
          </a:p>
        </c:txPr>
        <c:crossAx val="67985792"/>
        <c:crosses val="max"/>
        <c:crossBetween val="between"/>
      </c:valAx>
    </c:plotArea>
    <c:plotVisOnly val="1"/>
    <c:dispBlanksAs val="gap"/>
  </c:chart>
  <c:spPr>
    <a:solidFill>
      <a:srgbClr val="FFFFCD"/>
    </a:solidFill>
  </c:spPr>
  <c:txPr>
    <a:bodyPr/>
    <a:lstStyle/>
    <a:p>
      <a:pPr>
        <a:defRPr sz="12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43400" cy="47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37" tIns="47418" rIns="94837" bIns="47418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>
                <a:solidFill>
                  <a:srgbClr val="003399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r>
              <a:rPr lang="en-US" dirty="0" smtClean="0"/>
              <a:t>NCR Survey 2011: Sheltering In Place During an Emergency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6276" y="0"/>
            <a:ext cx="3168926" cy="47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37" tIns="47418" rIns="94837" bIns="4741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r>
              <a:rPr lang="en-US" sz="1000" dirty="0" smtClean="0">
                <a:solidFill>
                  <a:srgbClr val="003399"/>
                </a:solidFill>
              </a:rPr>
              <a:t>9/13/2011</a:t>
            </a:r>
            <a:endParaRPr lang="en-US" sz="1000" dirty="0">
              <a:solidFill>
                <a:srgbClr val="003399"/>
              </a:solidFill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129010"/>
            <a:ext cx="3170583" cy="47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37" tIns="47418" rIns="94837" bIns="47418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000">
                <a:solidFill>
                  <a:srgbClr val="003399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r>
              <a:rPr lang="en-US" dirty="0" err="1" smtClean="0"/>
              <a:t>UVa</a:t>
            </a:r>
            <a:r>
              <a:rPr lang="en-US" dirty="0" smtClean="0"/>
              <a:t> Center for </a:t>
            </a:r>
            <a:r>
              <a:rPr lang="en-US" smtClean="0"/>
              <a:t>Survey Research</a:t>
            </a:r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6276" y="9129010"/>
            <a:ext cx="3168926" cy="47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37" tIns="47418" rIns="94837" bIns="4741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003399"/>
                </a:solidFill>
                <a:latin typeface="Verdana" pitchFamily="34" charset="0"/>
              </a:defRPr>
            </a:lvl1pPr>
          </a:lstStyle>
          <a:p>
            <a:pPr>
              <a:defRPr/>
            </a:pPr>
            <a:fld id="{93B2405F-5EBC-470C-88E0-4298716F0E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02872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694" y="4561227"/>
            <a:ext cx="5363817" cy="43202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4944" tIns="46639" rIns="94944" bIns="466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1139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8413" y="727075"/>
            <a:ext cx="4783137" cy="35861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="" val="3493937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A7773-A44F-4BFB-96E4-99F4C9D84243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C4A2E6-B258-4D92-9F59-8672699AD5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DBA5F-DD97-485B-BB3D-9F716D3E041F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894A3-76A9-4640-9A46-684B477949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1638300"/>
            <a:ext cx="3810000" cy="445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638300"/>
            <a:ext cx="3810000" cy="445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826E2-3ED7-4FE3-AEC9-BC85F517F1CB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0438E-07BF-4443-B950-DC97B7A9C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5C52A-EA92-40BD-A0B8-F624E360FE8C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06463-830D-45FF-AEFA-2DA8B2019B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ABF15-4678-4226-B447-74C9D3057495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BD75F-0EE7-4E1E-9B48-2CF777E407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sz="half" idx="10"/>
          </p:nvPr>
        </p:nvSpPr>
        <p:spPr>
          <a:xfrm flipV="1">
            <a:off x="685800" y="6705600"/>
            <a:ext cx="457200" cy="15240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23F4E-7B91-4D6D-8500-6CE585B43B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C828C-76DD-4867-9707-C54870EBE6AA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F9C08-B422-4218-AD14-24998C397B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6C7DE-5C8A-4F7E-A4F1-D8CBE30CF6B0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7A9A6-4798-4301-A5B7-9AE206D11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0A366-1656-4EB5-BEF6-6F150B310A2D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946F3-157A-4DE2-9549-2E5BEA60B5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39AB9-A9C9-430D-98A9-E06BDAF0DE56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D1446-9FCD-4910-8900-164C4C62F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2275" y="338138"/>
            <a:ext cx="2028825" cy="57578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38138"/>
            <a:ext cx="5934075" cy="57578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D33C96-E3CF-443C-88A3-150356C89006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07A59-54F1-4938-9981-96735E4FD6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8138"/>
            <a:ext cx="8101013" cy="1071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28700" y="1638300"/>
            <a:ext cx="7772400" cy="4457700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739FCD-EDAA-4192-93CB-52C4510891F4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AC246-6B93-425B-906F-AEF873A8D6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8138"/>
            <a:ext cx="8101013" cy="1071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28700" y="1638300"/>
            <a:ext cx="3810000" cy="4457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638300"/>
            <a:ext cx="3810000" cy="4457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C369B5-5BDA-4740-848A-85EE394814FF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A9ED5-067B-4F1A-96A4-CA828C9B68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8138"/>
            <a:ext cx="8101013" cy="1071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028700" y="1638300"/>
            <a:ext cx="7772400" cy="4457700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BE2A0-3874-4537-B86D-CC7DADF62CC0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4663A-49B1-4A94-935D-E5F957FD72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8138"/>
            <a:ext cx="8101013" cy="1071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43000" y="1676400"/>
            <a:ext cx="3752850" cy="40005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048250" y="1676400"/>
            <a:ext cx="3752850" cy="1924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048250" y="3752850"/>
            <a:ext cx="3752850" cy="1924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B0A76-8641-4384-81B9-813B78A42BB3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4AE40-0675-48DB-94F9-76B54EB337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FC907-09EF-4C6E-834E-E3BC7DB28F98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FEB9-C9FF-4967-BE5A-9D29763AF2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676400"/>
            <a:ext cx="76581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57731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B33189B-D440-4969-A270-E29B8EF58224}" type="datetime1">
              <a:rPr lang="en-US"/>
              <a:pPr>
                <a:defRPr/>
              </a:pPr>
              <a:t>11/4/2011</a:t>
            </a:fld>
            <a:endParaRPr lang="en-US"/>
          </a:p>
        </p:txBody>
      </p:sp>
      <p:sp>
        <p:nvSpPr>
          <p:cNvPr id="45773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773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808080"/>
            </a:outerShdw>
          </a:effectLst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FFFFCC"/>
                </a:solidFill>
              </a:defRPr>
            </a:lvl1pPr>
          </a:lstStyle>
          <a:p>
            <a:pPr>
              <a:defRPr/>
            </a:pPr>
            <a:fld id="{9A07AA02-9038-4B25-8D13-FC17CD4EA4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57734" name="Text Box 6"/>
          <p:cNvSpPr txBox="1">
            <a:spLocks noChangeArrowheads="1"/>
          </p:cNvSpPr>
          <p:nvPr/>
        </p:nvSpPr>
        <p:spPr bwMode="auto">
          <a:xfrm>
            <a:off x="609600" y="5849938"/>
            <a:ext cx="388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969696"/>
            </a:outerShdw>
          </a:effectLst>
        </p:spPr>
        <p:txBody>
          <a:bodyPr lIns="91434" tIns="45717" rIns="91434" bIns="45717">
            <a:spAutoFit/>
          </a:bodyPr>
          <a:lstStyle/>
          <a:p>
            <a:pPr algn="l">
              <a:defRPr/>
            </a:pPr>
            <a:r>
              <a:rPr lang="en-US">
                <a:solidFill>
                  <a:srgbClr val="FFFFCC"/>
                </a:solidFill>
              </a:rPr>
              <a:t>Center for Survey Research</a:t>
            </a:r>
          </a:p>
          <a:p>
            <a:pPr algn="l">
              <a:defRPr/>
            </a:pPr>
            <a:r>
              <a:rPr lang="en-US">
                <a:solidFill>
                  <a:srgbClr val="FFFFCC"/>
                </a:solidFill>
              </a:rPr>
              <a:t>University of Virginia</a:t>
            </a:r>
          </a:p>
        </p:txBody>
      </p:sp>
      <p:sp>
        <p:nvSpPr>
          <p:cNvPr id="457736" name="Line 8"/>
          <p:cNvSpPr>
            <a:spLocks noChangeShapeType="1"/>
          </p:cNvSpPr>
          <p:nvPr/>
        </p:nvSpPr>
        <p:spPr bwMode="auto">
          <a:xfrm>
            <a:off x="3276600" y="6324600"/>
            <a:ext cx="5048250" cy="6350"/>
          </a:xfrm>
          <a:prstGeom prst="line">
            <a:avLst/>
          </a:prstGeom>
          <a:noFill/>
          <a:ln w="1905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en-US"/>
          </a:p>
        </p:txBody>
      </p:sp>
      <p:sp>
        <p:nvSpPr>
          <p:cNvPr id="457737" name="Rectangle 9"/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4" tIns="45717" rIns="91434" bIns="45717"/>
          <a:lstStyle/>
          <a:p>
            <a:pPr algn="l" eaLnBrk="1" hangingPunct="1">
              <a:defRPr/>
            </a:pPr>
            <a:endParaRPr lang="en-US" sz="4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23561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38138"/>
            <a:ext cx="810101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457741" name="Line 13"/>
          <p:cNvSpPr>
            <a:spLocks noChangeShapeType="1"/>
          </p:cNvSpPr>
          <p:nvPr/>
        </p:nvSpPr>
        <p:spPr bwMode="auto">
          <a:xfrm>
            <a:off x="3276600" y="6324600"/>
            <a:ext cx="5048250" cy="6350"/>
          </a:xfrm>
          <a:prstGeom prst="line">
            <a:avLst/>
          </a:prstGeom>
          <a:noFill/>
          <a:ln w="1905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en-US"/>
          </a:p>
        </p:txBody>
      </p:sp>
      <p:sp>
        <p:nvSpPr>
          <p:cNvPr id="457742" name="Rectangle 14"/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4" tIns="45717" rIns="91434" bIns="45717"/>
          <a:lstStyle/>
          <a:p>
            <a:pPr algn="l" eaLnBrk="1" hangingPunct="1">
              <a:defRPr/>
            </a:pPr>
            <a:endParaRPr lang="en-US" sz="4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57744" name="Line 16"/>
          <p:cNvSpPr>
            <a:spLocks noChangeShapeType="1"/>
          </p:cNvSpPr>
          <p:nvPr/>
        </p:nvSpPr>
        <p:spPr bwMode="auto">
          <a:xfrm>
            <a:off x="762000" y="1524000"/>
            <a:ext cx="0" cy="4114800"/>
          </a:xfrm>
          <a:prstGeom prst="line">
            <a:avLst/>
          </a:prstGeom>
          <a:noFill/>
          <a:ln w="1905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en-US"/>
          </a:p>
        </p:txBody>
      </p:sp>
      <p:sp>
        <p:nvSpPr>
          <p:cNvPr id="457745" name="Line 17"/>
          <p:cNvSpPr>
            <a:spLocks noChangeShapeType="1"/>
          </p:cNvSpPr>
          <p:nvPr/>
        </p:nvSpPr>
        <p:spPr bwMode="auto">
          <a:xfrm>
            <a:off x="3276600" y="6324600"/>
            <a:ext cx="5048250" cy="6350"/>
          </a:xfrm>
          <a:prstGeom prst="line">
            <a:avLst/>
          </a:prstGeom>
          <a:noFill/>
          <a:ln w="19050">
            <a:solidFill>
              <a:srgbClr val="FFFF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>
              <a:defRPr/>
            </a:pPr>
            <a:endParaRPr lang="en-US"/>
          </a:p>
        </p:txBody>
      </p:sp>
      <p:sp>
        <p:nvSpPr>
          <p:cNvPr id="457746" name="Rectangle 18"/>
          <p:cNvSpPr>
            <a:spLocks noChangeArrowheads="1"/>
          </p:cNvSpPr>
          <p:nvPr/>
        </p:nvSpPr>
        <p:spPr bwMode="auto">
          <a:xfrm>
            <a:off x="685800" y="6858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4" tIns="45717" rIns="91434" bIns="45717"/>
          <a:lstStyle/>
          <a:p>
            <a:pPr algn="l" eaLnBrk="1" hangingPunct="1">
              <a:defRPr/>
            </a:pPr>
            <a:endParaRPr lang="en-US" sz="4400">
              <a:solidFill>
                <a:schemeClr val="tx2"/>
              </a:solidFill>
              <a:latin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70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4" r:id="rId16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Char char="o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mailto:janet.clements@ahcusa.or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1026"/>
          <p:cNvSpPr>
            <a:spLocks noGrp="1" noChangeArrowheads="1"/>
          </p:cNvSpPr>
          <p:nvPr>
            <p:ph type="ctrTitle" idx="4294967295"/>
          </p:nvPr>
        </p:nvSpPr>
        <p:spPr>
          <a:xfrm>
            <a:off x="838200" y="2895600"/>
            <a:ext cx="5486400" cy="11430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NCR Behavioral Survey 2011</a:t>
            </a:r>
            <a:r>
              <a:rPr lang="en-US" sz="2800" dirty="0" smtClean="0"/>
              <a:t>  </a:t>
            </a:r>
            <a:br>
              <a:rPr lang="en-US" sz="2800" dirty="0" smtClean="0"/>
            </a:br>
            <a:r>
              <a:rPr lang="en-US" sz="2800" b="1" dirty="0" smtClean="0">
                <a:solidFill>
                  <a:schemeClr val="tx2"/>
                </a:solidFill>
              </a:rPr>
              <a:t>Work, School or Home?: </a:t>
            </a:r>
            <a:br>
              <a:rPr lang="en-US" sz="2800" b="1" dirty="0" smtClean="0">
                <a:solidFill>
                  <a:schemeClr val="tx2"/>
                </a:solidFill>
              </a:rPr>
            </a:br>
            <a:r>
              <a:rPr lang="en-US" sz="2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Sheltering in Place During</a:t>
            </a:r>
            <a:br>
              <a:rPr lang="en-US" sz="2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 Emergency</a:t>
            </a: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</p:txBody>
      </p:sp>
      <p:sp>
        <p:nvSpPr>
          <p:cNvPr id="25604" name="Slide Number Placeholder 3"/>
          <p:cNvSpPr txBox="1">
            <a:spLocks noGrp="1"/>
          </p:cNvSpPr>
          <p:nvPr/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/>
          <a:lstStyle/>
          <a:p>
            <a:pPr algn="r"/>
            <a:fld id="{2B7F5168-EF84-4803-BB7A-0B7B26109CE5}" type="slidenum">
              <a:rPr lang="en-US" sz="1400">
                <a:solidFill>
                  <a:srgbClr val="FFFFCC"/>
                </a:solidFill>
              </a:rPr>
              <a:pPr algn="r"/>
              <a:t>1</a:t>
            </a:fld>
            <a:endParaRPr lang="en-US" sz="1400">
              <a:solidFill>
                <a:srgbClr val="FFFFCC"/>
              </a:solidFill>
            </a:endParaRPr>
          </a:p>
        </p:txBody>
      </p:sp>
      <p:sp>
        <p:nvSpPr>
          <p:cNvPr id="25605" name="Text Box 1034"/>
          <p:cNvSpPr txBox="1">
            <a:spLocks noChangeArrowheads="1"/>
          </p:cNvSpPr>
          <p:nvPr/>
        </p:nvSpPr>
        <p:spPr bwMode="auto">
          <a:xfrm>
            <a:off x="5851525" y="46799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endParaRPr lang="en-US" sz="2400">
              <a:latin typeface="Verdana" pitchFamily="34" charset="0"/>
            </a:endParaRPr>
          </a:p>
        </p:txBody>
      </p:sp>
      <p:sp>
        <p:nvSpPr>
          <p:cNvPr id="25606" name="Text Box 1039"/>
          <p:cNvSpPr txBox="1">
            <a:spLocks noChangeArrowheads="1"/>
          </p:cNvSpPr>
          <p:nvPr/>
        </p:nvSpPr>
        <p:spPr bwMode="auto">
          <a:xfrm>
            <a:off x="914400" y="5257800"/>
            <a:ext cx="32004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sz="2300" dirty="0">
                <a:solidFill>
                  <a:schemeClr val="tx2"/>
                </a:solidFill>
                <a:latin typeface="Verdana" pitchFamily="34" charset="0"/>
              </a:rPr>
              <a:t>Summary of Final Results</a:t>
            </a:r>
          </a:p>
        </p:txBody>
      </p:sp>
      <p:pic>
        <p:nvPicPr>
          <p:cNvPr id="25607" name="Picture 1043" descr="Full Logo CS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04800"/>
            <a:ext cx="4760913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Line 1044"/>
          <p:cNvSpPr>
            <a:spLocks noChangeShapeType="1"/>
          </p:cNvSpPr>
          <p:nvPr/>
        </p:nvSpPr>
        <p:spPr bwMode="auto">
          <a:xfrm>
            <a:off x="381000" y="2133600"/>
            <a:ext cx="84582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5609" name="Picture 11" descr="National Capital Reg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3657600"/>
            <a:ext cx="2941638" cy="2479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0" name="Text Box 12"/>
          <p:cNvSpPr txBox="1">
            <a:spLocks noChangeArrowheads="1"/>
          </p:cNvSpPr>
          <p:nvPr/>
        </p:nvSpPr>
        <p:spPr bwMode="auto">
          <a:xfrm>
            <a:off x="6302184" y="685800"/>
            <a:ext cx="213398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/>
              <a:t>November 9, </a:t>
            </a:r>
            <a:r>
              <a:rPr lang="en-US" b="1" dirty="0"/>
              <a:t>2011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23F4E-7B91-4D6D-8500-6CE585B43B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/>
              <a:t>UVa</a:t>
            </a:r>
            <a:r>
              <a:rPr lang="en-US" dirty="0" smtClean="0"/>
              <a:t> Project Team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76400"/>
            <a:ext cx="3676650" cy="4000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1800" smtClean="0"/>
              <a:t>	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i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i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i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i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i="1" smtClean="0"/>
              <a:t>Senior staff: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Robin A. Bebel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James M. Ellis, Jr.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smtClean="0"/>
              <a:t>John Lee Holmes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smtClean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49C305-1FB2-4CB8-BADF-977680FD8991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6629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1150" y="2209800"/>
            <a:ext cx="3752850" cy="38862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800" i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800" i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800" i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800" i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800" i="1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i="1" dirty="0" smtClean="0"/>
              <a:t>Analysts: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Young-Il Kim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David Morris</a:t>
            </a:r>
          </a:p>
          <a:p>
            <a:pPr>
              <a:lnSpc>
                <a:spcPct val="90000"/>
              </a:lnSpc>
              <a:buNone/>
            </a:pPr>
            <a:r>
              <a:rPr lang="en-US" sz="2000" dirty="0" smtClean="0"/>
              <a:t>Mark W. Parker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i="1" dirty="0" smtClean="0"/>
              <a:t>Project Assistants: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Matthew Braswell </a:t>
            </a:r>
          </a:p>
          <a:p>
            <a:pPr>
              <a:lnSpc>
                <a:spcPct val="90000"/>
              </a:lnSpc>
              <a:buNone/>
            </a:pPr>
            <a:r>
              <a:rPr lang="en-US" sz="2000" dirty="0" smtClean="0"/>
              <a:t>Kathy Coker</a:t>
            </a:r>
          </a:p>
          <a:p>
            <a:pPr>
              <a:lnSpc>
                <a:spcPct val="90000"/>
              </a:lnSpc>
              <a:buNone/>
            </a:pPr>
            <a:r>
              <a:rPr lang="en-US" sz="2000" dirty="0" err="1" smtClean="0"/>
              <a:t>Khatantuul</a:t>
            </a:r>
            <a:r>
              <a:rPr lang="en-US" sz="2000" dirty="0" smtClean="0"/>
              <a:t> Z. Filer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dirty="0" smtClean="0"/>
              <a:t>Elizabeth </a:t>
            </a:r>
            <a:r>
              <a:rPr lang="en-US" sz="2000" dirty="0" err="1" smtClean="0"/>
              <a:t>Kaknes</a:t>
            </a:r>
            <a:endParaRPr lang="en-US" sz="2000" dirty="0" smtClean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 dirty="0" smtClean="0"/>
          </a:p>
        </p:txBody>
      </p:sp>
      <p:sp>
        <p:nvSpPr>
          <p:cNvPr id="26630" name="Slide Number Placeholder 5"/>
          <p:cNvSpPr txBox="1">
            <a:spLocks noGrp="1"/>
          </p:cNvSpPr>
          <p:nvPr/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/>
          <a:lstStyle/>
          <a:p>
            <a:pPr algn="r"/>
            <a:fld id="{56CE4954-7DC2-4735-B810-3BC55189F701}" type="slidenum">
              <a:rPr lang="en-US" sz="1400">
                <a:solidFill>
                  <a:srgbClr val="FFFFCC"/>
                </a:solidFill>
              </a:rPr>
              <a:pPr algn="r"/>
              <a:t>2</a:t>
            </a:fld>
            <a:endParaRPr lang="en-US" sz="1400">
              <a:solidFill>
                <a:srgbClr val="FFFFCC"/>
              </a:solidFill>
            </a:endParaRPr>
          </a:p>
        </p:txBody>
      </p:sp>
      <p:sp>
        <p:nvSpPr>
          <p:cNvPr id="26631" name="Text Box 9"/>
          <p:cNvSpPr txBox="1">
            <a:spLocks noChangeArrowheads="1"/>
          </p:cNvSpPr>
          <p:nvPr/>
        </p:nvSpPr>
        <p:spPr bwMode="auto">
          <a:xfrm>
            <a:off x="1219200" y="1676400"/>
            <a:ext cx="6934200" cy="1674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sz="2000" i="1" dirty="0">
                <a:solidFill>
                  <a:schemeClr val="tx2"/>
                </a:solidFill>
              </a:rPr>
              <a:t>Co-investigators: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Verdana" pitchFamily="34" charset="0"/>
              </a:rPr>
              <a:t>Thomas M. </a:t>
            </a:r>
            <a:r>
              <a:rPr lang="en-US" sz="2400" dirty="0" err="1">
                <a:solidFill>
                  <a:schemeClr val="tx2"/>
                </a:solidFill>
                <a:latin typeface="Verdana" pitchFamily="34" charset="0"/>
              </a:rPr>
              <a:t>Guterbock</a:t>
            </a:r>
            <a:r>
              <a:rPr lang="en-US" sz="2400" dirty="0">
                <a:solidFill>
                  <a:schemeClr val="tx2"/>
                </a:solidFill>
                <a:latin typeface="Verdana" pitchFamily="34" charset="0"/>
              </a:rPr>
              <a:t>, CSR</a:t>
            </a:r>
          </a:p>
          <a:p>
            <a:pPr algn="l"/>
            <a:r>
              <a:rPr lang="en-US" sz="2400" dirty="0">
                <a:solidFill>
                  <a:schemeClr val="tx2"/>
                </a:solidFill>
                <a:latin typeface="Verdana" pitchFamily="34" charset="0"/>
              </a:rPr>
              <a:t>James H. Lambert, Systems Engineering</a:t>
            </a:r>
          </a:p>
          <a:p>
            <a:pPr>
              <a:spcBef>
                <a:spcPct val="50000"/>
              </a:spcBef>
            </a:pPr>
            <a:endParaRPr lang="en-US" sz="2400" dirty="0">
              <a:latin typeface="Verdana" pitchFamily="34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When everyone leaves work at once …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894A3-76A9-4640-9A46-684B4779499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4375" t="23239" r="18438" b="16197"/>
          <a:stretch>
            <a:fillRect/>
          </a:stretch>
        </p:blipFill>
        <p:spPr bwMode="auto">
          <a:xfrm>
            <a:off x="2286000" y="1447800"/>
            <a:ext cx="5029200" cy="4971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Summary	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658100" cy="4419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smtClean="0"/>
              <a:t>Preview of recommendations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Survey design: 2009 and 2011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Communication techniques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Workplace preparedness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School preparedness and trust in schools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How the scenarios were varied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Factors affecting behavioral response</a:t>
            </a:r>
          </a:p>
          <a:p>
            <a:pPr marL="800100" lvl="3" indent="-342900">
              <a:lnSpc>
                <a:spcPct val="80000"/>
              </a:lnSpc>
            </a:pPr>
            <a:r>
              <a:rPr lang="en-US" sz="1800" dirty="0" smtClean="0"/>
              <a:t>Will they stay or will they go?</a:t>
            </a:r>
            <a:endParaRPr lang="en-US" sz="2400" dirty="0" smtClean="0"/>
          </a:p>
          <a:p>
            <a:pPr>
              <a:lnSpc>
                <a:spcPct val="80000"/>
              </a:lnSpc>
            </a:pPr>
            <a:r>
              <a:rPr lang="en-US" sz="2400" dirty="0" smtClean="0"/>
              <a:t>Implications for emergency planners and managers</a:t>
            </a:r>
          </a:p>
          <a:p>
            <a:pPr marL="342900" lvl="2" indent="-342900">
              <a:lnSpc>
                <a:spcPct val="80000"/>
              </a:lnSpc>
            </a:pPr>
            <a:endParaRPr lang="en-US" sz="2200" dirty="0" smtClean="0"/>
          </a:p>
          <a:p>
            <a:pPr marL="342900" lvl="2" indent="-342900">
              <a:lnSpc>
                <a:spcPct val="80000"/>
              </a:lnSpc>
              <a:buNone/>
            </a:pPr>
            <a:endParaRPr lang="en-US" sz="2200" dirty="0" smtClean="0"/>
          </a:p>
          <a:p>
            <a:pPr>
              <a:lnSpc>
                <a:spcPct val="80000"/>
              </a:lnSpc>
            </a:pPr>
            <a:endParaRPr lang="en-US" sz="2400" dirty="0" smtClean="0"/>
          </a:p>
          <a:p>
            <a:pPr>
              <a:lnSpc>
                <a:spcPct val="80000"/>
              </a:lnSpc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86B36-8CC1-434D-A501-A22ACA7A4007}" type="slidenum">
              <a:rPr lang="en-US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Survey Builds on 2009 Results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447800"/>
            <a:ext cx="8153400" cy="4267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None/>
            </a:pPr>
            <a:r>
              <a:rPr lang="en-US" sz="2400" i="1" dirty="0" smtClean="0"/>
              <a:t>Key 2009 results: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400" dirty="0" smtClean="0"/>
          </a:p>
          <a:p>
            <a:pPr>
              <a:lnSpc>
                <a:spcPct val="80000"/>
              </a:lnSpc>
            </a:pPr>
            <a:r>
              <a:rPr lang="en-US" sz="2200" dirty="0" smtClean="0"/>
              <a:t>One ‘dirty bomb’ far away while at work: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Less than half of respondents would stay at their workplace</a:t>
            </a:r>
          </a:p>
          <a:p>
            <a:pPr>
              <a:lnSpc>
                <a:spcPct val="80000"/>
              </a:lnSpc>
            </a:pPr>
            <a:r>
              <a:rPr lang="en-US" sz="2200" dirty="0" smtClean="0"/>
              <a:t>One bomb a mile away while at work: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Majority would shelter in place at work, though the percentage doing so was less than for those at home</a:t>
            </a: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dirty="0" smtClean="0"/>
              <a:t>Main reasons for leaving earlier: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To be with children or adult members of household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Most of these people say they would remain at their original location if they were assured that their loved ones were safe</a:t>
            </a:r>
          </a:p>
          <a:p>
            <a:pPr>
              <a:lnSpc>
                <a:spcPct val="80000"/>
              </a:lnSpc>
            </a:pPr>
            <a:r>
              <a:rPr lang="en-US" sz="2200" dirty="0" smtClean="0"/>
              <a:t>A dirty bomb incident would trigger evacuation that will cause widespread gridlock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 smtClean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B3DE06-FFD7-4E04-B604-F55479487C6E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34821" name="Slide Number Placeholder 5"/>
          <p:cNvSpPr txBox="1">
            <a:spLocks noGrp="1"/>
          </p:cNvSpPr>
          <p:nvPr/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/>
          <a:lstStyle/>
          <a:p>
            <a:pPr algn="r"/>
            <a:fld id="{F5BD9CDA-9B38-4905-A293-8365B22B8567}" type="slidenum">
              <a:rPr lang="en-US" sz="1400">
                <a:solidFill>
                  <a:srgbClr val="FFFFCC"/>
                </a:solidFill>
              </a:rPr>
              <a:pPr algn="r"/>
              <a:t>5</a:t>
            </a:fld>
            <a:endParaRPr lang="en-US" sz="140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Features of the 2011 Survey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447800"/>
            <a:ext cx="8153400" cy="42672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Telephone interviews conducted by CSR, May-June 2011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Adults working outside the home 10 hrs per week or more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Phone sample design includes cell phones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r>
              <a:rPr lang="en-US" sz="2200" dirty="0" smtClean="0"/>
              <a:t>Fully supported Spanish language interviews</a:t>
            </a:r>
          </a:p>
          <a:p>
            <a:pPr eaLnBrk="1" hangingPunct="1">
              <a:lnSpc>
                <a:spcPct val="80000"/>
              </a:lnSpc>
              <a:buNone/>
            </a:pP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dirty="0" smtClean="0"/>
              <a:t>816 interviews</a:t>
            </a:r>
          </a:p>
          <a:p>
            <a:pPr>
              <a:lnSpc>
                <a:spcPct val="80000"/>
              </a:lnSpc>
            </a:pP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dirty="0" smtClean="0"/>
              <a:t>Margin of error: +/- 4.4 percentage points</a:t>
            </a:r>
          </a:p>
          <a:p>
            <a:pPr lvl="1">
              <a:lnSpc>
                <a:spcPct val="80000"/>
              </a:lnSpc>
              <a:buNone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 smtClean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B3DE06-FFD7-4E04-B604-F55479487C6E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34821" name="Slide Number Placeholder 5"/>
          <p:cNvSpPr txBox="1">
            <a:spLocks noGrp="1"/>
          </p:cNvSpPr>
          <p:nvPr/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/>
          <a:lstStyle/>
          <a:p>
            <a:pPr algn="r"/>
            <a:fld id="{F5BD9CDA-9B38-4905-A293-8365B22B8567}" type="slidenum">
              <a:rPr lang="en-US" sz="1400">
                <a:solidFill>
                  <a:srgbClr val="FFFFCC"/>
                </a:solidFill>
              </a:rPr>
              <a:pPr algn="r"/>
              <a:t>6</a:t>
            </a:fld>
            <a:endParaRPr lang="en-US" sz="140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Geography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772400" cy="44577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2800" dirty="0" smtClean="0"/>
              <a:t>Survey targeted National Capital Region</a:t>
            </a:r>
          </a:p>
          <a:p>
            <a:pPr lvl="1"/>
            <a:r>
              <a:rPr lang="en-US" sz="2000" dirty="0" smtClean="0"/>
              <a:t>ARLINGTON COUNTY, VA</a:t>
            </a:r>
          </a:p>
          <a:p>
            <a:pPr lvl="1"/>
            <a:r>
              <a:rPr lang="en-US" sz="2000" dirty="0" smtClean="0"/>
              <a:t>ALEXANDRIA CITY, VA</a:t>
            </a:r>
          </a:p>
          <a:p>
            <a:pPr lvl="1"/>
            <a:r>
              <a:rPr lang="en-US" sz="2000" dirty="0" smtClean="0"/>
              <a:t>DISTRICT OF COLUMBIA</a:t>
            </a:r>
          </a:p>
          <a:p>
            <a:pPr lvl="1"/>
            <a:r>
              <a:rPr lang="fr-FR" sz="2000" dirty="0" smtClean="0"/>
              <a:t>FAIRFAX COUNTY, VA</a:t>
            </a:r>
          </a:p>
          <a:p>
            <a:pPr lvl="2"/>
            <a:r>
              <a:rPr lang="fr-FR" sz="1600" dirty="0" smtClean="0"/>
              <a:t>FAIRFAX </a:t>
            </a:r>
            <a:r>
              <a:rPr lang="en-US" sz="1600" dirty="0" smtClean="0"/>
              <a:t>CITY, VA</a:t>
            </a:r>
          </a:p>
          <a:p>
            <a:pPr lvl="2"/>
            <a:r>
              <a:rPr lang="fr-FR" sz="1600" dirty="0" smtClean="0"/>
              <a:t>FALLS CHURCH, VA</a:t>
            </a:r>
          </a:p>
          <a:p>
            <a:pPr lvl="1"/>
            <a:r>
              <a:rPr lang="en-US" sz="2000" dirty="0" smtClean="0"/>
              <a:t>LOUDOUN COUNTY, VA</a:t>
            </a:r>
          </a:p>
          <a:p>
            <a:pPr lvl="1"/>
            <a:r>
              <a:rPr lang="en-US" sz="2000" dirty="0" smtClean="0"/>
              <a:t>PRINCE WILLIAM COUNTY, VA</a:t>
            </a:r>
          </a:p>
          <a:p>
            <a:pPr lvl="2"/>
            <a:r>
              <a:rPr lang="en-US" sz="1600" dirty="0" smtClean="0"/>
              <a:t>MANASSAS CITY, VA</a:t>
            </a:r>
          </a:p>
          <a:p>
            <a:pPr lvl="2"/>
            <a:r>
              <a:rPr lang="en-US" sz="1600" dirty="0" smtClean="0"/>
              <a:t>MANASSAS PARK CITY, VA</a:t>
            </a:r>
          </a:p>
          <a:p>
            <a:pPr lvl="1"/>
            <a:r>
              <a:rPr lang="en-US" sz="2000" dirty="0" smtClean="0"/>
              <a:t>MONTGOMERY COUNTY, MD</a:t>
            </a:r>
          </a:p>
          <a:p>
            <a:pPr lvl="1"/>
            <a:r>
              <a:rPr lang="en-US" sz="2000" dirty="0" smtClean="0"/>
              <a:t>PRINCE GEORGE'S COUNTY, MD</a:t>
            </a:r>
          </a:p>
          <a:p>
            <a:pPr>
              <a:buFont typeface="Wingdings" pitchFamily="2" charset="2"/>
              <a:buNone/>
            </a:pPr>
            <a:endParaRPr lang="en-US" sz="200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403999-B414-499E-92D7-7321BF2ABD2C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C71AFB-F998-4197-9D21-746048F6E58D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65263" y="1516559"/>
            <a:ext cx="7678737" cy="769441"/>
          </a:xfrm>
        </p:spPr>
        <p:txBody>
          <a:bodyPr wrap="square" anchor="b">
            <a:spAutoFit/>
          </a:bodyPr>
          <a:lstStyle/>
          <a:p>
            <a:pPr eaLnBrk="1" hangingPunct="1"/>
            <a:r>
              <a:rPr lang="en-US" dirty="0" smtClean="0"/>
              <a:t>How People Communicate</a:t>
            </a:r>
          </a:p>
        </p:txBody>
      </p:sp>
      <p:pic>
        <p:nvPicPr>
          <p:cNvPr id="87044" name="Picture 3" descr="National Capital Reg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2943225"/>
            <a:ext cx="3017838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100" name="Line 4"/>
          <p:cNvSpPr>
            <a:spLocks noChangeShapeType="1"/>
          </p:cNvSpPr>
          <p:nvPr/>
        </p:nvSpPr>
        <p:spPr bwMode="auto">
          <a:xfrm>
            <a:off x="1371600" y="2667000"/>
            <a:ext cx="5867400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Form of Communication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BD75F-0EE7-4E1E-9B48-2CF777E4073F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914400" y="1524000"/>
            <a:ext cx="6629400" cy="609600"/>
          </a:xfrm>
        </p:spPr>
        <p:txBody>
          <a:bodyPr/>
          <a:lstStyle/>
          <a:p>
            <a:r>
              <a:rPr lang="en-US" sz="1800" dirty="0" smtClean="0"/>
              <a:t>What forms of communication do you typically use?   (under normal circumstances)</a:t>
            </a:r>
          </a:p>
          <a:p>
            <a:pPr lvl="1">
              <a:buNone/>
            </a:pPr>
            <a:endParaRPr lang="en-US" sz="1400" dirty="0" smtClean="0"/>
          </a:p>
          <a:p>
            <a:pPr>
              <a:buNone/>
            </a:pPr>
            <a:endParaRPr lang="en-US" sz="1800" dirty="0"/>
          </a:p>
        </p:txBody>
      </p:sp>
      <p:graphicFrame>
        <p:nvGraphicFramePr>
          <p:cNvPr id="6" name="Chart 5"/>
          <p:cNvGraphicFramePr/>
          <p:nvPr/>
        </p:nvGraphicFramePr>
        <p:xfrm>
          <a:off x="1371600" y="2362200"/>
          <a:ext cx="62484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10099" y="5848290"/>
            <a:ext cx="308610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000" dirty="0">
                <a:ea typeface="ＭＳ Ｐゴシック" pitchFamily="-107" charset="-128"/>
              </a:rPr>
              <a:t>Percentages add up to more than 100% because </a:t>
            </a:r>
          </a:p>
          <a:p>
            <a:pPr algn="l"/>
            <a:r>
              <a:rPr lang="en-US" sz="1000" dirty="0">
                <a:ea typeface="ＭＳ Ｐゴシック" pitchFamily="-107" charset="-128"/>
              </a:rPr>
              <a:t>respondents could choose more than one </a:t>
            </a:r>
            <a:r>
              <a:rPr lang="en-US" sz="1000" dirty="0" smtClean="0">
                <a:ea typeface="ＭＳ Ｐゴシック" pitchFamily="-107" charset="-128"/>
              </a:rPr>
              <a:t>response</a:t>
            </a:r>
            <a:endParaRPr lang="en-US" sz="1000" dirty="0">
              <a:ea typeface="ＭＳ Ｐゴシック" pitchFamily="-107" charset="-128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Preferred Form of Communication</a:t>
            </a:r>
            <a:br>
              <a:rPr lang="en-US" sz="3600" dirty="0" smtClean="0"/>
            </a:br>
            <a:r>
              <a:rPr lang="en-US" sz="3600" dirty="0" smtClean="0"/>
              <a:t>During an Emergency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F9C08-B422-4218-AD14-24998C397B5C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graphicFrame>
        <p:nvGraphicFramePr>
          <p:cNvPr id="4" name="Chart 3"/>
          <p:cNvGraphicFramePr/>
          <p:nvPr/>
        </p:nvGraphicFramePr>
        <p:xfrm>
          <a:off x="1143000" y="2057400"/>
          <a:ext cx="71628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762000" y="1295400"/>
            <a:ext cx="7467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4" tIns="45717" rIns="91434" bIns="45717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5000"/>
              <a:buFont typeface="Wingdings" pitchFamily="2" charset="2"/>
              <a:buNone/>
              <a:tabLst/>
              <a:defRPr/>
            </a:pP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kumimoji="0" 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</a:t>
            </a:r>
            <a:r>
              <a:rPr kumimoji="0" lang="en-US" sz="16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</a:t>
            </a:r>
            <a:r>
              <a:rPr lang="en-US" sz="1600" kern="0" dirty="0" smtClean="0">
                <a:solidFill>
                  <a:schemeClr val="tx2"/>
                </a:solidFill>
                <a:latin typeface="+mn-lt"/>
              </a:rPr>
              <a:t>ology would you rely on the most to contact your loved one in an emergency?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23F4E-7B91-4D6D-8500-6CE585B43B55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188" t="18310" r="68750" b="14789"/>
          <a:stretch>
            <a:fillRect/>
          </a:stretch>
        </p:blipFill>
        <p:spPr bwMode="auto">
          <a:xfrm>
            <a:off x="1676400" y="457200"/>
            <a:ext cx="6019800" cy="6149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101013" cy="1071562"/>
          </a:xfrm>
        </p:spPr>
        <p:txBody>
          <a:bodyPr/>
          <a:lstStyle/>
          <a:p>
            <a:r>
              <a:rPr lang="en-US" sz="3600" dirty="0" smtClean="0"/>
              <a:t>Which Puts a Higher Burden on the Cell </a:t>
            </a:r>
            <a:br>
              <a:rPr lang="en-US" sz="3600" dirty="0" smtClean="0"/>
            </a:br>
            <a:r>
              <a:rPr lang="en-US" sz="3600" dirty="0" smtClean="0"/>
              <a:t>Phone System?</a:t>
            </a:r>
            <a:endParaRPr lang="en-US" sz="3600" dirty="0"/>
          </a:p>
        </p:txBody>
      </p:sp>
      <p:graphicFrame>
        <p:nvGraphicFramePr>
          <p:cNvPr id="6" name="Chart 5"/>
          <p:cNvGraphicFramePr/>
          <p:nvPr/>
        </p:nvGraphicFramePr>
        <p:xfrm>
          <a:off x="1219200" y="1900237"/>
          <a:ext cx="6629400" cy="3057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EDC71AFB-F998-4197-9D21-746048F6E58D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65263" y="839788"/>
            <a:ext cx="7678737" cy="1446212"/>
          </a:xfrm>
        </p:spPr>
        <p:txBody>
          <a:bodyPr wrap="square" anchor="b">
            <a:spAutoFit/>
          </a:bodyPr>
          <a:lstStyle/>
          <a:p>
            <a:pPr algn="l" eaLnBrk="1" hangingPunct="1"/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Current Levels of Emergency Preparedness at Work</a:t>
            </a:r>
          </a:p>
        </p:txBody>
      </p:sp>
      <p:pic>
        <p:nvPicPr>
          <p:cNvPr id="87044" name="Picture 3" descr="National Capital Reg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2943225"/>
            <a:ext cx="3017838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100" name="Line 4"/>
          <p:cNvSpPr>
            <a:spLocks noChangeShapeType="1"/>
          </p:cNvSpPr>
          <p:nvPr/>
        </p:nvSpPr>
        <p:spPr bwMode="auto">
          <a:xfrm>
            <a:off x="1371600" y="2667000"/>
            <a:ext cx="5867400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Emergency Plan at Work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>
          <a:xfrm>
            <a:off x="1143000" y="1600200"/>
            <a:ext cx="7162800" cy="609600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Does your workplace have an emergency plan prepared?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2057400" y="2133600"/>
          <a:ext cx="6057900" cy="3448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F9C08-B422-4218-AD14-24998C397B5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Ability to Shelter at Work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>
          <a:xfrm>
            <a:off x="1219200" y="1600200"/>
            <a:ext cx="7162800" cy="609600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How confident are you in your ability to shelter at work?</a:t>
            </a:r>
            <a:endParaRPr lang="en-US" sz="1800" dirty="0">
              <a:solidFill>
                <a:schemeClr val="accent1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5" name="Chart 4"/>
          <p:cNvGraphicFramePr/>
          <p:nvPr/>
        </p:nvGraphicFramePr>
        <p:xfrm>
          <a:off x="1981200" y="2209800"/>
          <a:ext cx="6172200" cy="3448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F9C08-B422-4218-AD14-24998C397B5C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Workplace Characteristics and Perceptions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371600"/>
            <a:ext cx="7658100" cy="4229100"/>
          </a:xfrm>
        </p:spPr>
        <p:txBody>
          <a:bodyPr/>
          <a:lstStyle/>
          <a:p>
            <a:r>
              <a:rPr lang="en-US" sz="2400" dirty="0" smtClean="0"/>
              <a:t>Higher awareness of emergency plans in their workplace:</a:t>
            </a:r>
          </a:p>
          <a:p>
            <a:pPr lvl="1"/>
            <a:r>
              <a:rPr lang="en-US" sz="2000" dirty="0" smtClean="0"/>
              <a:t>People working for local, state, or federal government</a:t>
            </a:r>
          </a:p>
          <a:p>
            <a:pPr lvl="1"/>
            <a:r>
              <a:rPr lang="en-US" sz="2000" dirty="0"/>
              <a:t>The closer people work to the </a:t>
            </a:r>
            <a:r>
              <a:rPr lang="en-US" sz="2000" dirty="0" smtClean="0"/>
              <a:t>District of Columbia</a:t>
            </a:r>
          </a:p>
          <a:p>
            <a:pPr lvl="1"/>
            <a:r>
              <a:rPr lang="en-US" sz="2000" dirty="0" smtClean="0"/>
              <a:t>People working in high rise buildings (4+ stories)</a:t>
            </a:r>
          </a:p>
          <a:p>
            <a:pPr lvl="1"/>
            <a:r>
              <a:rPr lang="en-US" sz="2000" dirty="0" smtClean="0"/>
              <a:t>People in larger workplaces</a:t>
            </a:r>
          </a:p>
          <a:p>
            <a:r>
              <a:rPr lang="en-US" sz="2400" dirty="0" smtClean="0"/>
              <a:t>More confident in their ability to shelter-in-place at work:</a:t>
            </a:r>
          </a:p>
          <a:p>
            <a:pPr lvl="1"/>
            <a:r>
              <a:rPr lang="en-US" sz="2000" dirty="0"/>
              <a:t>People in workplaces with more than 50 </a:t>
            </a:r>
            <a:r>
              <a:rPr lang="en-US" sz="2000" dirty="0" smtClean="0"/>
              <a:t>employees</a:t>
            </a:r>
          </a:p>
          <a:p>
            <a:pPr>
              <a:buNone/>
            </a:pP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4A2E6-B258-4D92-9F59-8672699AD51D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EA36BF-50D8-4F12-901C-E8045F9CF5D0}" type="slidenum">
              <a:rPr lang="en-US"/>
              <a:pPr>
                <a:defRPr/>
              </a:pPr>
              <a:t>17</a:t>
            </a:fld>
            <a:endParaRPr lang="en-US"/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65263" y="923588"/>
            <a:ext cx="7678737" cy="1446550"/>
          </a:xfrm>
        </p:spPr>
        <p:txBody>
          <a:bodyPr wrap="square" anchor="b">
            <a:spAutoFit/>
          </a:bodyPr>
          <a:lstStyle/>
          <a:p>
            <a:pPr eaLnBrk="1" hangingPunct="1"/>
            <a:r>
              <a:rPr lang="en-US" dirty="0" smtClean="0"/>
              <a:t>School Preparedness</a:t>
            </a:r>
            <a:br>
              <a:rPr lang="en-US" dirty="0" smtClean="0"/>
            </a:br>
            <a:r>
              <a:rPr lang="en-US" dirty="0" smtClean="0"/>
              <a:t>and Trust in Schools</a:t>
            </a:r>
          </a:p>
        </p:txBody>
      </p:sp>
      <p:pic>
        <p:nvPicPr>
          <p:cNvPr id="79876" name="Picture 3" descr="National Capital Reg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3200400"/>
            <a:ext cx="3048000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6" name="Line 4"/>
          <p:cNvSpPr>
            <a:spLocks noChangeShapeType="1"/>
          </p:cNvSpPr>
          <p:nvPr/>
        </p:nvSpPr>
        <p:spPr bwMode="auto">
          <a:xfrm>
            <a:off x="1371600" y="2667000"/>
            <a:ext cx="4953000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Emergency Communications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914400" y="1828800"/>
          <a:ext cx="74676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65928" y="1383268"/>
            <a:ext cx="7768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chemeClr val="tx2"/>
                </a:solidFill>
              </a:rPr>
              <a:t>How do you receive information about emergencies at your child's school?</a:t>
            </a:r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257800" y="5867400"/>
            <a:ext cx="308610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000" dirty="0">
                <a:ea typeface="ＭＳ Ｐゴシック" pitchFamily="-107" charset="-128"/>
              </a:rPr>
              <a:t>Percentages add up to more than 100% because </a:t>
            </a:r>
          </a:p>
          <a:p>
            <a:pPr algn="l"/>
            <a:r>
              <a:rPr lang="en-US" sz="1000" dirty="0">
                <a:ea typeface="ＭＳ Ｐゴシック" pitchFamily="-107" charset="-128"/>
              </a:rPr>
              <a:t>respondents could choose more than one </a:t>
            </a:r>
            <a:r>
              <a:rPr lang="en-US" sz="1000" dirty="0" smtClean="0">
                <a:ea typeface="ＭＳ Ｐゴシック" pitchFamily="-107" charset="-128"/>
              </a:rPr>
              <a:t>response</a:t>
            </a:r>
            <a:endParaRPr lang="en-US" sz="1000" dirty="0">
              <a:ea typeface="ＭＳ Ｐゴシック" pitchFamily="-107" charset="-128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914400" y="5867400"/>
            <a:ext cx="3124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1000" dirty="0" smtClean="0">
                <a:ea typeface="ＭＳ Ｐゴシック" pitchFamily="-107" charset="-128"/>
              </a:rPr>
              <a:t>*Survey question does not differentiate between individually dialed calls and automated phone call systems.</a:t>
            </a:r>
            <a:endParaRPr lang="en-US" sz="1000" dirty="0">
              <a:ea typeface="ＭＳ Ｐゴシック" pitchFamily="-107" charset="-12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F9C08-B422-4218-AD14-24998C397B5C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Awareness of School Preparedness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7239000" cy="762000"/>
          </a:xfrm>
        </p:spPr>
        <p:txBody>
          <a:bodyPr/>
          <a:lstStyle/>
          <a:p>
            <a:r>
              <a:rPr lang="en-US" sz="1800" i="1" dirty="0" smtClean="0"/>
              <a:t>Does your child’s school have a plan in place for emergencies?</a:t>
            </a:r>
          </a:p>
          <a:p>
            <a:endParaRPr lang="en-US" sz="1100" dirty="0" smtClean="0">
              <a:latin typeface="Calibri"/>
              <a:ea typeface="Calibri"/>
              <a:cs typeface="Times New Roman"/>
            </a:endParaRPr>
          </a:p>
          <a:p>
            <a:endParaRPr lang="en-US" sz="1100" dirty="0" smtClean="0"/>
          </a:p>
          <a:p>
            <a:endParaRPr lang="en-US" sz="1100" dirty="0" smtClean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914400" y="1981200"/>
          <a:ext cx="72390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724400" y="5486400"/>
            <a:ext cx="337515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+mn-lt"/>
              </a:rPr>
              <a:t>Of Definitely and Probably Responses:</a:t>
            </a:r>
          </a:p>
          <a:p>
            <a:r>
              <a:rPr lang="en-US" sz="1200" dirty="0" smtClean="0">
                <a:latin typeface="+mn-lt"/>
              </a:rPr>
              <a:t>61.5% reported that they were</a:t>
            </a:r>
          </a:p>
          <a:p>
            <a:r>
              <a:rPr lang="en-US" sz="1200" dirty="0" smtClean="0">
                <a:latin typeface="+mn-lt"/>
              </a:rPr>
              <a:t> Somewhat or Very familiar with the plan</a:t>
            </a:r>
          </a:p>
          <a:p>
            <a:endParaRPr lang="en-US" sz="1400" dirty="0">
              <a:latin typeface="+mn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4A2E6-B258-4D92-9F59-8672699AD51D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Emergency Plan at School </a:t>
            </a:r>
            <a:br>
              <a:rPr lang="en-US" sz="3600" dirty="0" smtClean="0"/>
            </a:br>
            <a:r>
              <a:rPr lang="en-US" sz="3600" dirty="0" smtClean="0"/>
              <a:t>by Age of Youngest Child</a:t>
            </a:r>
            <a:endParaRPr lang="en-US" sz="3600" dirty="0"/>
          </a:p>
        </p:txBody>
      </p:sp>
      <p:graphicFrame>
        <p:nvGraphicFramePr>
          <p:cNvPr id="3" name="Chart 2"/>
          <p:cNvGraphicFramePr/>
          <p:nvPr/>
        </p:nvGraphicFramePr>
        <p:xfrm>
          <a:off x="990600" y="1600200"/>
          <a:ext cx="79248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BD75F-0EE7-4E1E-9B48-2CF777E4073F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63246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Percentages shown are for “Definitely” responses only</a:t>
            </a:r>
            <a:endParaRPr lang="en-US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Confidence in School Care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80772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Overall about 65% of respondents are very confident that the school could care for their children for up to 24 hours</a:t>
            </a:r>
          </a:p>
          <a:p>
            <a:r>
              <a:rPr lang="en-US" sz="2400" dirty="0" smtClean="0"/>
              <a:t>No significant difference among counties</a:t>
            </a:r>
          </a:p>
          <a:p>
            <a:r>
              <a:rPr lang="en-US" sz="2400" dirty="0" smtClean="0"/>
              <a:t>70% of Whites and Hispanics are very confident whereas about 50% of Blacks and Asians express confidence</a:t>
            </a:r>
          </a:p>
          <a:p>
            <a:r>
              <a:rPr lang="en-US" sz="2400" dirty="0" smtClean="0"/>
              <a:t>Blacks are the only group in which some indicated complete lack of confidence (7%)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C4A2E6-B258-4D92-9F59-8672699AD51D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C5EA6F-110A-460D-B906-317FA30DD5B5}" type="slidenum">
              <a:rPr lang="en-US"/>
              <a:pPr>
                <a:defRPr/>
              </a:pPr>
              <a:t>22</a:t>
            </a:fld>
            <a:endParaRPr lang="en-US"/>
          </a:p>
        </p:txBody>
      </p:sp>
      <p:sp>
        <p:nvSpPr>
          <p:cNvPr id="61443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65263" y="854075"/>
            <a:ext cx="7678737" cy="1431925"/>
          </a:xfrm>
        </p:spPr>
        <p:txBody>
          <a:bodyPr wrap="square" anchor="b">
            <a:spAutoFit/>
          </a:bodyPr>
          <a:lstStyle/>
          <a:p>
            <a:pPr eaLnBrk="1" hangingPunct="1"/>
            <a:r>
              <a:rPr lang="en-US" smtClean="0"/>
              <a:t>Factors Affecting Behavioral Response</a:t>
            </a:r>
          </a:p>
        </p:txBody>
      </p:sp>
      <p:pic>
        <p:nvPicPr>
          <p:cNvPr id="61444" name="Picture 3" descr="National Capital Reg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3200400"/>
            <a:ext cx="3124200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5636" name="Line 4"/>
          <p:cNvSpPr>
            <a:spLocks noChangeShapeType="1"/>
          </p:cNvSpPr>
          <p:nvPr/>
        </p:nvSpPr>
        <p:spPr bwMode="auto">
          <a:xfrm>
            <a:off x="1371600" y="2667000"/>
            <a:ext cx="4953000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371600" y="3124200"/>
            <a:ext cx="3048000" cy="1554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dirty="0">
                <a:solidFill>
                  <a:schemeClr val="tx2"/>
                </a:solidFill>
              </a:rPr>
              <a:t>Will They Stay or Will They Go?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en-US" sz="4200" dirty="0" smtClean="0"/>
              <a:t>Event Scenarios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528AF6-D605-434F-B581-53F12C2B3F45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447800"/>
            <a:ext cx="7772400" cy="4572000"/>
          </a:xfrm>
        </p:spPr>
        <p:txBody>
          <a:bodyPr/>
          <a:lstStyle/>
          <a:p>
            <a:pPr marL="660400" indent="-660400"/>
            <a:r>
              <a:rPr lang="en-US" sz="2400" dirty="0" smtClean="0"/>
              <a:t>Focus: dirty bomb(s) in the NCR</a:t>
            </a:r>
          </a:p>
          <a:p>
            <a:pPr marL="660400" indent="-660400"/>
            <a:r>
              <a:rPr lang="en-US" sz="2400" dirty="0" smtClean="0"/>
              <a:t>Will residents decide to stay or to go?</a:t>
            </a:r>
          </a:p>
          <a:p>
            <a:pPr marL="660400" indent="-660400"/>
            <a:r>
              <a:rPr lang="en-US" sz="2400" dirty="0" smtClean="0"/>
              <a:t>3 scenarios at increasing hazard levels: Minimum, moderate, maximum</a:t>
            </a:r>
          </a:p>
          <a:p>
            <a:pPr marL="1460500" lvl="2" indent="-660400"/>
            <a:r>
              <a:rPr lang="en-US" sz="1600" dirty="0" smtClean="0"/>
              <a:t>All scenarios were “No Notice” before the event</a:t>
            </a:r>
          </a:p>
          <a:p>
            <a:pPr marL="660400" indent="-660400"/>
            <a:r>
              <a:rPr lang="en-US" sz="2400" dirty="0" smtClean="0"/>
              <a:t>Respondent is presented with two versions of the scenario at the same randomly assigned hazard level</a:t>
            </a:r>
          </a:p>
          <a:p>
            <a:pPr marL="660400" indent="-660400"/>
            <a:r>
              <a:rPr lang="en-US" sz="2400" dirty="0" smtClean="0"/>
              <a:t>Total scenarios evaluated: 1,625</a:t>
            </a:r>
          </a:p>
          <a:p>
            <a:pPr marL="660400" indent="-660400"/>
            <a:endParaRPr lang="en-US" sz="2400" dirty="0" smtClean="0"/>
          </a:p>
          <a:p>
            <a:pPr marL="1035050" lvl="1" indent="-577850">
              <a:buFontTx/>
              <a:buNone/>
            </a:pPr>
            <a:endParaRPr lang="en-US" sz="2000" dirty="0" smtClean="0"/>
          </a:p>
        </p:txBody>
      </p:sp>
      <p:sp>
        <p:nvSpPr>
          <p:cNvPr id="47109" name="Slide Number Placeholder 5"/>
          <p:cNvSpPr txBox="1">
            <a:spLocks noGrp="1"/>
          </p:cNvSpPr>
          <p:nvPr/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/>
          <a:lstStyle/>
          <a:p>
            <a:pPr algn="r"/>
            <a:fld id="{DBF05228-2E03-49A6-874A-D8D7E9C07B6C}" type="slidenum">
              <a:rPr lang="en-US" sz="1400">
                <a:solidFill>
                  <a:srgbClr val="FFFFCC"/>
                </a:solidFill>
              </a:rPr>
              <a:pPr algn="r"/>
              <a:t>23</a:t>
            </a:fld>
            <a:endParaRPr lang="en-US" sz="140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/>
          </p:cNvGraphicFramePr>
          <p:nvPr/>
        </p:nvGraphicFramePr>
        <p:xfrm>
          <a:off x="457200" y="2743200"/>
          <a:ext cx="8305800" cy="2895599"/>
        </p:xfrm>
        <a:graphic>
          <a:graphicData uri="http://schemas.openxmlformats.org/drawingml/2006/table">
            <a:tbl>
              <a:tblPr/>
              <a:tblGrid>
                <a:gridCol w="5031398"/>
                <a:gridCol w="1597269"/>
                <a:gridCol w="1677133"/>
              </a:tblGrid>
              <a:tr h="4641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Minimum Hazard Level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Phone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No Phone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  <a:tr h="72043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Stay or Continue with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41.3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97258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Call, Seek Info, Depends on Situation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8.7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73844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Leave immediately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32.6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55.8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Stay/Go Response by:</a:t>
            </a:r>
            <a:br>
              <a:rPr lang="en-US" sz="3600" dirty="0" smtClean="0"/>
            </a:br>
            <a:r>
              <a:rPr lang="en-US" sz="3600" dirty="0" smtClean="0"/>
              <a:t>Phone Service Working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457200" y="1607403"/>
            <a:ext cx="8229600" cy="830997"/>
          </a:xfrm>
          <a:prstGeom prst="rect">
            <a:avLst/>
          </a:prstGeom>
          <a:solidFill>
            <a:srgbClr val="92D050"/>
          </a:solidFill>
          <a:ln>
            <a:solidFill>
              <a:prstClr val="black"/>
            </a:solidFill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Minimum Hazard: “</a:t>
            </a:r>
            <a:r>
              <a:rPr lang="en-US" sz="1600" dirty="0" smtClean="0"/>
              <a:t>Please imagine that today while you're at work, you hear that a bomb has just exploded in Tyson Corner, VA (or College Park, MD, for VA workers)…</a:t>
            </a:r>
          </a:p>
          <a:p>
            <a:r>
              <a:rPr lang="en-US" sz="1600" b="1" i="1" dirty="0" smtClean="0"/>
              <a:t>no special instructions have been issued for your area</a:t>
            </a:r>
            <a:r>
              <a:rPr lang="en-US" sz="1600" i="1" dirty="0" smtClean="0"/>
              <a:t>.”</a:t>
            </a:r>
            <a:endParaRPr lang="en-US" sz="1600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295400" y="5867400"/>
            <a:ext cx="678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Respondents are asked about their behavior twice, varying whether the phone system (landline and cell) is working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F9C08-B422-4218-AD14-24998C397B5C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/>
          </p:cNvGraphicFramePr>
          <p:nvPr/>
        </p:nvGraphicFramePr>
        <p:xfrm>
          <a:off x="533400" y="2956560"/>
          <a:ext cx="8305800" cy="2758440"/>
        </p:xfrm>
        <a:graphic>
          <a:graphicData uri="http://schemas.openxmlformats.org/drawingml/2006/table">
            <a:tbl>
              <a:tblPr/>
              <a:tblGrid>
                <a:gridCol w="5031398"/>
                <a:gridCol w="1597269"/>
                <a:gridCol w="1677133"/>
              </a:tblGrid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Maximum Hazard Level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74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Phone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74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No Phone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740A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Stay or Continue with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76.5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64.3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Call, Seek Info, Depends on Situation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7162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Leave immediately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30.8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Stay/Go Response by:</a:t>
            </a:r>
            <a:br>
              <a:rPr lang="en-US" sz="3600" dirty="0" smtClean="0"/>
            </a:br>
            <a:r>
              <a:rPr lang="en-US" sz="3600" dirty="0" smtClean="0"/>
              <a:t>Phone Service Working</a:t>
            </a:r>
            <a:endParaRPr lang="en-US" sz="3600" dirty="0"/>
          </a:p>
        </p:txBody>
      </p:sp>
      <p:sp>
        <p:nvSpPr>
          <p:cNvPr id="6" name="Rectangle 5"/>
          <p:cNvSpPr/>
          <p:nvPr/>
        </p:nvSpPr>
        <p:spPr>
          <a:xfrm>
            <a:off x="533400" y="1607403"/>
            <a:ext cx="8305800" cy="1077218"/>
          </a:xfrm>
          <a:prstGeom prst="rect">
            <a:avLst/>
          </a:prstGeom>
          <a:solidFill>
            <a:srgbClr val="F4740A"/>
          </a:solidFill>
          <a:ln>
            <a:solidFill>
              <a:prstClr val="black"/>
            </a:solidFill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Maximum Hazard: “</a:t>
            </a:r>
            <a:r>
              <a:rPr lang="en-US" sz="1600" dirty="0" smtClean="0"/>
              <a:t>Please imagine that it is a weekday afternoon and you are at work when you hear that multiple bombs have exploded in the NCR.  And just now, another bomb has exploded one mile away… </a:t>
            </a:r>
            <a:r>
              <a:rPr lang="en-US" sz="1600" b="1" i="1" dirty="0" smtClean="0"/>
              <a:t>Both you and your loved one are within the cloud’s path and have been asked to shelter in place.”</a:t>
            </a:r>
            <a:endParaRPr lang="en-US" sz="16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1295400" y="5867400"/>
            <a:ext cx="678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Respondents are asked about their behavior twice, varying whether the phone system (landline and cell) is working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F9C08-B422-4218-AD14-24998C397B5C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/>
          </p:cNvGraphicFramePr>
          <p:nvPr/>
        </p:nvGraphicFramePr>
        <p:xfrm>
          <a:off x="533400" y="2819400"/>
          <a:ext cx="8305800" cy="2941320"/>
        </p:xfrm>
        <a:graphic>
          <a:graphicData uri="http://schemas.openxmlformats.org/drawingml/2006/table">
            <a:tbl>
              <a:tblPr/>
              <a:tblGrid>
                <a:gridCol w="5031398"/>
                <a:gridCol w="1597269"/>
                <a:gridCol w="1677133"/>
              </a:tblGrid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Moderate Hazard Level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Respondent SIP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Loved One SIP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79248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Stay or Continue with Activities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79.9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44.6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Call, Seek Info, Depends on Situation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74676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Leave immediately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15.7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43.9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  <p:sp>
        <p:nvSpPr>
          <p:cNvPr id="5" name="Title 4"/>
          <p:cNvSpPr txBox="1">
            <a:spLocks/>
          </p:cNvSpPr>
          <p:nvPr/>
        </p:nvSpPr>
        <p:spPr bwMode="auto">
          <a:xfrm>
            <a:off x="685800" y="338138"/>
            <a:ext cx="810101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Stay/Go Response </a:t>
            </a:r>
            <a:r>
              <a:rPr lang="en-US" sz="36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b</a:t>
            </a: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y:</a:t>
            </a:r>
            <a:b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Who is Sheltering</a:t>
            </a:r>
            <a:r>
              <a:rPr kumimoji="0" lang="en-US" sz="36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in Place?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1607403"/>
            <a:ext cx="8305800" cy="584775"/>
          </a:xfrm>
          <a:prstGeom prst="rect">
            <a:avLst/>
          </a:prstGeom>
          <a:solidFill>
            <a:srgbClr val="FFFF00"/>
          </a:solidFill>
          <a:ln>
            <a:solidFill>
              <a:prstClr val="black"/>
            </a:solidFill>
          </a:ln>
        </p:spPr>
        <p:txBody>
          <a:bodyPr wrap="square">
            <a:spAutoFit/>
          </a:bodyPr>
          <a:lstStyle/>
          <a:p>
            <a:r>
              <a:rPr lang="en-US" sz="1600" dirty="0" smtClean="0"/>
              <a:t>Respondents are asked about their behavior twice, varying whether self or loved one is in path of cloud and, thus, sheltering in place.</a:t>
            </a:r>
            <a:endParaRPr lang="en-US" sz="16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FEB9-C9FF-4967-BE5A-9D29763AF25D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/>
          </p:cNvGraphicFramePr>
          <p:nvPr/>
        </p:nvGraphicFramePr>
        <p:xfrm>
          <a:off x="228600" y="1752600"/>
          <a:ext cx="8762999" cy="2895599"/>
        </p:xfrm>
        <a:graphic>
          <a:graphicData uri="http://schemas.openxmlformats.org/drawingml/2006/table">
            <a:tbl>
              <a:tblPr/>
              <a:tblGrid>
                <a:gridCol w="3505200"/>
                <a:gridCol w="1066800"/>
                <a:gridCol w="990600"/>
                <a:gridCol w="1009649"/>
                <a:gridCol w="1068658"/>
                <a:gridCol w="1122092"/>
              </a:tblGrid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All Hazard Levels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Definitely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Probably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Don’t Know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Probably Not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Definitely Not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Stay or Continue with Activities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69.8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58.2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54.3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48.8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Call, Seek Info, Depends on Situation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10.3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6.9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4.1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5C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Leave immediately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24.0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34.2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34.5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38.9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47.1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</a:tbl>
          </a:graphicData>
        </a:graphic>
      </p:graphicFrame>
      <p:sp>
        <p:nvSpPr>
          <p:cNvPr id="5" name="Title 4"/>
          <p:cNvSpPr txBox="1">
            <a:spLocks/>
          </p:cNvSpPr>
          <p:nvPr/>
        </p:nvSpPr>
        <p:spPr bwMode="auto">
          <a:xfrm>
            <a:off x="533400" y="381000"/>
            <a:ext cx="84582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Stay/Go Response by:</a:t>
            </a:r>
            <a:br>
              <a:rPr kumimoji="0" 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en-US" sz="4000" kern="0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Awareness of Work Emergency </a:t>
            </a:r>
            <a:r>
              <a:rPr lang="en-US" sz="40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</a:t>
            </a:r>
            <a:r>
              <a:rPr lang="en-US" sz="4000" kern="0" noProof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lan</a:t>
            </a:r>
            <a:endParaRPr kumimoji="0" lang="en-US" sz="40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FEB9-C9FF-4967-BE5A-9D29763AF25D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Summary Findings From Scenarios: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76400"/>
            <a:ext cx="76581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smtClean="0"/>
              <a:t>As in the 2009 survey, many will leave work if an incident occurs and they are not asked to shelter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About 44% would leave work immediately if the incident is near their loved one and they are not told to shelter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Majority of workers will comply with SIP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About 80% will stay at work if told to shelter and loved one is not in danger from the incident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If telephone service is not available, the number leaving work increases substantially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Minimum scenario:  33%</a:t>
            </a:r>
            <a:r>
              <a:rPr lang="en-US" sz="2000" dirty="0" smtClean="0">
                <a:sym typeface="Wingdings" pitchFamily="2" charset="2"/>
              </a:rPr>
              <a:t>56%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>
                <a:sym typeface="Wingdings" pitchFamily="2" charset="2"/>
              </a:rPr>
              <a:t>Maximum scenario:  20%31%</a:t>
            </a:r>
            <a:endParaRPr lang="en-US" sz="2000" dirty="0" smtClean="0"/>
          </a:p>
          <a:p>
            <a:pPr>
              <a:lnSpc>
                <a:spcPct val="80000"/>
              </a:lnSpc>
              <a:buNone/>
            </a:pPr>
            <a:endParaRPr lang="en-US" sz="240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6E6AE6-1FC5-44A9-B61F-D6F585427DB3}" type="slidenum">
              <a:rPr lang="en-US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Summary Findings From Scenarios: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smtClean="0"/>
              <a:t>Workers are more likely to leave immediately if: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They don’t think their workplace has an emergency plan in place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Their workplace does not have a critical function in an emergency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Their loved one is a child</a:t>
            </a:r>
          </a:p>
          <a:p>
            <a:pPr>
              <a:lnSpc>
                <a:spcPct val="80000"/>
              </a:lnSpc>
            </a:pPr>
            <a:r>
              <a:rPr lang="en-US" sz="2400" dirty="0" smtClean="0"/>
              <a:t>Parents more likely to leave if: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They are not sure about the school’s emergency plan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They are not “very confident” that school can care for the child</a:t>
            </a:r>
          </a:p>
          <a:p>
            <a:pPr lvl="1">
              <a:lnSpc>
                <a:spcPct val="80000"/>
              </a:lnSpc>
            </a:pPr>
            <a:r>
              <a:rPr lang="en-US" sz="2000" dirty="0" smtClean="0"/>
              <a:t>They think the school’s primary goal should be reuniting children with their parents</a:t>
            </a:r>
          </a:p>
          <a:p>
            <a:pPr lvl="1">
              <a:lnSpc>
                <a:spcPct val="80000"/>
              </a:lnSpc>
            </a:pPr>
            <a:endParaRPr lang="en-US" sz="2000" dirty="0" smtClean="0"/>
          </a:p>
          <a:p>
            <a:pPr>
              <a:lnSpc>
                <a:spcPct val="80000"/>
              </a:lnSpc>
              <a:buNone/>
            </a:pPr>
            <a:endParaRPr lang="en-US" sz="240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6E6AE6-1FC5-44A9-B61F-D6F585427DB3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23F4E-7B91-4D6D-8500-6CE585B43B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pic>
        <p:nvPicPr>
          <p:cNvPr id="3" name="Picture 3" descr="National Capital Reg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3200400"/>
            <a:ext cx="3048000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1371600" y="2667000"/>
            <a:ext cx="4953000" cy="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43000" y="1752600"/>
            <a:ext cx="6934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400" dirty="0" smtClean="0">
                <a:solidFill>
                  <a:schemeClr val="tx2"/>
                </a:solidFill>
                <a:latin typeface="+mj-lt"/>
              </a:rPr>
              <a:t>Practical Implications</a:t>
            </a:r>
            <a:endParaRPr lang="en-US" sz="4400" dirty="0">
              <a:solidFill>
                <a:schemeClr val="tx2"/>
              </a:solidFill>
              <a:latin typeface="+mj-lt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894A3-76A9-4640-9A46-684B47794992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188" t="8451" r="50000" b="13380"/>
          <a:stretch>
            <a:fillRect/>
          </a:stretch>
        </p:blipFill>
        <p:spPr bwMode="auto">
          <a:xfrm>
            <a:off x="1439562" y="990600"/>
            <a:ext cx="7704438" cy="5589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new-york-times-logo.png"/>
          <p:cNvPicPr>
            <a:picLocks noChangeAspect="1"/>
          </p:cNvPicPr>
          <p:nvPr/>
        </p:nvPicPr>
        <p:blipFill>
          <a:blip r:embed="rId3" cstate="print"/>
          <a:srcRect t="32843" b="38693"/>
          <a:stretch>
            <a:fillRect/>
          </a:stretch>
        </p:blipFill>
        <p:spPr>
          <a:xfrm>
            <a:off x="152400" y="152400"/>
            <a:ext cx="4514413" cy="8382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Communications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524000"/>
            <a:ext cx="7658100" cy="40005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smtClean="0"/>
              <a:t>Workers are much more likely to leave the workplace if telephone networks are not functional</a:t>
            </a:r>
          </a:p>
          <a:p>
            <a:pPr>
              <a:lnSpc>
                <a:spcPct val="80000"/>
              </a:lnSpc>
              <a:buNone/>
            </a:pPr>
            <a:endParaRPr lang="en-US" sz="2400" dirty="0" smtClean="0"/>
          </a:p>
          <a:p>
            <a:pPr>
              <a:lnSpc>
                <a:spcPct val="80000"/>
              </a:lnSpc>
              <a:buSzPct val="125000"/>
              <a:buFont typeface="Wingdings" pitchFamily="2" charset="2"/>
              <a:buChar char=""/>
            </a:pPr>
            <a:r>
              <a:rPr lang="en-US" sz="2400" i="1" dirty="0" smtClean="0"/>
              <a:t>Educate the public that text messages place less of a burden on networks than voice calls</a:t>
            </a:r>
          </a:p>
          <a:p>
            <a:pPr>
              <a:lnSpc>
                <a:spcPct val="80000"/>
              </a:lnSpc>
              <a:buSzPct val="125000"/>
              <a:buNone/>
            </a:pPr>
            <a:endParaRPr lang="en-US" sz="2400" i="1" dirty="0" smtClean="0"/>
          </a:p>
          <a:p>
            <a:pPr>
              <a:lnSpc>
                <a:spcPct val="80000"/>
              </a:lnSpc>
              <a:buSzPct val="125000"/>
              <a:buFont typeface="Wingdings" pitchFamily="2" charset="2"/>
              <a:buChar char="F"/>
            </a:pPr>
            <a:r>
              <a:rPr lang="en-US" sz="2400" i="1" dirty="0" smtClean="0"/>
              <a:t>Consider providing temporary capabilities that could boost the capacity of the cell phone network during emergencies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6E6AE6-1FC5-44A9-B61F-D6F585427DB3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Emergency Plans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524000"/>
            <a:ext cx="7658100" cy="40005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400" dirty="0" smtClean="0"/>
              <a:t>Workers are more likely to leave when their workplace does not have an emergency plan or if they are unaware of it</a:t>
            </a:r>
          </a:p>
          <a:p>
            <a:pPr>
              <a:lnSpc>
                <a:spcPct val="80000"/>
              </a:lnSpc>
              <a:buSzPct val="125000"/>
              <a:buFont typeface="Wingdings" pitchFamily="2" charset="2"/>
              <a:buChar char="F"/>
            </a:pPr>
            <a:r>
              <a:rPr lang="en-US" sz="2400" i="1" dirty="0" smtClean="0"/>
              <a:t>Help enterprises create emergency plans and publicize plans that already exist</a:t>
            </a:r>
          </a:p>
          <a:p>
            <a:pPr>
              <a:lnSpc>
                <a:spcPct val="80000"/>
              </a:lnSpc>
              <a:buSzPct val="125000"/>
              <a:buNone/>
            </a:pPr>
            <a:endParaRPr lang="en-US" sz="2400" i="1" dirty="0" smtClean="0"/>
          </a:p>
          <a:p>
            <a:pPr>
              <a:lnSpc>
                <a:spcPct val="80000"/>
              </a:lnSpc>
            </a:pPr>
            <a:r>
              <a:rPr lang="en-US" sz="2400" dirty="0" smtClean="0"/>
              <a:t>Parents are more likely to leave work if they aren’t certain that schools and daycare centers have emergency plans and can take care of their children</a:t>
            </a:r>
          </a:p>
          <a:p>
            <a:pPr>
              <a:lnSpc>
                <a:spcPct val="80000"/>
              </a:lnSpc>
              <a:buSzPct val="125000"/>
              <a:buFont typeface="Wingdings" pitchFamily="2" charset="2"/>
              <a:buChar char="F"/>
            </a:pPr>
            <a:r>
              <a:rPr lang="en-US" sz="2400" i="1" dirty="0" smtClean="0"/>
              <a:t>Make parents aware of school emergency plans</a:t>
            </a:r>
          </a:p>
          <a:p>
            <a:pPr>
              <a:lnSpc>
                <a:spcPct val="80000"/>
              </a:lnSpc>
              <a:buSzPct val="125000"/>
              <a:buFont typeface="Wingdings" pitchFamily="2" charset="2"/>
              <a:buChar char="F"/>
            </a:pPr>
            <a:r>
              <a:rPr lang="en-US" sz="2400" i="1" dirty="0" smtClean="0"/>
              <a:t>Help daycare centers create such plans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6E6AE6-1FC5-44A9-B61F-D6F585427DB3}" type="slidenum">
              <a:rPr lang="en-US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School Procedures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524000"/>
            <a:ext cx="7658100" cy="4000500"/>
          </a:xfrm>
        </p:spPr>
        <p:txBody>
          <a:bodyPr/>
          <a:lstStyle/>
          <a:p>
            <a:pPr>
              <a:lnSpc>
                <a:spcPct val="80000"/>
              </a:lnSpc>
              <a:buSzPct val="125000"/>
            </a:pPr>
            <a:r>
              <a:rPr lang="en-US" sz="2400" dirty="0" smtClean="0"/>
              <a:t>Immediately reuniting children with parents may not be possible in a scenario that requires sheltering in place</a:t>
            </a:r>
            <a:endParaRPr lang="en-US" sz="2400" i="1" dirty="0" smtClean="0"/>
          </a:p>
          <a:p>
            <a:pPr lvl="0">
              <a:lnSpc>
                <a:spcPct val="80000"/>
              </a:lnSpc>
              <a:buSzPct val="125000"/>
              <a:buFont typeface="Wingdings" pitchFamily="2" charset="2"/>
              <a:buChar char="F"/>
            </a:pPr>
            <a:r>
              <a:rPr lang="en-US" sz="2400" i="1" dirty="0" smtClean="0"/>
              <a:t>Help schools drive home message that their primary responsibility in an emergency is to keep kids safe</a:t>
            </a:r>
          </a:p>
          <a:p>
            <a:pPr lvl="0">
              <a:lnSpc>
                <a:spcPct val="80000"/>
              </a:lnSpc>
              <a:buSzPct val="125000"/>
              <a:buFont typeface="Wingdings" pitchFamily="2" charset="2"/>
              <a:buChar char="F"/>
            </a:pPr>
            <a:r>
              <a:rPr lang="en-US" sz="2400" i="1" dirty="0" smtClean="0"/>
              <a:t>Make plans to better inform parents that their children are safe at school and that they can stay at work without undue fear for their children’s safety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6E6AE6-1FC5-44A9-B61F-D6F585427DB3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2721-11D6-4517-840D-A16884DC92FB}" type="slidenum">
              <a:rPr lang="en-US"/>
              <a:pPr>
                <a:defRPr/>
              </a:pPr>
              <a:t>35</a:t>
            </a:fld>
            <a:endParaRPr lang="en-US"/>
          </a:p>
        </p:txBody>
      </p:sp>
      <p:sp>
        <p:nvSpPr>
          <p:cNvPr id="25603" name="Rectangle 1026"/>
          <p:cNvSpPr>
            <a:spLocks noGrp="1" noChangeArrowheads="1"/>
          </p:cNvSpPr>
          <p:nvPr>
            <p:ph type="ctrTitle" idx="4294967295"/>
          </p:nvPr>
        </p:nvSpPr>
        <p:spPr>
          <a:xfrm>
            <a:off x="838200" y="2895600"/>
            <a:ext cx="5486400" cy="11430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NCR Behavioral Survey 2011</a:t>
            </a:r>
            <a:r>
              <a:rPr lang="en-US" sz="2800" dirty="0" smtClean="0"/>
              <a:t>  </a:t>
            </a:r>
            <a:br>
              <a:rPr lang="en-US" sz="2800" dirty="0" smtClean="0"/>
            </a:br>
            <a:r>
              <a:rPr lang="en-US" sz="2800" b="1" dirty="0" smtClean="0">
                <a:solidFill>
                  <a:schemeClr val="tx2"/>
                </a:solidFill>
              </a:rPr>
              <a:t>Work, School or Home?: </a:t>
            </a:r>
            <a:br>
              <a:rPr lang="en-US" sz="2800" b="1" dirty="0" smtClean="0">
                <a:solidFill>
                  <a:schemeClr val="tx2"/>
                </a:solidFill>
              </a:rPr>
            </a:br>
            <a:r>
              <a:rPr lang="en-US" sz="2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Sheltering in Place During</a:t>
            </a:r>
            <a:br>
              <a:rPr lang="en-US" sz="2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8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 Emergency</a:t>
            </a:r>
            <a: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 smtClean="0"/>
          </a:p>
        </p:txBody>
      </p:sp>
      <p:sp>
        <p:nvSpPr>
          <p:cNvPr id="25604" name="Slide Number Placeholder 3"/>
          <p:cNvSpPr txBox="1">
            <a:spLocks noGrp="1"/>
          </p:cNvSpPr>
          <p:nvPr/>
        </p:nvSpPr>
        <p:spPr bwMode="auto">
          <a:xfrm>
            <a:off x="7696200" y="6172200"/>
            <a:ext cx="1047750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4" tIns="45717" rIns="91434" bIns="45717"/>
          <a:lstStyle/>
          <a:p>
            <a:pPr algn="r"/>
            <a:fld id="{2B7F5168-EF84-4803-BB7A-0B7B26109CE5}" type="slidenum">
              <a:rPr lang="en-US" sz="1400">
                <a:solidFill>
                  <a:srgbClr val="FFFFCC"/>
                </a:solidFill>
              </a:rPr>
              <a:pPr algn="r"/>
              <a:t>35</a:t>
            </a:fld>
            <a:endParaRPr lang="en-US" sz="1400">
              <a:solidFill>
                <a:srgbClr val="FFFFCC"/>
              </a:solidFill>
            </a:endParaRPr>
          </a:p>
        </p:txBody>
      </p:sp>
      <p:sp>
        <p:nvSpPr>
          <p:cNvPr id="25605" name="Text Box 1034"/>
          <p:cNvSpPr txBox="1">
            <a:spLocks noChangeArrowheads="1"/>
          </p:cNvSpPr>
          <p:nvPr/>
        </p:nvSpPr>
        <p:spPr bwMode="auto">
          <a:xfrm>
            <a:off x="5851525" y="46799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endParaRPr lang="en-US" sz="2400">
              <a:latin typeface="Verdana" pitchFamily="34" charset="0"/>
            </a:endParaRPr>
          </a:p>
        </p:txBody>
      </p:sp>
      <p:sp>
        <p:nvSpPr>
          <p:cNvPr id="25606" name="Text Box 1039"/>
          <p:cNvSpPr txBox="1">
            <a:spLocks noChangeArrowheads="1"/>
          </p:cNvSpPr>
          <p:nvPr/>
        </p:nvSpPr>
        <p:spPr bwMode="auto">
          <a:xfrm>
            <a:off x="838200" y="4038600"/>
            <a:ext cx="43434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sz="2300" dirty="0" smtClean="0">
                <a:solidFill>
                  <a:schemeClr val="tx2"/>
                </a:solidFill>
                <a:latin typeface="Verdana" pitchFamily="34" charset="0"/>
              </a:rPr>
              <a:t>Questions and follow-up:</a:t>
            </a:r>
          </a:p>
          <a:p>
            <a:pPr eaLnBrk="1" hangingPunct="1"/>
            <a:r>
              <a:rPr lang="en-US" sz="2300" dirty="0" smtClean="0">
                <a:solidFill>
                  <a:schemeClr val="tx2"/>
                </a:solidFill>
                <a:latin typeface="Verdana" pitchFamily="34" charset="0"/>
              </a:rPr>
              <a:t>Janet Clements</a:t>
            </a:r>
          </a:p>
          <a:p>
            <a:pPr eaLnBrk="1" hangingPunct="1"/>
            <a:r>
              <a:rPr lang="en-US" sz="2300" dirty="0" smtClean="0">
                <a:solidFill>
                  <a:schemeClr val="tx2"/>
                </a:solidFill>
                <a:latin typeface="Verdana" pitchFamily="34" charset="0"/>
                <a:hlinkClick r:id="rId3"/>
              </a:rPr>
              <a:t>janet.clements@ahcusa.org</a:t>
            </a:r>
            <a:endParaRPr lang="en-US" sz="2300" dirty="0" smtClean="0">
              <a:solidFill>
                <a:schemeClr val="tx2"/>
              </a:solidFill>
              <a:latin typeface="Verdana" pitchFamily="34" charset="0"/>
            </a:endParaRPr>
          </a:p>
          <a:p>
            <a:pPr eaLnBrk="1" hangingPunct="1"/>
            <a:r>
              <a:rPr lang="en-US" sz="2300" dirty="0" smtClean="0">
                <a:solidFill>
                  <a:schemeClr val="tx2"/>
                </a:solidFill>
                <a:latin typeface="Verdana" pitchFamily="34" charset="0"/>
              </a:rPr>
              <a:t>804-332-2467</a:t>
            </a:r>
          </a:p>
          <a:p>
            <a:pPr eaLnBrk="1" hangingPunct="1"/>
            <a:r>
              <a:rPr lang="en-US" sz="2300" dirty="0" smtClean="0">
                <a:solidFill>
                  <a:schemeClr val="tx2"/>
                </a:solidFill>
                <a:latin typeface="Verdana" pitchFamily="34" charset="0"/>
              </a:rPr>
              <a:t>Full report</a:t>
            </a:r>
            <a:r>
              <a:rPr lang="en-US" sz="2300" dirty="0">
                <a:solidFill>
                  <a:schemeClr val="tx2"/>
                </a:solidFill>
                <a:latin typeface="Verdana" pitchFamily="34" charset="0"/>
              </a:rPr>
              <a:t> </a:t>
            </a:r>
            <a:r>
              <a:rPr lang="en-US" sz="2300" dirty="0" smtClean="0">
                <a:solidFill>
                  <a:schemeClr val="tx2"/>
                </a:solidFill>
                <a:latin typeface="Verdana" pitchFamily="34" charset="0"/>
              </a:rPr>
              <a:t>available on COG portal</a:t>
            </a:r>
          </a:p>
        </p:txBody>
      </p:sp>
      <p:pic>
        <p:nvPicPr>
          <p:cNvPr id="25607" name="Picture 1043" descr="Full Logo CS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" y="304800"/>
            <a:ext cx="4760913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Line 1044"/>
          <p:cNvSpPr>
            <a:spLocks noChangeShapeType="1"/>
          </p:cNvSpPr>
          <p:nvPr/>
        </p:nvSpPr>
        <p:spPr bwMode="auto">
          <a:xfrm>
            <a:off x="381000" y="2133600"/>
            <a:ext cx="84582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5609" name="Picture 11" descr="National Capital Regi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86400" y="3657600"/>
            <a:ext cx="2941638" cy="2479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0" name="Text Box 12"/>
          <p:cNvSpPr txBox="1">
            <a:spLocks noChangeArrowheads="1"/>
          </p:cNvSpPr>
          <p:nvPr/>
        </p:nvSpPr>
        <p:spPr bwMode="auto">
          <a:xfrm>
            <a:off x="6302187" y="685800"/>
            <a:ext cx="213398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/>
              <a:t>November 9, 2011</a:t>
            </a:r>
            <a:endParaRPr lang="en-US" b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CR report presen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old Stripes">
      <a:majorFont>
        <a:latin typeface="Tahom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53882" dir="2700000" algn="ctr" rotWithShape="0">
            <a:schemeClr val="bg2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old Stripes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d Stripes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d Stripes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3103</TotalTime>
  <Pages>8</Pages>
  <Words>1464</Words>
  <Application>Microsoft Office PowerPoint</Application>
  <PresentationFormat>On-screen Show (4:3)</PresentationFormat>
  <Paragraphs>287</Paragraphs>
  <Slides>35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NCR report presentation</vt:lpstr>
      <vt:lpstr> NCR Behavioral Survey 2011   Work, School or Home?:  Sheltering in Place During an Emergency   </vt:lpstr>
      <vt:lpstr>UVa Project Team</vt:lpstr>
      <vt:lpstr>When everyone leaves work at once …</vt:lpstr>
      <vt:lpstr>Presentation Summary </vt:lpstr>
      <vt:lpstr>Survey Builds on 2009 Results</vt:lpstr>
      <vt:lpstr>Features of the 2011 Survey </vt:lpstr>
      <vt:lpstr>Geography</vt:lpstr>
      <vt:lpstr>How People Communicate</vt:lpstr>
      <vt:lpstr>Main Form of Communication</vt:lpstr>
      <vt:lpstr>Preferred Form of Communication During an Emergency</vt:lpstr>
      <vt:lpstr>Slide 11</vt:lpstr>
      <vt:lpstr>Which Puts a Higher Burden on the Cell  Phone System?</vt:lpstr>
      <vt:lpstr>Current Levels of Emergency Preparedness at Work</vt:lpstr>
      <vt:lpstr>Emergency Plan at Work</vt:lpstr>
      <vt:lpstr>Ability to Shelter at Work</vt:lpstr>
      <vt:lpstr>Workplace Characteristics and Perceptions</vt:lpstr>
      <vt:lpstr>School Preparedness and Trust in Schools</vt:lpstr>
      <vt:lpstr>Emergency Communications</vt:lpstr>
      <vt:lpstr>Awareness of School Preparedness</vt:lpstr>
      <vt:lpstr>Emergency Plan at School  by Age of Youngest Child</vt:lpstr>
      <vt:lpstr>Confidence in School Care</vt:lpstr>
      <vt:lpstr>Factors Affecting Behavioral Response</vt:lpstr>
      <vt:lpstr>Event Scenarios</vt:lpstr>
      <vt:lpstr>Stay/Go Response by: Phone Service Working</vt:lpstr>
      <vt:lpstr>Stay/Go Response by: Phone Service Working</vt:lpstr>
      <vt:lpstr>Slide 26</vt:lpstr>
      <vt:lpstr>Slide 27</vt:lpstr>
      <vt:lpstr>Summary Findings From Scenarios:</vt:lpstr>
      <vt:lpstr>Summary Findings From Scenarios:</vt:lpstr>
      <vt:lpstr>Slide 30</vt:lpstr>
      <vt:lpstr>Slide 31</vt:lpstr>
      <vt:lpstr>Communications</vt:lpstr>
      <vt:lpstr>Emergency Plans</vt:lpstr>
      <vt:lpstr>School Procedures</vt:lpstr>
      <vt:lpstr> NCR Behavioral Survey 2011   Work, School or Home?:  Sheltering in Place During an Emergency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Demographics of the Survey Respondents</dc:title>
  <dc:subject>for County Board 10/13/98</dc:subject>
  <dc:creator>labsup</dc:creator>
  <cp:lastModifiedBy>Patricia Warren</cp:lastModifiedBy>
  <cp:revision>266</cp:revision>
  <cp:lastPrinted>2000-09-19T03:06:16Z</cp:lastPrinted>
  <dcterms:created xsi:type="dcterms:W3CDTF">2011-06-15T06:07:10Z</dcterms:created>
  <dcterms:modified xsi:type="dcterms:W3CDTF">2011-11-04T12:02:52Z</dcterms:modified>
</cp:coreProperties>
</file>