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2"/>
  </p:notesMasterIdLst>
  <p:sldIdLst>
    <p:sldId id="256" r:id="rId2"/>
    <p:sldId id="265" r:id="rId3"/>
    <p:sldId id="259" r:id="rId4"/>
    <p:sldId id="257" r:id="rId5"/>
    <p:sldId id="258" r:id="rId6"/>
    <p:sldId id="261" r:id="rId7"/>
    <p:sldId id="260" r:id="rId8"/>
    <p:sldId id="264" r:id="rId9"/>
    <p:sldId id="263" r:id="rId10"/>
    <p:sldId id="266" r:id="rId11"/>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556" autoAdjust="0"/>
  </p:normalViewPr>
  <p:slideViewPr>
    <p:cSldViewPr>
      <p:cViewPr>
        <p:scale>
          <a:sx n="114" d="100"/>
          <a:sy n="114" d="100"/>
        </p:scale>
        <p:origin x="258"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4820"/>
          </a:xfrm>
          <a:prstGeom prst="rect">
            <a:avLst/>
          </a:prstGeom>
        </p:spPr>
        <p:txBody>
          <a:bodyPr vert="horz" lIns="92446" tIns="46223" rIns="92446" bIns="46223" rtlCol="0"/>
          <a:lstStyle>
            <a:lvl1pPr algn="l">
              <a:defRPr sz="1200"/>
            </a:lvl1pPr>
          </a:lstStyle>
          <a:p>
            <a:endParaRPr lang="en-US"/>
          </a:p>
        </p:txBody>
      </p:sp>
      <p:sp>
        <p:nvSpPr>
          <p:cNvPr id="3" name="Date Placeholder 2"/>
          <p:cNvSpPr>
            <a:spLocks noGrp="1"/>
          </p:cNvSpPr>
          <p:nvPr>
            <p:ph type="dt" idx="1"/>
          </p:nvPr>
        </p:nvSpPr>
        <p:spPr>
          <a:xfrm>
            <a:off x="3898102" y="0"/>
            <a:ext cx="2982119" cy="464820"/>
          </a:xfrm>
          <a:prstGeom prst="rect">
            <a:avLst/>
          </a:prstGeom>
        </p:spPr>
        <p:txBody>
          <a:bodyPr vert="horz" lIns="92446" tIns="46223" rIns="92446" bIns="46223" rtlCol="0"/>
          <a:lstStyle>
            <a:lvl1pPr algn="r">
              <a:defRPr sz="1200"/>
            </a:lvl1pPr>
          </a:lstStyle>
          <a:p>
            <a:fld id="{B6716C80-4655-4065-8974-5DAF893035D9}" type="datetimeFigureOut">
              <a:rPr lang="en-US" smtClean="0"/>
              <a:t>11/12/2013</a:t>
            </a:fld>
            <a:endParaRPr lang="en-US"/>
          </a:p>
        </p:txBody>
      </p:sp>
      <p:sp>
        <p:nvSpPr>
          <p:cNvPr id="4" name="Slide Image Placeholder 3"/>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2446" tIns="46223" rIns="92446" bIns="46223" rtlCol="0" anchor="ctr"/>
          <a:lstStyle/>
          <a:p>
            <a:endParaRPr lang="en-US"/>
          </a:p>
        </p:txBody>
      </p:sp>
      <p:sp>
        <p:nvSpPr>
          <p:cNvPr id="5" name="Notes Placeholder 4"/>
          <p:cNvSpPr>
            <a:spLocks noGrp="1"/>
          </p:cNvSpPr>
          <p:nvPr>
            <p:ph type="body" sz="quarter" idx="3"/>
          </p:nvPr>
        </p:nvSpPr>
        <p:spPr>
          <a:xfrm>
            <a:off x="688182" y="4415790"/>
            <a:ext cx="5505450" cy="4183380"/>
          </a:xfrm>
          <a:prstGeom prst="rect">
            <a:avLst/>
          </a:prstGeom>
        </p:spPr>
        <p:txBody>
          <a:bodyPr vert="horz" lIns="92446" tIns="46223" rIns="92446" bIns="4622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2982119" cy="464820"/>
          </a:xfrm>
          <a:prstGeom prst="rect">
            <a:avLst/>
          </a:prstGeom>
        </p:spPr>
        <p:txBody>
          <a:bodyPr vert="horz" lIns="92446" tIns="46223" rIns="92446" bIns="46223" rtlCol="0" anchor="b"/>
          <a:lstStyle>
            <a:lvl1pPr algn="l">
              <a:defRPr sz="1200"/>
            </a:lvl1pPr>
          </a:lstStyle>
          <a:p>
            <a:endParaRPr lang="en-US"/>
          </a:p>
        </p:txBody>
      </p:sp>
      <p:sp>
        <p:nvSpPr>
          <p:cNvPr id="7" name="Slide Number Placeholder 6"/>
          <p:cNvSpPr>
            <a:spLocks noGrp="1"/>
          </p:cNvSpPr>
          <p:nvPr>
            <p:ph type="sldNum" sz="quarter" idx="5"/>
          </p:nvPr>
        </p:nvSpPr>
        <p:spPr>
          <a:xfrm>
            <a:off x="3898102" y="8829967"/>
            <a:ext cx="2982119" cy="464820"/>
          </a:xfrm>
          <a:prstGeom prst="rect">
            <a:avLst/>
          </a:prstGeom>
        </p:spPr>
        <p:txBody>
          <a:bodyPr vert="horz" lIns="92446" tIns="46223" rIns="92446" bIns="46223" rtlCol="0" anchor="b"/>
          <a:lstStyle>
            <a:lvl1pPr algn="r">
              <a:defRPr sz="1200"/>
            </a:lvl1pPr>
          </a:lstStyle>
          <a:p>
            <a:fld id="{CBDFF4AA-0223-4A50-BF48-854DAA825DEF}" type="slidenum">
              <a:rPr lang="en-US" smtClean="0"/>
              <a:t>‹#›</a:t>
            </a:fld>
            <a:endParaRPr lang="en-US"/>
          </a:p>
        </p:txBody>
      </p:sp>
    </p:spTree>
    <p:extLst>
      <p:ext uri="{BB962C8B-B14F-4D97-AF65-F5344CB8AC3E}">
        <p14:creationId xmlns:p14="http://schemas.microsoft.com/office/powerpoint/2010/main" val="16013043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BDFF4AA-0223-4A50-BF48-854DAA825DEF}" type="slidenum">
              <a:rPr lang="en-US" smtClean="0"/>
              <a:t>4</a:t>
            </a:fld>
            <a:endParaRPr lang="en-US"/>
          </a:p>
        </p:txBody>
      </p:sp>
    </p:spTree>
    <p:extLst>
      <p:ext uri="{BB962C8B-B14F-4D97-AF65-F5344CB8AC3E}">
        <p14:creationId xmlns:p14="http://schemas.microsoft.com/office/powerpoint/2010/main" val="36181895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mtClean="0">
              <a:latin typeface="Arial" pitchFamily="34" charset="0"/>
            </a:endParaRPr>
          </a:p>
        </p:txBody>
      </p:sp>
      <p:sp>
        <p:nvSpPr>
          <p:cNvPr id="44036" name="Slide Number Placeholder 3"/>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3925">
              <a:defRPr>
                <a:solidFill>
                  <a:schemeClr val="tx1"/>
                </a:solidFill>
                <a:latin typeface="Arial" pitchFamily="34" charset="0"/>
              </a:defRPr>
            </a:lvl1pPr>
            <a:lvl2pPr marL="742950" indent="-285750" defTabSz="923925">
              <a:defRPr>
                <a:solidFill>
                  <a:schemeClr val="tx1"/>
                </a:solidFill>
                <a:latin typeface="Arial" pitchFamily="34" charset="0"/>
              </a:defRPr>
            </a:lvl2pPr>
            <a:lvl3pPr marL="1143000" indent="-228600" defTabSz="923925">
              <a:defRPr>
                <a:solidFill>
                  <a:schemeClr val="tx1"/>
                </a:solidFill>
                <a:latin typeface="Arial" pitchFamily="34" charset="0"/>
              </a:defRPr>
            </a:lvl3pPr>
            <a:lvl4pPr marL="1600200" indent="-228600" defTabSz="923925">
              <a:defRPr>
                <a:solidFill>
                  <a:schemeClr val="tx1"/>
                </a:solidFill>
                <a:latin typeface="Arial" pitchFamily="34" charset="0"/>
              </a:defRPr>
            </a:lvl4pPr>
            <a:lvl5pPr marL="2057400" indent="-228600" defTabSz="923925">
              <a:defRPr>
                <a:solidFill>
                  <a:schemeClr val="tx1"/>
                </a:solidFill>
                <a:latin typeface="Arial" pitchFamily="34" charset="0"/>
              </a:defRPr>
            </a:lvl5pPr>
            <a:lvl6pPr marL="2514600" indent="-228600" defTabSz="923925" eaLnBrk="0" fontAlgn="base" hangingPunct="0">
              <a:spcBef>
                <a:spcPct val="0"/>
              </a:spcBef>
              <a:spcAft>
                <a:spcPct val="0"/>
              </a:spcAft>
              <a:defRPr>
                <a:solidFill>
                  <a:schemeClr val="tx1"/>
                </a:solidFill>
                <a:latin typeface="Arial" pitchFamily="34" charset="0"/>
              </a:defRPr>
            </a:lvl6pPr>
            <a:lvl7pPr marL="2971800" indent="-228600" defTabSz="923925" eaLnBrk="0" fontAlgn="base" hangingPunct="0">
              <a:spcBef>
                <a:spcPct val="0"/>
              </a:spcBef>
              <a:spcAft>
                <a:spcPct val="0"/>
              </a:spcAft>
              <a:defRPr>
                <a:solidFill>
                  <a:schemeClr val="tx1"/>
                </a:solidFill>
                <a:latin typeface="Arial" pitchFamily="34" charset="0"/>
              </a:defRPr>
            </a:lvl7pPr>
            <a:lvl8pPr marL="3429000" indent="-228600" defTabSz="923925" eaLnBrk="0" fontAlgn="base" hangingPunct="0">
              <a:spcBef>
                <a:spcPct val="0"/>
              </a:spcBef>
              <a:spcAft>
                <a:spcPct val="0"/>
              </a:spcAft>
              <a:defRPr>
                <a:solidFill>
                  <a:schemeClr val="tx1"/>
                </a:solidFill>
                <a:latin typeface="Arial" pitchFamily="34" charset="0"/>
              </a:defRPr>
            </a:lvl8pPr>
            <a:lvl9pPr marL="3886200" indent="-228600" defTabSz="923925" eaLnBrk="0" fontAlgn="base" hangingPunct="0">
              <a:spcBef>
                <a:spcPct val="0"/>
              </a:spcBef>
              <a:spcAft>
                <a:spcPct val="0"/>
              </a:spcAft>
              <a:defRPr>
                <a:solidFill>
                  <a:schemeClr val="tx1"/>
                </a:solidFill>
                <a:latin typeface="Arial" pitchFamily="34" charset="0"/>
              </a:defRPr>
            </a:lvl9pPr>
          </a:lstStyle>
          <a:p>
            <a:fld id="{0413AA32-35CD-4725-83ED-E1BB809311E3}" type="slidenum">
              <a:rPr lang="en-US" smtClean="0">
                <a:solidFill>
                  <a:srgbClr val="000000"/>
                </a:solidFill>
              </a:rPr>
              <a:pPr/>
              <a:t>8</a:t>
            </a:fld>
            <a:endParaRPr 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4A1483A-F8B6-4F7F-B69E-A2BC8C69CF42}" type="datetime1">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13303510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8A1061D-2D21-4067-91C9-626D0A474A5D}" type="datetime1">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34853676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1E86C77-2B43-4DC6-89F7-45657E38A3BA}" type="datetime1">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302362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1F51E87-6304-47D7-8BB9-78455BCA1B88}" type="datetime1">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2119716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2BBA5FD-2D7D-4931-BAB0-A41F24C7ED88}" type="datetime1">
              <a:rPr lang="en-US" smtClean="0"/>
              <a:t>11/12/2013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1479967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9B83DDD-B819-4FC7-A0DE-679BE75EBA1E}" type="datetime1">
              <a:rPr lang="en-US" smtClean="0"/>
              <a:t>11/12/2013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32712115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40F238-6C77-4FE7-958A-35FB12682D79}" type="datetime1">
              <a:rPr lang="en-US" smtClean="0"/>
              <a:t>11/12/2013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4287113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F97A29F-64E5-477E-A610-370E7858875D}" type="datetime1">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1553296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A79C57-DC3C-43C3-88C5-F0C814179D8D}" type="datetime1">
              <a:rPr lang="en-US" smtClean="0"/>
              <a:t>11/12/2013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19841586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A7A0641-8789-4FA1-9791-82313F5B372B}" type="datetime1">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964036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559217-C1C8-4450-860E-6309C75C61D3}" type="datetime1">
              <a:rPr lang="en-US" smtClean="0"/>
              <a:t>11/12/2013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AEA79D-686C-4970-BB1B-E4C8D0EF29EA}" type="slidenum">
              <a:rPr lang="en-US" smtClean="0"/>
              <a:t>‹#›</a:t>
            </a:fld>
            <a:endParaRPr lang="en-US"/>
          </a:p>
        </p:txBody>
      </p:sp>
    </p:spTree>
    <p:extLst>
      <p:ext uri="{BB962C8B-B14F-4D97-AF65-F5344CB8AC3E}">
        <p14:creationId xmlns:p14="http://schemas.microsoft.com/office/powerpoint/2010/main" val="35873303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89AE9-39DE-4146-9F4C-42898B291086}" type="datetime1">
              <a:rPr lang="en-US" smtClean="0"/>
              <a:t>11/12/2013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AEA79D-686C-4970-BB1B-E4C8D0EF29EA}" type="slidenum">
              <a:rPr lang="en-US" smtClean="0"/>
              <a:t>‹#›</a:t>
            </a:fld>
            <a:endParaRPr lang="en-US"/>
          </a:p>
        </p:txBody>
      </p:sp>
    </p:spTree>
    <p:extLst>
      <p:ext uri="{BB962C8B-B14F-4D97-AF65-F5344CB8AC3E}">
        <p14:creationId xmlns:p14="http://schemas.microsoft.com/office/powerpoint/2010/main" val="19979945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618" t="34225" r="13319" b="14813"/>
          <a:stretch/>
        </p:blipFill>
        <p:spPr bwMode="auto">
          <a:xfrm>
            <a:off x="381000" y="2819400"/>
            <a:ext cx="4859088" cy="33666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685800" y="304800"/>
            <a:ext cx="7772400" cy="1470025"/>
          </a:xfrm>
        </p:spPr>
        <p:txBody>
          <a:bodyPr>
            <a:normAutofit fontScale="90000"/>
          </a:bodyPr>
          <a:lstStyle/>
          <a:p>
            <a:r>
              <a:rPr lang="en-US" dirty="0" smtClean="0"/>
              <a:t>Traffic Signal Operations Practices in Metropolitan Washington and Other Cities</a:t>
            </a:r>
            <a:endParaRPr lang="en-US" dirty="0"/>
          </a:p>
        </p:txBody>
      </p:sp>
      <p:sp>
        <p:nvSpPr>
          <p:cNvPr id="4" name="Rectangle 3"/>
          <p:cNvSpPr>
            <a:spLocks noGrp="1" noChangeArrowheads="1"/>
          </p:cNvSpPr>
          <p:nvPr>
            <p:ph type="subTitle" idx="1"/>
          </p:nvPr>
        </p:nvSpPr>
        <p:spPr>
          <a:xfrm>
            <a:off x="2133600" y="4648200"/>
            <a:ext cx="6400800" cy="1752600"/>
          </a:xfrm>
        </p:spPr>
        <p:txBody>
          <a:bodyPr>
            <a:normAutofit fontScale="62500" lnSpcReduction="20000"/>
          </a:bodyPr>
          <a:lstStyle/>
          <a:p>
            <a:pPr algn="r" eaLnBrk="1" hangingPunct="1">
              <a:lnSpc>
                <a:spcPct val="80000"/>
              </a:lnSpc>
              <a:spcBef>
                <a:spcPct val="50000"/>
              </a:spcBef>
              <a:defRPr/>
            </a:pPr>
            <a:endParaRPr lang="en-US" sz="2800" b="1" dirty="0" smtClean="0">
              <a:latin typeface="Arial" pitchFamily="34" charset="0"/>
              <a:cs typeface="Arial" pitchFamily="34" charset="0"/>
            </a:endParaRPr>
          </a:p>
          <a:p>
            <a:pPr algn="r" eaLnBrk="1" hangingPunct="1">
              <a:lnSpc>
                <a:spcPct val="80000"/>
              </a:lnSpc>
              <a:spcBef>
                <a:spcPct val="50000"/>
              </a:spcBef>
              <a:defRPr/>
            </a:pPr>
            <a:r>
              <a:rPr lang="en-US" sz="2800" dirty="0" smtClean="0"/>
              <a:t>Marco </a:t>
            </a:r>
            <a:r>
              <a:rPr lang="en-US" sz="2800" dirty="0" err="1" smtClean="0"/>
              <a:t>Trigueros</a:t>
            </a:r>
            <a:r>
              <a:rPr lang="en-US" sz="2800" dirty="0" smtClean="0"/>
              <a:t>, P.E.</a:t>
            </a:r>
          </a:p>
          <a:p>
            <a:pPr algn="r" eaLnBrk="1" hangingPunct="1">
              <a:lnSpc>
                <a:spcPct val="80000"/>
              </a:lnSpc>
              <a:defRPr/>
            </a:pPr>
            <a:r>
              <a:rPr lang="en-US" sz="2800" dirty="0" smtClean="0"/>
              <a:t>COG/TPB Staff</a:t>
            </a:r>
          </a:p>
          <a:p>
            <a:pPr algn="r" eaLnBrk="1" hangingPunct="1">
              <a:lnSpc>
                <a:spcPct val="80000"/>
              </a:lnSpc>
              <a:defRPr/>
            </a:pPr>
            <a:endParaRPr lang="en-US" sz="2800" dirty="0" smtClean="0"/>
          </a:p>
          <a:p>
            <a:pPr algn="r" eaLnBrk="1" hangingPunct="1">
              <a:lnSpc>
                <a:spcPct val="80000"/>
              </a:lnSpc>
              <a:defRPr/>
            </a:pPr>
            <a:endParaRPr lang="en-US" sz="2800" dirty="0" smtClean="0"/>
          </a:p>
          <a:p>
            <a:pPr algn="r" eaLnBrk="1" hangingPunct="1">
              <a:lnSpc>
                <a:spcPct val="80000"/>
              </a:lnSpc>
              <a:defRPr/>
            </a:pPr>
            <a:r>
              <a:rPr lang="en-US" sz="2400" dirty="0" smtClean="0"/>
              <a:t>Traffic Signals Subcommittee</a:t>
            </a:r>
          </a:p>
          <a:p>
            <a:pPr algn="r" eaLnBrk="1" hangingPunct="1">
              <a:lnSpc>
                <a:spcPct val="80000"/>
              </a:lnSpc>
              <a:defRPr/>
            </a:pPr>
            <a:r>
              <a:rPr lang="en-US" sz="2400" dirty="0" smtClean="0"/>
              <a:t>November </a:t>
            </a:r>
            <a:r>
              <a:rPr lang="en-US" sz="2400" dirty="0" smtClean="0"/>
              <a:t>12, </a:t>
            </a:r>
            <a:r>
              <a:rPr lang="en-US" sz="2400" dirty="0" smtClean="0"/>
              <a:t>2013</a:t>
            </a:r>
            <a:endParaRPr lang="en-US" sz="2400" b="1" dirty="0" smtClean="0">
              <a:effectLst/>
              <a:latin typeface="Arial" charset="0"/>
            </a:endParaRPr>
          </a:p>
          <a:p>
            <a:pPr algn="r" eaLnBrk="1" hangingPunct="1">
              <a:lnSpc>
                <a:spcPct val="80000"/>
              </a:lnSpc>
              <a:defRPr/>
            </a:pPr>
            <a:endParaRPr lang="en-US" sz="2800" b="1" dirty="0" smtClean="0">
              <a:latin typeface="Arial" charset="0"/>
            </a:endParaRPr>
          </a:p>
        </p:txBody>
      </p:sp>
      <p:pic>
        <p:nvPicPr>
          <p:cNvPr id="3075"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17865" t="33863" r="14482" b="14800"/>
          <a:stretch/>
        </p:blipFill>
        <p:spPr bwMode="auto">
          <a:xfrm>
            <a:off x="4828309" y="2057400"/>
            <a:ext cx="3908439" cy="27847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229600" y="76200"/>
            <a:ext cx="914400" cy="369332"/>
          </a:xfrm>
          <a:prstGeom prst="rect">
            <a:avLst/>
          </a:prstGeom>
          <a:noFill/>
        </p:spPr>
        <p:txBody>
          <a:bodyPr wrap="square" rtlCol="0">
            <a:spAutoFit/>
          </a:bodyPr>
          <a:lstStyle/>
          <a:p>
            <a:r>
              <a:rPr lang="en-US" dirty="0" smtClean="0"/>
              <a:t>Item #5</a:t>
            </a:r>
            <a:endParaRPr lang="en-US" dirty="0"/>
          </a:p>
        </p:txBody>
      </p:sp>
    </p:spTree>
    <p:extLst>
      <p:ext uri="{BB962C8B-B14F-4D97-AF65-F5344CB8AC3E}">
        <p14:creationId xmlns:p14="http://schemas.microsoft.com/office/powerpoint/2010/main" val="111550893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Overview</a:t>
            </a:r>
            <a:endParaRPr lang="en-US" dirty="0"/>
          </a:p>
        </p:txBody>
      </p:sp>
      <p:sp>
        <p:nvSpPr>
          <p:cNvPr id="3" name="Content Placeholder 2"/>
          <p:cNvSpPr>
            <a:spLocks noGrp="1"/>
          </p:cNvSpPr>
          <p:nvPr>
            <p:ph idx="1"/>
          </p:nvPr>
        </p:nvSpPr>
        <p:spPr/>
        <p:txBody>
          <a:bodyPr/>
          <a:lstStyle/>
          <a:p>
            <a:r>
              <a:rPr lang="en-US" dirty="0" smtClean="0"/>
              <a:t>Discussion at September TPB regarding the importance of traffic signal optimization and </a:t>
            </a:r>
            <a:r>
              <a:rPr lang="en-US" dirty="0" smtClean="0"/>
              <a:t>initiatives in other cities</a:t>
            </a:r>
            <a:endParaRPr lang="en-US" dirty="0" smtClean="0"/>
          </a:p>
          <a:p>
            <a:pPr lvl="1"/>
            <a:r>
              <a:rPr lang="en-US" dirty="0" smtClean="0"/>
              <a:t>Los Angeles </a:t>
            </a:r>
            <a:r>
              <a:rPr lang="en-US" dirty="0"/>
              <a:t>Automated Traffic Surveillance and Control</a:t>
            </a:r>
          </a:p>
          <a:p>
            <a:pPr lvl="1"/>
            <a:r>
              <a:rPr lang="en-US" dirty="0" smtClean="0"/>
              <a:t>New York’s Midtown in Motion</a:t>
            </a:r>
          </a:p>
          <a:p>
            <a:r>
              <a:rPr lang="en-US" dirty="0" smtClean="0"/>
              <a:t>Need Input from partners to highlight </a:t>
            </a:r>
            <a:r>
              <a:rPr lang="en-US" dirty="0" smtClean="0"/>
              <a:t>planned and </a:t>
            </a:r>
            <a:r>
              <a:rPr lang="en-US" dirty="0" smtClean="0"/>
              <a:t>ongoing projects</a:t>
            </a:r>
          </a:p>
        </p:txBody>
      </p:sp>
      <p:sp>
        <p:nvSpPr>
          <p:cNvPr id="4" name="Slide Number Placeholder 3"/>
          <p:cNvSpPr>
            <a:spLocks noGrp="1"/>
          </p:cNvSpPr>
          <p:nvPr>
            <p:ph type="sldNum" sz="quarter" idx="12"/>
          </p:nvPr>
        </p:nvSpPr>
        <p:spPr/>
        <p:txBody>
          <a:bodyPr/>
          <a:lstStyle/>
          <a:p>
            <a:fld id="{E1AEA79D-686C-4970-BB1B-E4C8D0EF29EA}" type="slidenum">
              <a:rPr lang="en-US" smtClean="0"/>
              <a:t>2</a:t>
            </a:fld>
            <a:endParaRPr lang="en-US"/>
          </a:p>
        </p:txBody>
      </p:sp>
    </p:spTree>
    <p:extLst>
      <p:ext uri="{BB962C8B-B14F-4D97-AF65-F5344CB8AC3E}">
        <p14:creationId xmlns:p14="http://schemas.microsoft.com/office/powerpoint/2010/main" val="556691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ATSAC</a:t>
            </a:r>
            <a:endParaRPr lang="en-US" dirty="0"/>
          </a:p>
        </p:txBody>
      </p:sp>
      <p:sp>
        <p:nvSpPr>
          <p:cNvPr id="3" name="Content Placeholder 2"/>
          <p:cNvSpPr>
            <a:spLocks noGrp="1"/>
          </p:cNvSpPr>
          <p:nvPr>
            <p:ph idx="1"/>
          </p:nvPr>
        </p:nvSpPr>
        <p:spPr>
          <a:xfrm>
            <a:off x="457200" y="1295400"/>
            <a:ext cx="4114800" cy="4830763"/>
          </a:xfrm>
        </p:spPr>
        <p:txBody>
          <a:bodyPr anchor="ctr">
            <a:normAutofit fontScale="62500" lnSpcReduction="20000"/>
          </a:bodyPr>
          <a:lstStyle/>
          <a:p>
            <a:r>
              <a:rPr lang="en-US" dirty="0" smtClean="0"/>
              <a:t>Automated Traffic Surveillance and Control</a:t>
            </a:r>
          </a:p>
          <a:p>
            <a:pPr marL="342900" lvl="1" indent="-342900">
              <a:buFont typeface="Arial" pitchFamily="34" charset="0"/>
              <a:buChar char="•"/>
            </a:pPr>
            <a:r>
              <a:rPr lang="en-US" dirty="0"/>
              <a:t>Adaptive Traffic Control System software brought online in 2001 – available through </a:t>
            </a:r>
            <a:r>
              <a:rPr lang="en-US" dirty="0" err="1" smtClean="0"/>
              <a:t>McTrans</a:t>
            </a:r>
            <a:endParaRPr lang="en-US" dirty="0" smtClean="0"/>
          </a:p>
          <a:p>
            <a:r>
              <a:rPr lang="en-US" dirty="0" smtClean="0"/>
              <a:t>Equipment installed over 30 years</a:t>
            </a:r>
          </a:p>
          <a:p>
            <a:pPr lvl="1"/>
            <a:r>
              <a:rPr lang="en-US" dirty="0" smtClean="0"/>
              <a:t>4,400 Signals within the City of Los Angeles</a:t>
            </a:r>
          </a:p>
          <a:p>
            <a:pPr lvl="1"/>
            <a:r>
              <a:rPr lang="en-US" dirty="0" smtClean="0"/>
              <a:t>21,000 system detectors in place</a:t>
            </a:r>
          </a:p>
          <a:p>
            <a:r>
              <a:rPr lang="en-US" dirty="0" smtClean="0"/>
              <a:t>Functionality</a:t>
            </a:r>
          </a:p>
          <a:p>
            <a:pPr lvl="1"/>
            <a:r>
              <a:rPr lang="en-US" dirty="0" smtClean="0"/>
              <a:t>ATCS</a:t>
            </a:r>
          </a:p>
          <a:p>
            <a:pPr lvl="1"/>
            <a:r>
              <a:rPr lang="en-US" dirty="0" smtClean="0"/>
              <a:t>TSP</a:t>
            </a:r>
          </a:p>
          <a:p>
            <a:pPr lvl="1"/>
            <a:r>
              <a:rPr lang="en-US" dirty="0" smtClean="0"/>
              <a:t>CCTV</a:t>
            </a:r>
          </a:p>
          <a:p>
            <a:pPr lvl="1"/>
            <a:r>
              <a:rPr lang="en-US" dirty="0"/>
              <a:t>T</a:t>
            </a:r>
            <a:r>
              <a:rPr lang="en-US" dirty="0" smtClean="0"/>
              <a:t>raveler information</a:t>
            </a:r>
          </a:p>
          <a:p>
            <a:r>
              <a:rPr lang="en-US" dirty="0" smtClean="0"/>
              <a:t>Results</a:t>
            </a:r>
          </a:p>
          <a:p>
            <a:pPr lvl="1"/>
            <a:r>
              <a:rPr lang="en-US" dirty="0" smtClean="0"/>
              <a:t>12% reduction in delay</a:t>
            </a:r>
          </a:p>
          <a:p>
            <a:pPr lvl="1"/>
            <a:r>
              <a:rPr lang="en-US" dirty="0" smtClean="0"/>
              <a:t>16% in average speeds</a:t>
            </a:r>
            <a:endParaRPr lang="en-US" dirty="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437" t="16375" r="28826" b="14175"/>
          <a:stretch/>
        </p:blipFill>
        <p:spPr bwMode="auto">
          <a:xfrm>
            <a:off x="4648200" y="1295400"/>
            <a:ext cx="4274319" cy="47291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E1AEA79D-686C-4970-BB1B-E4C8D0EF29EA}" type="slidenum">
              <a:rPr lang="en-US" smtClean="0"/>
              <a:t>3</a:t>
            </a:fld>
            <a:endParaRPr lang="en-US"/>
          </a:p>
        </p:txBody>
      </p:sp>
    </p:spTree>
    <p:extLst>
      <p:ext uri="{BB962C8B-B14F-4D97-AF65-F5344CB8AC3E}">
        <p14:creationId xmlns:p14="http://schemas.microsoft.com/office/powerpoint/2010/main" val="26283655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43712"/>
          </a:xfrm>
        </p:spPr>
        <p:txBody>
          <a:bodyPr>
            <a:normAutofit fontScale="90000"/>
          </a:bodyPr>
          <a:lstStyle/>
          <a:p>
            <a:r>
              <a:rPr lang="en-US" dirty="0" smtClean="0"/>
              <a:t>ATSAC Media </a:t>
            </a:r>
            <a:r>
              <a:rPr lang="en-US" dirty="0" smtClean="0"/>
              <a:t>Coverage</a:t>
            </a:r>
            <a:endParaRPr lang="en-US" dirty="0"/>
          </a:p>
        </p:txBody>
      </p:sp>
      <p:sp>
        <p:nvSpPr>
          <p:cNvPr id="3" name="Content Placeholder 2"/>
          <p:cNvSpPr>
            <a:spLocks noGrp="1"/>
          </p:cNvSpPr>
          <p:nvPr>
            <p:ph idx="1"/>
          </p:nvPr>
        </p:nvSpPr>
        <p:spPr>
          <a:xfrm>
            <a:off x="457200" y="896112"/>
            <a:ext cx="4038600" cy="5230051"/>
          </a:xfrm>
        </p:spPr>
        <p:txBody>
          <a:bodyPr anchor="ctr">
            <a:normAutofit fontScale="55000" lnSpcReduction="20000"/>
          </a:bodyPr>
          <a:lstStyle/>
          <a:p>
            <a:pPr marL="0" indent="0" algn="ctr">
              <a:buNone/>
            </a:pPr>
            <a:r>
              <a:rPr lang="en-US" i="1" dirty="0" smtClean="0"/>
              <a:t>To Fight Gridlock, Los Angeles Synchronizes Every Red Light</a:t>
            </a:r>
          </a:p>
          <a:p>
            <a:pPr marL="0" indent="0" algn="ctr">
              <a:buNone/>
            </a:pPr>
            <a:endParaRPr lang="en-US" i="1" dirty="0" smtClean="0"/>
          </a:p>
          <a:p>
            <a:pPr marL="0" indent="0">
              <a:buNone/>
            </a:pPr>
            <a:r>
              <a:rPr lang="en-US" dirty="0" smtClean="0"/>
              <a:t>“Los </a:t>
            </a:r>
            <a:r>
              <a:rPr lang="en-US" dirty="0"/>
              <a:t>Angeles has synchronized every one of its 4,500 traffic signals across 469 square miles — the first major metropolis in the world to </a:t>
            </a:r>
            <a:r>
              <a:rPr lang="en-US" sz="3300" dirty="0"/>
              <a:t>do </a:t>
            </a:r>
            <a:r>
              <a:rPr lang="en-US" sz="3300" dirty="0" smtClean="0"/>
              <a:t>so”</a:t>
            </a:r>
            <a:r>
              <a:rPr lang="en-US" sz="2900" baseline="30000" dirty="0" smtClean="0"/>
              <a:t>1</a:t>
            </a:r>
          </a:p>
          <a:p>
            <a:pPr marL="0" indent="0">
              <a:buNone/>
            </a:pPr>
            <a:endParaRPr lang="en-US" dirty="0" smtClean="0"/>
          </a:p>
          <a:p>
            <a:pPr marL="0" indent="0">
              <a:buNone/>
            </a:pPr>
            <a:r>
              <a:rPr lang="en-US" dirty="0" smtClean="0"/>
              <a:t>Claim</a:t>
            </a:r>
          </a:p>
          <a:p>
            <a:pPr lvl="1"/>
            <a:r>
              <a:rPr lang="en-US" dirty="0" smtClean="0"/>
              <a:t>“driving </a:t>
            </a:r>
            <a:r>
              <a:rPr lang="en-US" dirty="0"/>
              <a:t>Western Avenue from the Hollywood Hills to the San Pedro waterfront without stopping </a:t>
            </a:r>
            <a:r>
              <a:rPr lang="en-US" dirty="0" smtClean="0"/>
              <a:t>once”</a:t>
            </a:r>
            <a:r>
              <a:rPr lang="en-US" sz="2500" baseline="30000" dirty="0" smtClean="0"/>
              <a:t>1</a:t>
            </a:r>
            <a:endParaRPr lang="en-US" sz="2500" dirty="0"/>
          </a:p>
          <a:p>
            <a:pPr marL="57150" indent="0">
              <a:buNone/>
            </a:pPr>
            <a:r>
              <a:rPr lang="en-US" dirty="0" smtClean="0"/>
              <a:t>Reality</a:t>
            </a:r>
          </a:p>
          <a:p>
            <a:pPr marL="914400" lvl="1" indent="-457200"/>
            <a:r>
              <a:rPr lang="en-US" dirty="0" smtClean="0"/>
              <a:t>27 mile corridor is not entirely within the City of Los Angeles</a:t>
            </a:r>
          </a:p>
          <a:p>
            <a:pPr marL="914400" lvl="1" indent="-457200"/>
            <a:r>
              <a:rPr lang="en-US" dirty="0" smtClean="0"/>
              <a:t>LADOT recognizes that “models </a:t>
            </a:r>
            <a:r>
              <a:rPr lang="en-US" dirty="0"/>
              <a:t>usually produce scenarios that result in the least total delay for all drivers, but may give less than perfect traffic progression</a:t>
            </a:r>
            <a:r>
              <a:rPr lang="en-US" dirty="0" smtClean="0"/>
              <a:t>.”</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44057" t="12361" r="20651" b="10654"/>
          <a:stretch/>
        </p:blipFill>
        <p:spPr bwMode="auto">
          <a:xfrm>
            <a:off x="4648200" y="896112"/>
            <a:ext cx="4255592" cy="5580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Slide Number Placeholder 3"/>
          <p:cNvSpPr>
            <a:spLocks noGrp="1"/>
          </p:cNvSpPr>
          <p:nvPr>
            <p:ph type="sldNum" sz="quarter" idx="12"/>
          </p:nvPr>
        </p:nvSpPr>
        <p:spPr/>
        <p:txBody>
          <a:bodyPr/>
          <a:lstStyle/>
          <a:p>
            <a:fld id="{E1AEA79D-686C-4970-BB1B-E4C8D0EF29EA}" type="slidenum">
              <a:rPr lang="en-US" smtClean="0"/>
              <a:t>4</a:t>
            </a:fld>
            <a:endParaRPr lang="en-US"/>
          </a:p>
        </p:txBody>
      </p:sp>
      <p:sp>
        <p:nvSpPr>
          <p:cNvPr id="5" name="Footer Placeholder 4"/>
          <p:cNvSpPr>
            <a:spLocks noGrp="1"/>
          </p:cNvSpPr>
          <p:nvPr>
            <p:ph type="ftr" sz="quarter" idx="11"/>
          </p:nvPr>
        </p:nvSpPr>
        <p:spPr>
          <a:xfrm>
            <a:off x="0" y="6356350"/>
            <a:ext cx="2895600" cy="365125"/>
          </a:xfrm>
        </p:spPr>
        <p:txBody>
          <a:bodyPr/>
          <a:lstStyle/>
          <a:p>
            <a:r>
              <a:rPr lang="en-US" dirty="0" smtClean="0"/>
              <a:t>1. </a:t>
            </a:r>
            <a:r>
              <a:rPr lang="en-US" i="1" dirty="0" smtClean="0"/>
              <a:t>The New York Times</a:t>
            </a:r>
            <a:r>
              <a:rPr lang="en-US" dirty="0" smtClean="0"/>
              <a:t>. April 1, 2013</a:t>
            </a:r>
            <a:endParaRPr lang="en-US" dirty="0"/>
          </a:p>
        </p:txBody>
      </p:sp>
    </p:spTree>
    <p:extLst>
      <p:ext uri="{BB962C8B-B14F-4D97-AF65-F5344CB8AC3E}">
        <p14:creationId xmlns:p14="http://schemas.microsoft.com/office/powerpoint/2010/main" val="12889331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ATSAC Media </a:t>
            </a:r>
            <a:r>
              <a:rPr lang="en-US" dirty="0" smtClean="0"/>
              <a:t>Coverage</a:t>
            </a:r>
            <a:endParaRPr lang="en-US" dirty="0"/>
          </a:p>
        </p:txBody>
      </p:sp>
      <p:sp>
        <p:nvSpPr>
          <p:cNvPr id="3" name="Content Placeholder 2"/>
          <p:cNvSpPr>
            <a:spLocks noGrp="1"/>
          </p:cNvSpPr>
          <p:nvPr>
            <p:ph idx="1"/>
          </p:nvPr>
        </p:nvSpPr>
        <p:spPr/>
        <p:txBody>
          <a:bodyPr>
            <a:normAutofit fontScale="92500" lnSpcReduction="10000"/>
          </a:bodyPr>
          <a:lstStyle/>
          <a:p>
            <a:pPr marL="400050" lvl="1" indent="0">
              <a:buNone/>
            </a:pPr>
            <a:r>
              <a:rPr lang="en-US" dirty="0"/>
              <a:t>“The computer system, which runs software the city itself developed, analyzes the data and automatically makes second-by-second adjustments, adapting to changing conditions and using a trove of past data to predict where traffic could snarl, all without human involvement.</a:t>
            </a:r>
          </a:p>
          <a:p>
            <a:pPr marL="400050" lvl="1" indent="0">
              <a:buNone/>
            </a:pPr>
            <a:r>
              <a:rPr lang="en-US" dirty="0" smtClean="0"/>
              <a:t>Long </a:t>
            </a:r>
            <a:r>
              <a:rPr lang="en-US" dirty="0"/>
              <a:t>Beach and Gilroy, Calif., have already adopted </a:t>
            </a:r>
            <a:r>
              <a:rPr lang="en-US" dirty="0" smtClean="0"/>
              <a:t>the Los </a:t>
            </a:r>
            <a:r>
              <a:rPr lang="en-US" dirty="0"/>
              <a:t>Angeles software, and </a:t>
            </a:r>
            <a:r>
              <a:rPr lang="en-US" dirty="0">
                <a:solidFill>
                  <a:srgbClr val="FFFF00"/>
                </a:solidFill>
              </a:rPr>
              <a:t>Washington — the </a:t>
            </a:r>
            <a:r>
              <a:rPr lang="en-US" dirty="0" smtClean="0">
                <a:solidFill>
                  <a:srgbClr val="FFFF00"/>
                </a:solidFill>
              </a:rPr>
              <a:t>only city </a:t>
            </a:r>
            <a:r>
              <a:rPr lang="en-US" dirty="0">
                <a:solidFill>
                  <a:srgbClr val="FFFF00"/>
                </a:solidFill>
              </a:rPr>
              <a:t>in the country that had worse traffic congestion than </a:t>
            </a:r>
            <a:r>
              <a:rPr lang="en-US" dirty="0" smtClean="0">
                <a:solidFill>
                  <a:srgbClr val="FFFF00"/>
                </a:solidFill>
              </a:rPr>
              <a:t>Los </a:t>
            </a:r>
            <a:r>
              <a:rPr lang="en-US" dirty="0">
                <a:solidFill>
                  <a:srgbClr val="FFFF00"/>
                </a:solidFill>
              </a:rPr>
              <a:t>Angeles last year, according to the Texas A&amp;M </a:t>
            </a:r>
            <a:r>
              <a:rPr lang="en-US" dirty="0" smtClean="0">
                <a:solidFill>
                  <a:srgbClr val="FFFF00"/>
                </a:solidFill>
              </a:rPr>
              <a:t>report — has </a:t>
            </a:r>
            <a:r>
              <a:rPr lang="en-US" dirty="0">
                <a:solidFill>
                  <a:srgbClr val="FFFF00"/>
                </a:solidFill>
              </a:rPr>
              <a:t>considered buying it as </a:t>
            </a:r>
            <a:r>
              <a:rPr lang="en-US" dirty="0" smtClean="0">
                <a:solidFill>
                  <a:srgbClr val="FFFF00"/>
                </a:solidFill>
              </a:rPr>
              <a:t>well…</a:t>
            </a:r>
            <a:r>
              <a:rPr lang="en-US" dirty="0" smtClean="0"/>
              <a:t>”</a:t>
            </a:r>
            <a:r>
              <a:rPr lang="en-US" sz="2600" baseline="30000" dirty="0" smtClean="0"/>
              <a:t>1</a:t>
            </a:r>
            <a:endParaRPr lang="en-US" sz="2600" dirty="0" smtClean="0"/>
          </a:p>
          <a:p>
            <a:endParaRPr lang="en-US" dirty="0"/>
          </a:p>
        </p:txBody>
      </p:sp>
      <p:sp>
        <p:nvSpPr>
          <p:cNvPr id="4" name="Slide Number Placeholder 3"/>
          <p:cNvSpPr>
            <a:spLocks noGrp="1"/>
          </p:cNvSpPr>
          <p:nvPr>
            <p:ph type="sldNum" sz="quarter" idx="12"/>
          </p:nvPr>
        </p:nvSpPr>
        <p:spPr/>
        <p:txBody>
          <a:bodyPr/>
          <a:lstStyle/>
          <a:p>
            <a:fld id="{E1AEA79D-686C-4970-BB1B-E4C8D0EF29EA}" type="slidenum">
              <a:rPr lang="en-US" smtClean="0"/>
              <a:t>5</a:t>
            </a:fld>
            <a:endParaRPr lang="en-US"/>
          </a:p>
        </p:txBody>
      </p:sp>
      <p:sp>
        <p:nvSpPr>
          <p:cNvPr id="5" name="Footer Placeholder 4"/>
          <p:cNvSpPr>
            <a:spLocks noGrp="1"/>
          </p:cNvSpPr>
          <p:nvPr>
            <p:ph type="ftr" sz="quarter" idx="11"/>
          </p:nvPr>
        </p:nvSpPr>
        <p:spPr>
          <a:xfrm>
            <a:off x="0" y="6356350"/>
            <a:ext cx="2895600" cy="365125"/>
          </a:xfrm>
        </p:spPr>
        <p:txBody>
          <a:bodyPr/>
          <a:lstStyle/>
          <a:p>
            <a:r>
              <a:rPr lang="en-US" dirty="0" smtClean="0"/>
              <a:t>1. </a:t>
            </a:r>
            <a:r>
              <a:rPr lang="en-US" i="1" dirty="0" smtClean="0"/>
              <a:t>The New York Times</a:t>
            </a:r>
            <a:r>
              <a:rPr lang="en-US" dirty="0" smtClean="0"/>
              <a:t>. April 1, 2013</a:t>
            </a:r>
            <a:endParaRPr lang="en-US" dirty="0"/>
          </a:p>
        </p:txBody>
      </p:sp>
    </p:spTree>
    <p:extLst>
      <p:ext uri="{BB962C8B-B14F-4D97-AF65-F5344CB8AC3E}">
        <p14:creationId xmlns:p14="http://schemas.microsoft.com/office/powerpoint/2010/main" val="921407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Midtown In Motion</a:t>
            </a:r>
            <a:endParaRPr lang="en-US" dirty="0"/>
          </a:p>
        </p:txBody>
      </p:sp>
      <p:sp>
        <p:nvSpPr>
          <p:cNvPr id="3" name="Content Placeholder 2"/>
          <p:cNvSpPr>
            <a:spLocks noGrp="1"/>
          </p:cNvSpPr>
          <p:nvPr>
            <p:ph idx="1"/>
          </p:nvPr>
        </p:nvSpPr>
        <p:spPr/>
        <p:txBody>
          <a:bodyPr/>
          <a:lstStyle/>
          <a:p>
            <a:r>
              <a:rPr lang="en-US" dirty="0" smtClean="0"/>
              <a:t>Covers Midtown Manhattan from 1</a:t>
            </a:r>
            <a:r>
              <a:rPr lang="en-US" baseline="30000" dirty="0" smtClean="0"/>
              <a:t>st</a:t>
            </a:r>
            <a:r>
              <a:rPr lang="en-US" dirty="0" smtClean="0"/>
              <a:t> to 9</a:t>
            </a:r>
            <a:r>
              <a:rPr lang="en-US" baseline="30000" dirty="0" smtClean="0"/>
              <a:t>th</a:t>
            </a:r>
            <a:r>
              <a:rPr lang="en-US" dirty="0" smtClean="0"/>
              <a:t> Avenues between 42</a:t>
            </a:r>
            <a:r>
              <a:rPr lang="en-US" baseline="30000" dirty="0" smtClean="0"/>
              <a:t>nd</a:t>
            </a:r>
            <a:r>
              <a:rPr lang="en-US" dirty="0" smtClean="0"/>
              <a:t> and 57</a:t>
            </a:r>
            <a:r>
              <a:rPr lang="en-US" baseline="30000" dirty="0" smtClean="0"/>
              <a:t>th</a:t>
            </a:r>
            <a:r>
              <a:rPr lang="en-US" dirty="0" smtClean="0"/>
              <a:t> Streets.</a:t>
            </a:r>
          </a:p>
          <a:p>
            <a:r>
              <a:rPr lang="en-US" dirty="0" smtClean="0"/>
              <a:t>Equipment: 210 microwave sensors, 56 traffic cameras, 59 E-</a:t>
            </a:r>
            <a:r>
              <a:rPr lang="en-US" dirty="0" err="1" smtClean="0"/>
              <a:t>Zpass</a:t>
            </a:r>
            <a:r>
              <a:rPr lang="en-US" dirty="0" smtClean="0"/>
              <a:t> readers</a:t>
            </a:r>
          </a:p>
          <a:p>
            <a:r>
              <a:rPr lang="en-US" dirty="0" smtClean="0"/>
              <a:t>Functionality: Identify congestion issues and remotely adjust traffic signals</a:t>
            </a:r>
          </a:p>
          <a:p>
            <a:r>
              <a:rPr lang="en-US" dirty="0" smtClean="0"/>
              <a:t>Results: Preliminary results show 10% improvement in travel times.</a:t>
            </a:r>
            <a:endParaRPr lang="en-US" dirty="0"/>
          </a:p>
        </p:txBody>
      </p:sp>
      <p:sp>
        <p:nvSpPr>
          <p:cNvPr id="4" name="Slide Number Placeholder 3"/>
          <p:cNvSpPr>
            <a:spLocks noGrp="1"/>
          </p:cNvSpPr>
          <p:nvPr>
            <p:ph type="sldNum" sz="quarter" idx="12"/>
          </p:nvPr>
        </p:nvSpPr>
        <p:spPr/>
        <p:txBody>
          <a:bodyPr/>
          <a:lstStyle/>
          <a:p>
            <a:fld id="{E1AEA79D-686C-4970-BB1B-E4C8D0EF29EA}" type="slidenum">
              <a:rPr lang="en-US" smtClean="0"/>
              <a:t>6</a:t>
            </a:fld>
            <a:endParaRPr lang="en-US"/>
          </a:p>
        </p:txBody>
      </p:sp>
    </p:spTree>
    <p:extLst>
      <p:ext uri="{BB962C8B-B14F-4D97-AF65-F5344CB8AC3E}">
        <p14:creationId xmlns:p14="http://schemas.microsoft.com/office/powerpoint/2010/main" val="18916419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DDOT Initiatives	</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“Another </a:t>
            </a:r>
            <a:r>
              <a:rPr lang="en-US" dirty="0"/>
              <a:t>feature of DDOT’s program in the traffic controller computer software upgrade is Adaptive Traffic Signal Control Technology which will utilize real-time traffic information to adjust the timing of lights to accommodate changing traffic patterns and ease traffic congestion.  In cooperation with the Federal Highway Administration, DDOT will begin testing this new technology on New York Avenue, Pennsylvania Avenue SE and Rhode Island Avenue corridors in 2014. This feature will work to improve overall traffic flow. </a:t>
            </a:r>
            <a:r>
              <a:rPr lang="en-US" dirty="0" smtClean="0"/>
              <a:t>”</a:t>
            </a:r>
            <a:r>
              <a:rPr lang="en-US" sz="3000" baseline="30000" dirty="0" smtClean="0"/>
              <a:t>2</a:t>
            </a:r>
            <a:endParaRPr lang="en-US" sz="3000" dirty="0"/>
          </a:p>
        </p:txBody>
      </p:sp>
      <p:sp>
        <p:nvSpPr>
          <p:cNvPr id="4" name="Slide Number Placeholder 3"/>
          <p:cNvSpPr>
            <a:spLocks noGrp="1"/>
          </p:cNvSpPr>
          <p:nvPr>
            <p:ph type="sldNum" sz="quarter" idx="12"/>
          </p:nvPr>
        </p:nvSpPr>
        <p:spPr/>
        <p:txBody>
          <a:bodyPr/>
          <a:lstStyle/>
          <a:p>
            <a:fld id="{E1AEA79D-686C-4970-BB1B-E4C8D0EF29EA}" type="slidenum">
              <a:rPr lang="en-US" smtClean="0"/>
              <a:t>7</a:t>
            </a:fld>
            <a:endParaRPr lang="en-US"/>
          </a:p>
        </p:txBody>
      </p:sp>
      <p:sp>
        <p:nvSpPr>
          <p:cNvPr id="5" name="Footer Placeholder 4"/>
          <p:cNvSpPr>
            <a:spLocks noGrp="1"/>
          </p:cNvSpPr>
          <p:nvPr>
            <p:ph type="ftr" sz="quarter" idx="11"/>
          </p:nvPr>
        </p:nvSpPr>
        <p:spPr>
          <a:xfrm>
            <a:off x="0" y="6356350"/>
            <a:ext cx="2895600" cy="365125"/>
          </a:xfrm>
        </p:spPr>
        <p:txBody>
          <a:bodyPr/>
          <a:lstStyle/>
          <a:p>
            <a:pPr algn="l"/>
            <a:r>
              <a:rPr lang="en-US" dirty="0" smtClean="0"/>
              <a:t>2. DDOT Dish Blog. October 8, 2013</a:t>
            </a:r>
            <a:endParaRPr lang="en-US" dirty="0"/>
          </a:p>
        </p:txBody>
      </p:sp>
    </p:spTree>
    <p:extLst>
      <p:ext uri="{BB962C8B-B14F-4D97-AF65-F5344CB8AC3E}">
        <p14:creationId xmlns:p14="http://schemas.microsoft.com/office/powerpoint/2010/main" val="1333600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ChangeArrowheads="1"/>
          </p:cNvSpPr>
          <p:nvPr/>
        </p:nvSpPr>
        <p:spPr bwMode="auto">
          <a:xfrm>
            <a:off x="685800" y="1323975"/>
            <a:ext cx="2362200" cy="763588"/>
          </a:xfrm>
          <a:prstGeom prst="rect">
            <a:avLst/>
          </a:prstGeom>
          <a:solidFill>
            <a:schemeClr val="tx1">
              <a:lumMod val="75000"/>
            </a:schemeClr>
          </a:solidFill>
          <a:ln w="9525">
            <a:noFill/>
            <a:miter lim="800000"/>
            <a:headEnd/>
            <a:tailEnd/>
          </a:ln>
          <a:effectLst>
            <a:innerShdw blurRad="63500" dist="50800" dir="18900000">
              <a:prstClr val="black">
                <a:alpha val="50000"/>
              </a:prstClr>
            </a:innerShdw>
          </a:effectLst>
        </p:spPr>
        <p:txBody>
          <a:bodyPr/>
          <a:lstStyle/>
          <a:p>
            <a:pPr algn="ctr">
              <a:defRPr/>
            </a:pPr>
            <a:r>
              <a:rPr lang="en-US" sz="1400" b="1" cap="all" dirty="0">
                <a:solidFill>
                  <a:srgbClr val="FFFFFF"/>
                </a:solidFill>
                <a:latin typeface="Arial" charset="0"/>
              </a:rPr>
              <a:t>Real-time traffic network management</a:t>
            </a:r>
          </a:p>
        </p:txBody>
      </p:sp>
      <p:sp>
        <p:nvSpPr>
          <p:cNvPr id="9" name="Rectangle 3"/>
          <p:cNvSpPr>
            <a:spLocks noChangeArrowheads="1"/>
          </p:cNvSpPr>
          <p:nvPr/>
        </p:nvSpPr>
        <p:spPr bwMode="auto">
          <a:xfrm>
            <a:off x="3429000" y="1323975"/>
            <a:ext cx="2362200" cy="763588"/>
          </a:xfrm>
          <a:prstGeom prst="rect">
            <a:avLst/>
          </a:prstGeom>
          <a:solidFill>
            <a:schemeClr val="tx1">
              <a:lumMod val="75000"/>
            </a:schemeClr>
          </a:solidFill>
          <a:ln w="9525">
            <a:noFill/>
            <a:miter lim="800000"/>
            <a:headEnd/>
            <a:tailEnd/>
          </a:ln>
          <a:effectLst>
            <a:innerShdw blurRad="63500" dist="50800" dir="18900000">
              <a:prstClr val="black">
                <a:alpha val="50000"/>
              </a:prstClr>
            </a:innerShdw>
          </a:effectLst>
        </p:spPr>
        <p:txBody>
          <a:bodyPr/>
          <a:lstStyle/>
          <a:p>
            <a:pPr algn="ctr">
              <a:defRPr/>
            </a:pPr>
            <a:r>
              <a:rPr lang="en-US" sz="1400" b="1" cap="all" dirty="0">
                <a:solidFill>
                  <a:srgbClr val="FFFFFF"/>
                </a:solidFill>
                <a:latin typeface="Arial" charset="0"/>
              </a:rPr>
              <a:t>Signal system health management</a:t>
            </a:r>
          </a:p>
        </p:txBody>
      </p:sp>
      <p:sp>
        <p:nvSpPr>
          <p:cNvPr id="10" name="Rectangle 3"/>
          <p:cNvSpPr>
            <a:spLocks noChangeArrowheads="1"/>
          </p:cNvSpPr>
          <p:nvPr/>
        </p:nvSpPr>
        <p:spPr bwMode="auto">
          <a:xfrm>
            <a:off x="6172200" y="1323975"/>
            <a:ext cx="2362200" cy="763588"/>
          </a:xfrm>
          <a:prstGeom prst="rect">
            <a:avLst/>
          </a:prstGeom>
          <a:solidFill>
            <a:schemeClr val="tx1">
              <a:lumMod val="75000"/>
            </a:schemeClr>
          </a:solidFill>
          <a:ln w="9525">
            <a:noFill/>
            <a:miter lim="800000"/>
            <a:headEnd/>
            <a:tailEnd/>
          </a:ln>
          <a:effectLst>
            <a:innerShdw blurRad="63500" dist="50800" dir="18900000">
              <a:prstClr val="black">
                <a:alpha val="50000"/>
              </a:prstClr>
            </a:innerShdw>
          </a:effectLst>
        </p:spPr>
        <p:txBody>
          <a:bodyPr/>
          <a:lstStyle/>
          <a:p>
            <a:pPr algn="ctr">
              <a:defRPr/>
            </a:pPr>
            <a:r>
              <a:rPr lang="en-US" sz="1400" b="1" cap="all" dirty="0">
                <a:solidFill>
                  <a:srgbClr val="FFFFFF"/>
                </a:solidFill>
                <a:latin typeface="Arial" charset="0"/>
              </a:rPr>
              <a:t>Communication and information         pass-downs</a:t>
            </a:r>
          </a:p>
        </p:txBody>
      </p:sp>
      <p:sp>
        <p:nvSpPr>
          <p:cNvPr id="11" name="Isosceles Triangle 10"/>
          <p:cNvSpPr/>
          <p:nvPr/>
        </p:nvSpPr>
        <p:spPr bwMode="auto">
          <a:xfrm>
            <a:off x="609601" y="638175"/>
            <a:ext cx="7924800" cy="594946"/>
          </a:xfrm>
          <a:prstGeom prst="triangle">
            <a:avLst/>
          </a:prstGeom>
          <a:solidFill>
            <a:srgbClr val="FD9B2F"/>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22542" name="TextBox 12"/>
          <p:cNvSpPr txBox="1">
            <a:spLocks noChangeArrowheads="1"/>
          </p:cNvSpPr>
          <p:nvPr/>
        </p:nvSpPr>
        <p:spPr bwMode="auto">
          <a:xfrm>
            <a:off x="2590800" y="850900"/>
            <a:ext cx="3962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lgn="ctr"/>
            <a:r>
              <a:rPr lang="en-US" b="1">
                <a:solidFill>
                  <a:srgbClr val="FFFFFF"/>
                </a:solidFill>
              </a:rPr>
              <a:t>SIGNAL OPERATIONS CENTER</a:t>
            </a:r>
          </a:p>
        </p:txBody>
      </p:sp>
      <p:sp>
        <p:nvSpPr>
          <p:cNvPr id="14" name="Rectangle 13"/>
          <p:cNvSpPr/>
          <p:nvPr/>
        </p:nvSpPr>
        <p:spPr bwMode="auto">
          <a:xfrm>
            <a:off x="694592" y="2771775"/>
            <a:ext cx="2362200" cy="3931920"/>
          </a:xfrm>
          <a:prstGeom prst="rect">
            <a:avLst/>
          </a:prstGeom>
          <a:solidFill>
            <a:schemeClr val="accent4">
              <a:lumMod val="50000"/>
            </a:schemeClr>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16" name="Down Arrow 15"/>
          <p:cNvSpPr/>
          <p:nvPr/>
        </p:nvSpPr>
        <p:spPr bwMode="auto">
          <a:xfrm>
            <a:off x="1498092" y="2098167"/>
            <a:ext cx="737616" cy="673608"/>
          </a:xfrm>
          <a:prstGeom prst="downArrow">
            <a:avLst/>
          </a:prstGeom>
          <a:solidFill>
            <a:schemeClr val="tx1"/>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17" name="Rectangle 16"/>
          <p:cNvSpPr/>
          <p:nvPr/>
        </p:nvSpPr>
        <p:spPr bwMode="auto">
          <a:xfrm>
            <a:off x="3505200" y="2771775"/>
            <a:ext cx="2362200" cy="3931920"/>
          </a:xfrm>
          <a:prstGeom prst="rect">
            <a:avLst/>
          </a:prstGeom>
          <a:solidFill>
            <a:schemeClr val="accent4">
              <a:lumMod val="50000"/>
            </a:schemeClr>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18" name="Down Arrow 17"/>
          <p:cNvSpPr/>
          <p:nvPr/>
        </p:nvSpPr>
        <p:spPr bwMode="auto">
          <a:xfrm>
            <a:off x="4308700" y="2098167"/>
            <a:ext cx="737616" cy="673608"/>
          </a:xfrm>
          <a:prstGeom prst="downArrow">
            <a:avLst/>
          </a:prstGeom>
          <a:solidFill>
            <a:schemeClr val="tx1"/>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19" name="Rectangle 18"/>
          <p:cNvSpPr/>
          <p:nvPr/>
        </p:nvSpPr>
        <p:spPr bwMode="auto">
          <a:xfrm>
            <a:off x="6172201" y="2771775"/>
            <a:ext cx="2362200" cy="3931920"/>
          </a:xfrm>
          <a:prstGeom prst="rect">
            <a:avLst/>
          </a:prstGeom>
          <a:solidFill>
            <a:schemeClr val="accent4">
              <a:lumMod val="50000"/>
            </a:schemeClr>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20" name="Down Arrow 19"/>
          <p:cNvSpPr/>
          <p:nvPr/>
        </p:nvSpPr>
        <p:spPr bwMode="auto">
          <a:xfrm>
            <a:off x="6975701" y="2098167"/>
            <a:ext cx="737616" cy="673608"/>
          </a:xfrm>
          <a:prstGeom prst="downArrow">
            <a:avLst/>
          </a:prstGeom>
          <a:solidFill>
            <a:schemeClr val="tx1"/>
          </a:solidFill>
          <a:ln w="9525" cap="flat" cmpd="sng" algn="ctr">
            <a:noFill/>
            <a:prstDash val="solid"/>
            <a:round/>
            <a:headEnd type="none" w="med" len="med"/>
            <a:tailEnd type="none" w="med" len="med"/>
          </a:ln>
          <a:effectLst>
            <a:innerShdw blurRad="63500" dist="50800" dir="18900000">
              <a:prstClr val="black">
                <a:alpha val="50000"/>
              </a:prstClr>
            </a:innerShdw>
          </a:effectLst>
        </p:spPr>
        <p:txBody>
          <a:bodyPr/>
          <a:lstStyle/>
          <a:p>
            <a:pPr>
              <a:defRPr/>
            </a:pPr>
            <a:endParaRPr lang="en-US" sz="1600">
              <a:solidFill>
                <a:srgbClr val="FFFFFF"/>
              </a:solidFill>
              <a:latin typeface="Arial" charset="0"/>
            </a:endParaRPr>
          </a:p>
        </p:txBody>
      </p:sp>
      <p:sp>
        <p:nvSpPr>
          <p:cNvPr id="22561" name="TextBox 20"/>
          <p:cNvSpPr txBox="1">
            <a:spLocks noChangeArrowheads="1"/>
          </p:cNvSpPr>
          <p:nvPr/>
        </p:nvSpPr>
        <p:spPr bwMode="auto">
          <a:xfrm>
            <a:off x="762000" y="2847975"/>
            <a:ext cx="22098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SzPct val="75000"/>
              <a:buFont typeface="Wingdings" pitchFamily="2" charset="2"/>
              <a:buChar char="Ø"/>
            </a:pPr>
            <a:r>
              <a:rPr lang="en-US" sz="1300">
                <a:solidFill>
                  <a:srgbClr val="FFFFFF"/>
                </a:solidFill>
              </a:rPr>
              <a:t>Arterial Networks Monitoring</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Real-Time Incident Management</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Congestion Management</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Work zone Management</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Weather Events and Emergency Management</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Special Event Management</a:t>
            </a:r>
          </a:p>
          <a:p>
            <a:pPr>
              <a:buSzPct val="50000"/>
              <a:buFont typeface="Wingdings" pitchFamily="2" charset="2"/>
              <a:buChar char="Ø"/>
            </a:pPr>
            <a:endParaRPr lang="en-US">
              <a:solidFill>
                <a:srgbClr val="FFFFFF"/>
              </a:solidFill>
            </a:endParaRPr>
          </a:p>
        </p:txBody>
      </p:sp>
      <p:sp>
        <p:nvSpPr>
          <p:cNvPr id="22562" name="TextBox 23"/>
          <p:cNvSpPr txBox="1">
            <a:spLocks noChangeArrowheads="1"/>
          </p:cNvSpPr>
          <p:nvPr/>
        </p:nvSpPr>
        <p:spPr bwMode="auto">
          <a:xfrm>
            <a:off x="3529013" y="2868613"/>
            <a:ext cx="2262187"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SzPct val="75000"/>
              <a:buFont typeface="Wingdings" pitchFamily="2" charset="2"/>
              <a:buChar char="Ø"/>
            </a:pPr>
            <a:r>
              <a:rPr lang="en-US" sz="1300">
                <a:solidFill>
                  <a:srgbClr val="FFFFFF"/>
                </a:solidFill>
              </a:rPr>
              <a:t>Monitoring &amp; Reporting of CCTVs Status</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Monitoring Signals on Flash, Detector Status and Pedestrian Signal Status using MIST.</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Dispatching of Signal Technicians as per the need of the issue.</a:t>
            </a:r>
          </a:p>
          <a:p>
            <a:pPr>
              <a:buSzPct val="75000"/>
              <a:buFont typeface="Wingdings" pitchFamily="2" charset="2"/>
              <a:buChar char="Ø"/>
            </a:pPr>
            <a:endParaRPr lang="en-US" sz="1300">
              <a:solidFill>
                <a:srgbClr val="FFFFFF"/>
              </a:solidFill>
            </a:endParaRPr>
          </a:p>
          <a:p>
            <a:pPr>
              <a:buSzPct val="75000"/>
              <a:buFont typeface="Wingdings" pitchFamily="2" charset="2"/>
              <a:buChar char="Ø"/>
            </a:pPr>
            <a:r>
              <a:rPr lang="en-US" sz="1300">
                <a:solidFill>
                  <a:srgbClr val="FFFFFF"/>
                </a:solidFill>
              </a:rPr>
              <a:t>Coordinating with Signal Contractors to Resolve Problems relating to Signals Under Construction.</a:t>
            </a:r>
          </a:p>
          <a:p>
            <a:pPr>
              <a:buSzPct val="50000"/>
              <a:buFont typeface="Wingdings" pitchFamily="2" charset="2"/>
              <a:buChar char="Ø"/>
            </a:pPr>
            <a:endParaRPr lang="en-US">
              <a:solidFill>
                <a:srgbClr val="FFFFFF"/>
              </a:solidFill>
            </a:endParaRPr>
          </a:p>
        </p:txBody>
      </p:sp>
      <p:sp>
        <p:nvSpPr>
          <p:cNvPr id="22563" name="TextBox 24"/>
          <p:cNvSpPr txBox="1">
            <a:spLocks noChangeArrowheads="1"/>
          </p:cNvSpPr>
          <p:nvPr/>
        </p:nvSpPr>
        <p:spPr bwMode="auto">
          <a:xfrm>
            <a:off x="6172200" y="2868613"/>
            <a:ext cx="2209800" cy="4370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a:buSzPct val="75000"/>
              <a:buFont typeface="Wingdings" pitchFamily="2" charset="2"/>
              <a:buChar char="Ø"/>
            </a:pPr>
            <a:r>
              <a:rPr lang="en-US" sz="1300" dirty="0">
                <a:solidFill>
                  <a:srgbClr val="FFFFFF"/>
                </a:solidFill>
              </a:rPr>
              <a:t>Documentation of Incidents</a:t>
            </a:r>
          </a:p>
          <a:p>
            <a:pPr>
              <a:buSzPct val="75000"/>
              <a:buFont typeface="Wingdings" pitchFamily="2" charset="2"/>
              <a:buChar char="Ø"/>
            </a:pPr>
            <a:endParaRPr lang="en-US" sz="1300" dirty="0">
              <a:solidFill>
                <a:srgbClr val="FFFFFF"/>
              </a:solidFill>
            </a:endParaRPr>
          </a:p>
          <a:p>
            <a:pPr>
              <a:buSzPct val="75000"/>
              <a:buFont typeface="Wingdings" pitchFamily="2" charset="2"/>
              <a:buChar char="Ø"/>
            </a:pPr>
            <a:r>
              <a:rPr lang="en-US" sz="1300" dirty="0">
                <a:solidFill>
                  <a:srgbClr val="FFFFFF"/>
                </a:solidFill>
              </a:rPr>
              <a:t>Coordination with TOC Personnel, Traffic Engineers and Customer Service Center</a:t>
            </a:r>
          </a:p>
          <a:p>
            <a:pPr>
              <a:buSzPct val="75000"/>
              <a:buFont typeface="Wingdings" pitchFamily="2" charset="2"/>
              <a:buChar char="Ø"/>
            </a:pPr>
            <a:endParaRPr lang="en-US" sz="1300" dirty="0">
              <a:solidFill>
                <a:srgbClr val="FFFFFF"/>
              </a:solidFill>
            </a:endParaRPr>
          </a:p>
          <a:p>
            <a:pPr>
              <a:buSzPct val="75000"/>
              <a:buFont typeface="Wingdings" pitchFamily="2" charset="2"/>
              <a:buChar char="Ø"/>
            </a:pPr>
            <a:r>
              <a:rPr lang="en-US" sz="1300" dirty="0">
                <a:solidFill>
                  <a:srgbClr val="FFFFFF"/>
                </a:solidFill>
              </a:rPr>
              <a:t>Discussion with the Management on critical and major operational issues</a:t>
            </a:r>
          </a:p>
          <a:p>
            <a:pPr>
              <a:buSzPct val="75000"/>
              <a:buFont typeface="Wingdings" pitchFamily="2" charset="2"/>
              <a:buChar char="Ø"/>
            </a:pPr>
            <a:endParaRPr lang="en-US" sz="1300" dirty="0">
              <a:solidFill>
                <a:srgbClr val="FFFFFF"/>
              </a:solidFill>
            </a:endParaRPr>
          </a:p>
          <a:p>
            <a:pPr>
              <a:buSzPct val="75000"/>
              <a:buFont typeface="Wingdings" pitchFamily="2" charset="2"/>
              <a:buChar char="Ø"/>
            </a:pPr>
            <a:r>
              <a:rPr lang="en-US" sz="1300" dirty="0">
                <a:solidFill>
                  <a:srgbClr val="FFFFFF"/>
                </a:solidFill>
              </a:rPr>
              <a:t>Transferring of any   on-going incidents to the oncoming shift personnel and TOC personnel.</a:t>
            </a:r>
          </a:p>
          <a:p>
            <a:pPr>
              <a:buSzPct val="75000"/>
              <a:buFont typeface="Wingdings" pitchFamily="2" charset="2"/>
              <a:buChar char="Ø"/>
            </a:pPr>
            <a:endParaRPr lang="en-US" sz="1300" dirty="0">
              <a:solidFill>
                <a:srgbClr val="FFFFFF"/>
              </a:solidFill>
            </a:endParaRPr>
          </a:p>
          <a:p>
            <a:pPr>
              <a:buSzPct val="50000"/>
              <a:buFont typeface="Wingdings" pitchFamily="2" charset="2"/>
              <a:buChar char="Ø"/>
            </a:pPr>
            <a:endParaRPr lang="en-US" dirty="0">
              <a:solidFill>
                <a:srgbClr val="FFFFFF"/>
              </a:solidFill>
            </a:endParaRPr>
          </a:p>
        </p:txBody>
      </p:sp>
      <p:sp>
        <p:nvSpPr>
          <p:cNvPr id="21" name="Title 1"/>
          <p:cNvSpPr>
            <a:spLocks noGrp="1"/>
          </p:cNvSpPr>
          <p:nvPr>
            <p:ph type="title"/>
          </p:nvPr>
        </p:nvSpPr>
        <p:spPr>
          <a:xfrm>
            <a:off x="457200" y="-228600"/>
            <a:ext cx="8229600" cy="1143000"/>
          </a:xfrm>
        </p:spPr>
        <p:txBody>
          <a:bodyPr/>
          <a:lstStyle/>
          <a:p>
            <a:r>
              <a:rPr lang="en-US" dirty="0" smtClean="0"/>
              <a:t>VDOT Initiatives</a:t>
            </a:r>
            <a:endParaRPr lang="en-US" dirty="0"/>
          </a:p>
        </p:txBody>
      </p:sp>
    </p:spTree>
    <p:extLst>
      <p:ext uri="{BB962C8B-B14F-4D97-AF65-F5344CB8AC3E}">
        <p14:creationId xmlns:p14="http://schemas.microsoft.com/office/powerpoint/2010/main" val="2854538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MDOT</a:t>
            </a:r>
            <a:endParaRPr lang="en-US" dirty="0"/>
          </a:p>
        </p:txBody>
      </p:sp>
      <p:sp>
        <p:nvSpPr>
          <p:cNvPr id="3" name="Content Placeholder 2"/>
          <p:cNvSpPr>
            <a:spLocks noGrp="1"/>
          </p:cNvSpPr>
          <p:nvPr>
            <p:ph idx="1"/>
          </p:nvPr>
        </p:nvSpPr>
        <p:spPr/>
        <p:txBody>
          <a:bodyPr/>
          <a:lstStyle/>
          <a:p>
            <a:r>
              <a:rPr lang="en-US" dirty="0" smtClean="0"/>
              <a:t>At the ITS Maryland Conference, the Deputy Secretary of Transportation </a:t>
            </a:r>
            <a:r>
              <a:rPr lang="en-US" dirty="0" smtClean="0"/>
              <a:t>noted </a:t>
            </a:r>
            <a:r>
              <a:rPr lang="en-US" dirty="0" smtClean="0"/>
              <a:t>that funding has been allocated to install LED signal heads at all SHA intersections.</a:t>
            </a:r>
            <a:endParaRPr lang="en-US" dirty="0"/>
          </a:p>
        </p:txBody>
      </p:sp>
      <p:sp>
        <p:nvSpPr>
          <p:cNvPr id="4" name="Slide Number Placeholder 3"/>
          <p:cNvSpPr>
            <a:spLocks noGrp="1"/>
          </p:cNvSpPr>
          <p:nvPr>
            <p:ph type="sldNum" sz="quarter" idx="12"/>
          </p:nvPr>
        </p:nvSpPr>
        <p:spPr/>
        <p:txBody>
          <a:bodyPr/>
          <a:lstStyle/>
          <a:p>
            <a:fld id="{E1AEA79D-686C-4970-BB1B-E4C8D0EF29EA}" type="slidenum">
              <a:rPr lang="en-US" smtClean="0"/>
              <a:t>9</a:t>
            </a:fld>
            <a:endParaRPr lang="en-US"/>
          </a:p>
        </p:txBody>
      </p:sp>
    </p:spTree>
    <p:extLst>
      <p:ext uri="{BB962C8B-B14F-4D97-AF65-F5344CB8AC3E}">
        <p14:creationId xmlns:p14="http://schemas.microsoft.com/office/powerpoint/2010/main" val="2370608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Outlook	</a:t>
            </a:r>
            <a:endParaRPr lang="en-US" dirty="0"/>
          </a:p>
        </p:txBody>
      </p:sp>
      <p:sp>
        <p:nvSpPr>
          <p:cNvPr id="3" name="Content Placeholder 2"/>
          <p:cNvSpPr>
            <a:spLocks noGrp="1"/>
          </p:cNvSpPr>
          <p:nvPr>
            <p:ph idx="1"/>
          </p:nvPr>
        </p:nvSpPr>
        <p:spPr/>
        <p:txBody>
          <a:bodyPr/>
          <a:lstStyle/>
          <a:p>
            <a:r>
              <a:rPr lang="en-US" dirty="0" smtClean="0"/>
              <a:t>Important initiatives planned and ongoing throughout the region</a:t>
            </a:r>
          </a:p>
          <a:p>
            <a:r>
              <a:rPr lang="en-US" dirty="0" smtClean="0"/>
              <a:t>Discussion</a:t>
            </a:r>
          </a:p>
          <a:p>
            <a:pPr lvl="1"/>
            <a:r>
              <a:rPr lang="en-US" dirty="0" smtClean="0"/>
              <a:t>Additional Information?</a:t>
            </a:r>
          </a:p>
          <a:p>
            <a:pPr lvl="1"/>
            <a:r>
              <a:rPr lang="en-US" dirty="0" smtClean="0"/>
              <a:t>Any results that should be highlighted?</a:t>
            </a:r>
            <a:endParaRPr lang="en-US" dirty="0"/>
          </a:p>
        </p:txBody>
      </p:sp>
      <p:sp>
        <p:nvSpPr>
          <p:cNvPr id="4" name="Slide Number Placeholder 3"/>
          <p:cNvSpPr>
            <a:spLocks noGrp="1"/>
          </p:cNvSpPr>
          <p:nvPr>
            <p:ph type="sldNum" sz="quarter" idx="12"/>
          </p:nvPr>
        </p:nvSpPr>
        <p:spPr/>
        <p:txBody>
          <a:bodyPr/>
          <a:lstStyle/>
          <a:p>
            <a:fld id="{E1AEA79D-686C-4970-BB1B-E4C8D0EF29EA}" type="slidenum">
              <a:rPr lang="en-US" smtClean="0"/>
              <a:t>10</a:t>
            </a:fld>
            <a:endParaRPr lang="en-US"/>
          </a:p>
        </p:txBody>
      </p:sp>
    </p:spTree>
    <p:extLst>
      <p:ext uri="{BB962C8B-B14F-4D97-AF65-F5344CB8AC3E}">
        <p14:creationId xmlns:p14="http://schemas.microsoft.com/office/powerpoint/2010/main" val="21262537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5067</TotalTime>
  <Words>620</Words>
  <Application>Microsoft Office PowerPoint</Application>
  <PresentationFormat>On-screen Show (4:3)</PresentationFormat>
  <Paragraphs>98</Paragraphs>
  <Slides>10</Slides>
  <Notes>2</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Traffic Signal Operations Practices in Metropolitan Washington and Other Cities</vt:lpstr>
      <vt:lpstr>Overview</vt:lpstr>
      <vt:lpstr>ATSAC</vt:lpstr>
      <vt:lpstr>ATSAC Media Coverage</vt:lpstr>
      <vt:lpstr>ATSAC Media Coverage</vt:lpstr>
      <vt:lpstr>Midtown In Motion</vt:lpstr>
      <vt:lpstr>DDOT Initiatives </vt:lpstr>
      <vt:lpstr>VDOT Initiatives</vt:lpstr>
      <vt:lpstr>MDOT</vt:lpstr>
      <vt:lpstr>Outlook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ATSAC</dc:title>
  <dc:creator>Marco Trigueros</dc:creator>
  <cp:lastModifiedBy>Marco Trigueros</cp:lastModifiedBy>
  <cp:revision>42</cp:revision>
  <cp:lastPrinted>2013-11-07T19:51:21Z</cp:lastPrinted>
  <dcterms:created xsi:type="dcterms:W3CDTF">2013-11-01T15:14:49Z</dcterms:created>
  <dcterms:modified xsi:type="dcterms:W3CDTF">2013-11-12T14:58:55Z</dcterms:modified>
</cp:coreProperties>
</file>