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7"/>
  </p:notesMasterIdLst>
  <p:handoutMasterIdLst>
    <p:handoutMasterId r:id="rId8"/>
  </p:handoutMasterIdLst>
  <p:sldIdLst>
    <p:sldId id="280" r:id="rId2"/>
    <p:sldId id="352" r:id="rId3"/>
    <p:sldId id="358" r:id="rId4"/>
    <p:sldId id="360" r:id="rId5"/>
    <p:sldId id="359"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6B69"/>
    <a:srgbClr val="BFB9B6"/>
    <a:srgbClr val="4A9995"/>
    <a:srgbClr val="86BCB6"/>
    <a:srgbClr val="ABD7BF"/>
    <a:srgbClr val="619D79"/>
    <a:srgbClr val="FF8383"/>
    <a:srgbClr val="A1E1A4"/>
    <a:srgbClr val="F8E08A"/>
    <a:srgbClr val="A1855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6727" autoAdjust="0"/>
  </p:normalViewPr>
  <p:slideViewPr>
    <p:cSldViewPr snapToGrid="0" snapToObjects="1">
      <p:cViewPr varScale="1">
        <p:scale>
          <a:sx n="62" d="100"/>
          <a:sy n="62" d="100"/>
        </p:scale>
        <p:origin x="1400"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1/2/2023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1/2/2023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77514" y="6280480"/>
            <a:ext cx="2282870"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Rectangle 7"/>
          <p:cNvSpPr/>
          <p:nvPr userDrawn="1"/>
        </p:nvSpPr>
        <p:spPr>
          <a:xfrm>
            <a:off x="0" y="0"/>
            <a:ext cx="457200" cy="686681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738668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8796225"/>
              </p:ext>
            </p:extLst>
          </p:nvPr>
        </p:nvGraphicFramePr>
        <p:xfrm>
          <a:off x="2491153" y="1481172"/>
          <a:ext cx="6652847" cy="292608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326136">
                <a:tc>
                  <a:txBody>
                    <a:bodyPr/>
                    <a:lstStyle/>
                    <a:p>
                      <a:pPr algn="l">
                        <a:lnSpc>
                          <a:spcPct val="70000"/>
                        </a:lnSpc>
                      </a:pPr>
                      <a:r>
                        <a:rPr lang="en-US" sz="4000" b="0" cap="all" dirty="0">
                          <a:solidFill>
                            <a:schemeClr val="accent1"/>
                          </a:solidFill>
                          <a:latin typeface="+mn-lt"/>
                          <a:cs typeface="Franklin Gothic Book"/>
                        </a:rPr>
                        <a:t>Final rule – heavy-duty vehicle rule</a:t>
                      </a:r>
                    </a:p>
                  </a:txBody>
                  <a:tcPr marL="0" marR="457200" marT="0" marB="13716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algn="l">
                        <a:lnSpc>
                          <a:spcPts val="2760"/>
                        </a:lnSpc>
                      </a:pPr>
                      <a:endParaRPr lang="en-US" sz="2800" dirty="0">
                        <a:solidFill>
                          <a:schemeClr val="accent1"/>
                        </a:solidFill>
                        <a:latin typeface="Franklin Gothic Medium"/>
                        <a:ea typeface="Ebrima" panose="02000000000000000000" pitchFamily="2" charset="0"/>
                        <a:cs typeface="Franklin Gothic Medium"/>
                      </a:endParaRPr>
                    </a:p>
                  </a:txBody>
                  <a:tcPr marL="0" marR="457200" marT="137160" marB="137160">
                    <a:lnL w="12700" cmpd="sng">
                      <a:noFill/>
                    </a:lnL>
                    <a:lnR w="12700" cmpd="sng">
                      <a:noFill/>
                    </a:lnR>
                    <a:lnT w="38100" cap="flat" cmpd="sng" algn="ctr">
                      <a:solidFill>
                        <a:srgbClr val="F7A434"/>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Sunil Kumar</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Principal Environmental Engineer </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MWAQC-Technical</a:t>
                      </a:r>
                      <a:r>
                        <a:rPr lang="en-US" sz="1400" baseline="0" dirty="0">
                          <a:solidFill>
                            <a:schemeClr val="tx1">
                              <a:lumMod val="50000"/>
                              <a:lumOff val="50000"/>
                            </a:schemeClr>
                          </a:solidFill>
                          <a:latin typeface="Franklin Gothic Medium"/>
                          <a:ea typeface="Ebrima" panose="02000000000000000000" pitchFamily="2" charset="0"/>
                          <a:cs typeface="Franklin Gothic Medium"/>
                        </a:rPr>
                        <a:t> Advisory Committee</a:t>
                      </a: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January 10, 2023</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3" name="TextBox 2"/>
          <p:cNvSpPr txBox="1"/>
          <p:nvPr/>
        </p:nvSpPr>
        <p:spPr>
          <a:xfrm>
            <a:off x="299719" y="6384951"/>
            <a:ext cx="1473200" cy="214576"/>
          </a:xfrm>
          <a:prstGeom prst="rect">
            <a:avLst/>
          </a:prstGeom>
          <a:noFill/>
        </p:spPr>
        <p:txBody>
          <a:bodyPr wrap="square" lIns="0" tIns="0" rIns="0" bIns="0" rtlCol="0">
            <a:noAutofit/>
          </a:bodyPr>
          <a:lstStyle/>
          <a:p>
            <a:pPr algn="ctr"/>
            <a:r>
              <a:rPr lang="en-US" sz="1400" dirty="0">
                <a:solidFill>
                  <a:schemeClr val="bg1"/>
                </a:solidFill>
                <a:latin typeface="Franklin Gothic Medium"/>
                <a:cs typeface="Franklin Gothic Medium"/>
              </a:rPr>
              <a:t>Agenda Item 3d</a:t>
            </a:r>
          </a:p>
        </p:txBody>
      </p:sp>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397407207"/>
              </p:ext>
            </p:extLst>
          </p:nvPr>
        </p:nvGraphicFramePr>
        <p:xfrm>
          <a:off x="457200" y="493776"/>
          <a:ext cx="8686800" cy="87854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ts val="3260"/>
                        </a:lnSpc>
                      </a:pPr>
                      <a:r>
                        <a:rPr lang="en-US" sz="3600" b="0" dirty="0">
                          <a:solidFill>
                            <a:schemeClr val="accent1"/>
                          </a:solidFill>
                          <a:latin typeface="Franklin Gothic Medium"/>
                          <a:cs typeface="Franklin Gothic Medium"/>
                        </a:rPr>
                        <a:t>Introduction</a:t>
                      </a: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2</a:t>
            </a:fld>
            <a:endParaRPr lang="en-US" dirty="0"/>
          </a:p>
        </p:txBody>
      </p:sp>
      <p:sp>
        <p:nvSpPr>
          <p:cNvPr id="9" name="TextBox 8"/>
          <p:cNvSpPr txBox="1"/>
          <p:nvPr/>
        </p:nvSpPr>
        <p:spPr>
          <a:xfrm>
            <a:off x="457200" y="1156888"/>
            <a:ext cx="8341567" cy="5201424"/>
          </a:xfrm>
          <a:prstGeom prst="rect">
            <a:avLst/>
          </a:prstGeom>
          <a:noFill/>
        </p:spPr>
        <p:txBody>
          <a:bodyPr wrap="square" rtlCol="0">
            <a:spAutoFit/>
          </a:bodyPr>
          <a:lstStyle/>
          <a:p>
            <a:pPr marL="256032" indent="-256032">
              <a:spcBef>
                <a:spcPts val="1200"/>
              </a:spcBef>
              <a:buFont typeface="Arial"/>
              <a:buChar char="•"/>
            </a:pPr>
            <a:r>
              <a:rPr lang="en-US" sz="2400" dirty="0"/>
              <a:t>EPA announced the final rule for new heavy-duty engine and vehicle standards called “Control of Air Pollution from New Motor Vehicles: Heavy-Duty Engine and Vehicle Standards” on December 20, 2022.</a:t>
            </a:r>
          </a:p>
          <a:p>
            <a:pPr marL="256032" indent="-256032">
              <a:spcBef>
                <a:spcPts val="1200"/>
              </a:spcBef>
              <a:buFont typeface="Arial"/>
              <a:buChar char="•"/>
            </a:pPr>
            <a:r>
              <a:rPr lang="en-US" sz="2400" dirty="0"/>
              <a:t>This rule will further reduce air pollution, including ozone and particulate matter (PM), from heavy-duty engines and vehicles by reducing nitrogen oxide (NOx) emissions starting in MY 2027. </a:t>
            </a:r>
          </a:p>
          <a:p>
            <a:pPr marL="256032" indent="-256032">
              <a:spcBef>
                <a:spcPts val="1200"/>
              </a:spcBef>
              <a:buFont typeface="Arial"/>
              <a:buChar char="•"/>
            </a:pPr>
            <a:r>
              <a:rPr lang="en-US" sz="2400" dirty="0"/>
              <a:t>The rule includes new, more stringent emissions standards that cover a wider range of heavy-duty engine operating conditions compared to today’s standards. It also requires these more stringent emissions standards to be met for a larger portion of the time these engines operate on the road.</a:t>
            </a:r>
          </a:p>
        </p:txBody>
      </p:sp>
      <p:sp>
        <p:nvSpPr>
          <p:cNvPr id="10" name="Rectangle 9">
            <a:extLst>
              <a:ext uri="{FF2B5EF4-FFF2-40B4-BE49-F238E27FC236}">
                <a16:creationId xmlns:a16="http://schemas.microsoft.com/office/drawing/2014/main" id="{0B6DC30D-AE05-4CEF-9358-C72DA3819389}"/>
              </a:ext>
            </a:extLst>
          </p:cNvPr>
          <p:cNvSpPr/>
          <p:nvPr/>
        </p:nvSpPr>
        <p:spPr>
          <a:xfrm>
            <a:off x="4578789" y="6219813"/>
            <a:ext cx="3798707" cy="276999"/>
          </a:xfrm>
          <a:prstGeom prst="rect">
            <a:avLst/>
          </a:prstGeom>
        </p:spPr>
        <p:txBody>
          <a:bodyPr wrap="square" lIns="0" tIns="0" rIns="0" bIns="0">
            <a:noAutofit/>
          </a:bodyPr>
          <a:lstStyle/>
          <a:p>
            <a:pPr algn="r"/>
            <a:endParaRPr lang="en-US" sz="900" dirty="0">
              <a:solidFill>
                <a:srgbClr val="7F7F7F"/>
              </a:solidFill>
              <a:latin typeface="Franklin Gothic Medium"/>
              <a:cs typeface="Franklin Gothic Medium"/>
            </a:endParaRPr>
          </a:p>
          <a:p>
            <a:pPr algn="r"/>
            <a:r>
              <a:rPr lang="en-US" sz="900" dirty="0">
                <a:solidFill>
                  <a:srgbClr val="7F7F7F"/>
                </a:solidFill>
                <a:latin typeface="Franklin Gothic Medium"/>
                <a:cs typeface="Franklin Gothic Medium"/>
              </a:rPr>
              <a:t>Agenda Item 3d: Medium &amp; Heavy-Duty Vehicle Rule</a:t>
            </a:r>
          </a:p>
          <a:p>
            <a:pPr algn="r"/>
            <a:r>
              <a:rPr lang="en-US" sz="900" dirty="0">
                <a:solidFill>
                  <a:srgbClr val="7F7F7F"/>
                </a:solidFill>
                <a:latin typeface="Franklin Gothic Medium"/>
                <a:cs typeface="Franklin Gothic Medium"/>
              </a:rPr>
              <a:t>January 10, 2023</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401406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384704799"/>
              </p:ext>
            </p:extLst>
          </p:nvPr>
        </p:nvGraphicFramePr>
        <p:xfrm>
          <a:off x="457200" y="493776"/>
          <a:ext cx="8686800" cy="87854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ts val="3260"/>
                        </a:lnSpc>
                      </a:pPr>
                      <a:r>
                        <a:rPr lang="en-US" sz="3600" b="0" dirty="0">
                          <a:solidFill>
                            <a:schemeClr val="accent1"/>
                          </a:solidFill>
                          <a:latin typeface="Franklin Gothic Medium"/>
                          <a:cs typeface="Franklin Gothic Medium"/>
                        </a:rPr>
                        <a:t>Introduction (Cont..)</a:t>
                      </a: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3</a:t>
            </a:fld>
            <a:endParaRPr lang="en-US" dirty="0"/>
          </a:p>
        </p:txBody>
      </p:sp>
      <p:sp>
        <p:nvSpPr>
          <p:cNvPr id="9" name="TextBox 8"/>
          <p:cNvSpPr txBox="1"/>
          <p:nvPr/>
        </p:nvSpPr>
        <p:spPr>
          <a:xfrm>
            <a:off x="457200" y="1147795"/>
            <a:ext cx="8341567" cy="5724644"/>
          </a:xfrm>
          <a:prstGeom prst="rect">
            <a:avLst/>
          </a:prstGeom>
          <a:noFill/>
        </p:spPr>
        <p:txBody>
          <a:bodyPr wrap="square" rtlCol="0">
            <a:spAutoFit/>
          </a:bodyPr>
          <a:lstStyle/>
          <a:p>
            <a:pPr marL="256032" indent="-256032">
              <a:spcBef>
                <a:spcPts val="1200"/>
              </a:spcBef>
              <a:buFont typeface="Arial"/>
              <a:buChar char="•"/>
            </a:pPr>
            <a:r>
              <a:rPr lang="en-US" sz="2400" dirty="0"/>
              <a:t>Additionally, this rule ensures that the new, much more stringent emissions standards are met during more of the operating life of these vehicles by including provisions for longer useful life for engines and longer emission-related warranty periods for pollution control equipment.</a:t>
            </a:r>
          </a:p>
          <a:p>
            <a:pPr marL="256032" indent="-256032">
              <a:spcBef>
                <a:spcPts val="1200"/>
              </a:spcBef>
              <a:buFont typeface="Arial"/>
              <a:buChar char="•"/>
            </a:pPr>
            <a:r>
              <a:rPr lang="en-US" sz="2400" dirty="0"/>
              <a:t>The rule requires manufacturers to design their engines to prevent operators from reprogramming the engine to bypass or disable emission controls (i.e., tamper). This will ensure that the new, emissions standards continue to be met during in-use operations.</a:t>
            </a:r>
          </a:p>
          <a:p>
            <a:pPr marL="256032" indent="-256032">
              <a:spcBef>
                <a:spcPts val="1200"/>
              </a:spcBef>
              <a:buFont typeface="Arial"/>
              <a:buChar char="•"/>
            </a:pPr>
            <a:r>
              <a:rPr lang="en-US" sz="2400" dirty="0"/>
              <a:t>This rule does not include updates to HD GHG Phase 2 standards, which will be taken up later as part of the Phase 3 GHG rulemaking.</a:t>
            </a:r>
          </a:p>
          <a:p>
            <a:pPr marL="256032" indent="-256032">
              <a:spcBef>
                <a:spcPts val="1200"/>
              </a:spcBef>
              <a:buFont typeface="Arial"/>
              <a:buChar char="•"/>
            </a:pPr>
            <a:endParaRPr lang="en-US" sz="2400" dirty="0"/>
          </a:p>
        </p:txBody>
      </p:sp>
      <p:sp>
        <p:nvSpPr>
          <p:cNvPr id="10" name="Rectangle 9">
            <a:extLst>
              <a:ext uri="{FF2B5EF4-FFF2-40B4-BE49-F238E27FC236}">
                <a16:creationId xmlns:a16="http://schemas.microsoft.com/office/drawing/2014/main" id="{0B6DC30D-AE05-4CEF-9358-C72DA3819389}"/>
              </a:ext>
            </a:extLst>
          </p:cNvPr>
          <p:cNvSpPr/>
          <p:nvPr/>
        </p:nvSpPr>
        <p:spPr>
          <a:xfrm>
            <a:off x="4578789" y="6219813"/>
            <a:ext cx="3798707" cy="276999"/>
          </a:xfrm>
          <a:prstGeom prst="rect">
            <a:avLst/>
          </a:prstGeom>
        </p:spPr>
        <p:txBody>
          <a:bodyPr wrap="square" lIns="0" tIns="0" rIns="0" bIns="0">
            <a:noAutofit/>
          </a:bodyPr>
          <a:lstStyle/>
          <a:p>
            <a:pPr algn="r"/>
            <a:endParaRPr lang="en-US" sz="900" dirty="0">
              <a:solidFill>
                <a:srgbClr val="7F7F7F"/>
              </a:solidFill>
              <a:latin typeface="Franklin Gothic Medium"/>
              <a:cs typeface="Franklin Gothic Medium"/>
            </a:endParaRPr>
          </a:p>
          <a:p>
            <a:pPr algn="r"/>
            <a:r>
              <a:rPr lang="en-US" sz="900" dirty="0">
                <a:solidFill>
                  <a:srgbClr val="7F7F7F"/>
                </a:solidFill>
                <a:latin typeface="Franklin Gothic Medium"/>
                <a:cs typeface="Franklin Gothic Medium"/>
              </a:rPr>
              <a:t>Agenda Item 3d: Medium &amp; Heavy-Duty Vehicle Rule</a:t>
            </a:r>
          </a:p>
          <a:p>
            <a:pPr algn="r"/>
            <a:r>
              <a:rPr lang="en-US" sz="900" dirty="0">
                <a:solidFill>
                  <a:srgbClr val="7F7F7F"/>
                </a:solidFill>
                <a:latin typeface="Franklin Gothic Medium"/>
                <a:cs typeface="Franklin Gothic Medium"/>
              </a:rPr>
              <a:t>January 10, 2023</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379213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278565582"/>
              </p:ext>
            </p:extLst>
          </p:nvPr>
        </p:nvGraphicFramePr>
        <p:xfrm>
          <a:off x="457200" y="493776"/>
          <a:ext cx="8686800" cy="87854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ts val="3260"/>
                        </a:lnSpc>
                      </a:pPr>
                      <a:r>
                        <a:rPr lang="en-US" sz="3600" b="0" dirty="0">
                          <a:solidFill>
                            <a:schemeClr val="accent1"/>
                          </a:solidFill>
                          <a:latin typeface="Franklin Gothic Medium"/>
                          <a:cs typeface="Franklin Gothic Medium"/>
                        </a:rPr>
                        <a:t>Future Rules</a:t>
                      </a: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4</a:t>
            </a:fld>
            <a:endParaRPr lang="en-US" dirty="0"/>
          </a:p>
        </p:txBody>
      </p:sp>
      <p:sp>
        <p:nvSpPr>
          <p:cNvPr id="9" name="TextBox 8"/>
          <p:cNvSpPr txBox="1"/>
          <p:nvPr/>
        </p:nvSpPr>
        <p:spPr>
          <a:xfrm>
            <a:off x="457200" y="1267886"/>
            <a:ext cx="8341567" cy="5139869"/>
          </a:xfrm>
          <a:prstGeom prst="rect">
            <a:avLst/>
          </a:prstGeom>
          <a:noFill/>
        </p:spPr>
        <p:txBody>
          <a:bodyPr wrap="square" rtlCol="0">
            <a:spAutoFit/>
          </a:bodyPr>
          <a:lstStyle/>
          <a:p>
            <a:pPr marL="256032" indent="-256032">
              <a:spcBef>
                <a:spcPts val="1200"/>
              </a:spcBef>
              <a:buFont typeface="Arial"/>
              <a:buChar char="•"/>
            </a:pPr>
            <a:r>
              <a:rPr lang="en-US" sz="2400" dirty="0"/>
              <a:t>As part of its “Clean truck Plan”, EPA intends to propose following two additional rulemakings in March 2023:</a:t>
            </a:r>
          </a:p>
          <a:p>
            <a:pPr marL="713232" lvl="1" indent="-256032">
              <a:spcBef>
                <a:spcPts val="1200"/>
              </a:spcBef>
              <a:buFont typeface="Arial"/>
              <a:buChar char="•"/>
            </a:pPr>
            <a:r>
              <a:rPr lang="en-US" sz="2400" dirty="0"/>
              <a:t>Proposal for the heavy-duty greenhouse gas (GHG) standards “Phase 3” rule for Model Years 2027</a:t>
            </a:r>
          </a:p>
          <a:p>
            <a:pPr marL="713232" lvl="1" indent="-256032">
              <a:spcBef>
                <a:spcPts val="1200"/>
              </a:spcBef>
              <a:buFont typeface="Arial"/>
              <a:buChar char="•"/>
            </a:pPr>
            <a:r>
              <a:rPr lang="en-US" sz="2400" dirty="0"/>
              <a:t>Multipollutant standards proposal for light and medium-duty vehicles for MY 2027 and later. </a:t>
            </a:r>
          </a:p>
          <a:p>
            <a:pPr marL="256032" indent="-256032">
              <a:spcBef>
                <a:spcPts val="1200"/>
              </a:spcBef>
              <a:buFont typeface="Arial"/>
              <a:buChar char="•"/>
            </a:pPr>
            <a:r>
              <a:rPr lang="en-US" sz="2400" dirty="0"/>
              <a:t>According to EPA, these rules will put in place stringent long-term standards that would reduce smog, soot, and climate pollution from heavy-duty vehicles and would include consideration of greater adoption of zero-emissions vehicle technologies. </a:t>
            </a:r>
          </a:p>
          <a:p>
            <a:pPr marL="256032" indent="-256032">
              <a:spcBef>
                <a:spcPts val="1200"/>
              </a:spcBef>
              <a:buFont typeface="Arial"/>
              <a:buChar char="•"/>
            </a:pPr>
            <a:endParaRPr lang="en-US" sz="2400" dirty="0"/>
          </a:p>
        </p:txBody>
      </p:sp>
      <p:sp>
        <p:nvSpPr>
          <p:cNvPr id="10" name="Rectangle 9">
            <a:extLst>
              <a:ext uri="{FF2B5EF4-FFF2-40B4-BE49-F238E27FC236}">
                <a16:creationId xmlns:a16="http://schemas.microsoft.com/office/drawing/2014/main" id="{0B6DC30D-AE05-4CEF-9358-C72DA3819389}"/>
              </a:ext>
            </a:extLst>
          </p:cNvPr>
          <p:cNvSpPr/>
          <p:nvPr/>
        </p:nvSpPr>
        <p:spPr>
          <a:xfrm>
            <a:off x="4578789" y="6219813"/>
            <a:ext cx="3798707" cy="276999"/>
          </a:xfrm>
          <a:prstGeom prst="rect">
            <a:avLst/>
          </a:prstGeom>
        </p:spPr>
        <p:txBody>
          <a:bodyPr wrap="square" lIns="0" tIns="0" rIns="0" bIns="0">
            <a:noAutofit/>
          </a:bodyPr>
          <a:lstStyle/>
          <a:p>
            <a:pPr algn="r"/>
            <a:endParaRPr lang="en-US" sz="900" dirty="0">
              <a:solidFill>
                <a:srgbClr val="7F7F7F"/>
              </a:solidFill>
              <a:latin typeface="Franklin Gothic Medium"/>
              <a:cs typeface="Franklin Gothic Medium"/>
            </a:endParaRPr>
          </a:p>
          <a:p>
            <a:pPr algn="r"/>
            <a:r>
              <a:rPr lang="en-US" sz="900" dirty="0">
                <a:solidFill>
                  <a:srgbClr val="7F7F7F"/>
                </a:solidFill>
                <a:latin typeface="Franklin Gothic Medium"/>
                <a:cs typeface="Franklin Gothic Medium"/>
              </a:rPr>
              <a:t>Agenda Item 3d: Medium &amp; Heavy-Duty Vehicle Rule</a:t>
            </a:r>
          </a:p>
          <a:p>
            <a:pPr algn="r"/>
            <a:r>
              <a:rPr lang="en-US" sz="900" dirty="0">
                <a:solidFill>
                  <a:srgbClr val="7F7F7F"/>
                </a:solidFill>
                <a:latin typeface="Franklin Gothic Medium"/>
                <a:cs typeface="Franklin Gothic Medium"/>
              </a:rPr>
              <a:t>January 10, 2023</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97490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041421954"/>
              </p:ext>
            </p:extLst>
          </p:nvPr>
        </p:nvGraphicFramePr>
        <p:xfrm>
          <a:off x="457200" y="493776"/>
          <a:ext cx="8686800" cy="87854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ts val="3260"/>
                        </a:lnSpc>
                      </a:pPr>
                      <a:r>
                        <a:rPr lang="en-US" sz="3600" b="0" dirty="0">
                          <a:solidFill>
                            <a:schemeClr val="accent1"/>
                          </a:solidFill>
                          <a:latin typeface="Franklin Gothic Medium"/>
                          <a:cs typeface="Franklin Gothic Medium"/>
                        </a:rPr>
                        <a:t>Public Health Benefits &amp; Welfare</a:t>
                      </a: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dirty="0"/>
          </a:p>
        </p:txBody>
      </p:sp>
      <p:sp>
        <p:nvSpPr>
          <p:cNvPr id="9" name="TextBox 8"/>
          <p:cNvSpPr txBox="1"/>
          <p:nvPr/>
        </p:nvSpPr>
        <p:spPr>
          <a:xfrm>
            <a:off x="457200" y="1267886"/>
            <a:ext cx="8341567" cy="5047536"/>
          </a:xfrm>
          <a:prstGeom prst="rect">
            <a:avLst/>
          </a:prstGeom>
          <a:noFill/>
        </p:spPr>
        <p:txBody>
          <a:bodyPr wrap="square" rtlCol="0">
            <a:spAutoFit/>
          </a:bodyPr>
          <a:lstStyle/>
          <a:p>
            <a:pPr marL="256032" indent="-256032">
              <a:spcBef>
                <a:spcPts val="1200"/>
              </a:spcBef>
              <a:buFont typeface="Arial"/>
              <a:buChar char="•"/>
            </a:pPr>
            <a:r>
              <a:rPr lang="en-US" sz="2400" dirty="0"/>
              <a:t>The rule will result in health-related benefits for the years 2027 through 2045 of $200 billion. EPA estimates that in 2045, the final standards will result in public health benefits by preventing the following annually:</a:t>
            </a:r>
          </a:p>
          <a:p>
            <a:pPr marL="713232" lvl="1" indent="-256032">
              <a:spcBef>
                <a:spcPts val="1200"/>
              </a:spcBef>
              <a:buFont typeface="Arial"/>
              <a:buChar char="•"/>
            </a:pPr>
            <a:r>
              <a:rPr lang="en-US" dirty="0"/>
              <a:t>Between 860 and 2,900 fewer premature deaths</a:t>
            </a:r>
          </a:p>
          <a:p>
            <a:pPr marL="713232" lvl="1" indent="-256032">
              <a:spcBef>
                <a:spcPts val="1200"/>
              </a:spcBef>
              <a:buFont typeface="Arial"/>
              <a:buChar char="•"/>
            </a:pPr>
            <a:r>
              <a:rPr lang="en-US" dirty="0"/>
              <a:t>6,700 fewer hospital admissions and emergency department visits</a:t>
            </a:r>
          </a:p>
          <a:p>
            <a:pPr marL="713232" lvl="1" indent="-256032">
              <a:spcBef>
                <a:spcPts val="1200"/>
              </a:spcBef>
              <a:buFont typeface="Arial"/>
              <a:buChar char="•"/>
            </a:pPr>
            <a:r>
              <a:rPr lang="en-US" dirty="0"/>
              <a:t>18,000 fewer cases of asthma onset in children</a:t>
            </a:r>
          </a:p>
          <a:p>
            <a:pPr marL="713232" lvl="1" indent="-256032">
              <a:spcBef>
                <a:spcPts val="1200"/>
              </a:spcBef>
              <a:buFont typeface="Arial"/>
              <a:buChar char="•"/>
            </a:pPr>
            <a:r>
              <a:rPr lang="en-US" dirty="0"/>
              <a:t>3.1 million fewer cases of asthma symptoms and allergic rhinitis symptoms</a:t>
            </a:r>
          </a:p>
          <a:p>
            <a:pPr marL="713232" lvl="1" indent="-256032">
              <a:spcBef>
                <a:spcPts val="1200"/>
              </a:spcBef>
              <a:buFont typeface="Arial"/>
              <a:buChar char="•"/>
            </a:pPr>
            <a:r>
              <a:rPr lang="en-US" dirty="0"/>
              <a:t>78,000 fewer lost days of work</a:t>
            </a:r>
          </a:p>
          <a:p>
            <a:pPr marL="713232" lvl="1" indent="-256032">
              <a:spcBef>
                <a:spcPts val="1200"/>
              </a:spcBef>
              <a:buFont typeface="Arial"/>
              <a:buChar char="•"/>
            </a:pPr>
            <a:r>
              <a:rPr lang="en-US" dirty="0"/>
              <a:t>1.1 million fewer lost school days for children</a:t>
            </a:r>
          </a:p>
          <a:p>
            <a:pPr marL="256032" indent="-256032">
              <a:spcBef>
                <a:spcPts val="1200"/>
              </a:spcBef>
              <a:buFont typeface="Arial"/>
              <a:buChar char="•"/>
            </a:pPr>
            <a:r>
              <a:rPr lang="en-US" sz="2400" dirty="0"/>
              <a:t>The benefits of the rule would exceed its costs by as much as $29 billion.</a:t>
            </a:r>
          </a:p>
        </p:txBody>
      </p:sp>
      <p:sp>
        <p:nvSpPr>
          <p:cNvPr id="10" name="Rectangle 9">
            <a:extLst>
              <a:ext uri="{FF2B5EF4-FFF2-40B4-BE49-F238E27FC236}">
                <a16:creationId xmlns:a16="http://schemas.microsoft.com/office/drawing/2014/main" id="{0B6DC30D-AE05-4CEF-9358-C72DA3819389}"/>
              </a:ext>
            </a:extLst>
          </p:cNvPr>
          <p:cNvSpPr/>
          <p:nvPr/>
        </p:nvSpPr>
        <p:spPr>
          <a:xfrm>
            <a:off x="4578789" y="6219813"/>
            <a:ext cx="3798707" cy="276999"/>
          </a:xfrm>
          <a:prstGeom prst="rect">
            <a:avLst/>
          </a:prstGeom>
        </p:spPr>
        <p:txBody>
          <a:bodyPr wrap="square" lIns="0" tIns="0" rIns="0" bIns="0">
            <a:noAutofit/>
          </a:bodyPr>
          <a:lstStyle/>
          <a:p>
            <a:pPr algn="r"/>
            <a:endParaRPr lang="en-US" sz="900" dirty="0">
              <a:solidFill>
                <a:srgbClr val="7F7F7F"/>
              </a:solidFill>
              <a:latin typeface="Franklin Gothic Medium"/>
              <a:cs typeface="Franklin Gothic Medium"/>
            </a:endParaRPr>
          </a:p>
          <a:p>
            <a:pPr algn="r"/>
            <a:r>
              <a:rPr lang="en-US" sz="900" dirty="0">
                <a:solidFill>
                  <a:srgbClr val="7F7F7F"/>
                </a:solidFill>
                <a:latin typeface="Franklin Gothic Medium"/>
                <a:cs typeface="Franklin Gothic Medium"/>
              </a:rPr>
              <a:t>Agenda Item 3d: Medium &amp; Heavy-Duty Vehicle Rule</a:t>
            </a:r>
          </a:p>
          <a:p>
            <a:pPr algn="r"/>
            <a:r>
              <a:rPr lang="en-US" sz="900" dirty="0">
                <a:solidFill>
                  <a:srgbClr val="7F7F7F"/>
                </a:solidFill>
                <a:latin typeface="Franklin Gothic Medium"/>
                <a:cs typeface="Franklin Gothic Medium"/>
              </a:rPr>
              <a:t>January 10, 2023</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1496722874"/>
      </p:ext>
    </p:extLst>
  </p:cSld>
  <p:clrMapOvr>
    <a:masterClrMapping/>
  </p:clrMapOvr>
</p:sld>
</file>

<file path=ppt/theme/theme1.xml><?xml version="1.0" encoding="utf-8"?>
<a:theme xmlns:a="http://schemas.openxmlformats.org/drawingml/2006/main" name="Office Theme">
  <a:themeElements>
    <a:clrScheme name="Custom 2">
      <a:dk1>
        <a:srgbClr val="000000"/>
      </a:dk1>
      <a:lt1>
        <a:sysClr val="window" lastClr="FFFFFF"/>
      </a:lt1>
      <a:dk2>
        <a:srgbClr val="0087CD"/>
      </a:dk2>
      <a:lt2>
        <a:srgbClr val="B0D235"/>
      </a:lt2>
      <a:accent1>
        <a:srgbClr val="2F6B97"/>
      </a:accent1>
      <a:accent2>
        <a:srgbClr val="EA4249"/>
      </a:accent2>
      <a:accent3>
        <a:srgbClr val="FAA434"/>
      </a:accent3>
      <a:accent4>
        <a:srgbClr val="546670"/>
      </a:accent4>
      <a:accent5>
        <a:srgbClr val="FFFFFF"/>
      </a:accent5>
      <a:accent6>
        <a:srgbClr val="FFFFFF"/>
      </a:accent6>
      <a:hlink>
        <a:srgbClr val="0000FF"/>
      </a:hlink>
      <a:folHlink>
        <a:srgbClr val="FFFFFF"/>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PowerPoint A - Orange" id="{5887B4F2-E2FA-4F6D-9586-8E6F8CE3A04D}" vid="{E9498590-9C63-4C34-98AC-0048F74357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COG A - Orange</Template>
  <TotalTime>8188</TotalTime>
  <Words>520</Words>
  <Application>Microsoft Office PowerPoint</Application>
  <PresentationFormat>On-screen Show (4:3)</PresentationFormat>
  <Paragraphs>45</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Sunil Kumar</dc:creator>
  <cp:lastModifiedBy>Sunil Kumar</cp:lastModifiedBy>
  <cp:revision>473</cp:revision>
  <cp:lastPrinted>2015-11-17T20:47:00Z</cp:lastPrinted>
  <dcterms:created xsi:type="dcterms:W3CDTF">2016-04-29T18:57:26Z</dcterms:created>
  <dcterms:modified xsi:type="dcterms:W3CDTF">2023-01-03T02:44:18Z</dcterms:modified>
</cp:coreProperties>
</file>