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10"/>
  </p:notesMasterIdLst>
  <p:handoutMasterIdLst>
    <p:handoutMasterId r:id="rId11"/>
  </p:handoutMasterIdLst>
  <p:sldIdLst>
    <p:sldId id="374" r:id="rId2"/>
    <p:sldId id="344" r:id="rId3"/>
    <p:sldId id="377" r:id="rId4"/>
    <p:sldId id="378" r:id="rId5"/>
    <p:sldId id="380" r:id="rId6"/>
    <p:sldId id="381" r:id="rId7"/>
    <p:sldId id="363" r:id="rId8"/>
    <p:sldId id="373" r:id="rId9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9999"/>
    <a:srgbClr val="CCFFFF"/>
    <a:srgbClr val="CC99FF"/>
    <a:srgbClr val="CCECFF"/>
    <a:srgbClr val="FF0000"/>
    <a:srgbClr val="66FF33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26" autoAdjust="0"/>
    <p:restoredTop sz="94652" autoAdjust="0"/>
  </p:normalViewPr>
  <p:slideViewPr>
    <p:cSldViewPr>
      <p:cViewPr varScale="1">
        <p:scale>
          <a:sx n="112" d="100"/>
          <a:sy n="112" d="100"/>
        </p:scale>
        <p:origin x="-1674" y="-78"/>
      </p:cViewPr>
      <p:guideLst>
        <p:guide orient="horz" pos="1872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0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pPr>
              <a:defRPr/>
            </a:pPr>
            <a:fld id="{27F2FFB1-2311-47E5-8604-7D1F48932250}" type="datetimeFigureOut">
              <a:rPr lang="en-US"/>
              <a:pPr>
                <a:defRPr/>
              </a:pPr>
              <a:t>9/10/2013</a:t>
            </a:fld>
            <a:endParaRPr lang="en-US" dirty="0"/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49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pPr>
              <a:defRPr/>
            </a:pPr>
            <a:fld id="{180C56CF-4255-46F3-B647-DACAE6E8F1C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96979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 b="0"/>
            </a:lvl1pPr>
          </a:lstStyle>
          <a:p>
            <a:pPr>
              <a:defRPr/>
            </a:pPr>
            <a:fld id="{A0BD68E1-8C37-4777-BA3F-B5361AB784A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4329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8661E9E6-BCBD-4501-B483-29325C98BB7A}" type="slidenum">
              <a:rPr lang="en-US" sz="1200" b="0"/>
              <a:pPr algn="r" defTabSz="931863"/>
              <a:t>2</a:t>
            </a:fld>
            <a:endParaRPr lang="en-US" sz="1200" b="0" dirty="0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3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BD68E1-8C37-4777-BA3F-B5361AB784AA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BD68E1-8C37-4777-BA3F-B5361AB784AA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8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7"/>
          <p:cNvSpPr>
            <a:spLocks noChangeArrowheads="1"/>
          </p:cNvSpPr>
          <p:nvPr/>
        </p:nvSpPr>
        <p:spPr bwMode="auto">
          <a:xfrm>
            <a:off x="0" y="0"/>
            <a:ext cx="144463" cy="9810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5" name="Line 43"/>
          <p:cNvSpPr>
            <a:spLocks noChangeShapeType="1"/>
          </p:cNvSpPr>
          <p:nvPr/>
        </p:nvSpPr>
        <p:spPr bwMode="auto">
          <a:xfrm flipV="1">
            <a:off x="827088" y="6667500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1600" b="0" dirty="0"/>
          </a:p>
        </p:txBody>
      </p:sp>
      <p:pic>
        <p:nvPicPr>
          <p:cNvPr id="6" name="Picture 50"/>
          <p:cNvPicPr>
            <a:picLocks noChangeAspect="1" noChangeArrowheads="1"/>
          </p:cNvPicPr>
          <p:nvPr userDrawn="1"/>
        </p:nvPicPr>
        <p:blipFill>
          <a:blip r:embed="rId2" cstate="print"/>
          <a:srcRect l="7033" r="7846"/>
          <a:stretch>
            <a:fillRect/>
          </a:stretch>
        </p:blipFill>
        <p:spPr bwMode="auto">
          <a:xfrm>
            <a:off x="7848600" y="5562600"/>
            <a:ext cx="116363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4"/>
          <p:cNvSpPr>
            <a:spLocks noChangeArrowheads="1"/>
          </p:cNvSpPr>
          <p:nvPr userDrawn="1"/>
        </p:nvSpPr>
        <p:spPr bwMode="auto">
          <a:xfrm rot="5400000">
            <a:off x="-2870993" y="2870993"/>
            <a:ext cx="6858000" cy="1116013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8" name="Rectangle 22"/>
          <p:cNvSpPr>
            <a:spLocks noChangeArrowheads="1"/>
          </p:cNvSpPr>
          <p:nvPr userDrawn="1"/>
        </p:nvSpPr>
        <p:spPr bwMode="auto">
          <a:xfrm>
            <a:off x="0" y="0"/>
            <a:ext cx="144463" cy="6858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12902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902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9" name="Rectangle 4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z="1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CFE0598-3500-4FE7-91C7-261DFA22332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3pPr>
              <a:defRPr sz="1800"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93AB6A-235A-442D-A3C6-CD6BE702CCB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1FC2C-7FC7-4EA6-92C1-6CEFB3E1D05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68413"/>
            <a:ext cx="4038600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038600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76C899-24BA-4B1F-9153-AB5FCD0EC87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AA8F89-A6AE-43C6-8334-D0EB719CA4B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4E5B9-CC5A-4517-88FB-84E61727F86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89CDD3-FF1E-4ABD-AC82-29B630A5B4D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729264-2E37-4AF9-99CE-A93E703107A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80325-E366-40FA-B4F8-254E48C59D0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B65DB-BEBE-4B9C-941C-A94CFAF4554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88913"/>
            <a:ext cx="2057400" cy="56880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88913"/>
            <a:ext cx="6019800" cy="56880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77C10-E916-4004-BC31-80E57AD58FE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188913"/>
            <a:ext cx="8229600" cy="56880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30F89E-3FF9-4010-8BAD-8D8194E5DB4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6334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68413"/>
            <a:ext cx="8229600" cy="4608512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27A4E9-BFF9-48EC-B4F6-93840AF1A43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51" name="Rectangle 35"/>
          <p:cNvSpPr>
            <a:spLocks noChangeArrowheads="1"/>
          </p:cNvSpPr>
          <p:nvPr/>
        </p:nvSpPr>
        <p:spPr bwMode="auto">
          <a:xfrm>
            <a:off x="3175" y="0"/>
            <a:ext cx="9144000" cy="981075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68413"/>
            <a:ext cx="822960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86053" name="Rectangle 37"/>
          <p:cNvSpPr>
            <a:spLocks noChangeArrowheads="1"/>
          </p:cNvSpPr>
          <p:nvPr/>
        </p:nvSpPr>
        <p:spPr bwMode="auto">
          <a:xfrm>
            <a:off x="0" y="0"/>
            <a:ext cx="144463" cy="9810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86057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5125" y="6619875"/>
            <a:ext cx="3905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041EEAC-E843-4AC7-A1F8-BC148D09CD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6059" name="Line 43"/>
          <p:cNvSpPr>
            <a:spLocks noChangeShapeType="1"/>
          </p:cNvSpPr>
          <p:nvPr/>
        </p:nvSpPr>
        <p:spPr bwMode="auto">
          <a:xfrm flipV="1">
            <a:off x="827088" y="6667500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1600" b="0" dirty="0"/>
          </a:p>
        </p:txBody>
      </p:sp>
      <p:pic>
        <p:nvPicPr>
          <p:cNvPr id="1032" name="Picture 50"/>
          <p:cNvPicPr>
            <a:picLocks noChangeAspect="1" noChangeArrowheads="1"/>
          </p:cNvPicPr>
          <p:nvPr/>
        </p:nvPicPr>
        <p:blipFill>
          <a:blip r:embed="rId15" cstate="print"/>
          <a:srcRect l="7033" r="7846"/>
          <a:stretch>
            <a:fillRect/>
          </a:stretch>
        </p:blipFill>
        <p:spPr bwMode="auto">
          <a:xfrm>
            <a:off x="8153400" y="5851525"/>
            <a:ext cx="9604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  <p:sldLayoutId id="2147483906" r:id="rId12"/>
    <p:sldLayoutId id="2147483907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9pPr>
    </p:titleStyle>
    <p:bodyStyle>
      <a:lvl1pPr marL="266700" indent="-266700" algn="l" rtl="0" eaLnBrk="0" fontAlgn="base" hangingPunct="0">
        <a:spcBef>
          <a:spcPct val="60000"/>
        </a:spcBef>
        <a:spcAft>
          <a:spcPct val="0"/>
        </a:spcAft>
        <a:buClr>
          <a:srgbClr val="AE0A38"/>
        </a:buClr>
        <a:buFont typeface="Wingdings" pitchFamily="2" charset="2"/>
        <a:buChar char="§"/>
        <a:defRPr sz="2400">
          <a:solidFill>
            <a:srgbClr val="777777"/>
          </a:solidFill>
          <a:latin typeface="+mn-lt"/>
          <a:ea typeface="+mn-ea"/>
          <a:cs typeface="+mn-cs"/>
        </a:defRPr>
      </a:lvl1pPr>
      <a:lvl2pPr marL="827088" indent="-285750" algn="l" rtl="0" eaLnBrk="0" fontAlgn="base" hangingPunct="0">
        <a:spcBef>
          <a:spcPct val="20000"/>
        </a:spcBef>
        <a:spcAft>
          <a:spcPct val="0"/>
        </a:spcAft>
        <a:buClr>
          <a:srgbClr val="AE0A38"/>
        </a:buClr>
        <a:buChar char="•"/>
        <a:defRPr sz="2000">
          <a:solidFill>
            <a:srgbClr val="777777"/>
          </a:solidFill>
          <a:latin typeface="+mn-lt"/>
        </a:defRPr>
      </a:lvl2pPr>
      <a:lvl3pPr marL="1235075" indent="-228600" algn="l" rtl="0" eaLnBrk="0" fontAlgn="base" hangingPunct="0">
        <a:spcBef>
          <a:spcPct val="20000"/>
        </a:spcBef>
        <a:spcAft>
          <a:spcPct val="0"/>
        </a:spcAft>
        <a:buClr>
          <a:srgbClr val="AE0A38"/>
        </a:buClr>
        <a:buFont typeface="Arial" charset="0"/>
        <a:buChar char="-"/>
        <a:defRPr sz="2400">
          <a:solidFill>
            <a:srgbClr val="777777"/>
          </a:solidFill>
          <a:latin typeface="+mn-lt"/>
        </a:defRPr>
      </a:lvl3pPr>
      <a:lvl4pPr marL="1643063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timothy.fitzsimmons@dc.gov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charles.madden@dc.g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990600" y="2563813"/>
            <a:ext cx="78422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algn="r"/>
            <a:r>
              <a:rPr lang="en-US" sz="3400" b="0" dirty="0">
                <a:solidFill>
                  <a:schemeClr val="tx2"/>
                </a:solidFill>
              </a:rPr>
              <a:t/>
            </a:r>
            <a:br>
              <a:rPr lang="en-US" sz="3400" b="0" dirty="0">
                <a:solidFill>
                  <a:schemeClr val="tx2"/>
                </a:solidFill>
              </a:rPr>
            </a:br>
            <a:r>
              <a:rPr lang="en-US" sz="3400" b="0" dirty="0">
                <a:solidFill>
                  <a:schemeClr val="tx2"/>
                </a:solidFill>
              </a:rPr>
              <a:t> </a:t>
            </a:r>
            <a:r>
              <a:rPr lang="en-US" sz="3200" b="0" dirty="0">
                <a:solidFill>
                  <a:schemeClr val="tx2"/>
                </a:solidFill>
              </a:rPr>
              <a:t>NCR Urban Areas Security Initiative  </a:t>
            </a:r>
            <a:br>
              <a:rPr lang="en-US" sz="3200" b="0" dirty="0">
                <a:solidFill>
                  <a:schemeClr val="tx2"/>
                </a:solidFill>
              </a:rPr>
            </a:br>
            <a:r>
              <a:rPr lang="en-US" sz="3200" b="0" dirty="0">
                <a:solidFill>
                  <a:schemeClr val="tx2"/>
                </a:solidFill>
              </a:rPr>
              <a:t>Grants Update</a:t>
            </a:r>
            <a:endParaRPr lang="en-US" sz="3400" b="0" dirty="0">
              <a:solidFill>
                <a:schemeClr val="tx2"/>
              </a:solidFill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4191000" y="3665538"/>
            <a:ext cx="460057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algn="r">
              <a:spcBef>
                <a:spcPct val="60000"/>
              </a:spcBef>
              <a:buClr>
                <a:srgbClr val="AE0A38"/>
              </a:buClr>
              <a:buFont typeface="Wingdings" pitchFamily="2" charset="2"/>
              <a:buNone/>
            </a:pPr>
            <a:endParaRPr lang="en-US" sz="1600" b="0" dirty="0">
              <a:solidFill>
                <a:srgbClr val="777777"/>
              </a:solidFill>
            </a:endParaRPr>
          </a:p>
          <a:p>
            <a:pPr algn="r">
              <a:spcBef>
                <a:spcPct val="60000"/>
              </a:spcBef>
              <a:buClr>
                <a:srgbClr val="AE0A38"/>
              </a:buClr>
              <a:buFont typeface="Wingdings" pitchFamily="2" charset="2"/>
              <a:buNone/>
            </a:pPr>
            <a:r>
              <a:rPr lang="en-US" sz="1600" b="0" dirty="0" smtClean="0">
                <a:solidFill>
                  <a:srgbClr val="777777"/>
                </a:solidFill>
              </a:rPr>
              <a:t>11 September 2013</a:t>
            </a:r>
            <a:endParaRPr lang="en-US" sz="1600" b="0" dirty="0">
              <a:solidFill>
                <a:srgbClr val="777777"/>
              </a:solidFill>
            </a:endParaRPr>
          </a:p>
        </p:txBody>
      </p:sp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2286000" y="4724400"/>
            <a:ext cx="6553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dirty="0" smtClean="0"/>
              <a:t>Grants Briefing </a:t>
            </a:r>
            <a:r>
              <a:rPr lang="en-US" b="0" dirty="0"/>
              <a:t>to the </a:t>
            </a:r>
            <a:r>
              <a:rPr lang="en-US" b="0" dirty="0" smtClean="0"/>
              <a:t>NCR Emergency Preparedness Council</a:t>
            </a:r>
          </a:p>
        </p:txBody>
      </p:sp>
    </p:spTree>
    <p:extLst>
      <p:ext uri="{BB962C8B-B14F-4D97-AF65-F5344CB8AC3E}">
        <p14:creationId xmlns:p14="http://schemas.microsoft.com/office/powerpoint/2010/main" val="390261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7162800" cy="53340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 2013 UASI </a:t>
            </a:r>
            <a:r>
              <a:rPr lang="en-US" sz="2800" dirty="0" smtClean="0"/>
              <a:t>Status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 2011–2012 UASI Reprogramming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 </a:t>
            </a:r>
            <a:r>
              <a:rPr lang="en-US" sz="2800" dirty="0"/>
              <a:t>2010 UASI Status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/>
              <a:t>FY 2011 UASI Status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/>
              <a:t>FY 2012 UASI </a:t>
            </a:r>
            <a:r>
              <a:rPr lang="en-US" sz="2800" dirty="0" smtClean="0"/>
              <a:t>Status</a:t>
            </a:r>
            <a:endParaRPr lang="en-US" sz="2800" dirty="0"/>
          </a:p>
          <a:p>
            <a:pPr marL="541338" lvl="1" indent="0"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  <a:buNone/>
            </a:pPr>
            <a:endParaRPr lang="en-US" dirty="0" smtClean="0"/>
          </a:p>
        </p:txBody>
      </p:sp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/>
              <a:t>Agenda</a:t>
            </a: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49CEDA6-445E-40DF-BE00-417E83F0AA1D}" type="slidenum">
              <a:rPr lang="en-US" smtClean="0"/>
              <a:pPr/>
              <a:t>2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81000" y="1219201"/>
            <a:ext cx="8229600" cy="52578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dirty="0" smtClean="0">
                <a:solidFill>
                  <a:schemeClr val="tx1"/>
                </a:solidFill>
              </a:rPr>
              <a:t>FEMA awarded the NCR </a:t>
            </a:r>
            <a:r>
              <a:rPr lang="en-US" dirty="0" smtClean="0">
                <a:solidFill>
                  <a:srgbClr val="C00000"/>
                </a:solidFill>
              </a:rPr>
              <a:t>$51,839,027</a:t>
            </a:r>
            <a:r>
              <a:rPr lang="en-US" dirty="0" smtClean="0"/>
              <a:t>—same as FY 2012</a:t>
            </a:r>
            <a:endParaRPr lang="en-US" dirty="0" smtClean="0">
              <a:solidFill>
                <a:schemeClr val="tx1"/>
              </a:solidFill>
            </a:endParaRPr>
          </a:p>
          <a:p>
            <a:pPr marL="0" indent="0" eaLnBrk="1" hangingPunct="1">
              <a:buNone/>
            </a:pPr>
            <a:r>
              <a:rPr lang="en-US" dirty="0" smtClean="0">
                <a:solidFill>
                  <a:schemeClr val="tx1"/>
                </a:solidFill>
              </a:rPr>
              <a:t>SAA is issuing subgrant awards this week</a:t>
            </a:r>
          </a:p>
          <a:p>
            <a:pPr marL="0" indent="0" eaLnBrk="1" hangingPunct="1">
              <a:buNone/>
            </a:pPr>
            <a:r>
              <a:rPr lang="en-US" dirty="0" smtClean="0">
                <a:solidFill>
                  <a:schemeClr val="tx1"/>
                </a:solidFill>
              </a:rPr>
              <a:t>Federal period of performance is </a:t>
            </a:r>
            <a:r>
              <a:rPr lang="en-US" dirty="0" smtClean="0">
                <a:solidFill>
                  <a:srgbClr val="C00000"/>
                </a:solidFill>
              </a:rPr>
              <a:t>9/1/2013–8/31/2015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Planning, training and exercise personnel projects must end by </a:t>
            </a:r>
            <a:r>
              <a:rPr lang="en-US" dirty="0" smtClean="0">
                <a:solidFill>
                  <a:srgbClr val="C00000"/>
                </a:solidFill>
              </a:rPr>
              <a:t>12/31/2014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Other projects must end by </a:t>
            </a:r>
            <a:r>
              <a:rPr lang="en-US" dirty="0" smtClean="0">
                <a:solidFill>
                  <a:srgbClr val="C00000"/>
                </a:solidFill>
              </a:rPr>
              <a:t>5/31/2015</a:t>
            </a:r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2013 NCR UASI Grant Overview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3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4004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4"/>
          <p:cNvSpPr txBox="1">
            <a:spLocks noChangeArrowheads="1"/>
          </p:cNvSpPr>
          <p:nvPr/>
        </p:nvSpPr>
        <p:spPr bwMode="auto">
          <a:xfrm>
            <a:off x="304800" y="1371600"/>
            <a:ext cx="82296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66700" indent="-266700" algn="l" rtl="0" eaLnBrk="0" fontAlgn="base" hangingPunct="0">
              <a:spcBef>
                <a:spcPct val="60000"/>
              </a:spcBef>
              <a:spcAft>
                <a:spcPct val="0"/>
              </a:spcAft>
              <a:buClr>
                <a:srgbClr val="AE0A38"/>
              </a:buClr>
              <a:buFont typeface="Wingdings" pitchFamily="2" charset="2"/>
              <a:buChar char="§"/>
              <a:defRPr sz="2400">
                <a:solidFill>
                  <a:srgbClr val="777777"/>
                </a:solidFill>
                <a:latin typeface="+mn-lt"/>
                <a:ea typeface="+mn-ea"/>
                <a:cs typeface="+mn-cs"/>
              </a:defRPr>
            </a:lvl1pPr>
            <a:lvl2pPr marL="827088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E0A38"/>
              </a:buClr>
              <a:buChar char="•"/>
              <a:defRPr sz="2000">
                <a:solidFill>
                  <a:srgbClr val="777777"/>
                </a:solidFill>
                <a:latin typeface="+mn-lt"/>
              </a:defRPr>
            </a:lvl2pPr>
            <a:lvl3pPr marL="123507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E0A38"/>
              </a:buClr>
              <a:buFont typeface="Arial" charset="0"/>
              <a:buChar char="-"/>
              <a:defRPr sz="2400">
                <a:solidFill>
                  <a:srgbClr val="777777"/>
                </a:solidFill>
                <a:latin typeface="+mn-lt"/>
              </a:defRPr>
            </a:lvl3pPr>
            <a:lvl4pPr marL="164306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lnSpc>
                <a:spcPct val="90000"/>
              </a:lnSpc>
              <a:buNone/>
            </a:pPr>
            <a:r>
              <a:rPr lang="en-US" b="0" dirty="0" smtClean="0">
                <a:solidFill>
                  <a:schemeClr val="tx1"/>
                </a:solidFill>
              </a:rPr>
              <a:t>FY 2011 and FY 2012 UASI grants both end </a:t>
            </a:r>
            <a:r>
              <a:rPr lang="en-US" b="0" dirty="0" smtClean="0">
                <a:solidFill>
                  <a:schemeClr val="tx2"/>
                </a:solidFill>
              </a:rPr>
              <a:t>8/31/2014</a:t>
            </a:r>
            <a:r>
              <a:rPr lang="en-US" b="0" dirty="0" smtClean="0">
                <a:solidFill>
                  <a:schemeClr val="tx1"/>
                </a:solidFill>
              </a:rPr>
              <a:t>.</a:t>
            </a:r>
            <a:endParaRPr lang="en-US" b="0" dirty="0" smtClean="0">
              <a:solidFill>
                <a:schemeClr val="tx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7"/>
              </a:spcAft>
              <a:buNone/>
            </a:pPr>
            <a:r>
              <a:rPr lang="en-US" b="0" dirty="0" smtClean="0">
                <a:solidFill>
                  <a:schemeClr val="tx1"/>
                </a:solidFill>
              </a:rPr>
              <a:t>Combined </a:t>
            </a:r>
            <a:r>
              <a:rPr lang="en-US" b="0" dirty="0" smtClean="0">
                <a:solidFill>
                  <a:schemeClr val="tx1"/>
                </a:solidFill>
              </a:rPr>
              <a:t>under-spending of approximately </a:t>
            </a:r>
            <a:r>
              <a:rPr lang="en-US" b="0" dirty="0" smtClean="0">
                <a:solidFill>
                  <a:schemeClr val="tx2"/>
                </a:solidFill>
              </a:rPr>
              <a:t>$</a:t>
            </a:r>
            <a:r>
              <a:rPr lang="en-US" b="0" dirty="0" smtClean="0">
                <a:solidFill>
                  <a:schemeClr val="tx2"/>
                </a:solidFill>
              </a:rPr>
              <a:t>9 million</a:t>
            </a:r>
            <a:r>
              <a:rPr lang="en-US" b="0" dirty="0" smtClean="0">
                <a:solidFill>
                  <a:schemeClr val="tx1"/>
                </a:solidFill>
              </a:rPr>
              <a:t>.</a:t>
            </a:r>
          </a:p>
          <a:p>
            <a:pPr marL="0" indent="0" eaLnBrk="1" hangingPunct="1">
              <a:lnSpc>
                <a:spcPct val="90000"/>
              </a:lnSpc>
              <a:spcAft>
                <a:spcPts val="1728"/>
              </a:spcAft>
              <a:buNone/>
            </a:pPr>
            <a:r>
              <a:rPr lang="en-US" b="0" dirty="0">
                <a:solidFill>
                  <a:schemeClr val="tx1"/>
                </a:solidFill>
              </a:rPr>
              <a:t>Project proposals were due to SAA by </a:t>
            </a:r>
            <a:r>
              <a:rPr lang="en-US" b="0" dirty="0">
                <a:solidFill>
                  <a:schemeClr val="tx2"/>
                </a:solidFill>
              </a:rPr>
              <a:t>Friday, August </a:t>
            </a:r>
            <a:r>
              <a:rPr lang="en-US" b="0" dirty="0" smtClean="0">
                <a:solidFill>
                  <a:schemeClr val="tx2"/>
                </a:solidFill>
              </a:rPr>
              <a:t>30</a:t>
            </a:r>
            <a:r>
              <a:rPr lang="en-US" b="0" dirty="0" smtClean="0">
                <a:solidFill>
                  <a:schemeClr val="tx1"/>
                </a:solidFill>
              </a:rPr>
              <a:t>.</a:t>
            </a:r>
            <a:endParaRPr lang="en-US" b="0" dirty="0">
              <a:solidFill>
                <a:schemeClr val="tx1"/>
              </a:solidFill>
            </a:endParaRPr>
          </a:p>
          <a:p>
            <a:pPr marL="323850" indent="-342900" eaLnBrk="1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b="0" dirty="0" smtClean="0">
                <a:solidFill>
                  <a:schemeClr val="tx1"/>
                </a:solidFill>
              </a:rPr>
              <a:t>In </a:t>
            </a:r>
            <a:r>
              <a:rPr lang="en-US" b="0" dirty="0">
                <a:solidFill>
                  <a:schemeClr val="tx1"/>
                </a:solidFill>
              </a:rPr>
              <a:t>support of the NCR Strategic Plan</a:t>
            </a:r>
          </a:p>
          <a:p>
            <a:pPr marL="323850" indent="-342900" eaLnBrk="1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b="0" dirty="0" smtClean="0">
                <a:solidFill>
                  <a:schemeClr val="tx1"/>
                </a:solidFill>
              </a:rPr>
              <a:t>Consistent </a:t>
            </a:r>
            <a:r>
              <a:rPr lang="en-US" b="0" dirty="0">
                <a:solidFill>
                  <a:schemeClr val="tx1"/>
                </a:solidFill>
              </a:rPr>
              <a:t>with all other NCR </a:t>
            </a:r>
            <a:r>
              <a:rPr lang="en-US" b="0" dirty="0" smtClean="0">
                <a:solidFill>
                  <a:schemeClr val="tx1"/>
                </a:solidFill>
              </a:rPr>
              <a:t>policies</a:t>
            </a:r>
            <a:endParaRPr lang="en-US" b="0" dirty="0">
              <a:solidFill>
                <a:schemeClr val="tx1"/>
              </a:solidFill>
            </a:endParaRPr>
          </a:p>
          <a:p>
            <a:pPr marL="323850" indent="-342900" eaLnBrk="1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b="0" dirty="0" smtClean="0">
                <a:solidFill>
                  <a:schemeClr val="tx1"/>
                </a:solidFill>
              </a:rPr>
              <a:t>Allowable under </a:t>
            </a:r>
            <a:r>
              <a:rPr lang="en-US" b="0" dirty="0">
                <a:solidFill>
                  <a:schemeClr val="tx1"/>
                </a:solidFill>
              </a:rPr>
              <a:t>the UASI grant program</a:t>
            </a:r>
          </a:p>
          <a:p>
            <a:pPr marL="323850" indent="-342900" eaLnBrk="1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b="0" dirty="0" smtClean="0">
                <a:solidFill>
                  <a:schemeClr val="tx2"/>
                </a:solidFill>
              </a:rPr>
              <a:t>Completed </a:t>
            </a:r>
            <a:r>
              <a:rPr lang="en-US" b="0" dirty="0">
                <a:solidFill>
                  <a:schemeClr val="tx2"/>
                </a:solidFill>
              </a:rPr>
              <a:t>no later than May 31, 2014</a:t>
            </a:r>
          </a:p>
          <a:p>
            <a:pPr marL="323850" indent="-342900" eaLnBrk="1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b="0" dirty="0">
                <a:solidFill>
                  <a:schemeClr val="tx1"/>
                </a:solidFill>
              </a:rPr>
              <a:t>FY 2013 deferred projects eligible (marked </a:t>
            </a:r>
            <a:r>
              <a:rPr lang="en-US" b="0" dirty="0" smtClean="0">
                <a:solidFill>
                  <a:schemeClr val="tx1"/>
                </a:solidFill>
              </a:rPr>
              <a:t>orange)</a:t>
            </a:r>
            <a:endParaRPr lang="en-US" b="0" dirty="0">
              <a:solidFill>
                <a:schemeClr val="tx1"/>
              </a:solidFill>
            </a:endParaRPr>
          </a:p>
          <a:p>
            <a:pPr marL="323850" indent="-342900" eaLnBrk="1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b="0" dirty="0">
                <a:solidFill>
                  <a:schemeClr val="tx1"/>
                </a:solidFill>
              </a:rPr>
              <a:t>FY 2013 rejected projects ineligible (marked red</a:t>
            </a:r>
            <a:r>
              <a:rPr lang="en-US" b="0" dirty="0" smtClean="0">
                <a:solidFill>
                  <a:schemeClr val="tx1"/>
                </a:solidFill>
              </a:rPr>
              <a:t>)</a:t>
            </a:r>
            <a:endParaRPr lang="en-US" b="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Need for Reprogramming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208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4"/>
          <p:cNvSpPr txBox="1">
            <a:spLocks noChangeArrowheads="1"/>
          </p:cNvSpPr>
          <p:nvPr/>
        </p:nvSpPr>
        <p:spPr bwMode="auto">
          <a:xfrm>
            <a:off x="304800" y="1295400"/>
            <a:ext cx="82296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66700" indent="-266700" algn="l" rtl="0" eaLnBrk="0" fontAlgn="base" hangingPunct="0">
              <a:spcBef>
                <a:spcPct val="60000"/>
              </a:spcBef>
              <a:spcAft>
                <a:spcPct val="0"/>
              </a:spcAft>
              <a:buClr>
                <a:srgbClr val="AE0A38"/>
              </a:buClr>
              <a:buFont typeface="Wingdings" pitchFamily="2" charset="2"/>
              <a:buChar char="§"/>
              <a:defRPr sz="2400">
                <a:solidFill>
                  <a:srgbClr val="777777"/>
                </a:solidFill>
                <a:latin typeface="+mn-lt"/>
                <a:ea typeface="+mn-ea"/>
                <a:cs typeface="+mn-cs"/>
              </a:defRPr>
            </a:lvl1pPr>
            <a:lvl2pPr marL="827088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E0A38"/>
              </a:buClr>
              <a:buChar char="•"/>
              <a:defRPr sz="2000">
                <a:solidFill>
                  <a:srgbClr val="777777"/>
                </a:solidFill>
                <a:latin typeface="+mn-lt"/>
              </a:defRPr>
            </a:lvl2pPr>
            <a:lvl3pPr marL="123507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E0A38"/>
              </a:buClr>
              <a:buFont typeface="Arial" charset="0"/>
              <a:buChar char="-"/>
              <a:defRPr sz="2400">
                <a:solidFill>
                  <a:srgbClr val="777777"/>
                </a:solidFill>
                <a:latin typeface="+mn-lt"/>
              </a:defRPr>
            </a:lvl3pPr>
            <a:lvl4pPr marL="164306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lnSpc>
                <a:spcPct val="90000"/>
              </a:lnSpc>
              <a:spcBef>
                <a:spcPts val="2400"/>
              </a:spcBef>
              <a:spcAft>
                <a:spcPts val="2400"/>
              </a:spcAft>
              <a:buNone/>
              <a:tabLst>
                <a:tab pos="2971800" algn="r"/>
                <a:tab pos="3200400" algn="l"/>
              </a:tabLst>
            </a:pPr>
            <a:r>
              <a:rPr lang="en-US" b="0" dirty="0" smtClean="0">
                <a:solidFill>
                  <a:schemeClr val="tx1"/>
                </a:solidFill>
              </a:rPr>
              <a:t>As of August 30, the SAA has received 36 project proposals totaling </a:t>
            </a:r>
            <a:r>
              <a:rPr lang="en-US" b="0" dirty="0" smtClean="0">
                <a:solidFill>
                  <a:srgbClr val="C00000"/>
                </a:solidFill>
              </a:rPr>
              <a:t>$38.9 million</a:t>
            </a:r>
            <a:r>
              <a:rPr lang="en-US" b="0" dirty="0" smtClean="0">
                <a:solidFill>
                  <a:schemeClr val="tx1"/>
                </a:solidFill>
              </a:rPr>
              <a:t>.</a:t>
            </a:r>
          </a:p>
          <a:p>
            <a:pPr marL="0" indent="0" eaLnBrk="1" hangingPunct="1">
              <a:lnSpc>
                <a:spcPct val="90000"/>
              </a:lnSpc>
              <a:buNone/>
              <a:tabLst>
                <a:tab pos="2971800" algn="r"/>
                <a:tab pos="3200400" algn="l"/>
              </a:tabLst>
            </a:pPr>
            <a:r>
              <a:rPr lang="en-US" b="0" dirty="0" smtClean="0">
                <a:solidFill>
                  <a:schemeClr val="tx1"/>
                </a:solidFill>
              </a:rPr>
              <a:t>	</a:t>
            </a:r>
            <a:r>
              <a:rPr lang="en-US" b="0" dirty="0" smtClean="0">
                <a:solidFill>
                  <a:srgbClr val="C00000"/>
                </a:solidFill>
              </a:rPr>
              <a:t>September 26</a:t>
            </a:r>
            <a:r>
              <a:rPr lang="en-US" b="0" dirty="0" smtClean="0">
                <a:solidFill>
                  <a:schemeClr val="tx1"/>
                </a:solidFill>
              </a:rPr>
              <a:t>	Advisory </a:t>
            </a:r>
            <a:r>
              <a:rPr lang="en-US" b="0" dirty="0" smtClean="0">
                <a:solidFill>
                  <a:schemeClr val="tx1"/>
                </a:solidFill>
              </a:rPr>
              <a:t>Board </a:t>
            </a:r>
            <a:r>
              <a:rPr lang="en-US" b="0" dirty="0" smtClean="0">
                <a:solidFill>
                  <a:schemeClr val="tx1"/>
                </a:solidFill>
              </a:rPr>
              <a:t>review</a:t>
            </a:r>
            <a:endParaRPr lang="en-US" b="0" dirty="0" smtClean="0">
              <a:solidFill>
                <a:schemeClr val="tx1"/>
              </a:solidFill>
            </a:endParaRPr>
          </a:p>
          <a:p>
            <a:pPr marL="0" indent="0" eaLnBrk="1" hangingPunct="1">
              <a:lnSpc>
                <a:spcPct val="90000"/>
              </a:lnSpc>
              <a:buNone/>
              <a:tabLst>
                <a:tab pos="2971800" algn="r"/>
                <a:tab pos="3200400" algn="l"/>
              </a:tabLst>
            </a:pPr>
            <a:r>
              <a:rPr lang="en-US" b="0" dirty="0" smtClean="0">
                <a:solidFill>
                  <a:schemeClr val="tx1"/>
                </a:solidFill>
              </a:rPr>
              <a:t>	</a:t>
            </a:r>
            <a:r>
              <a:rPr lang="en-US" b="0" dirty="0" smtClean="0">
                <a:solidFill>
                  <a:srgbClr val="C00000"/>
                </a:solidFill>
              </a:rPr>
              <a:t>October 2</a:t>
            </a:r>
            <a:r>
              <a:rPr lang="en-US" b="0" dirty="0" smtClean="0">
                <a:solidFill>
                  <a:schemeClr val="tx1"/>
                </a:solidFill>
              </a:rPr>
              <a:t>	</a:t>
            </a:r>
            <a:r>
              <a:rPr lang="en-US" b="0" dirty="0" smtClean="0">
                <a:solidFill>
                  <a:schemeClr val="tx1"/>
                </a:solidFill>
              </a:rPr>
              <a:t>SPG/CAO </a:t>
            </a:r>
            <a:r>
              <a:rPr lang="en-US" b="0" dirty="0" smtClean="0">
                <a:solidFill>
                  <a:schemeClr val="tx1"/>
                </a:solidFill>
              </a:rPr>
              <a:t>final </a:t>
            </a:r>
            <a:r>
              <a:rPr lang="en-US" b="0" dirty="0" smtClean="0">
                <a:solidFill>
                  <a:schemeClr val="tx1"/>
                </a:solidFill>
              </a:rPr>
              <a:t>decisions</a:t>
            </a:r>
          </a:p>
          <a:p>
            <a:pPr marL="0" indent="0" eaLnBrk="1" hangingPunct="1">
              <a:lnSpc>
                <a:spcPct val="90000"/>
              </a:lnSpc>
              <a:buNone/>
              <a:tabLst>
                <a:tab pos="2971800" algn="r"/>
                <a:tab pos="3200400" algn="l"/>
              </a:tabLst>
            </a:pPr>
            <a:r>
              <a:rPr lang="en-US" b="0" dirty="0" smtClean="0">
                <a:solidFill>
                  <a:schemeClr val="tx1"/>
                </a:solidFill>
              </a:rPr>
              <a:t>	</a:t>
            </a:r>
            <a:r>
              <a:rPr lang="en-US" b="0" dirty="0" smtClean="0">
                <a:solidFill>
                  <a:srgbClr val="C00000"/>
                </a:solidFill>
              </a:rPr>
              <a:t>October 9</a:t>
            </a:r>
            <a:r>
              <a:rPr lang="en-US" b="0" dirty="0" smtClean="0">
                <a:solidFill>
                  <a:schemeClr val="tx1"/>
                </a:solidFill>
              </a:rPr>
              <a:t>	SAA </a:t>
            </a:r>
            <a:r>
              <a:rPr lang="en-US" b="0" dirty="0" smtClean="0">
                <a:solidFill>
                  <a:schemeClr val="tx1"/>
                </a:solidFill>
              </a:rPr>
              <a:t>issues </a:t>
            </a:r>
            <a:r>
              <a:rPr lang="en-US" b="0" dirty="0" smtClean="0">
                <a:solidFill>
                  <a:schemeClr val="tx1"/>
                </a:solidFill>
              </a:rPr>
              <a:t>awards</a:t>
            </a:r>
            <a:endParaRPr lang="en-US" b="0" dirty="0" smtClean="0">
              <a:solidFill>
                <a:schemeClr val="tx1"/>
              </a:solidFill>
            </a:endParaRPr>
          </a:p>
          <a:p>
            <a:pPr marL="0" indent="0" eaLnBrk="1" hangingPunct="1">
              <a:lnSpc>
                <a:spcPct val="90000"/>
              </a:lnSpc>
              <a:buNone/>
              <a:tabLst>
                <a:tab pos="2971800" algn="r"/>
                <a:tab pos="3200400" algn="l"/>
              </a:tabLst>
            </a:pPr>
            <a:r>
              <a:rPr lang="en-US" b="0" dirty="0" smtClean="0">
                <a:solidFill>
                  <a:schemeClr val="tx1"/>
                </a:solidFill>
              </a:rPr>
              <a:t>	</a:t>
            </a:r>
            <a:r>
              <a:rPr lang="en-US" b="0" dirty="0" smtClean="0">
                <a:solidFill>
                  <a:srgbClr val="C00000"/>
                </a:solidFill>
              </a:rPr>
              <a:t>Oct </a:t>
            </a:r>
            <a:r>
              <a:rPr lang="en-US" b="0" dirty="0">
                <a:solidFill>
                  <a:srgbClr val="C00000"/>
                </a:solidFill>
              </a:rPr>
              <a:t>2013–May </a:t>
            </a:r>
            <a:r>
              <a:rPr lang="en-US" b="0" dirty="0" smtClean="0">
                <a:solidFill>
                  <a:srgbClr val="C00000"/>
                </a:solidFill>
              </a:rPr>
              <a:t>2014</a:t>
            </a:r>
            <a:r>
              <a:rPr lang="en-US" b="0" dirty="0" smtClean="0">
                <a:solidFill>
                  <a:schemeClr val="tx1"/>
                </a:solidFill>
              </a:rPr>
              <a:t>	Subgrantee </a:t>
            </a:r>
            <a:r>
              <a:rPr lang="en-US" b="0" dirty="0" smtClean="0">
                <a:solidFill>
                  <a:schemeClr val="tx1"/>
                </a:solidFill>
              </a:rPr>
              <a:t>performance period</a:t>
            </a:r>
            <a:endParaRPr lang="en-US" b="0" dirty="0" smtClean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Reprogramming Decision-Making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403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3" name="Elbow Connector 132"/>
          <p:cNvCxnSpPr>
            <a:endCxn id="13" idx="1"/>
          </p:cNvCxnSpPr>
          <p:nvPr/>
        </p:nvCxnSpPr>
        <p:spPr bwMode="auto">
          <a:xfrm>
            <a:off x="4616143" y="2819400"/>
            <a:ext cx="543132" cy="227112"/>
          </a:xfrm>
          <a:prstGeom prst="bentConnector3">
            <a:avLst>
              <a:gd name="adj1" fmla="val 50000"/>
            </a:avLst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UASI Status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EC50EA-B144-4F6D-BE5F-4776C5AF7BE4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cxnSp>
        <p:nvCxnSpPr>
          <p:cNvPr id="6" name="Elbow Connector 5"/>
          <p:cNvCxnSpPr>
            <a:stCxn id="35" idx="0"/>
            <a:endCxn id="10" idx="1"/>
          </p:cNvCxnSpPr>
          <p:nvPr/>
        </p:nvCxnSpPr>
        <p:spPr bwMode="auto">
          <a:xfrm rot="5400000" flipH="1" flipV="1">
            <a:off x="4332410" y="1078135"/>
            <a:ext cx="382488" cy="1271242"/>
          </a:xfrm>
          <a:prstGeom prst="bentConnector2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8" name="Elbow Connector 7"/>
          <p:cNvCxnSpPr>
            <a:endCxn id="11" idx="1"/>
          </p:cNvCxnSpPr>
          <p:nvPr/>
        </p:nvCxnSpPr>
        <p:spPr bwMode="auto">
          <a:xfrm flipV="1">
            <a:off x="4544809" y="2030512"/>
            <a:ext cx="614466" cy="603078"/>
          </a:xfrm>
          <a:prstGeom prst="bentConnector3">
            <a:avLst>
              <a:gd name="adj1" fmla="val 50000"/>
            </a:avLst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0" name="Rectangle 19"/>
          <p:cNvSpPr>
            <a:spLocks noChangeArrowheads="1"/>
          </p:cNvSpPr>
          <p:nvPr/>
        </p:nvSpPr>
        <p:spPr bwMode="auto">
          <a:xfrm>
            <a:off x="5159275" y="1368623"/>
            <a:ext cx="23083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6463" algn="r"/>
              </a:tabLs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Complete	</a:t>
            </a:r>
            <a:r>
              <a:rPr lang="en-US" sz="2000" b="0" dirty="0" smtClean="0">
                <a:cs typeface="Arial" pitchFamily="34" charset="0"/>
              </a:rPr>
              <a:t>$55.34m</a:t>
            </a:r>
            <a:endParaRPr kumimoji="0" lang="en-US" sz="20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sp>
        <p:nvSpPr>
          <p:cNvPr id="11" name="Rectangle 19"/>
          <p:cNvSpPr>
            <a:spLocks noChangeArrowheads="1"/>
          </p:cNvSpPr>
          <p:nvPr/>
        </p:nvSpPr>
        <p:spPr bwMode="auto">
          <a:xfrm>
            <a:off x="5159275" y="1876623"/>
            <a:ext cx="267861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6463" algn="r"/>
                <a:tab pos="2286000" algn="l"/>
              </a:tabLs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Invoiced	</a:t>
            </a:r>
            <a:r>
              <a:rPr lang="en-US" sz="2000" b="0" dirty="0" smtClean="0">
                <a:cs typeface="Arial" pitchFamily="34" charset="0"/>
              </a:rPr>
              <a:t>2.35m	4%</a:t>
            </a:r>
            <a:endParaRPr kumimoji="0" lang="en-US" sz="20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sp>
        <p:nvSpPr>
          <p:cNvPr id="12" name="Rectangle 19"/>
          <p:cNvSpPr>
            <a:spLocks noChangeArrowheads="1"/>
          </p:cNvSpPr>
          <p:nvPr/>
        </p:nvSpPr>
        <p:spPr bwMode="auto">
          <a:xfrm>
            <a:off x="5159275" y="2384623"/>
            <a:ext cx="267861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6463" algn="r"/>
                <a:tab pos="2286000" algn="l"/>
              </a:tabLs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On order	</a:t>
            </a:r>
            <a:r>
              <a:rPr lang="en-US" sz="2000" b="0" dirty="0" smtClean="0">
                <a:cs typeface="Arial" pitchFamily="34" charset="0"/>
              </a:rPr>
              <a:t>0.06m	0%</a:t>
            </a:r>
            <a:endParaRPr kumimoji="0" lang="en-US" sz="20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sp>
        <p:nvSpPr>
          <p:cNvPr id="13" name="Rectangle 19"/>
          <p:cNvSpPr>
            <a:spLocks noChangeArrowheads="1"/>
          </p:cNvSpPr>
          <p:nvPr/>
        </p:nvSpPr>
        <p:spPr bwMode="auto">
          <a:xfrm>
            <a:off x="5159275" y="2892623"/>
            <a:ext cx="267861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6463" algn="r"/>
                <a:tab pos="2286000" algn="l"/>
              </a:tabLs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Allocated	</a:t>
            </a:r>
            <a:r>
              <a:rPr lang="en-US" sz="2000" b="0" dirty="0" smtClean="0">
                <a:cs typeface="Arial" pitchFamily="34" charset="0"/>
              </a:rPr>
              <a:t>1.64m	3%</a:t>
            </a:r>
            <a:endParaRPr kumimoji="0" lang="en-US" sz="20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grpSp>
        <p:nvGrpSpPr>
          <p:cNvPr id="124" name="Group 123"/>
          <p:cNvGrpSpPr/>
          <p:nvPr/>
        </p:nvGrpSpPr>
        <p:grpSpPr>
          <a:xfrm rot="6848451">
            <a:off x="2853488" y="1572589"/>
            <a:ext cx="1976437" cy="1855788"/>
            <a:chOff x="1140783" y="1437482"/>
            <a:chExt cx="1976437" cy="1855788"/>
          </a:xfrm>
        </p:grpSpPr>
        <p:grpSp>
          <p:nvGrpSpPr>
            <p:cNvPr id="125" name="Group 124"/>
            <p:cNvGrpSpPr/>
            <p:nvPr/>
          </p:nvGrpSpPr>
          <p:grpSpPr>
            <a:xfrm>
              <a:off x="1140783" y="1437482"/>
              <a:ext cx="1976437" cy="1855788"/>
              <a:chOff x="1140783" y="1437482"/>
              <a:chExt cx="1976437" cy="1855788"/>
            </a:xfrm>
          </p:grpSpPr>
          <p:sp>
            <p:nvSpPr>
              <p:cNvPr id="127" name="Freeform 26"/>
              <p:cNvSpPr>
                <a:spLocks/>
              </p:cNvSpPr>
              <p:nvPr/>
            </p:nvSpPr>
            <p:spPr bwMode="auto">
              <a:xfrm>
                <a:off x="1140783" y="1437482"/>
                <a:ext cx="1976437" cy="1855788"/>
              </a:xfrm>
              <a:custGeom>
                <a:avLst/>
                <a:gdLst>
                  <a:gd name="T0" fmla="*/ 10375 w 20750"/>
                  <a:gd name="T1" fmla="*/ 9108 h 19483"/>
                  <a:gd name="T2" fmla="*/ 6592 w 20750"/>
                  <a:gd name="T3" fmla="*/ 823 h 19483"/>
                  <a:gd name="T4" fmla="*/ 2090 w 20750"/>
                  <a:gd name="T5" fmla="*/ 12892 h 19483"/>
                  <a:gd name="T6" fmla="*/ 14158 w 20750"/>
                  <a:gd name="T7" fmla="*/ 17394 h 19483"/>
                  <a:gd name="T8" fmla="*/ 18661 w 20750"/>
                  <a:gd name="T9" fmla="*/ 5325 h 19483"/>
                  <a:gd name="T10" fmla="*/ 10375 w 20750"/>
                  <a:gd name="T11" fmla="*/ 0 h 19483"/>
                  <a:gd name="T12" fmla="*/ 10375 w 20750"/>
                  <a:gd name="T13" fmla="*/ 9108 h 19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750" h="19483">
                    <a:moveTo>
                      <a:pt x="10375" y="9108"/>
                    </a:moveTo>
                    <a:lnTo>
                      <a:pt x="6592" y="823"/>
                    </a:lnTo>
                    <a:cubicBezTo>
                      <a:pt x="2016" y="2912"/>
                      <a:pt x="0" y="8316"/>
                      <a:pt x="2090" y="12892"/>
                    </a:cubicBezTo>
                    <a:cubicBezTo>
                      <a:pt x="4179" y="17468"/>
                      <a:pt x="9582" y="19483"/>
                      <a:pt x="14158" y="17394"/>
                    </a:cubicBezTo>
                    <a:cubicBezTo>
                      <a:pt x="18734" y="15304"/>
                      <a:pt x="20750" y="9901"/>
                      <a:pt x="18661" y="5325"/>
                    </a:cubicBezTo>
                    <a:cubicBezTo>
                      <a:pt x="17179" y="2081"/>
                      <a:pt x="13941" y="0"/>
                      <a:pt x="10375" y="0"/>
                    </a:cubicBezTo>
                    <a:lnTo>
                      <a:pt x="10375" y="9108"/>
                    </a:lnTo>
                    <a:close/>
                  </a:path>
                </a:pathLst>
              </a:custGeom>
              <a:solidFill>
                <a:srgbClr val="5A995B"/>
              </a:solidFill>
              <a:ln w="2540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8" name="Freeform 29"/>
              <p:cNvSpPr>
                <a:spLocks/>
              </p:cNvSpPr>
              <p:nvPr/>
            </p:nvSpPr>
            <p:spPr bwMode="auto">
              <a:xfrm>
                <a:off x="1978983" y="1437482"/>
                <a:ext cx="149225" cy="868363"/>
              </a:xfrm>
              <a:custGeom>
                <a:avLst/>
                <a:gdLst>
                  <a:gd name="T0" fmla="*/ 1573 w 1573"/>
                  <a:gd name="T1" fmla="*/ 9108 h 9108"/>
                  <a:gd name="T2" fmla="*/ 1573 w 1573"/>
                  <a:gd name="T3" fmla="*/ 0 h 9108"/>
                  <a:gd name="T4" fmla="*/ 0 w 1573"/>
                  <a:gd name="T5" fmla="*/ 137 h 9108"/>
                  <a:gd name="T6" fmla="*/ 1573 w 1573"/>
                  <a:gd name="T7" fmla="*/ 9108 h 9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73" h="9108">
                    <a:moveTo>
                      <a:pt x="1573" y="9108"/>
                    </a:moveTo>
                    <a:lnTo>
                      <a:pt x="1573" y="0"/>
                    </a:lnTo>
                    <a:cubicBezTo>
                      <a:pt x="1046" y="0"/>
                      <a:pt x="519" y="46"/>
                      <a:pt x="0" y="137"/>
                    </a:cubicBezTo>
                    <a:lnTo>
                      <a:pt x="1573" y="9108"/>
                    </a:lnTo>
                    <a:close/>
                  </a:path>
                </a:pathLst>
              </a:custGeom>
              <a:solidFill>
                <a:srgbClr val="BFDFC0"/>
              </a:solidFill>
              <a:ln w="2540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26" name="Freeform 27"/>
            <p:cNvSpPr>
              <a:spLocks/>
            </p:cNvSpPr>
            <p:nvPr/>
          </p:nvSpPr>
          <p:spPr bwMode="auto">
            <a:xfrm>
              <a:off x="1767845" y="1451770"/>
              <a:ext cx="360362" cy="854075"/>
            </a:xfrm>
            <a:custGeom>
              <a:avLst/>
              <a:gdLst>
                <a:gd name="T0" fmla="*/ 3783 w 3783"/>
                <a:gd name="T1" fmla="*/ 8961 h 8961"/>
                <a:gd name="T2" fmla="*/ 2152 w 3783"/>
                <a:gd name="T3" fmla="*/ 0 h 8961"/>
                <a:gd name="T4" fmla="*/ 0 w 3783"/>
                <a:gd name="T5" fmla="*/ 676 h 8961"/>
                <a:gd name="T6" fmla="*/ 3783 w 3783"/>
                <a:gd name="T7" fmla="*/ 8961 h 89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83" h="8961">
                  <a:moveTo>
                    <a:pt x="3783" y="8961"/>
                  </a:moveTo>
                  <a:lnTo>
                    <a:pt x="2152" y="0"/>
                  </a:lnTo>
                  <a:cubicBezTo>
                    <a:pt x="1410" y="135"/>
                    <a:pt x="687" y="362"/>
                    <a:pt x="0" y="676"/>
                  </a:cubicBezTo>
                  <a:lnTo>
                    <a:pt x="3783" y="8961"/>
                  </a:lnTo>
                  <a:close/>
                </a:path>
              </a:pathLst>
            </a:custGeom>
            <a:solidFill>
              <a:srgbClr val="6CB76E"/>
            </a:solidFill>
            <a:ln w="2540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5" name="Rectangle 14"/>
          <p:cNvSpPr>
            <a:spLocks noChangeArrowheads="1"/>
          </p:cNvSpPr>
          <p:nvPr/>
        </p:nvSpPr>
        <p:spPr bwMode="auto">
          <a:xfrm>
            <a:off x="3585065" y="1905000"/>
            <a:ext cx="60593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rPr>
              <a:t>93</a:t>
            </a:r>
            <a:r>
              <a:rPr lang="en-US" b="1" dirty="0" smtClean="0">
                <a:solidFill>
                  <a:srgbClr val="FFFFFF"/>
                </a:solidFill>
                <a:cs typeface="Arial" pitchFamily="34" charset="0"/>
              </a:rPr>
              <a:t>%</a:t>
            </a:r>
            <a:endParaRPr lang="en-US" dirty="0">
              <a:cs typeface="Arial" pitchFamily="34" charset="0"/>
            </a:endParaRPr>
          </a:p>
        </p:txBody>
      </p:sp>
      <p:sp>
        <p:nvSpPr>
          <p:cNvPr id="107" name="Rectangle 4"/>
          <p:cNvSpPr txBox="1">
            <a:spLocks noChangeArrowheads="1"/>
          </p:cNvSpPr>
          <p:nvPr/>
        </p:nvSpPr>
        <p:spPr bwMode="auto">
          <a:xfrm>
            <a:off x="304800" y="1905000"/>
            <a:ext cx="2362200" cy="1128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66700" indent="-266700" algn="l" rtl="0" eaLnBrk="0" fontAlgn="base" hangingPunct="0">
              <a:spcBef>
                <a:spcPct val="60000"/>
              </a:spcBef>
              <a:spcAft>
                <a:spcPct val="0"/>
              </a:spcAft>
              <a:buClr>
                <a:srgbClr val="AE0A38"/>
              </a:buClr>
              <a:buFont typeface="Wingdings" pitchFamily="2" charset="2"/>
              <a:buChar char="§"/>
              <a:defRPr sz="2400">
                <a:solidFill>
                  <a:srgbClr val="777777"/>
                </a:solidFill>
                <a:latin typeface="+mn-lt"/>
                <a:ea typeface="+mn-ea"/>
                <a:cs typeface="+mn-cs"/>
              </a:defRPr>
            </a:lvl1pPr>
            <a:lvl2pPr marL="827088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E0A38"/>
              </a:buClr>
              <a:buChar char="•"/>
              <a:defRPr sz="2000">
                <a:solidFill>
                  <a:srgbClr val="777777"/>
                </a:solidFill>
                <a:latin typeface="+mn-lt"/>
              </a:defRPr>
            </a:lvl2pPr>
            <a:lvl3pPr marL="123507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E0A38"/>
              </a:buClr>
              <a:buFont typeface="Arial" charset="0"/>
              <a:buChar char="-"/>
              <a:defRPr sz="2400">
                <a:solidFill>
                  <a:srgbClr val="777777"/>
                </a:solidFill>
                <a:latin typeface="+mn-lt"/>
              </a:defRPr>
            </a:lvl3pPr>
            <a:lvl4pPr marL="164306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r" eaLnBrk="1" hangingPunct="1">
              <a:lnSpc>
                <a:spcPct val="90000"/>
              </a:lnSpc>
              <a:buNone/>
            </a:pPr>
            <a:r>
              <a:rPr lang="en-US" b="0" dirty="0" smtClean="0"/>
              <a:t>FY 2010 UASI</a:t>
            </a:r>
            <a:r>
              <a:rPr lang="en-US" b="0" dirty="0"/>
              <a:t/>
            </a:r>
            <a:br>
              <a:rPr lang="en-US" b="0" dirty="0"/>
            </a:br>
            <a:r>
              <a:rPr lang="en-US" b="0" dirty="0" smtClean="0"/>
              <a:t>$59,392,477</a:t>
            </a:r>
            <a:br>
              <a:rPr lang="en-US" b="0" dirty="0" smtClean="0"/>
            </a:br>
            <a:r>
              <a:rPr lang="en-US" b="0" dirty="0" smtClean="0"/>
              <a:t>Ended </a:t>
            </a:r>
            <a:r>
              <a:rPr lang="en-US" b="0" dirty="0" smtClean="0">
                <a:solidFill>
                  <a:srgbClr val="C00000"/>
                </a:solidFill>
              </a:rPr>
              <a:t>7/31/2013</a:t>
            </a:r>
            <a:endParaRPr lang="en-US" b="0" dirty="0">
              <a:solidFill>
                <a:srgbClr val="C00000"/>
              </a:solidFill>
            </a:endParaRPr>
          </a:p>
        </p:txBody>
      </p:sp>
      <p:grpSp>
        <p:nvGrpSpPr>
          <p:cNvPr id="77" name="Group 76"/>
          <p:cNvGrpSpPr/>
          <p:nvPr/>
        </p:nvGrpSpPr>
        <p:grpSpPr>
          <a:xfrm>
            <a:off x="2932806" y="3947518"/>
            <a:ext cx="4534794" cy="1996082"/>
            <a:chOff x="1583531" y="2502695"/>
            <a:chExt cx="4534794" cy="1996082"/>
          </a:xfrm>
        </p:grpSpPr>
        <p:cxnSp>
          <p:nvCxnSpPr>
            <p:cNvPr id="78" name="Elbow Connector 77"/>
            <p:cNvCxnSpPr>
              <a:stCxn id="89" idx="2"/>
              <a:endCxn id="84" idx="1"/>
            </p:cNvCxnSpPr>
            <p:nvPr/>
          </p:nvCxnSpPr>
          <p:spPr bwMode="auto">
            <a:xfrm rot="16200000" flipH="1">
              <a:off x="3001913" y="3536801"/>
              <a:ext cx="153889" cy="1462285"/>
            </a:xfrm>
            <a:prstGeom prst="bentConnector2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9" name="Elbow Connector 78"/>
            <p:cNvCxnSpPr>
              <a:stCxn id="88" idx="0"/>
              <a:endCxn id="81" idx="1"/>
            </p:cNvCxnSpPr>
            <p:nvPr/>
          </p:nvCxnSpPr>
          <p:spPr bwMode="auto">
            <a:xfrm rot="5400000" flipH="1" flipV="1">
              <a:off x="3116997" y="2154199"/>
              <a:ext cx="26312" cy="1359693"/>
            </a:xfrm>
            <a:prstGeom prst="bentConnector2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0" name="Elbow Connector 79"/>
            <p:cNvCxnSpPr>
              <a:stCxn id="91" idx="3"/>
              <a:endCxn id="82" idx="1"/>
            </p:cNvCxnSpPr>
            <p:nvPr/>
          </p:nvCxnSpPr>
          <p:spPr bwMode="auto">
            <a:xfrm flipV="1">
              <a:off x="3266868" y="3328889"/>
              <a:ext cx="543132" cy="78602"/>
            </a:xfrm>
            <a:prstGeom prst="bentConnector3">
              <a:avLst>
                <a:gd name="adj1" fmla="val 50000"/>
              </a:avLst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81" name="Rectangle 19"/>
            <p:cNvSpPr>
              <a:spLocks noChangeArrowheads="1"/>
            </p:cNvSpPr>
            <p:nvPr/>
          </p:nvSpPr>
          <p:spPr bwMode="auto">
            <a:xfrm>
              <a:off x="3810000" y="2667000"/>
              <a:ext cx="2308325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2176463" algn="r"/>
                </a:tabLst>
              </a:pPr>
              <a:r>
                <a:rPr kumimoji="0" lang="en-US" sz="2000" b="0" i="0" u="none" strike="noStrike" cap="none" normalizeH="0" baseline="0" dirty="0" smtClean="0">
                  <a:ln>
                    <a:noFill/>
                  </a:ln>
                  <a:effectLst/>
                  <a:cs typeface="Arial" pitchFamily="34" charset="0"/>
                </a:rPr>
                <a:t>Complete	</a:t>
              </a:r>
              <a:r>
                <a:rPr lang="en-US" sz="2000" b="0" dirty="0" smtClean="0">
                  <a:cs typeface="Arial" pitchFamily="34" charset="0"/>
                </a:rPr>
                <a:t>$25.97m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endParaRPr>
            </a:p>
          </p:txBody>
        </p:sp>
        <p:sp>
          <p:nvSpPr>
            <p:cNvPr id="82" name="Rectangle 19"/>
            <p:cNvSpPr>
              <a:spLocks noChangeArrowheads="1"/>
            </p:cNvSpPr>
            <p:nvPr/>
          </p:nvSpPr>
          <p:spPr bwMode="auto">
            <a:xfrm>
              <a:off x="3810000" y="3175000"/>
              <a:ext cx="219803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2176463" algn="r"/>
                </a:tabLst>
              </a:pPr>
              <a:r>
                <a:rPr kumimoji="0" lang="en-US" sz="2000" b="0" i="0" u="none" strike="noStrike" cap="none" normalizeH="0" baseline="0" dirty="0" smtClean="0">
                  <a:ln>
                    <a:noFill/>
                  </a:ln>
                  <a:effectLst/>
                  <a:cs typeface="Arial" pitchFamily="34" charset="0"/>
                </a:rPr>
                <a:t>Invoiced	</a:t>
              </a:r>
              <a:r>
                <a:rPr lang="en-US" sz="2000" b="0" dirty="0" smtClean="0">
                  <a:cs typeface="Arial" pitchFamily="34" charset="0"/>
                </a:rPr>
                <a:t>4.08m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endParaRPr>
            </a:p>
          </p:txBody>
        </p:sp>
        <p:sp>
          <p:nvSpPr>
            <p:cNvPr id="83" name="Rectangle 19"/>
            <p:cNvSpPr>
              <a:spLocks noChangeArrowheads="1"/>
            </p:cNvSpPr>
            <p:nvPr/>
          </p:nvSpPr>
          <p:spPr bwMode="auto">
            <a:xfrm>
              <a:off x="3810000" y="3683000"/>
              <a:ext cx="219803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2176463" algn="r"/>
                </a:tabLst>
              </a:pPr>
              <a:r>
                <a:rPr kumimoji="0" lang="en-US" sz="2000" b="0" i="0" u="none" strike="noStrike" cap="none" normalizeH="0" baseline="0" dirty="0" smtClean="0">
                  <a:ln>
                    <a:noFill/>
                  </a:ln>
                  <a:effectLst/>
                  <a:cs typeface="Arial" pitchFamily="34" charset="0"/>
                </a:rPr>
                <a:t>On order	</a:t>
              </a:r>
              <a:r>
                <a:rPr lang="en-US" sz="2000" b="0" dirty="0" smtClean="0">
                  <a:cs typeface="Arial" pitchFamily="34" charset="0"/>
                </a:rPr>
                <a:t>6.25m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endParaRPr>
            </a:p>
          </p:txBody>
        </p:sp>
        <p:sp>
          <p:nvSpPr>
            <p:cNvPr id="84" name="Rectangle 19"/>
            <p:cNvSpPr>
              <a:spLocks noChangeArrowheads="1"/>
            </p:cNvSpPr>
            <p:nvPr/>
          </p:nvSpPr>
          <p:spPr bwMode="auto">
            <a:xfrm>
              <a:off x="3810000" y="4191000"/>
              <a:ext cx="219803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2176463" algn="r"/>
                </a:tabLst>
              </a:pPr>
              <a:r>
                <a:rPr kumimoji="0" lang="en-US" sz="2000" b="0" i="0" u="none" strike="noStrike" cap="none" normalizeH="0" baseline="0" dirty="0" smtClean="0">
                  <a:ln>
                    <a:noFill/>
                  </a:ln>
                  <a:effectLst/>
                  <a:cs typeface="Arial" pitchFamily="34" charset="0"/>
                </a:rPr>
                <a:t>Allocated	</a:t>
              </a:r>
              <a:r>
                <a:rPr lang="en-US" sz="2000" b="0" dirty="0" smtClean="0">
                  <a:cs typeface="Arial" pitchFamily="34" charset="0"/>
                </a:rPr>
                <a:t>23.10m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endParaRPr>
            </a:p>
          </p:txBody>
        </p:sp>
        <p:grpSp>
          <p:nvGrpSpPr>
            <p:cNvPr id="85" name="Group 84"/>
            <p:cNvGrpSpPr/>
            <p:nvPr/>
          </p:nvGrpSpPr>
          <p:grpSpPr>
            <a:xfrm>
              <a:off x="1583531" y="2502695"/>
              <a:ext cx="1806575" cy="1922462"/>
              <a:chOff x="1583531" y="2502695"/>
              <a:chExt cx="1806575" cy="1922462"/>
            </a:xfrm>
          </p:grpSpPr>
          <p:grpSp>
            <p:nvGrpSpPr>
              <p:cNvPr id="87" name="Group 86"/>
              <p:cNvGrpSpPr>
                <a:grpSpLocks noChangeAspect="1"/>
              </p:cNvGrpSpPr>
              <p:nvPr/>
            </p:nvGrpSpPr>
            <p:grpSpPr>
              <a:xfrm rot="16200000">
                <a:off x="1525588" y="2560638"/>
                <a:ext cx="1922462" cy="1806575"/>
                <a:chOff x="1525588" y="2560638"/>
                <a:chExt cx="1922462" cy="1806575"/>
              </a:xfrm>
            </p:grpSpPr>
            <p:sp>
              <p:nvSpPr>
                <p:cNvPr id="92" name="Freeform 7"/>
                <p:cNvSpPr>
                  <a:spLocks/>
                </p:cNvSpPr>
                <p:nvPr/>
              </p:nvSpPr>
              <p:spPr bwMode="auto">
                <a:xfrm>
                  <a:off x="2425700" y="2560638"/>
                  <a:ext cx="1022350" cy="1733550"/>
                </a:xfrm>
                <a:custGeom>
                  <a:avLst/>
                  <a:gdLst>
                    <a:gd name="T0" fmla="*/ 0 w 10740"/>
                    <a:gd name="T1" fmla="*/ 9458 h 18189"/>
                    <a:gd name="T2" fmla="*/ 3637 w 10740"/>
                    <a:gd name="T3" fmla="*/ 18189 h 18189"/>
                    <a:gd name="T4" fmla="*/ 8731 w 10740"/>
                    <a:gd name="T5" fmla="*/ 5821 h 18189"/>
                    <a:gd name="T6" fmla="*/ 0 w 10740"/>
                    <a:gd name="T7" fmla="*/ 0 h 18189"/>
                    <a:gd name="T8" fmla="*/ 0 w 10740"/>
                    <a:gd name="T9" fmla="*/ 9458 h 18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740" h="18189">
                      <a:moveTo>
                        <a:pt x="0" y="9458"/>
                      </a:moveTo>
                      <a:lnTo>
                        <a:pt x="3637" y="18189"/>
                      </a:lnTo>
                      <a:cubicBezTo>
                        <a:pt x="8459" y="16181"/>
                        <a:pt x="10740" y="10643"/>
                        <a:pt x="8731" y="5821"/>
                      </a:cubicBezTo>
                      <a:cubicBezTo>
                        <a:pt x="7263" y="2296"/>
                        <a:pt x="3819" y="0"/>
                        <a:pt x="0" y="0"/>
                      </a:cubicBezTo>
                      <a:lnTo>
                        <a:pt x="0" y="9458"/>
                      </a:lnTo>
                      <a:close/>
                    </a:path>
                  </a:pathLst>
                </a:custGeom>
                <a:solidFill>
                  <a:srgbClr val="5A995B"/>
                </a:solidFill>
                <a:ln w="25400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3" name="Freeform 8"/>
                <p:cNvSpPr>
                  <a:spLocks/>
                </p:cNvSpPr>
                <p:nvPr/>
              </p:nvSpPr>
              <p:spPr bwMode="auto">
                <a:xfrm>
                  <a:off x="2392363" y="3462338"/>
                  <a:ext cx="379413" cy="904875"/>
                </a:xfrm>
                <a:custGeom>
                  <a:avLst/>
                  <a:gdLst>
                    <a:gd name="T0" fmla="*/ 347 w 3984"/>
                    <a:gd name="T1" fmla="*/ 0 h 9503"/>
                    <a:gd name="T2" fmla="*/ 0 w 3984"/>
                    <a:gd name="T3" fmla="*/ 9452 h 9503"/>
                    <a:gd name="T4" fmla="*/ 3984 w 3984"/>
                    <a:gd name="T5" fmla="*/ 8731 h 9503"/>
                    <a:gd name="T6" fmla="*/ 347 w 3984"/>
                    <a:gd name="T7" fmla="*/ 0 h 95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984" h="9503">
                      <a:moveTo>
                        <a:pt x="347" y="0"/>
                      </a:moveTo>
                      <a:lnTo>
                        <a:pt x="0" y="9452"/>
                      </a:lnTo>
                      <a:cubicBezTo>
                        <a:pt x="1365" y="9503"/>
                        <a:pt x="2724" y="9257"/>
                        <a:pt x="3984" y="8731"/>
                      </a:cubicBezTo>
                      <a:lnTo>
                        <a:pt x="347" y="0"/>
                      </a:lnTo>
                      <a:close/>
                    </a:path>
                  </a:pathLst>
                </a:custGeom>
                <a:solidFill>
                  <a:srgbClr val="6CB76E"/>
                </a:solidFill>
                <a:ln w="25400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4" name="Freeform 9"/>
                <p:cNvSpPr>
                  <a:spLocks/>
                </p:cNvSpPr>
                <p:nvPr/>
              </p:nvSpPr>
              <p:spPr bwMode="auto">
                <a:xfrm>
                  <a:off x="1847850" y="3462338"/>
                  <a:ext cx="577850" cy="900112"/>
                </a:xfrm>
                <a:custGeom>
                  <a:avLst/>
                  <a:gdLst>
                    <a:gd name="T0" fmla="*/ 6076 w 6076"/>
                    <a:gd name="T1" fmla="*/ 0 h 9452"/>
                    <a:gd name="T2" fmla="*/ 0 w 6076"/>
                    <a:gd name="T3" fmla="*/ 7249 h 9452"/>
                    <a:gd name="T4" fmla="*/ 5729 w 6076"/>
                    <a:gd name="T5" fmla="*/ 9452 h 9452"/>
                    <a:gd name="T6" fmla="*/ 6076 w 6076"/>
                    <a:gd name="T7" fmla="*/ 0 h 94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076" h="9452">
                      <a:moveTo>
                        <a:pt x="6076" y="0"/>
                      </a:moveTo>
                      <a:lnTo>
                        <a:pt x="0" y="7249"/>
                      </a:lnTo>
                      <a:cubicBezTo>
                        <a:pt x="1612" y="8600"/>
                        <a:pt x="3628" y="9375"/>
                        <a:pt x="5729" y="9452"/>
                      </a:cubicBezTo>
                      <a:lnTo>
                        <a:pt x="6076" y="0"/>
                      </a:lnTo>
                      <a:close/>
                    </a:path>
                  </a:pathLst>
                </a:custGeom>
                <a:solidFill>
                  <a:srgbClr val="93CE94"/>
                </a:solidFill>
                <a:ln w="25400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5" name="Freeform 10"/>
                <p:cNvSpPr>
                  <a:spLocks/>
                </p:cNvSpPr>
                <p:nvPr/>
              </p:nvSpPr>
              <p:spPr bwMode="auto">
                <a:xfrm>
                  <a:off x="1525588" y="2560638"/>
                  <a:ext cx="900113" cy="1592262"/>
                </a:xfrm>
                <a:custGeom>
                  <a:avLst/>
                  <a:gdLst>
                    <a:gd name="T0" fmla="*/ 9458 w 9458"/>
                    <a:gd name="T1" fmla="*/ 9458 h 16707"/>
                    <a:gd name="T2" fmla="*/ 9458 w 9458"/>
                    <a:gd name="T3" fmla="*/ 0 h 16707"/>
                    <a:gd name="T4" fmla="*/ 0 w 9458"/>
                    <a:gd name="T5" fmla="*/ 9458 h 16707"/>
                    <a:gd name="T6" fmla="*/ 3382 w 9458"/>
                    <a:gd name="T7" fmla="*/ 16707 h 16707"/>
                    <a:gd name="T8" fmla="*/ 9458 w 9458"/>
                    <a:gd name="T9" fmla="*/ 9458 h 167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458" h="16707">
                      <a:moveTo>
                        <a:pt x="9458" y="9458"/>
                      </a:moveTo>
                      <a:lnTo>
                        <a:pt x="9458" y="0"/>
                      </a:lnTo>
                      <a:cubicBezTo>
                        <a:pt x="4234" y="0"/>
                        <a:pt x="0" y="4235"/>
                        <a:pt x="0" y="9458"/>
                      </a:cubicBezTo>
                      <a:cubicBezTo>
                        <a:pt x="0" y="12256"/>
                        <a:pt x="1238" y="14910"/>
                        <a:pt x="3382" y="16707"/>
                      </a:cubicBezTo>
                      <a:lnTo>
                        <a:pt x="9458" y="9458"/>
                      </a:ln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 w="25400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88" name="Rectangle 14"/>
              <p:cNvSpPr>
                <a:spLocks noChangeArrowheads="1"/>
              </p:cNvSpPr>
              <p:nvPr/>
            </p:nvSpPr>
            <p:spPr bwMode="auto">
              <a:xfrm>
                <a:off x="2147339" y="2847201"/>
                <a:ext cx="605935" cy="4308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r>
                  <a:rPr kumimoji="0" lang="en-US" sz="2800" b="1" i="0" u="none" strike="noStrike" cap="none" normalizeH="0" baseline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latin typeface="Arial" pitchFamily="34" charset="0"/>
                    <a:cs typeface="Arial" pitchFamily="34" charset="0"/>
                  </a:rPr>
                  <a:t>44</a:t>
                </a:r>
                <a:r>
                  <a:rPr lang="en-US" b="1" dirty="0" smtClean="0">
                    <a:solidFill>
                      <a:srgbClr val="FFFFFF"/>
                    </a:solidFill>
                    <a:cs typeface="Arial" pitchFamily="34" charset="0"/>
                  </a:rPr>
                  <a:t>%</a:t>
                </a:r>
                <a:endParaRPr lang="en-US" dirty="0">
                  <a:cs typeface="Arial" pitchFamily="34" charset="0"/>
                </a:endParaRPr>
              </a:p>
            </p:txBody>
          </p:sp>
          <p:sp>
            <p:nvSpPr>
              <p:cNvPr id="89" name="Rectangle 18"/>
              <p:cNvSpPr>
                <a:spLocks noChangeArrowheads="1"/>
              </p:cNvSpPr>
              <p:nvPr/>
            </p:nvSpPr>
            <p:spPr bwMode="auto">
              <a:xfrm>
                <a:off x="2147339" y="3760113"/>
                <a:ext cx="400751" cy="4308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800" b="1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cs typeface="Arial" pitchFamily="34" charset="0"/>
                  </a:rPr>
                  <a:t>39</a:t>
                </a:r>
                <a:endParaRPr kumimoji="0" 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0" name="Rectangle 18"/>
              <p:cNvSpPr>
                <a:spLocks noChangeArrowheads="1"/>
              </p:cNvSpPr>
              <p:nvPr/>
            </p:nvSpPr>
            <p:spPr bwMode="auto">
              <a:xfrm>
                <a:off x="2972874" y="3581163"/>
                <a:ext cx="326051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cs typeface="Arial" pitchFamily="34" charset="0"/>
                  </a:rPr>
                  <a:t>11</a:t>
                </a:r>
                <a:endParaRPr kumimoji="0" lang="en-US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1" name="Rectangle 18"/>
              <p:cNvSpPr>
                <a:spLocks noChangeArrowheads="1"/>
              </p:cNvSpPr>
              <p:nvPr/>
            </p:nvSpPr>
            <p:spPr bwMode="auto">
              <a:xfrm>
                <a:off x="3124200" y="3253602"/>
                <a:ext cx="142668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000" b="1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cs typeface="Arial" pitchFamily="34" charset="0"/>
                  </a:rPr>
                  <a:t>7</a:t>
                </a:r>
                <a:endParaRPr kumimoji="0" lang="en-US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cxnSp>
          <p:nvCxnSpPr>
            <p:cNvPr id="86" name="Elbow Connector 85"/>
            <p:cNvCxnSpPr>
              <a:stCxn id="90" idx="3"/>
              <a:endCxn id="83" idx="1"/>
            </p:cNvCxnSpPr>
            <p:nvPr/>
          </p:nvCxnSpPr>
          <p:spPr bwMode="auto">
            <a:xfrm>
              <a:off x="3298925" y="3765829"/>
              <a:ext cx="511075" cy="71060"/>
            </a:xfrm>
            <a:prstGeom prst="bentConnector3">
              <a:avLst>
                <a:gd name="adj1" fmla="val 50000"/>
              </a:avLst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01" name="Rectangle 4"/>
          <p:cNvSpPr txBox="1">
            <a:spLocks noChangeArrowheads="1"/>
          </p:cNvSpPr>
          <p:nvPr/>
        </p:nvSpPr>
        <p:spPr bwMode="auto">
          <a:xfrm>
            <a:off x="457200" y="4419600"/>
            <a:ext cx="2209800" cy="1128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66700" indent="-266700" algn="l" rtl="0" eaLnBrk="0" fontAlgn="base" hangingPunct="0">
              <a:spcBef>
                <a:spcPct val="60000"/>
              </a:spcBef>
              <a:spcAft>
                <a:spcPct val="0"/>
              </a:spcAft>
              <a:buClr>
                <a:srgbClr val="AE0A38"/>
              </a:buClr>
              <a:buFont typeface="Wingdings" pitchFamily="2" charset="2"/>
              <a:buChar char="§"/>
              <a:defRPr sz="2400">
                <a:solidFill>
                  <a:srgbClr val="777777"/>
                </a:solidFill>
                <a:latin typeface="+mn-lt"/>
                <a:ea typeface="+mn-ea"/>
                <a:cs typeface="+mn-cs"/>
              </a:defRPr>
            </a:lvl1pPr>
            <a:lvl2pPr marL="827088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E0A38"/>
              </a:buClr>
              <a:buChar char="•"/>
              <a:defRPr sz="2000">
                <a:solidFill>
                  <a:srgbClr val="777777"/>
                </a:solidFill>
                <a:latin typeface="+mn-lt"/>
              </a:defRPr>
            </a:lvl2pPr>
            <a:lvl3pPr marL="123507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E0A38"/>
              </a:buClr>
              <a:buFont typeface="Arial" charset="0"/>
              <a:buChar char="-"/>
              <a:defRPr sz="2400">
                <a:solidFill>
                  <a:srgbClr val="777777"/>
                </a:solidFill>
                <a:latin typeface="+mn-lt"/>
              </a:defRPr>
            </a:lvl3pPr>
            <a:lvl4pPr marL="164306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r" eaLnBrk="1" hangingPunct="1">
              <a:lnSpc>
                <a:spcPct val="90000"/>
              </a:lnSpc>
              <a:buNone/>
            </a:pPr>
            <a:r>
              <a:rPr lang="en-US" b="0" dirty="0" smtClean="0"/>
              <a:t>FY 2011 UASI</a:t>
            </a:r>
            <a:r>
              <a:rPr lang="en-US" b="0" dirty="0"/>
              <a:t/>
            </a:r>
            <a:br>
              <a:rPr lang="en-US" b="0" dirty="0"/>
            </a:br>
            <a:r>
              <a:rPr lang="en-US" b="0" dirty="0" smtClean="0"/>
              <a:t>$59,392,477</a:t>
            </a:r>
            <a:br>
              <a:rPr lang="en-US" b="0" dirty="0" smtClean="0"/>
            </a:br>
            <a:r>
              <a:rPr lang="en-US" b="0" dirty="0" smtClean="0"/>
              <a:t>Ends </a:t>
            </a:r>
            <a:r>
              <a:rPr lang="en-US" b="0" dirty="0" smtClean="0">
                <a:solidFill>
                  <a:srgbClr val="C00000"/>
                </a:solidFill>
              </a:rPr>
              <a:t>8/31/2014</a:t>
            </a:r>
            <a:endParaRPr lang="en-US" b="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180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UASI Status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EC50EA-B144-4F6D-BE5F-4776C5AF7BE4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grpSp>
        <p:nvGrpSpPr>
          <p:cNvPr id="104" name="Group 103"/>
          <p:cNvGrpSpPr/>
          <p:nvPr/>
        </p:nvGrpSpPr>
        <p:grpSpPr>
          <a:xfrm>
            <a:off x="2895600" y="1600200"/>
            <a:ext cx="4572000" cy="1907977"/>
            <a:chOff x="2514600" y="3807023"/>
            <a:chExt cx="4572000" cy="1907977"/>
          </a:xfrm>
        </p:grpSpPr>
        <p:cxnSp>
          <p:nvCxnSpPr>
            <p:cNvPr id="58" name="Elbow Connector 57"/>
            <p:cNvCxnSpPr>
              <a:stCxn id="62" idx="3"/>
              <a:endCxn id="55" idx="1"/>
            </p:cNvCxnSpPr>
            <p:nvPr/>
          </p:nvCxnSpPr>
          <p:spPr bwMode="auto">
            <a:xfrm>
              <a:off x="4229243" y="4841954"/>
              <a:ext cx="549032" cy="134958"/>
            </a:xfrm>
            <a:prstGeom prst="bentConnector3">
              <a:avLst>
                <a:gd name="adj1" fmla="val 50000"/>
              </a:avLst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0" name="Elbow Connector 49"/>
            <p:cNvCxnSpPr>
              <a:stCxn id="61" idx="2"/>
              <a:endCxn id="56" idx="1"/>
            </p:cNvCxnSpPr>
            <p:nvPr/>
          </p:nvCxnSpPr>
          <p:spPr bwMode="auto">
            <a:xfrm rot="16200000" flipH="1">
              <a:off x="3898519" y="4605155"/>
              <a:ext cx="179805" cy="1579707"/>
            </a:xfrm>
            <a:prstGeom prst="bentConnector2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1" name="Elbow Connector 50"/>
            <p:cNvCxnSpPr>
              <a:stCxn id="60" idx="0"/>
              <a:endCxn id="53" idx="1"/>
            </p:cNvCxnSpPr>
            <p:nvPr/>
          </p:nvCxnSpPr>
          <p:spPr bwMode="auto">
            <a:xfrm rot="5400000" flipH="1" flipV="1">
              <a:off x="4203089" y="3396302"/>
              <a:ext cx="10576" cy="1139796"/>
            </a:xfrm>
            <a:prstGeom prst="bentConnector2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2" name="Elbow Connector 51"/>
            <p:cNvCxnSpPr>
              <a:stCxn id="63" idx="3"/>
              <a:endCxn id="54" idx="1"/>
            </p:cNvCxnSpPr>
            <p:nvPr/>
          </p:nvCxnSpPr>
          <p:spPr bwMode="auto">
            <a:xfrm>
              <a:off x="4070549" y="4310955"/>
              <a:ext cx="707726" cy="157957"/>
            </a:xfrm>
            <a:prstGeom prst="bentConnector3">
              <a:avLst>
                <a:gd name="adj1" fmla="val 50000"/>
              </a:avLst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53" name="Rectangle 19"/>
            <p:cNvSpPr>
              <a:spLocks noChangeArrowheads="1"/>
            </p:cNvSpPr>
            <p:nvPr/>
          </p:nvSpPr>
          <p:spPr bwMode="auto">
            <a:xfrm>
              <a:off x="4778275" y="3807023"/>
              <a:ext cx="2308325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2176463" algn="r"/>
                </a:tabLst>
              </a:pPr>
              <a:r>
                <a:rPr kumimoji="0" lang="en-US" sz="2000" b="0" i="0" u="none" strike="noStrike" cap="none" normalizeH="0" baseline="0" dirty="0" smtClean="0">
                  <a:ln>
                    <a:noFill/>
                  </a:ln>
                  <a:effectLst/>
                  <a:cs typeface="Arial" pitchFamily="34" charset="0"/>
                </a:rPr>
                <a:t>Complete	</a:t>
              </a:r>
              <a:r>
                <a:rPr lang="en-US" sz="2000" b="0" dirty="0" smtClean="0">
                  <a:cs typeface="Arial" pitchFamily="34" charset="0"/>
                </a:rPr>
                <a:t>$5.05m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endParaRPr>
            </a:p>
          </p:txBody>
        </p:sp>
        <p:sp>
          <p:nvSpPr>
            <p:cNvPr id="54" name="Rectangle 19"/>
            <p:cNvSpPr>
              <a:spLocks noChangeArrowheads="1"/>
            </p:cNvSpPr>
            <p:nvPr/>
          </p:nvSpPr>
          <p:spPr bwMode="auto">
            <a:xfrm>
              <a:off x="4778275" y="4315023"/>
              <a:ext cx="219803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2176463" algn="r"/>
                </a:tabLst>
              </a:pPr>
              <a:r>
                <a:rPr kumimoji="0" lang="en-US" sz="2000" b="0" i="0" u="none" strike="noStrike" cap="none" normalizeH="0" baseline="0" dirty="0" smtClean="0">
                  <a:ln>
                    <a:noFill/>
                  </a:ln>
                  <a:effectLst/>
                  <a:cs typeface="Arial" pitchFamily="34" charset="0"/>
                </a:rPr>
                <a:t>Invoiced	</a:t>
              </a:r>
              <a:r>
                <a:rPr lang="en-US" sz="2000" b="0" dirty="0" smtClean="0">
                  <a:cs typeface="Arial" pitchFamily="34" charset="0"/>
                </a:rPr>
                <a:t>3.66m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endParaRPr>
            </a:p>
          </p:txBody>
        </p:sp>
        <p:sp>
          <p:nvSpPr>
            <p:cNvPr id="55" name="Rectangle 19"/>
            <p:cNvSpPr>
              <a:spLocks noChangeArrowheads="1"/>
            </p:cNvSpPr>
            <p:nvPr/>
          </p:nvSpPr>
          <p:spPr bwMode="auto">
            <a:xfrm>
              <a:off x="4778275" y="4823023"/>
              <a:ext cx="219803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2176463" algn="r"/>
                </a:tabLst>
              </a:pPr>
              <a:r>
                <a:rPr kumimoji="0" lang="en-US" sz="2000" b="0" i="0" u="none" strike="noStrike" cap="none" normalizeH="0" baseline="0" dirty="0" smtClean="0">
                  <a:ln>
                    <a:noFill/>
                  </a:ln>
                  <a:effectLst/>
                  <a:cs typeface="Arial" pitchFamily="34" charset="0"/>
                </a:rPr>
                <a:t>On order	</a:t>
              </a:r>
              <a:r>
                <a:rPr lang="en-US" sz="2000" b="0" dirty="0" smtClean="0">
                  <a:cs typeface="Arial" pitchFamily="34" charset="0"/>
                </a:rPr>
                <a:t>11.33m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endParaRPr>
            </a:p>
          </p:txBody>
        </p:sp>
        <p:sp>
          <p:nvSpPr>
            <p:cNvPr id="56" name="Rectangle 19"/>
            <p:cNvSpPr>
              <a:spLocks noChangeArrowheads="1"/>
            </p:cNvSpPr>
            <p:nvPr/>
          </p:nvSpPr>
          <p:spPr bwMode="auto">
            <a:xfrm>
              <a:off x="4778275" y="5331023"/>
              <a:ext cx="219803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2176463" algn="r"/>
                </a:tabLst>
              </a:pPr>
              <a:r>
                <a:rPr kumimoji="0" lang="en-US" sz="2000" b="0" i="0" u="none" strike="noStrike" cap="none" normalizeH="0" baseline="0" dirty="0" smtClean="0">
                  <a:ln>
                    <a:noFill/>
                  </a:ln>
                  <a:effectLst/>
                  <a:cs typeface="Arial" pitchFamily="34" charset="0"/>
                </a:rPr>
                <a:t>Allocated	</a:t>
              </a:r>
              <a:r>
                <a:rPr lang="en-US" sz="2000" b="0" dirty="0" smtClean="0">
                  <a:cs typeface="Arial" pitchFamily="34" charset="0"/>
                </a:rPr>
                <a:t>31.80m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endParaRPr>
            </a:p>
          </p:txBody>
        </p:sp>
        <p:grpSp>
          <p:nvGrpSpPr>
            <p:cNvPr id="102" name="Group 101"/>
            <p:cNvGrpSpPr/>
            <p:nvPr/>
          </p:nvGrpSpPr>
          <p:grpSpPr>
            <a:xfrm>
              <a:off x="2514600" y="3883620"/>
              <a:ext cx="1926136" cy="1831380"/>
              <a:chOff x="2514600" y="3733800"/>
              <a:chExt cx="1926136" cy="1831380"/>
            </a:xfrm>
          </p:grpSpPr>
          <p:grpSp>
            <p:nvGrpSpPr>
              <p:cNvPr id="96" name="Group 95"/>
              <p:cNvGrpSpPr>
                <a:grpSpLocks noChangeAspect="1"/>
              </p:cNvGrpSpPr>
              <p:nvPr/>
            </p:nvGrpSpPr>
            <p:grpSpPr>
              <a:xfrm>
                <a:off x="2514600" y="3733800"/>
                <a:ext cx="1926136" cy="1831380"/>
                <a:chOff x="457200" y="2625459"/>
                <a:chExt cx="1774825" cy="1687513"/>
              </a:xfrm>
            </p:grpSpPr>
            <p:sp>
              <p:nvSpPr>
                <p:cNvPr id="97" name="Freeform 25"/>
                <p:cNvSpPr>
                  <a:spLocks/>
                </p:cNvSpPr>
                <p:nvPr/>
              </p:nvSpPr>
              <p:spPr bwMode="auto">
                <a:xfrm>
                  <a:off x="1300163" y="2625459"/>
                  <a:ext cx="484187" cy="844550"/>
                </a:xfrm>
                <a:custGeom>
                  <a:avLst/>
                  <a:gdLst>
                    <a:gd name="T0" fmla="*/ 0 w 5089"/>
                    <a:gd name="T1" fmla="*/ 8858 h 8858"/>
                    <a:gd name="T2" fmla="*/ 5089 w 5089"/>
                    <a:gd name="T3" fmla="*/ 1607 h 8858"/>
                    <a:gd name="T4" fmla="*/ 0 w 5089"/>
                    <a:gd name="T5" fmla="*/ 0 h 8858"/>
                    <a:gd name="T6" fmla="*/ 0 w 5089"/>
                    <a:gd name="T7" fmla="*/ 8858 h 88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089" h="8858">
                      <a:moveTo>
                        <a:pt x="0" y="8858"/>
                      </a:moveTo>
                      <a:lnTo>
                        <a:pt x="5089" y="1607"/>
                      </a:lnTo>
                      <a:cubicBezTo>
                        <a:pt x="3598" y="561"/>
                        <a:pt x="1821" y="0"/>
                        <a:pt x="0" y="0"/>
                      </a:cubicBezTo>
                      <a:lnTo>
                        <a:pt x="0" y="8858"/>
                      </a:lnTo>
                      <a:close/>
                    </a:path>
                  </a:pathLst>
                </a:custGeom>
                <a:solidFill>
                  <a:srgbClr val="5A995B"/>
                </a:solidFill>
                <a:ln w="25400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8" name="Freeform 26"/>
                <p:cNvSpPr>
                  <a:spLocks/>
                </p:cNvSpPr>
                <p:nvPr/>
              </p:nvSpPr>
              <p:spPr bwMode="auto">
                <a:xfrm>
                  <a:off x="1300163" y="2779447"/>
                  <a:ext cx="735012" cy="690563"/>
                </a:xfrm>
                <a:custGeom>
                  <a:avLst/>
                  <a:gdLst>
                    <a:gd name="T0" fmla="*/ 0 w 7710"/>
                    <a:gd name="T1" fmla="*/ 7251 h 7251"/>
                    <a:gd name="T2" fmla="*/ 7710 w 7710"/>
                    <a:gd name="T3" fmla="*/ 2889 h 7251"/>
                    <a:gd name="T4" fmla="*/ 5089 w 7710"/>
                    <a:gd name="T5" fmla="*/ 0 h 7251"/>
                    <a:gd name="T6" fmla="*/ 0 w 7710"/>
                    <a:gd name="T7" fmla="*/ 7251 h 7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710" h="7251">
                      <a:moveTo>
                        <a:pt x="0" y="7251"/>
                      </a:moveTo>
                      <a:lnTo>
                        <a:pt x="7710" y="2889"/>
                      </a:lnTo>
                      <a:cubicBezTo>
                        <a:pt x="7062" y="1743"/>
                        <a:pt x="6166" y="757"/>
                        <a:pt x="5089" y="0"/>
                      </a:cubicBezTo>
                      <a:lnTo>
                        <a:pt x="0" y="7251"/>
                      </a:lnTo>
                      <a:close/>
                    </a:path>
                  </a:pathLst>
                </a:custGeom>
                <a:solidFill>
                  <a:srgbClr val="6CB76E"/>
                </a:solidFill>
                <a:ln w="25400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9" name="Freeform 27"/>
                <p:cNvSpPr>
                  <a:spLocks/>
                </p:cNvSpPr>
                <p:nvPr/>
              </p:nvSpPr>
              <p:spPr bwMode="auto">
                <a:xfrm>
                  <a:off x="1300163" y="3054084"/>
                  <a:ext cx="931862" cy="1054100"/>
                </a:xfrm>
                <a:custGeom>
                  <a:avLst/>
                  <a:gdLst>
                    <a:gd name="T0" fmla="*/ 0 w 9789"/>
                    <a:gd name="T1" fmla="*/ 4362 h 11065"/>
                    <a:gd name="T2" fmla="*/ 5792 w 9789"/>
                    <a:gd name="T3" fmla="*/ 11065 h 11065"/>
                    <a:gd name="T4" fmla="*/ 7710 w 9789"/>
                    <a:gd name="T5" fmla="*/ 0 h 11065"/>
                    <a:gd name="T6" fmla="*/ 0 w 9789"/>
                    <a:gd name="T7" fmla="*/ 4362 h 110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789" h="11065">
                      <a:moveTo>
                        <a:pt x="0" y="4362"/>
                      </a:moveTo>
                      <a:lnTo>
                        <a:pt x="5792" y="11065"/>
                      </a:lnTo>
                      <a:cubicBezTo>
                        <a:pt x="8986" y="8305"/>
                        <a:pt x="9789" y="3674"/>
                        <a:pt x="7710" y="0"/>
                      </a:cubicBezTo>
                      <a:lnTo>
                        <a:pt x="0" y="4362"/>
                      </a:lnTo>
                      <a:close/>
                    </a:path>
                  </a:pathLst>
                </a:custGeom>
                <a:solidFill>
                  <a:srgbClr val="93CE94"/>
                </a:solidFill>
                <a:ln w="25400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0" name="Freeform 28"/>
                <p:cNvSpPr>
                  <a:spLocks/>
                </p:cNvSpPr>
                <p:nvPr/>
              </p:nvSpPr>
              <p:spPr bwMode="auto">
                <a:xfrm>
                  <a:off x="457200" y="2625459"/>
                  <a:ext cx="1395412" cy="1687513"/>
                </a:xfrm>
                <a:custGeom>
                  <a:avLst/>
                  <a:gdLst>
                    <a:gd name="T0" fmla="*/ 8858 w 14650"/>
                    <a:gd name="T1" fmla="*/ 8858 h 17717"/>
                    <a:gd name="T2" fmla="*/ 8858 w 14650"/>
                    <a:gd name="T3" fmla="*/ 0 h 17717"/>
                    <a:gd name="T4" fmla="*/ 0 w 14650"/>
                    <a:gd name="T5" fmla="*/ 8858 h 17717"/>
                    <a:gd name="T6" fmla="*/ 8858 w 14650"/>
                    <a:gd name="T7" fmla="*/ 17717 h 17717"/>
                    <a:gd name="T8" fmla="*/ 14650 w 14650"/>
                    <a:gd name="T9" fmla="*/ 15561 h 17717"/>
                    <a:gd name="T10" fmla="*/ 8858 w 14650"/>
                    <a:gd name="T11" fmla="*/ 8858 h 177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4650" h="17717">
                      <a:moveTo>
                        <a:pt x="8858" y="8858"/>
                      </a:moveTo>
                      <a:lnTo>
                        <a:pt x="8858" y="0"/>
                      </a:lnTo>
                      <a:cubicBezTo>
                        <a:pt x="3966" y="0"/>
                        <a:pt x="0" y="3966"/>
                        <a:pt x="0" y="8858"/>
                      </a:cubicBezTo>
                      <a:cubicBezTo>
                        <a:pt x="0" y="13751"/>
                        <a:pt x="3966" y="17717"/>
                        <a:pt x="8858" y="17717"/>
                      </a:cubicBezTo>
                      <a:cubicBezTo>
                        <a:pt x="10985" y="17717"/>
                        <a:pt x="13040" y="16952"/>
                        <a:pt x="14650" y="15561"/>
                      </a:cubicBezTo>
                      <a:lnTo>
                        <a:pt x="8858" y="8858"/>
                      </a:ln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 w="25400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60" name="Rectangle 14"/>
              <p:cNvSpPr>
                <a:spLocks noChangeArrowheads="1"/>
              </p:cNvSpPr>
              <p:nvPr/>
            </p:nvSpPr>
            <p:spPr bwMode="auto">
              <a:xfrm>
                <a:off x="3466957" y="3821668"/>
                <a:ext cx="343043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r>
                  <a:rPr kumimoji="0" 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latin typeface="Arial" pitchFamily="34" charset="0"/>
                    <a:cs typeface="Arial" pitchFamily="34" charset="0"/>
                  </a:rPr>
                  <a:t>10</a:t>
                </a:r>
                <a:endParaRPr lang="en-US" sz="2400" dirty="0">
                  <a:cs typeface="Arial" pitchFamily="34" charset="0"/>
                </a:endParaRPr>
              </a:p>
            </p:txBody>
          </p:sp>
          <p:sp>
            <p:nvSpPr>
              <p:cNvPr id="61" name="Rectangle 18"/>
              <p:cNvSpPr>
                <a:spLocks noChangeArrowheads="1"/>
              </p:cNvSpPr>
              <p:nvPr/>
            </p:nvSpPr>
            <p:spPr bwMode="auto">
              <a:xfrm>
                <a:off x="2895600" y="4724400"/>
                <a:ext cx="605935" cy="4308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lvl="0"/>
                <a:r>
                  <a:rPr kumimoji="0" lang="en-US" sz="2800" b="1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cs typeface="Arial" pitchFamily="34" charset="0"/>
                  </a:rPr>
                  <a:t>61</a:t>
                </a:r>
                <a:r>
                  <a:rPr lang="en-US" dirty="0" smtClean="0">
                    <a:solidFill>
                      <a:srgbClr val="000000"/>
                    </a:solidFill>
                    <a:cs typeface="Arial" pitchFamily="34" charset="0"/>
                  </a:rPr>
                  <a:t>%</a:t>
                </a:r>
                <a:endParaRPr kumimoji="0" lang="en-US" sz="1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2" name="Rectangle 18"/>
              <p:cNvSpPr>
                <a:spLocks noChangeArrowheads="1"/>
              </p:cNvSpPr>
              <p:nvPr/>
            </p:nvSpPr>
            <p:spPr bwMode="auto">
              <a:xfrm>
                <a:off x="3886200" y="4507468"/>
                <a:ext cx="343043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cs typeface="Arial" pitchFamily="34" charset="0"/>
                  </a:rPr>
                  <a:t>22</a:t>
                </a:r>
                <a:endParaRPr kumimoji="0" lang="en-US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3" name="Rectangle 18"/>
              <p:cNvSpPr>
                <a:spLocks noChangeArrowheads="1"/>
              </p:cNvSpPr>
              <p:nvPr/>
            </p:nvSpPr>
            <p:spPr bwMode="auto">
              <a:xfrm>
                <a:off x="3927881" y="4007246"/>
                <a:ext cx="142668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000" b="1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cs typeface="Arial" pitchFamily="34" charset="0"/>
                  </a:rPr>
                  <a:t>7</a:t>
                </a:r>
                <a:endParaRPr kumimoji="0" lang="en-US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08" name="Rectangle 4"/>
          <p:cNvSpPr txBox="1">
            <a:spLocks noChangeArrowheads="1"/>
          </p:cNvSpPr>
          <p:nvPr/>
        </p:nvSpPr>
        <p:spPr bwMode="auto">
          <a:xfrm>
            <a:off x="304800" y="2075260"/>
            <a:ext cx="2209800" cy="1128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66700" indent="-266700" algn="l" rtl="0" eaLnBrk="0" fontAlgn="base" hangingPunct="0">
              <a:spcBef>
                <a:spcPct val="60000"/>
              </a:spcBef>
              <a:spcAft>
                <a:spcPct val="0"/>
              </a:spcAft>
              <a:buClr>
                <a:srgbClr val="AE0A38"/>
              </a:buClr>
              <a:buFont typeface="Wingdings" pitchFamily="2" charset="2"/>
              <a:buChar char="§"/>
              <a:defRPr sz="2400">
                <a:solidFill>
                  <a:srgbClr val="777777"/>
                </a:solidFill>
                <a:latin typeface="+mn-lt"/>
                <a:ea typeface="+mn-ea"/>
                <a:cs typeface="+mn-cs"/>
              </a:defRPr>
            </a:lvl1pPr>
            <a:lvl2pPr marL="827088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E0A38"/>
              </a:buClr>
              <a:buChar char="•"/>
              <a:defRPr sz="2000">
                <a:solidFill>
                  <a:srgbClr val="777777"/>
                </a:solidFill>
                <a:latin typeface="+mn-lt"/>
              </a:defRPr>
            </a:lvl2pPr>
            <a:lvl3pPr marL="123507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E0A38"/>
              </a:buClr>
              <a:buFont typeface="Arial" charset="0"/>
              <a:buChar char="-"/>
              <a:defRPr sz="2400">
                <a:solidFill>
                  <a:srgbClr val="777777"/>
                </a:solidFill>
                <a:latin typeface="+mn-lt"/>
              </a:defRPr>
            </a:lvl3pPr>
            <a:lvl4pPr marL="164306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r" eaLnBrk="1" hangingPunct="1">
              <a:lnSpc>
                <a:spcPct val="90000"/>
              </a:lnSpc>
              <a:buNone/>
            </a:pPr>
            <a:r>
              <a:rPr lang="en-US" b="0" dirty="0" smtClean="0"/>
              <a:t>FY 2012 UASI</a:t>
            </a:r>
            <a:r>
              <a:rPr lang="en-US" b="0" dirty="0"/>
              <a:t/>
            </a:r>
            <a:br>
              <a:rPr lang="en-US" b="0" dirty="0"/>
            </a:br>
            <a:r>
              <a:rPr lang="en-US" b="0" dirty="0" smtClean="0"/>
              <a:t>$51,839,027</a:t>
            </a:r>
            <a:br>
              <a:rPr lang="en-US" b="0" dirty="0" smtClean="0"/>
            </a:br>
            <a:r>
              <a:rPr lang="en-US" b="0" dirty="0" smtClean="0"/>
              <a:t>Ends </a:t>
            </a:r>
            <a:r>
              <a:rPr lang="en-US" b="0" dirty="0" smtClean="0">
                <a:solidFill>
                  <a:srgbClr val="C00000"/>
                </a:solidFill>
              </a:rPr>
              <a:t>8/31/2014</a:t>
            </a:r>
            <a:endParaRPr lang="en-US" b="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81000" y="1143000"/>
            <a:ext cx="8229600" cy="4503003"/>
          </a:xfrm>
        </p:spPr>
        <p:txBody>
          <a:bodyPr/>
          <a:lstStyle/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Tim Fitzsimmons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DC HSEMA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Grants Division Director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202.727.6155</a:t>
            </a:r>
            <a:endParaRPr lang="en-US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>
                <a:solidFill>
                  <a:schemeClr val="accent4">
                    <a:lumMod val="50000"/>
                  </a:schemeClr>
                </a:solidFill>
                <a:hlinkClick r:id="rId3"/>
              </a:rPr>
              <a:t>t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hlinkClick r:id="rId3"/>
              </a:rPr>
              <a:t>imothy.fitzsimmons@dc.gov</a:t>
            </a:r>
            <a:endParaRPr lang="en-US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endParaRPr lang="en-US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Charles Madden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>
                <a:solidFill>
                  <a:schemeClr val="accent4">
                    <a:lumMod val="50000"/>
                  </a:schemeClr>
                </a:solidFill>
              </a:rPr>
              <a:t>DC HSEMA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Grants Division Deputy Director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202.724.6568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>
                <a:solidFill>
                  <a:schemeClr val="accent4">
                    <a:lumMod val="50000"/>
                  </a:schemeClr>
                </a:solidFill>
                <a:hlinkClick r:id="rId4"/>
              </a:rPr>
              <a:t>c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hlinkClick r:id="rId4"/>
              </a:rPr>
              <a:t>harles.madden@dc.gov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buNone/>
            </a:pPr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Questions?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8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90073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CR SAA Presentation Template 09">
  <a:themeElements>
    <a:clrScheme name="DeticaDFI presentation template 1">
      <a:dk1>
        <a:srgbClr val="636363"/>
      </a:dk1>
      <a:lt1>
        <a:srgbClr val="FFFFFF"/>
      </a:lt1>
      <a:dk2>
        <a:srgbClr val="AE0A38"/>
      </a:dk2>
      <a:lt2>
        <a:srgbClr val="BBBBBB"/>
      </a:lt2>
      <a:accent1>
        <a:srgbClr val="8EAE20"/>
      </a:accent1>
      <a:accent2>
        <a:srgbClr val="C6D68F"/>
      </a:accent2>
      <a:accent3>
        <a:srgbClr val="FFFFFF"/>
      </a:accent3>
      <a:accent4>
        <a:srgbClr val="535353"/>
      </a:accent4>
      <a:accent5>
        <a:srgbClr val="C6D3AB"/>
      </a:accent5>
      <a:accent6>
        <a:srgbClr val="B3C281"/>
      </a:accent6>
      <a:hlink>
        <a:srgbClr val="269FA9"/>
      </a:hlink>
      <a:folHlink>
        <a:srgbClr val="92D2D4"/>
      </a:folHlink>
    </a:clrScheme>
    <a:fontScheme name="DeticaDFI presentation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ticaDFI presentation template 1">
        <a:dk1>
          <a:srgbClr val="636363"/>
        </a:dk1>
        <a:lt1>
          <a:srgbClr val="FFFFFF"/>
        </a:lt1>
        <a:dk2>
          <a:srgbClr val="AE0A38"/>
        </a:dk2>
        <a:lt2>
          <a:srgbClr val="BBBBBB"/>
        </a:lt2>
        <a:accent1>
          <a:srgbClr val="8EAE20"/>
        </a:accent1>
        <a:accent2>
          <a:srgbClr val="C6D68F"/>
        </a:accent2>
        <a:accent3>
          <a:srgbClr val="FFFFFF"/>
        </a:accent3>
        <a:accent4>
          <a:srgbClr val="535353"/>
        </a:accent4>
        <a:accent5>
          <a:srgbClr val="C6D3AB"/>
        </a:accent5>
        <a:accent6>
          <a:srgbClr val="B3C281"/>
        </a:accent6>
        <a:hlink>
          <a:srgbClr val="269FA9"/>
        </a:hlink>
        <a:folHlink>
          <a:srgbClr val="92D2D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5768</TotalTime>
  <Words>246</Words>
  <Application>Microsoft Office PowerPoint</Application>
  <PresentationFormat>On-screen Show (4:3)</PresentationFormat>
  <Paragraphs>80</Paragraphs>
  <Slides>8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NCR SAA Presentation Template 09</vt:lpstr>
      <vt:lpstr>PowerPoint Presentation</vt:lpstr>
      <vt:lpstr>PowerPoint Presentation</vt:lpstr>
      <vt:lpstr>PowerPoint Presentation</vt:lpstr>
      <vt:lpstr>Need for Reprogramming</vt:lpstr>
      <vt:lpstr>Reprogramming Decision-Making</vt:lpstr>
      <vt:lpstr>UASI Status</vt:lpstr>
      <vt:lpstr>UASI Status</vt:lpstr>
      <vt:lpstr>PowerPoint Presentation</vt:lpstr>
    </vt:vector>
  </TitlesOfParts>
  <Company>DC-GOV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charles.madden</dc:creator>
  <cp:lastModifiedBy>tristan.reed</cp:lastModifiedBy>
  <cp:revision>545</cp:revision>
  <cp:lastPrinted>2013-09-10T21:22:53Z</cp:lastPrinted>
  <dcterms:created xsi:type="dcterms:W3CDTF">2008-04-10T01:18:27Z</dcterms:created>
  <dcterms:modified xsi:type="dcterms:W3CDTF">2013-09-10T21:45:32Z</dcterms:modified>
</cp:coreProperties>
</file>