
<file path=[Content_Types].xml><?xml version="1.0" encoding="utf-8"?>
<Types xmlns="http://schemas.openxmlformats.org/package/2006/content-types">
  <Default Extension="fntdata" ContentType="application/x-fontdata"/>
  <Default Extension="jpeg" ContentType="image/jpeg"/>
  <Default Extension="jpg" ContentType="image/jpeg"/>
  <Default Extension="mp3" ContentType="audio/m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comment1.xml" ContentType="application/vnd.openxmlformats-officedocument.presentationml.comment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comment2.xml" ContentType="application/vnd.openxmlformats-officedocument.presentationml.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omments/comment3.xml" ContentType="application/vnd.openxmlformats-officedocument.presentationml.comment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omments/comment4.xml" ContentType="application/vnd.openxmlformats-officedocument.presentationml.comment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5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2" r:id="rId46"/>
    <p:sldId id="300" r:id="rId47"/>
    <p:sldId id="301" r:id="rId48"/>
    <p:sldId id="303" r:id="rId49"/>
    <p:sldId id="304" r:id="rId50"/>
    <p:sldId id="305" r:id="rId51"/>
    <p:sldId id="306" r:id="rId52"/>
    <p:sldId id="307" r:id="rId53"/>
    <p:sldId id="308" r:id="rId54"/>
    <p:sldId id="309" r:id="rId55"/>
  </p:sldIdLst>
  <p:sldSz cx="9144000" cy="5143500" type="screen16x9"/>
  <p:notesSz cx="6858000" cy="9144000"/>
  <p:embeddedFontLst>
    <p:embeddedFont>
      <p:font typeface="Proxima Nova" panose="020B0604020202020204" charset="0"/>
      <p:regular r:id="rId57"/>
      <p:bold r:id="rId58"/>
      <p:italic r:id="rId59"/>
      <p:boldItalic r:id="rId60"/>
    </p:embeddedFont>
    <p:embeddedFont>
      <p:font typeface="Proxima Nova Semibold" panose="020B0604020202020204" charset="0"/>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458">
          <p15:clr>
            <a:srgbClr val="9AA0A6"/>
          </p15:clr>
        </p15:guide>
        <p15:guide id="4" pos="2592">
          <p15:clr>
            <a:srgbClr val="9AA0A6"/>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D Sparks" initials="" lastIdx="3" clrIdx="0"/>
  <p:cmAuthor id="1" name="Mark Wirth" initials="" lastIdx="2"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30"/>
    <p:restoredTop sz="79474"/>
  </p:normalViewPr>
  <p:slideViewPr>
    <p:cSldViewPr snapToGrid="0">
      <p:cViewPr>
        <p:scale>
          <a:sx n="66" d="100"/>
          <a:sy n="66" d="100"/>
        </p:scale>
        <p:origin x="1205" y="571"/>
      </p:cViewPr>
      <p:guideLst>
        <p:guide orient="horz" pos="1620"/>
        <p:guide pos="2880"/>
        <p:guide orient="horz" pos="458"/>
        <p:guide pos="259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7.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2.fntdata"/><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5.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3.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4.fntdata"/><Relationship Id="rId65"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26-05-11T19:57:59.441" idx="1">
    <p:pos x="6000" y="0"/>
    <p:text>Do we need to say anything about how this year we shifted messaging to incentivize sign ups by highlighting that they could earn points for cash back in meantime -- so encouraging both CC and GoDMV - a two-fer.  Getting campaigns to work together... ? Let me know what you think.</p:text>
  </p:cm>
  <p:cm authorId="1" dt="2026-05-13T13:36:51.329" idx="1">
    <p:pos x="6000" y="100"/>
    <p:text>Ask Doug for stats on signups this year compared to last year. Also point out they had to opt in this year where last year it was automatic. Any info from 
Doug on how many trips were logged or any other successes they've noticed so far.</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26-05-11T20:49:20.761" idx="2">
    <p:pos x="6000" y="0"/>
    <p:text>We need to give a little something ... while we don't have final results yet, we're excited to share that it's looking like we blew last year's sign ups out of the water (I don't know that it's true, but feed them a little success tidbit).
We had some aggressive goals that included:
-- add 500 participants not affiliated w/ an employer
--increase employer participation
--maintain 1,000 mark level of 2025 employer team participants
Maintaining may not seem like a big ask (normally goal is YoY growth) but we had a new potential barrier with a change to the opt-in process.</p:text>
  </p:cm>
</p:cmLst>
</file>

<file path=ppt/comments/comment3.xml><?xml version="1.0" encoding="utf-8"?>
<p:cmLst xmlns:a="http://schemas.openxmlformats.org/drawingml/2006/main" xmlns:r="http://schemas.openxmlformats.org/officeDocument/2006/relationships" xmlns:p="http://schemas.openxmlformats.org/presentationml/2006/main">
  <p:cm authorId="1" dt="2026-05-13T17:16:31.368" idx="2">
    <p:pos x="6000" y="0"/>
    <p:text>Doug said "Stakeholder Survey Findings slide, please cite survey."</p:text>
  </p:cm>
</p:cmLst>
</file>

<file path=ppt/comments/comment4.xml><?xml version="1.0" encoding="utf-8"?>
<p:cmLst xmlns:a="http://schemas.openxmlformats.org/drawingml/2006/main" xmlns:r="http://schemas.openxmlformats.org/officeDocument/2006/relationships" xmlns:p="http://schemas.openxmlformats.org/presentationml/2006/main">
  <p:cm authorId="0" dt="2026-05-12T14:25:09.134" idx="3">
    <p:pos x="6000" y="0"/>
    <p:text>I would reverse slides 27 &amp; 28. Start with this one since there's less background noise. Then can just give usual here's the digital version of the campaign...</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3aeb9599fff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3aeb9599fff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5e4c15a72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5e4c15a72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6167dd44f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6167dd44f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86111d8930_0_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86111d8930_0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6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86111d8930_0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86111d8930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Clr>
                <a:srgbClr val="666666"/>
              </a:buClr>
              <a:buSzPts val="1100"/>
              <a:buFont typeface="Arial"/>
              <a:buNone/>
            </a:pPr>
            <a:endParaRPr sz="1600" dirty="0">
              <a:solidFill>
                <a:schemeClr val="dk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386111d8930_0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386111d8930_0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6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d80fb1e14e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d80fb1e14e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Clr>
                <a:srgbClr val="666666"/>
              </a:buClr>
              <a:buSzPts val="1100"/>
              <a:buFont typeface="Arial"/>
              <a:buNone/>
            </a:pPr>
            <a:endParaRPr sz="1600" dirty="0">
              <a:solidFill>
                <a:schemeClr val="dk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3c91ac65df6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3c91ac65df6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Clr>
                <a:srgbClr val="666666"/>
              </a:buClr>
              <a:buSzPts val="1100"/>
              <a:buFont typeface="Arial"/>
              <a:buNone/>
            </a:pPr>
            <a:endParaRPr sz="1600" dirty="0">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d3aa8292da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d3aa8292da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endParaRPr sz="1600" dirty="0">
              <a:solidFill>
                <a:srgbClr val="0E0E0E"/>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3d1e759ead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3d1e759ead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Clr>
                <a:srgbClr val="666666"/>
              </a:buClr>
              <a:buSzPts val="1100"/>
              <a:buFont typeface="Arial"/>
              <a:buNone/>
            </a:pPr>
            <a:endParaRPr sz="1600" dirty="0">
              <a:solidFill>
                <a:schemeClr val="dk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c91ac65df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3c91ac65df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endParaRPr sz="1600" dirty="0">
              <a:solidFill>
                <a:srgbClr val="0E0E0E"/>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386111d8930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386111d8930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US" sz="16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3713a21dda0_0_3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 name="Google Shape;177;g3713a21dda0_0_3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4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3713a21dda0_0_3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3713a21dda0_0_3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500" dirty="0">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3713a21dda0_0_4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3713a21dda0_0_4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Clr>
                <a:schemeClr val="dk1"/>
              </a:buClr>
              <a:buSzPts val="1100"/>
              <a:buFont typeface="Arial"/>
              <a:buNone/>
            </a:pPr>
            <a:endParaRPr sz="1500" dirty="0">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3713a21dda0_0_4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3713a21dda0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3e632eb5fbc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 name="Google Shape;219;g3e632eb5fbc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6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3e632eb5fbc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3e632eb5fbc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6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3d80fb1e14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3d80fb1e14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600" dirty="0">
              <a:solidFill>
                <a:srgbClr val="9900FF"/>
              </a:solidFill>
              <a:highlight>
                <a:schemeClr val="accent4"/>
              </a:highlight>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3c91ac65df6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3c91ac65df6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3c91ac65df6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3c91ac65df6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3c91ac65df6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6" name="Google Shape;276;g3c91ac65df6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3c91ac65df6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3c91ac65df6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highlight>
                <a:schemeClr val="accent4"/>
              </a:highlight>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3c91ac65df6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8" name="Google Shape;308;g3c91ac65df6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3d056dfa912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 name="Google Shape;321;g3d056dfa912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3d056dfa912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3d056dfa912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3d666d54f4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3d666d54f4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highlight>
                <a:schemeClr val="accent4"/>
              </a:highlight>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3d4d29089e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 name="Google Shape;356;g3d4d29089e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highlight>
                <a:schemeClr val="accent4"/>
              </a:highlight>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3d1e759eada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 name="Google Shape;368;g3d1e759eada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400" dirty="0">
              <a:solidFill>
                <a:schemeClr val="dk1"/>
              </a:solidFill>
              <a:latin typeface="Proxima Nova"/>
              <a:ea typeface="Proxima Nova"/>
              <a:cs typeface="Proxima Nova"/>
              <a:sym typeface="Proxima Nova"/>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3d80fb1e14e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9" name="Google Shape;379;g3d80fb1e14e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600" dirty="0">
              <a:solidFill>
                <a:srgbClr val="9900FF"/>
              </a:solidFill>
              <a:highlight>
                <a:schemeClr val="accent4"/>
              </a:highlight>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3c91ac65df6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9" name="Google Shape;389;g3c91ac65df6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3c91ac65df6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4" name="Google Shape;404;g3c91ac65df6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3c91ac65df6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5" name="Google Shape;415;g3c91ac65df6_0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3c91ac65df6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g3c91ac65df6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3c91ac65df6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3c91ac65df6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g3d056dfa912_0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1" name="Google Shape;461;g3d056dfa912_0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g3d056dfa912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3" name="Google Shape;473;g3d056dfa912_0_1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g386111d8930_0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5" name="Google Shape;485;g386111d8930_0_2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g3e135388a77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4" name="Google Shape;494;g3e135388a77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500" dirty="0">
              <a:solidFill>
                <a:schemeClr val="dk1"/>
              </a:solidFill>
              <a:latin typeface="Calibri"/>
              <a:ea typeface="Calibri"/>
              <a:cs typeface="Calibri"/>
              <a:sym typeface="Calibri"/>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g3d056dfa912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5" name="Google Shape;505;g3d056dfa912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666666"/>
              </a:buClr>
              <a:buSzPts val="1100"/>
              <a:buFont typeface="Arial"/>
              <a:buNone/>
            </a:pPr>
            <a:endParaRPr sz="1600" dirty="0">
              <a:solidFill>
                <a:srgbClr val="9900FF"/>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g3c91ac65df6_0_2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5" name="Google Shape;515;g3c91ac65df6_0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Clr>
                <a:srgbClr val="666666"/>
              </a:buClr>
              <a:buSzPts val="1100"/>
              <a:buFont typeface="Arial"/>
              <a:buNone/>
            </a:pPr>
            <a:endParaRPr sz="1600" dirty="0">
              <a:solidFill>
                <a:schemeClr val="dk1"/>
              </a:solidFil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g3c91ac65df6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4" name="Google Shape;524;g3c91ac65df6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666666"/>
              </a:buClr>
              <a:buSzPts val="1100"/>
              <a:buFont typeface="Arial"/>
              <a:buNone/>
            </a:pPr>
            <a:endParaRPr sz="1600" dirty="0">
              <a:solidFill>
                <a:schemeClr val="dk1"/>
              </a:solidFil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g3c91ac65df6_0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4" name="Google Shape;534;g3c91ac65df6_0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666666"/>
              </a:buClr>
              <a:buSzPts val="1100"/>
              <a:buFont typeface="Arial"/>
              <a:buNone/>
            </a:pPr>
            <a:endParaRPr sz="1600" dirty="0">
              <a:solidFill>
                <a:srgbClr val="9900FF"/>
              </a:solidFil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3c91ac65df6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3" name="Google Shape;543;g3c91ac65df6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g3d056dfa912_0_2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2" name="Google Shape;582;g3d056dfa912_0_2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Clr>
                <a:srgbClr val="666666"/>
              </a:buClr>
              <a:buSzPts val="1100"/>
              <a:buFont typeface="Arial"/>
              <a:buNone/>
            </a:pPr>
            <a:endParaRPr sz="1600" dirty="0">
              <a:solidFill>
                <a:schemeClr val="dk1"/>
              </a:solidFil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g3d056dfa912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2" name="Google Shape;552;g3d056dfa912_0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3d666d54f43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8" name="Google Shape;568;g3d666d54f43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endParaRPr sz="1600" dirty="0">
              <a:solidFill>
                <a:schemeClr val="dk1"/>
              </a:solidFill>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g3d80fb1e14e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1" name="Google Shape;591;g3d80fb1e14e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g3d056dfa912_0_2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4" name="Google Shape;604;g3d056dfa912_0_2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g3d6f6e55c41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6" name="Google Shape;616;g3d6f6e55c41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g386111d893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5" name="Google Shape;625;g386111d893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600"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g386111d8930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3" name="Google Shape;633;g386111d8930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sz="1600" dirty="0">
              <a:solidFill>
                <a:schemeClr val="dk1"/>
              </a:solidFill>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386111d8930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3" name="Google Shape;643;g386111d8930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600" dirty="0">
              <a:solidFill>
                <a:schemeClr val="dk1"/>
              </a:solidFill>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g3aeb9599fff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2" name="Google Shape;652;g3aeb9599fff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endParaRPr sz="1500" dirty="0">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0"/>
              </a:spcBef>
              <a:spcAft>
                <a:spcPts val="0"/>
              </a:spcAft>
              <a:buClr>
                <a:schemeClr val="dk1"/>
              </a:buClr>
              <a:buSzPts val="1400"/>
              <a:buChar char="○"/>
              <a:defRPr>
                <a:solidFill>
                  <a:schemeClr val="dk1"/>
                </a:solidFill>
              </a:defRPr>
            </a:lvl2pPr>
            <a:lvl3pPr marL="1371600" lvl="2" indent="-317500">
              <a:spcBef>
                <a:spcPts val="0"/>
              </a:spcBef>
              <a:spcAft>
                <a:spcPts val="0"/>
              </a:spcAft>
              <a:buClr>
                <a:schemeClr val="dk1"/>
              </a:buClr>
              <a:buSzPts val="1400"/>
              <a:buChar char="■"/>
              <a:defRPr>
                <a:solidFill>
                  <a:schemeClr val="dk1"/>
                </a:solidFill>
              </a:defRPr>
            </a:lvl3pPr>
            <a:lvl4pPr marL="1828800" lvl="3" indent="-317500">
              <a:spcBef>
                <a:spcPts val="0"/>
              </a:spcBef>
              <a:spcAft>
                <a:spcPts val="0"/>
              </a:spcAft>
              <a:buClr>
                <a:schemeClr val="dk1"/>
              </a:buClr>
              <a:buSzPts val="1400"/>
              <a:buChar char="●"/>
              <a:defRPr>
                <a:solidFill>
                  <a:schemeClr val="dk1"/>
                </a:solidFill>
              </a:defRPr>
            </a:lvl4pPr>
            <a:lvl5pPr marL="2286000" lvl="4" indent="-317500">
              <a:spcBef>
                <a:spcPts val="0"/>
              </a:spcBef>
              <a:spcAft>
                <a:spcPts val="0"/>
              </a:spcAft>
              <a:buClr>
                <a:schemeClr val="dk1"/>
              </a:buClr>
              <a:buSzPts val="1400"/>
              <a:buChar char="○"/>
              <a:defRPr>
                <a:solidFill>
                  <a:schemeClr val="dk1"/>
                </a:solidFill>
              </a:defRPr>
            </a:lvl5pPr>
            <a:lvl6pPr marL="2743200" lvl="5" indent="-317500">
              <a:spcBef>
                <a:spcPts val="0"/>
              </a:spcBef>
              <a:spcAft>
                <a:spcPts val="0"/>
              </a:spcAft>
              <a:buClr>
                <a:schemeClr val="dk1"/>
              </a:buClr>
              <a:buSzPts val="1400"/>
              <a:buChar char="■"/>
              <a:defRPr>
                <a:solidFill>
                  <a:schemeClr val="dk1"/>
                </a:solidFill>
              </a:defRPr>
            </a:lvl6pPr>
            <a:lvl7pPr marL="3200400" lvl="6" indent="-317500">
              <a:spcBef>
                <a:spcPts val="0"/>
              </a:spcBef>
              <a:spcAft>
                <a:spcPts val="0"/>
              </a:spcAft>
              <a:buClr>
                <a:schemeClr val="dk1"/>
              </a:buClr>
              <a:buSzPts val="1400"/>
              <a:buChar char="●"/>
              <a:defRPr>
                <a:solidFill>
                  <a:schemeClr val="dk1"/>
                </a:solidFill>
              </a:defRPr>
            </a:lvl7pPr>
            <a:lvl8pPr marL="3657600" lvl="7" indent="-317500">
              <a:spcBef>
                <a:spcPts val="0"/>
              </a:spcBef>
              <a:spcAft>
                <a:spcPts val="0"/>
              </a:spcAft>
              <a:buClr>
                <a:schemeClr val="dk1"/>
              </a:buClr>
              <a:buSzPts val="1400"/>
              <a:buChar char="○"/>
              <a:defRPr>
                <a:solidFill>
                  <a:schemeClr val="dk1"/>
                </a:solidFill>
              </a:defRPr>
            </a:lvl8pPr>
            <a:lvl9pPr marL="4114800" lvl="8" indent="-317500">
              <a:spcBef>
                <a:spcPts val="0"/>
              </a:spcBef>
              <a:spcAft>
                <a:spcPts val="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0"/>
              </a:spcBef>
              <a:spcAft>
                <a:spcPts val="0"/>
              </a:spcAft>
              <a:buClr>
                <a:schemeClr val="lt2"/>
              </a:buClr>
              <a:buSzPts val="1400"/>
              <a:buChar char="○"/>
              <a:defRPr>
                <a:solidFill>
                  <a:schemeClr val="lt2"/>
                </a:solidFill>
              </a:defRPr>
            </a:lvl2pPr>
            <a:lvl3pPr marL="1371600" lvl="2" indent="-317500">
              <a:lnSpc>
                <a:spcPct val="115000"/>
              </a:lnSpc>
              <a:spcBef>
                <a:spcPts val="0"/>
              </a:spcBef>
              <a:spcAft>
                <a:spcPts val="0"/>
              </a:spcAft>
              <a:buClr>
                <a:schemeClr val="lt2"/>
              </a:buClr>
              <a:buSzPts val="1400"/>
              <a:buChar char="■"/>
              <a:defRPr>
                <a:solidFill>
                  <a:schemeClr val="lt2"/>
                </a:solidFill>
              </a:defRPr>
            </a:lvl3pPr>
            <a:lvl4pPr marL="1828800" lvl="3" indent="-317500">
              <a:lnSpc>
                <a:spcPct val="115000"/>
              </a:lnSpc>
              <a:spcBef>
                <a:spcPts val="0"/>
              </a:spcBef>
              <a:spcAft>
                <a:spcPts val="0"/>
              </a:spcAft>
              <a:buClr>
                <a:schemeClr val="lt2"/>
              </a:buClr>
              <a:buSzPts val="1400"/>
              <a:buChar char="●"/>
              <a:defRPr>
                <a:solidFill>
                  <a:schemeClr val="lt2"/>
                </a:solidFill>
              </a:defRPr>
            </a:lvl4pPr>
            <a:lvl5pPr marL="2286000" lvl="4" indent="-317500">
              <a:lnSpc>
                <a:spcPct val="115000"/>
              </a:lnSpc>
              <a:spcBef>
                <a:spcPts val="0"/>
              </a:spcBef>
              <a:spcAft>
                <a:spcPts val="0"/>
              </a:spcAft>
              <a:buClr>
                <a:schemeClr val="lt2"/>
              </a:buClr>
              <a:buSzPts val="1400"/>
              <a:buChar char="○"/>
              <a:defRPr>
                <a:solidFill>
                  <a:schemeClr val="lt2"/>
                </a:solidFill>
              </a:defRPr>
            </a:lvl5pPr>
            <a:lvl6pPr marL="2743200" lvl="5" indent="-317500">
              <a:lnSpc>
                <a:spcPct val="115000"/>
              </a:lnSpc>
              <a:spcBef>
                <a:spcPts val="0"/>
              </a:spcBef>
              <a:spcAft>
                <a:spcPts val="0"/>
              </a:spcAft>
              <a:buClr>
                <a:schemeClr val="lt2"/>
              </a:buClr>
              <a:buSzPts val="1400"/>
              <a:buChar char="■"/>
              <a:defRPr>
                <a:solidFill>
                  <a:schemeClr val="lt2"/>
                </a:solidFill>
              </a:defRPr>
            </a:lvl6pPr>
            <a:lvl7pPr marL="3200400" lvl="6" indent="-317500">
              <a:lnSpc>
                <a:spcPct val="115000"/>
              </a:lnSpc>
              <a:spcBef>
                <a:spcPts val="0"/>
              </a:spcBef>
              <a:spcAft>
                <a:spcPts val="0"/>
              </a:spcAft>
              <a:buClr>
                <a:schemeClr val="lt2"/>
              </a:buClr>
              <a:buSzPts val="1400"/>
              <a:buChar char="●"/>
              <a:defRPr>
                <a:solidFill>
                  <a:schemeClr val="lt2"/>
                </a:solidFill>
              </a:defRPr>
            </a:lvl7pPr>
            <a:lvl8pPr marL="3657600" lvl="7" indent="-317500">
              <a:lnSpc>
                <a:spcPct val="115000"/>
              </a:lnSpc>
              <a:spcBef>
                <a:spcPts val="0"/>
              </a:spcBef>
              <a:spcAft>
                <a:spcPts val="0"/>
              </a:spcAft>
              <a:buClr>
                <a:schemeClr val="lt2"/>
              </a:buClr>
              <a:buSzPts val="1400"/>
              <a:buChar char="○"/>
              <a:defRPr>
                <a:solidFill>
                  <a:schemeClr val="lt2"/>
                </a:solidFill>
              </a:defRPr>
            </a:lvl8pPr>
            <a:lvl9pPr marL="4114800" lvl="8" indent="-317500">
              <a:lnSpc>
                <a:spcPct val="115000"/>
              </a:lnSpc>
              <a:spcBef>
                <a:spcPts val="0"/>
              </a:spcBef>
              <a:spcAft>
                <a:spcPts val="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6.jp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comments" Target="../comments/comment1.xml"/><Relationship Id="rId5" Type="http://schemas.openxmlformats.org/officeDocument/2006/relationships/image" Target="../media/image16.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video" Target="https://www.youtube.com/embed/6LbeObHlQy8?feature=oembed" TargetMode="External"/><Relationship Id="rId6" Type="http://schemas.openxmlformats.org/officeDocument/2006/relationships/image" Target="../media/image19.jpe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comments" Target="../comments/comment2.xml"/><Relationship Id="rId4" Type="http://schemas.openxmlformats.org/officeDocument/2006/relationships/image" Target="../media/image4.png"/><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comments" Target="../comments/comment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3.png"/><Relationship Id="rId7" Type="http://schemas.openxmlformats.org/officeDocument/2006/relationships/image" Target="../media/image31.jp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30.jpg"/><Relationship Id="rId5" Type="http://schemas.openxmlformats.org/officeDocument/2006/relationships/image" Target="../media/image29.jp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png"/><Relationship Id="rId7"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34.pn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4.png"/><Relationship Id="rId9" Type="http://schemas.openxmlformats.org/officeDocument/2006/relationships/image" Target="../media/image37.png"/></Relationships>
</file>

<file path=ppt/slides/_rels/slide2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png"/><Relationship Id="rId7"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video" Target="https://www.youtube.com/embed/l1yttSWbSeQ?feature=oembed" TargetMode="External"/><Relationship Id="rId6" Type="http://schemas.openxmlformats.org/officeDocument/2006/relationships/image" Target="../media/image44.jpe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notesSlide" Target="../notesSlides/notesSlide23.xml"/><Relationship Id="rId13" Type="http://schemas.openxmlformats.org/officeDocument/2006/relationships/image" Target="../media/image47.png"/><Relationship Id="rId18" Type="http://schemas.openxmlformats.org/officeDocument/2006/relationships/image" Target="../media/image52.png"/><Relationship Id="rId3" Type="http://schemas.microsoft.com/office/2007/relationships/media" Target="../media/media2.mp3"/><Relationship Id="rId7" Type="http://schemas.openxmlformats.org/officeDocument/2006/relationships/slideLayout" Target="../slideLayouts/slideLayout3.xml"/><Relationship Id="rId12" Type="http://schemas.openxmlformats.org/officeDocument/2006/relationships/image" Target="../media/image46.png"/><Relationship Id="rId17" Type="http://schemas.openxmlformats.org/officeDocument/2006/relationships/image" Target="../media/image51.png"/><Relationship Id="rId2" Type="http://schemas.openxmlformats.org/officeDocument/2006/relationships/audio" Target="../media/media1.wav"/><Relationship Id="rId16" Type="http://schemas.openxmlformats.org/officeDocument/2006/relationships/image" Target="../media/image50.png"/><Relationship Id="rId20" Type="http://schemas.openxmlformats.org/officeDocument/2006/relationships/image" Target="../media/image54.png"/><Relationship Id="rId1" Type="http://schemas.microsoft.com/office/2007/relationships/media" Target="../media/media1.wav"/><Relationship Id="rId6" Type="http://schemas.openxmlformats.org/officeDocument/2006/relationships/audio" Target="../media/media3.mp3"/><Relationship Id="rId11" Type="http://schemas.openxmlformats.org/officeDocument/2006/relationships/image" Target="../media/image45.png"/><Relationship Id="rId5" Type="http://schemas.microsoft.com/office/2007/relationships/media" Target="../media/media3.mp3"/><Relationship Id="rId15" Type="http://schemas.openxmlformats.org/officeDocument/2006/relationships/image" Target="../media/image49.png"/><Relationship Id="rId10" Type="http://schemas.openxmlformats.org/officeDocument/2006/relationships/image" Target="../media/image4.png"/><Relationship Id="rId19" Type="http://schemas.openxmlformats.org/officeDocument/2006/relationships/image" Target="../media/image53.png"/><Relationship Id="rId4" Type="http://schemas.openxmlformats.org/officeDocument/2006/relationships/audio" Target="../media/media2.mp3"/><Relationship Id="rId9" Type="http://schemas.openxmlformats.org/officeDocument/2006/relationships/image" Target="../media/image3.png"/><Relationship Id="rId14" Type="http://schemas.openxmlformats.org/officeDocument/2006/relationships/image" Target="../media/image48.png"/></Relationships>
</file>

<file path=ppt/slides/_rels/slide24.xml.rels><?xml version="1.0" encoding="UTF-8" standalone="yes"?>
<Relationships xmlns="http://schemas.openxmlformats.org/package/2006/relationships"><Relationship Id="rId8" Type="http://schemas.openxmlformats.org/officeDocument/2006/relationships/image" Target="../media/image58.jpg"/><Relationship Id="rId3" Type="http://schemas.openxmlformats.org/officeDocument/2006/relationships/image" Target="../media/image3.png"/><Relationship Id="rId7" Type="http://schemas.openxmlformats.org/officeDocument/2006/relationships/image" Target="../media/image57.jp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56.jpg"/><Relationship Id="rId5" Type="http://schemas.openxmlformats.org/officeDocument/2006/relationships/image" Target="../media/image55.jpg"/><Relationship Id="rId4" Type="http://schemas.openxmlformats.org/officeDocument/2006/relationships/image" Target="../media/image4.png"/><Relationship Id="rId9" Type="http://schemas.openxmlformats.org/officeDocument/2006/relationships/image" Target="../media/image59.jpg"/></Relationships>
</file>

<file path=ppt/slides/_rels/slide25.xml.rels><?xml version="1.0" encoding="UTF-8" standalone="yes"?>
<Relationships xmlns="http://schemas.openxmlformats.org/package/2006/relationships"><Relationship Id="rId8" Type="http://schemas.openxmlformats.org/officeDocument/2006/relationships/image" Target="../media/image63.jpg"/><Relationship Id="rId3" Type="http://schemas.openxmlformats.org/officeDocument/2006/relationships/image" Target="../media/image3.png"/><Relationship Id="rId7" Type="http://schemas.openxmlformats.org/officeDocument/2006/relationships/image" Target="../media/image62.jp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61.jpg"/><Relationship Id="rId5" Type="http://schemas.openxmlformats.org/officeDocument/2006/relationships/image" Target="../media/image60.jpg"/><Relationship Id="rId4" Type="http://schemas.openxmlformats.org/officeDocument/2006/relationships/image" Target="../media/image4.png"/><Relationship Id="rId9" Type="http://schemas.openxmlformats.org/officeDocument/2006/relationships/image" Target="../media/image64.jpg"/></Relationships>
</file>

<file path=ppt/slides/_rels/slide26.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3.png"/><Relationship Id="rId7" Type="http://schemas.openxmlformats.org/officeDocument/2006/relationships/image" Target="../media/image67.png"/><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4.xml"/><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70.jpg"/><Relationship Id="rId5" Type="http://schemas.openxmlformats.org/officeDocument/2006/relationships/image" Target="../media/image69.jp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8" Type="http://schemas.openxmlformats.org/officeDocument/2006/relationships/image" Target="../media/image74.jpg"/><Relationship Id="rId3" Type="http://schemas.openxmlformats.org/officeDocument/2006/relationships/image" Target="../media/image3.png"/><Relationship Id="rId7" Type="http://schemas.openxmlformats.org/officeDocument/2006/relationships/image" Target="../media/image73.jp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72.png"/><Relationship Id="rId5" Type="http://schemas.openxmlformats.org/officeDocument/2006/relationships/image" Target="../media/image71.jp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8.pn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80.jpg"/><Relationship Id="rId5" Type="http://schemas.openxmlformats.org/officeDocument/2006/relationships/image" Target="../media/image79.jp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3.png"/><Relationship Id="rId7" Type="http://schemas.openxmlformats.org/officeDocument/2006/relationships/image" Target="../media/image83.pn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image" Target="../media/image81.png"/><Relationship Id="rId10" Type="http://schemas.openxmlformats.org/officeDocument/2006/relationships/image" Target="../media/image86.png"/><Relationship Id="rId4" Type="http://schemas.openxmlformats.org/officeDocument/2006/relationships/image" Target="../media/image4.png"/><Relationship Id="rId9" Type="http://schemas.openxmlformats.org/officeDocument/2006/relationships/image" Target="../media/image85.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0.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xml"/><Relationship Id="rId1" Type="http://schemas.openxmlformats.org/officeDocument/2006/relationships/video" Target="https://www.youtube.com/embed/mvs401liBqI?feature=oembed" TargetMode="External"/><Relationship Id="rId6" Type="http://schemas.openxmlformats.org/officeDocument/2006/relationships/image" Target="../media/image91.jpeg"/><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notesSlide" Target="../notesSlides/notesSlide34.xml"/><Relationship Id="rId13" Type="http://schemas.openxmlformats.org/officeDocument/2006/relationships/image" Target="../media/image47.png"/><Relationship Id="rId18" Type="http://schemas.openxmlformats.org/officeDocument/2006/relationships/image" Target="../media/image52.png"/><Relationship Id="rId3" Type="http://schemas.microsoft.com/office/2007/relationships/media" Target="../media/media5.mp3"/><Relationship Id="rId7" Type="http://schemas.openxmlformats.org/officeDocument/2006/relationships/slideLayout" Target="../slideLayouts/slideLayout3.xml"/><Relationship Id="rId12" Type="http://schemas.openxmlformats.org/officeDocument/2006/relationships/image" Target="../media/image46.png"/><Relationship Id="rId17" Type="http://schemas.openxmlformats.org/officeDocument/2006/relationships/image" Target="../media/image51.png"/><Relationship Id="rId2" Type="http://schemas.openxmlformats.org/officeDocument/2006/relationships/audio" Target="../media/media4.wav"/><Relationship Id="rId16" Type="http://schemas.openxmlformats.org/officeDocument/2006/relationships/image" Target="../media/image50.png"/><Relationship Id="rId20" Type="http://schemas.openxmlformats.org/officeDocument/2006/relationships/image" Target="../media/image54.png"/><Relationship Id="rId1" Type="http://schemas.microsoft.com/office/2007/relationships/media" Target="../media/media4.wav"/><Relationship Id="rId6" Type="http://schemas.openxmlformats.org/officeDocument/2006/relationships/audio" Target="../media/media6.mp3"/><Relationship Id="rId11" Type="http://schemas.openxmlformats.org/officeDocument/2006/relationships/image" Target="../media/image45.png"/><Relationship Id="rId5" Type="http://schemas.microsoft.com/office/2007/relationships/media" Target="../media/media6.mp3"/><Relationship Id="rId15" Type="http://schemas.openxmlformats.org/officeDocument/2006/relationships/image" Target="../media/image49.png"/><Relationship Id="rId10" Type="http://schemas.openxmlformats.org/officeDocument/2006/relationships/image" Target="../media/image4.png"/><Relationship Id="rId19" Type="http://schemas.openxmlformats.org/officeDocument/2006/relationships/image" Target="../media/image53.png"/><Relationship Id="rId4" Type="http://schemas.openxmlformats.org/officeDocument/2006/relationships/audio" Target="../media/media5.mp3"/><Relationship Id="rId9" Type="http://schemas.openxmlformats.org/officeDocument/2006/relationships/image" Target="../media/image3.png"/><Relationship Id="rId14" Type="http://schemas.openxmlformats.org/officeDocument/2006/relationships/image" Target="../media/image48.png"/></Relationships>
</file>

<file path=ppt/slides/_rels/slide35.xml.rels><?xml version="1.0" encoding="UTF-8" standalone="yes"?>
<Relationships xmlns="http://schemas.openxmlformats.org/package/2006/relationships"><Relationship Id="rId8" Type="http://schemas.openxmlformats.org/officeDocument/2006/relationships/image" Target="../media/image95.jpg"/><Relationship Id="rId3" Type="http://schemas.openxmlformats.org/officeDocument/2006/relationships/image" Target="../media/image3.png"/><Relationship Id="rId7" Type="http://schemas.openxmlformats.org/officeDocument/2006/relationships/image" Target="../media/image94.jpg"/><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image" Target="../media/image93.jpg"/><Relationship Id="rId5" Type="http://schemas.openxmlformats.org/officeDocument/2006/relationships/image" Target="../media/image92.jpg"/><Relationship Id="rId10" Type="http://schemas.openxmlformats.org/officeDocument/2006/relationships/image" Target="../media/image97.jpg"/><Relationship Id="rId4" Type="http://schemas.openxmlformats.org/officeDocument/2006/relationships/image" Target="../media/image4.png"/><Relationship Id="rId9" Type="http://schemas.openxmlformats.org/officeDocument/2006/relationships/image" Target="../media/image96.jpg"/></Relationships>
</file>

<file path=ppt/slides/_rels/slide36.xml.rels><?xml version="1.0" encoding="UTF-8" standalone="yes"?>
<Relationships xmlns="http://schemas.openxmlformats.org/package/2006/relationships"><Relationship Id="rId8" Type="http://schemas.openxmlformats.org/officeDocument/2006/relationships/image" Target="../media/image101.jpg"/><Relationship Id="rId3" Type="http://schemas.openxmlformats.org/officeDocument/2006/relationships/image" Target="../media/image3.png"/><Relationship Id="rId7" Type="http://schemas.openxmlformats.org/officeDocument/2006/relationships/image" Target="../media/image100.jpg"/><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image" Target="../media/image99.jpg"/><Relationship Id="rId5" Type="http://schemas.openxmlformats.org/officeDocument/2006/relationships/image" Target="../media/image98.jp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image" Target="../media/image3.png"/><Relationship Id="rId7" Type="http://schemas.openxmlformats.org/officeDocument/2006/relationships/image" Target="../media/image104.png"/><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106.jp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image" Target="../media/image108.png"/><Relationship Id="rId5" Type="http://schemas.openxmlformats.org/officeDocument/2006/relationships/image" Target="../media/image107.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0.png"/><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image" Target="../media/image109.png"/><Relationship Id="rId5" Type="http://schemas.openxmlformats.org/officeDocument/2006/relationships/image" Target="../media/image107.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image" Target="../media/image111.png"/><Relationship Id="rId5" Type="http://schemas.openxmlformats.org/officeDocument/2006/relationships/image" Target="../media/image107.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3.png"/><Relationship Id="rId2" Type="http://schemas.openxmlformats.org/officeDocument/2006/relationships/notesSlide" Target="../notesSlides/notesSlide42.xml"/><Relationship Id="rId1" Type="http://schemas.openxmlformats.org/officeDocument/2006/relationships/slideLayout" Target="../slideLayouts/slideLayout3.xml"/><Relationship Id="rId6" Type="http://schemas.openxmlformats.org/officeDocument/2006/relationships/image" Target="../media/image112.png"/><Relationship Id="rId5" Type="http://schemas.openxmlformats.org/officeDocument/2006/relationships/image" Target="../media/image107.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3.xml"/><Relationship Id="rId6" Type="http://schemas.openxmlformats.org/officeDocument/2006/relationships/image" Target="../media/image114.png"/><Relationship Id="rId5" Type="http://schemas.openxmlformats.org/officeDocument/2006/relationships/image" Target="../media/image107.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3.xml"/><Relationship Id="rId6" Type="http://schemas.openxmlformats.org/officeDocument/2006/relationships/image" Target="../media/image115.png"/><Relationship Id="rId5" Type="http://schemas.openxmlformats.org/officeDocument/2006/relationships/image" Target="../media/image107.pn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7" Type="http://schemas.openxmlformats.org/officeDocument/2006/relationships/image" Target="../media/image116.jpeg"/><Relationship Id="rId2" Type="http://schemas.openxmlformats.org/officeDocument/2006/relationships/slideLayout" Target="../slideLayouts/slideLayout3.xml"/><Relationship Id="rId1" Type="http://schemas.openxmlformats.org/officeDocument/2006/relationships/video" Target="https://www.youtube.com/embed/EXVqQFteBFM?feature=oembed" TargetMode="External"/><Relationship Id="rId6" Type="http://schemas.openxmlformats.org/officeDocument/2006/relationships/image" Target="../media/image107.png"/><Relationship Id="rId5" Type="http://schemas.openxmlformats.org/officeDocument/2006/relationships/image" Target="../media/image4.pn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118.png"/><Relationship Id="rId3" Type="http://schemas.openxmlformats.org/officeDocument/2006/relationships/slideLayout" Target="../slideLayouts/slideLayout3.xml"/><Relationship Id="rId7" Type="http://schemas.openxmlformats.org/officeDocument/2006/relationships/image" Target="../media/image107.png"/><Relationship Id="rId12" Type="http://schemas.openxmlformats.org/officeDocument/2006/relationships/image" Target="../media/image117.png"/><Relationship Id="rId2" Type="http://schemas.openxmlformats.org/officeDocument/2006/relationships/audio" Target="../media/media7.mp3"/><Relationship Id="rId1" Type="http://schemas.microsoft.com/office/2007/relationships/media" Target="../media/media7.mp3"/><Relationship Id="rId6" Type="http://schemas.openxmlformats.org/officeDocument/2006/relationships/image" Target="../media/image4.png"/><Relationship Id="rId11" Type="http://schemas.openxmlformats.org/officeDocument/2006/relationships/image" Target="../media/image49.png"/><Relationship Id="rId5" Type="http://schemas.openxmlformats.org/officeDocument/2006/relationships/image" Target="../media/image3.png"/><Relationship Id="rId10" Type="http://schemas.openxmlformats.org/officeDocument/2006/relationships/image" Target="../media/image48.png"/><Relationship Id="rId4" Type="http://schemas.openxmlformats.org/officeDocument/2006/relationships/notesSlide" Target="../notesSlides/notesSlide46.xml"/><Relationship Id="rId9" Type="http://schemas.openxmlformats.org/officeDocument/2006/relationships/image" Target="../media/image46.png"/><Relationship Id="rId14" Type="http://schemas.openxmlformats.org/officeDocument/2006/relationships/image" Target="../media/image54.png"/></Relationships>
</file>

<file path=ppt/slides/_rels/slide47.xml.rels><?xml version="1.0" encoding="UTF-8" standalone="yes"?>
<Relationships xmlns="http://schemas.openxmlformats.org/package/2006/relationships"><Relationship Id="rId8" Type="http://schemas.openxmlformats.org/officeDocument/2006/relationships/notesSlide" Target="../notesSlides/notesSlide47.xml"/><Relationship Id="rId3" Type="http://schemas.microsoft.com/office/2007/relationships/media" Target="../media/media9.mp3"/><Relationship Id="rId7" Type="http://schemas.openxmlformats.org/officeDocument/2006/relationships/slideLayout" Target="../slideLayouts/slideLayout3.xml"/><Relationship Id="rId12" Type="http://schemas.openxmlformats.org/officeDocument/2006/relationships/image" Target="../media/image54.png"/><Relationship Id="rId2" Type="http://schemas.openxmlformats.org/officeDocument/2006/relationships/audio" Target="../media/media8.mp3"/><Relationship Id="rId1" Type="http://schemas.microsoft.com/office/2007/relationships/media" Target="../media/media8.mp3"/><Relationship Id="rId6" Type="http://schemas.openxmlformats.org/officeDocument/2006/relationships/audio" Target="../media/media10.mp3"/><Relationship Id="rId11" Type="http://schemas.openxmlformats.org/officeDocument/2006/relationships/image" Target="../media/image107.png"/><Relationship Id="rId5" Type="http://schemas.microsoft.com/office/2007/relationships/media" Target="../media/media10.mp3"/><Relationship Id="rId10" Type="http://schemas.openxmlformats.org/officeDocument/2006/relationships/image" Target="../media/image4.png"/><Relationship Id="rId4" Type="http://schemas.openxmlformats.org/officeDocument/2006/relationships/audio" Target="../media/media9.mp3"/><Relationship Id="rId9" Type="http://schemas.openxmlformats.org/officeDocument/2006/relationships/image" Target="../media/image3.png"/></Relationships>
</file>

<file path=ppt/slides/_rels/slide48.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3.png"/><Relationship Id="rId7" Type="http://schemas.openxmlformats.org/officeDocument/2006/relationships/image" Target="../media/image120.png"/><Relationship Id="rId2" Type="http://schemas.openxmlformats.org/officeDocument/2006/relationships/notesSlide" Target="../notesSlides/notesSlide48.xml"/><Relationship Id="rId1" Type="http://schemas.openxmlformats.org/officeDocument/2006/relationships/slideLayout" Target="../slideLayouts/slideLayout3.xml"/><Relationship Id="rId6" Type="http://schemas.openxmlformats.org/officeDocument/2006/relationships/image" Target="../media/image119.png"/><Relationship Id="rId5" Type="http://schemas.openxmlformats.org/officeDocument/2006/relationships/image" Target="../media/image107.png"/><Relationship Id="rId10" Type="http://schemas.openxmlformats.org/officeDocument/2006/relationships/image" Target="../media/image123.png"/><Relationship Id="rId4" Type="http://schemas.openxmlformats.org/officeDocument/2006/relationships/image" Target="../media/image4.png"/><Relationship Id="rId9" Type="http://schemas.openxmlformats.org/officeDocument/2006/relationships/image" Target="../media/image122.png"/></Relationships>
</file>

<file path=ppt/slides/_rels/slide49.xml.rels><?xml version="1.0" encoding="UTF-8" standalone="yes"?>
<Relationships xmlns="http://schemas.openxmlformats.org/package/2006/relationships"><Relationship Id="rId8" Type="http://schemas.openxmlformats.org/officeDocument/2006/relationships/image" Target="../media/image126.jpg"/><Relationship Id="rId3" Type="http://schemas.openxmlformats.org/officeDocument/2006/relationships/image" Target="../media/image3.png"/><Relationship Id="rId7" Type="http://schemas.openxmlformats.org/officeDocument/2006/relationships/image" Target="../media/image125.jpg"/><Relationship Id="rId2" Type="http://schemas.openxmlformats.org/officeDocument/2006/relationships/notesSlide" Target="../notesSlides/notesSlide49.xml"/><Relationship Id="rId1" Type="http://schemas.openxmlformats.org/officeDocument/2006/relationships/slideLayout" Target="../slideLayouts/slideLayout3.xml"/><Relationship Id="rId6" Type="http://schemas.openxmlformats.org/officeDocument/2006/relationships/image" Target="../media/image124.jpg"/><Relationship Id="rId5" Type="http://schemas.openxmlformats.org/officeDocument/2006/relationships/image" Target="../media/image107.png"/><Relationship Id="rId4" Type="http://schemas.openxmlformats.org/officeDocument/2006/relationships/image" Target="../media/image4.png"/><Relationship Id="rId9" Type="http://schemas.openxmlformats.org/officeDocument/2006/relationships/image" Target="../media/image127.jp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3.xml"/><Relationship Id="rId5" Type="http://schemas.openxmlformats.org/officeDocument/2006/relationships/image" Target="../media/image107.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128.jpg"/><Relationship Id="rId2" Type="http://schemas.openxmlformats.org/officeDocument/2006/relationships/notesSlide" Target="../notesSlides/notesSlide51.xml"/><Relationship Id="rId1" Type="http://schemas.openxmlformats.org/officeDocument/2006/relationships/slideLayout" Target="../slideLayouts/slideLayout1.xml"/><Relationship Id="rId6" Type="http://schemas.openxmlformats.org/officeDocument/2006/relationships/image" Target="../media/image129.jpg"/><Relationship Id="rId5" Type="http://schemas.openxmlformats.org/officeDocument/2006/relationships/image" Target="../media/image4.pn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3.xml"/><Relationship Id="rId5" Type="http://schemas.openxmlformats.org/officeDocument/2006/relationships/image" Target="../media/image130.jp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3.xml"/><Relationship Id="rId5" Type="http://schemas.openxmlformats.org/officeDocument/2006/relationships/image" Target="../media/image131.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53"/>
        <p:cNvGrpSpPr/>
        <p:nvPr/>
      </p:nvGrpSpPr>
      <p:grpSpPr>
        <a:xfrm>
          <a:off x="0" y="0"/>
          <a:ext cx="0" cy="0"/>
          <a:chOff x="0" y="0"/>
          <a:chExt cx="0" cy="0"/>
        </a:xfrm>
      </p:grpSpPr>
      <p:pic>
        <p:nvPicPr>
          <p:cNvPr id="54" name="Google Shape;54;p13" title="AdobeStock_129054932.jpeg"/>
          <p:cNvPicPr preferRelativeResize="0"/>
          <p:nvPr/>
        </p:nvPicPr>
        <p:blipFill rotWithShape="1">
          <a:blip r:embed="rId3">
            <a:alphaModFix/>
          </a:blip>
          <a:srcRect t="7206" b="7214"/>
          <a:stretch/>
        </p:blipFill>
        <p:spPr>
          <a:xfrm>
            <a:off x="0" y="-72200"/>
            <a:ext cx="9144003" cy="5215699"/>
          </a:xfrm>
          <a:prstGeom prst="rect">
            <a:avLst/>
          </a:prstGeom>
          <a:noFill/>
          <a:ln>
            <a:noFill/>
          </a:ln>
        </p:spPr>
      </p:pic>
      <p:sp>
        <p:nvSpPr>
          <p:cNvPr id="55" name="Google Shape;55;p13"/>
          <p:cNvSpPr txBox="1"/>
          <p:nvPr/>
        </p:nvSpPr>
        <p:spPr>
          <a:xfrm>
            <a:off x="3293400" y="3904477"/>
            <a:ext cx="5850600" cy="325800"/>
          </a:xfrm>
          <a:prstGeom prst="rect">
            <a:avLst/>
          </a:prstGeom>
          <a:solidFill>
            <a:srgbClr val="002554">
              <a:alpha val="59780"/>
            </a:srgbClr>
          </a:solidFill>
          <a:ln>
            <a:noFill/>
          </a:ln>
        </p:spPr>
        <p:txBody>
          <a:bodyPr spcFirstLastPara="1" wrap="square" lIns="274300" tIns="0" rIns="274300" bIns="228600" anchor="t" anchorCtr="0">
            <a:noAutofit/>
          </a:bodyPr>
          <a:lstStyle/>
          <a:p>
            <a:pPr marL="0" lvl="0" indent="0" algn="r" rtl="0">
              <a:spcBef>
                <a:spcPts val="0"/>
              </a:spcBef>
              <a:spcAft>
                <a:spcPts val="0"/>
              </a:spcAft>
              <a:buNone/>
            </a:pPr>
            <a:r>
              <a:rPr lang="en">
                <a:solidFill>
                  <a:srgbClr val="FFFFFF"/>
                </a:solidFill>
                <a:latin typeface="Proxima Nova Semibold"/>
                <a:ea typeface="Proxima Nova Semibold"/>
                <a:cs typeface="Proxima Nova Semibold"/>
                <a:sym typeface="Proxima Nova Semibold"/>
              </a:rPr>
              <a:t>FY 2026 MARKETING ACTIVITY</a:t>
            </a:r>
            <a:endParaRPr>
              <a:solidFill>
                <a:srgbClr val="FFFFFF"/>
              </a:solidFill>
              <a:latin typeface="Proxima Nova Semibold"/>
              <a:ea typeface="Proxima Nova Semibold"/>
              <a:cs typeface="Proxima Nova Semibold"/>
              <a:sym typeface="Proxima Nova Semibold"/>
            </a:endParaRPr>
          </a:p>
        </p:txBody>
      </p:sp>
      <p:sp>
        <p:nvSpPr>
          <p:cNvPr id="56" name="Google Shape;56;p13"/>
          <p:cNvSpPr txBox="1"/>
          <p:nvPr/>
        </p:nvSpPr>
        <p:spPr>
          <a:xfrm>
            <a:off x="3293400" y="3128427"/>
            <a:ext cx="5850600" cy="776100"/>
          </a:xfrm>
          <a:prstGeom prst="rect">
            <a:avLst/>
          </a:prstGeom>
          <a:solidFill>
            <a:srgbClr val="002554">
              <a:alpha val="59780"/>
            </a:srgbClr>
          </a:solidFill>
          <a:ln>
            <a:noFill/>
          </a:ln>
        </p:spPr>
        <p:txBody>
          <a:bodyPr spcFirstLastPara="1" wrap="square" lIns="274300" tIns="0" rIns="274300" bIns="0" anchor="b" anchorCtr="0">
            <a:noAutofit/>
          </a:bodyPr>
          <a:lstStyle/>
          <a:p>
            <a:pPr marL="0" lvl="0" indent="0" algn="r" rtl="0">
              <a:spcBef>
                <a:spcPts val="0"/>
              </a:spcBef>
              <a:spcAft>
                <a:spcPts val="0"/>
              </a:spcAft>
              <a:buNone/>
            </a:pPr>
            <a:r>
              <a:rPr lang="en" sz="2200" b="1">
                <a:solidFill>
                  <a:srgbClr val="FFFFFF"/>
                </a:solidFill>
                <a:latin typeface="Proxima Nova"/>
                <a:ea typeface="Proxima Nova"/>
                <a:cs typeface="Proxima Nova"/>
                <a:sym typeface="Proxima Nova"/>
              </a:rPr>
              <a:t>COMMUTER CONNECTIONS</a:t>
            </a:r>
            <a:endParaRPr sz="2200" b="1">
              <a:solidFill>
                <a:srgbClr val="FFFFFF"/>
              </a:solidFill>
              <a:latin typeface="Proxima Nova"/>
              <a:ea typeface="Proxima Nova"/>
              <a:cs typeface="Proxima Nova"/>
              <a:sym typeface="Proxima Nova"/>
            </a:endParaRPr>
          </a:p>
          <a:p>
            <a:pPr marL="0" lvl="0" indent="0" algn="r" rtl="0">
              <a:spcBef>
                <a:spcPts val="0"/>
              </a:spcBef>
              <a:spcAft>
                <a:spcPts val="0"/>
              </a:spcAft>
              <a:buNone/>
            </a:pPr>
            <a:r>
              <a:rPr lang="en" sz="2200" b="1">
                <a:solidFill>
                  <a:srgbClr val="FFFFFF"/>
                </a:solidFill>
                <a:latin typeface="Proxima Nova"/>
                <a:ea typeface="Proxima Nova"/>
                <a:cs typeface="Proxima Nova"/>
                <a:sym typeface="Proxima Nova"/>
              </a:rPr>
              <a:t>REGIONAL TDM MARKETING GROUP</a:t>
            </a:r>
            <a:endParaRPr sz="2200" b="1">
              <a:solidFill>
                <a:srgbClr val="FFFFFF"/>
              </a:solidFill>
              <a:latin typeface="Proxima Nova"/>
              <a:ea typeface="Proxima Nova"/>
              <a:cs typeface="Proxima Nova"/>
              <a:sym typeface="Proxima Nova"/>
            </a:endParaRPr>
          </a:p>
        </p:txBody>
      </p:sp>
      <p:sp>
        <p:nvSpPr>
          <p:cNvPr id="57" name="Google Shape;57;p13"/>
          <p:cNvSpPr txBox="1"/>
          <p:nvPr/>
        </p:nvSpPr>
        <p:spPr>
          <a:xfrm>
            <a:off x="6975975" y="4230275"/>
            <a:ext cx="2168100" cy="325800"/>
          </a:xfrm>
          <a:prstGeom prst="rect">
            <a:avLst/>
          </a:prstGeom>
          <a:solidFill>
            <a:srgbClr val="002554">
              <a:alpha val="59780"/>
            </a:srgbClr>
          </a:solidFill>
          <a:ln>
            <a:noFill/>
          </a:ln>
        </p:spPr>
        <p:txBody>
          <a:bodyPr spcFirstLastPara="1" wrap="square" lIns="274300" tIns="228600" rIns="274300" bIns="228600" anchor="ctr" anchorCtr="0">
            <a:noAutofit/>
          </a:bodyPr>
          <a:lstStyle/>
          <a:p>
            <a:pPr marL="0" lvl="0" indent="0" algn="r" rtl="0">
              <a:spcBef>
                <a:spcPts val="0"/>
              </a:spcBef>
              <a:spcAft>
                <a:spcPts val="0"/>
              </a:spcAft>
              <a:buNone/>
            </a:pPr>
            <a:r>
              <a:rPr lang="en">
                <a:solidFill>
                  <a:srgbClr val="FFFFFF"/>
                </a:solidFill>
                <a:latin typeface="Proxima Nova"/>
                <a:ea typeface="Proxima Nova"/>
                <a:cs typeface="Proxima Nova"/>
                <a:sym typeface="Proxima Nova"/>
              </a:rPr>
              <a:t>MAY 19, 2026</a:t>
            </a:r>
            <a:endParaRPr>
              <a:solidFill>
                <a:srgbClr val="FFFFFF"/>
              </a:solidFill>
              <a:latin typeface="Proxima Nova"/>
              <a:ea typeface="Proxima Nova"/>
              <a:cs typeface="Proxima Nova"/>
              <a:sym typeface="Proxima Nova"/>
            </a:endParaRPr>
          </a:p>
        </p:txBody>
      </p:sp>
      <p:sp>
        <p:nvSpPr>
          <p:cNvPr id="58" name="Google Shape;58;p13"/>
          <p:cNvSpPr txBox="1"/>
          <p:nvPr/>
        </p:nvSpPr>
        <p:spPr>
          <a:xfrm>
            <a:off x="7833350" y="131200"/>
            <a:ext cx="1115400" cy="32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chemeClr val="dk1"/>
                </a:solidFill>
              </a:rPr>
              <a:t>Item #2</a:t>
            </a:r>
            <a:endParaRPr sz="1800" b="1">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8556"/>
        </a:solidFill>
        <a:effectLst/>
      </p:bgPr>
    </p:bg>
    <p:spTree>
      <p:nvGrpSpPr>
        <p:cNvPr id="1" name="Shape 62"/>
        <p:cNvGrpSpPr/>
        <p:nvPr/>
      </p:nvGrpSpPr>
      <p:grpSpPr>
        <a:xfrm>
          <a:off x="0" y="0"/>
          <a:ext cx="0" cy="0"/>
          <a:chOff x="0" y="0"/>
          <a:chExt cx="0" cy="0"/>
        </a:xfrm>
      </p:grpSpPr>
      <p:pic>
        <p:nvPicPr>
          <p:cNvPr id="63" name="Google Shape;63;p14" title="AdobeStock_318273686.jpeg"/>
          <p:cNvPicPr preferRelativeResize="0"/>
          <p:nvPr/>
        </p:nvPicPr>
        <p:blipFill rotWithShape="1">
          <a:blip r:embed="rId3">
            <a:alphaModFix/>
          </a:blip>
          <a:srcRect l="31930" t="4789" r="23650"/>
          <a:stretch/>
        </p:blipFill>
        <p:spPr>
          <a:xfrm>
            <a:off x="5546200" y="0"/>
            <a:ext cx="3597798" cy="5143502"/>
          </a:xfrm>
          <a:prstGeom prst="rect">
            <a:avLst/>
          </a:prstGeom>
          <a:noFill/>
          <a:ln>
            <a:noFill/>
          </a:ln>
        </p:spPr>
      </p:pic>
      <p:sp>
        <p:nvSpPr>
          <p:cNvPr id="64" name="Google Shape;64;p14"/>
          <p:cNvSpPr txBox="1"/>
          <p:nvPr/>
        </p:nvSpPr>
        <p:spPr>
          <a:xfrm>
            <a:off x="609600" y="1529125"/>
            <a:ext cx="4037100" cy="31761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endParaRPr sz="1600">
              <a:solidFill>
                <a:srgbClr val="FFFFFF"/>
              </a:solidFill>
              <a:latin typeface="Proxima Nova"/>
              <a:ea typeface="Proxima Nova"/>
              <a:cs typeface="Proxima Nova"/>
              <a:sym typeface="Proxima Nova"/>
            </a:endParaRPr>
          </a:p>
          <a:p>
            <a:pPr marL="0" marR="0" lvl="0" indent="0" algn="l" rtl="0">
              <a:lnSpc>
                <a:spcPct val="115000"/>
              </a:lnSpc>
              <a:spcBef>
                <a:spcPts val="1000"/>
              </a:spcBef>
              <a:spcAft>
                <a:spcPts val="0"/>
              </a:spcAft>
              <a:buNone/>
            </a:pPr>
            <a:r>
              <a:rPr lang="en" sz="1600">
                <a:solidFill>
                  <a:srgbClr val="FFFFFF"/>
                </a:solidFill>
                <a:latin typeface="Proxima Nova"/>
                <a:ea typeface="Proxima Nova"/>
                <a:cs typeface="Proxima Nova"/>
                <a:sym typeface="Proxima Nova"/>
              </a:rPr>
              <a:t>Encourage alternatives to SOV commuting</a:t>
            </a:r>
            <a:endParaRPr sz="1600">
              <a:solidFill>
                <a:srgbClr val="FFFFFF"/>
              </a:solidFill>
              <a:latin typeface="Proxima Nova"/>
              <a:ea typeface="Proxima Nova"/>
              <a:cs typeface="Proxima Nova"/>
              <a:sym typeface="Proxima Nova"/>
            </a:endParaRPr>
          </a:p>
          <a:p>
            <a:pPr marL="0" marR="0" lvl="0" indent="0" algn="l" rtl="0">
              <a:lnSpc>
                <a:spcPct val="115000"/>
              </a:lnSpc>
              <a:spcBef>
                <a:spcPts val="1000"/>
              </a:spcBef>
              <a:spcAft>
                <a:spcPts val="0"/>
              </a:spcAft>
              <a:buNone/>
            </a:pPr>
            <a:r>
              <a:rPr lang="en" sz="1600">
                <a:solidFill>
                  <a:srgbClr val="FFFFFF"/>
                </a:solidFill>
                <a:latin typeface="Proxima Nova"/>
                <a:ea typeface="Proxima Nova"/>
                <a:cs typeface="Proxima Nova"/>
                <a:sym typeface="Proxima Nova"/>
              </a:rPr>
              <a:t>Reduce vehicle trips and miles traveled</a:t>
            </a:r>
            <a:endParaRPr sz="1600">
              <a:solidFill>
                <a:srgbClr val="FFFFFF"/>
              </a:solidFill>
              <a:latin typeface="Proxima Nova"/>
              <a:ea typeface="Proxima Nova"/>
              <a:cs typeface="Proxima Nova"/>
              <a:sym typeface="Proxima Nova"/>
            </a:endParaRPr>
          </a:p>
          <a:p>
            <a:pPr marL="0" marR="0" lvl="0" indent="0" algn="l" rtl="0">
              <a:lnSpc>
                <a:spcPct val="115000"/>
              </a:lnSpc>
              <a:spcBef>
                <a:spcPts val="1000"/>
              </a:spcBef>
              <a:spcAft>
                <a:spcPts val="1000"/>
              </a:spcAft>
              <a:buNone/>
            </a:pPr>
            <a:r>
              <a:rPr lang="en" sz="1600">
                <a:solidFill>
                  <a:srgbClr val="FFFFFF"/>
                </a:solidFill>
                <a:latin typeface="Proxima Nova"/>
                <a:ea typeface="Proxima Nova"/>
                <a:cs typeface="Proxima Nova"/>
                <a:sym typeface="Proxima Nova"/>
              </a:rPr>
              <a:t>Reduce traffic congestion and improve </a:t>
            </a:r>
            <a:br>
              <a:rPr lang="en" sz="1600">
                <a:solidFill>
                  <a:srgbClr val="FFFFFF"/>
                </a:solidFill>
                <a:latin typeface="Proxima Nova"/>
                <a:ea typeface="Proxima Nova"/>
                <a:cs typeface="Proxima Nova"/>
                <a:sym typeface="Proxima Nova"/>
              </a:rPr>
            </a:br>
            <a:r>
              <a:rPr lang="en" sz="1600">
                <a:solidFill>
                  <a:srgbClr val="FFFFFF"/>
                </a:solidFill>
                <a:latin typeface="Proxima Nova"/>
                <a:ea typeface="Proxima Nova"/>
                <a:cs typeface="Proxima Nova"/>
                <a:sym typeface="Proxima Nova"/>
              </a:rPr>
              <a:t>air quality</a:t>
            </a:r>
            <a:endParaRPr sz="1600">
              <a:solidFill>
                <a:srgbClr val="FFFFFF"/>
              </a:solidFill>
              <a:latin typeface="Proxima Nova"/>
              <a:ea typeface="Proxima Nova"/>
              <a:cs typeface="Proxima Nova"/>
              <a:sym typeface="Proxima Nova"/>
            </a:endParaRPr>
          </a:p>
        </p:txBody>
      </p:sp>
      <p:sp>
        <p:nvSpPr>
          <p:cNvPr id="65" name="Google Shape;65;p14"/>
          <p:cNvSpPr txBox="1"/>
          <p:nvPr/>
        </p:nvSpPr>
        <p:spPr>
          <a:xfrm>
            <a:off x="609600" y="0"/>
            <a:ext cx="4514700" cy="12822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600" b="1">
                <a:solidFill>
                  <a:srgbClr val="FFFFFF"/>
                </a:solidFill>
                <a:latin typeface="Proxima Nova"/>
                <a:ea typeface="Proxima Nova"/>
                <a:cs typeface="Proxima Nova"/>
                <a:sym typeface="Proxima Nova"/>
              </a:rPr>
              <a:t>COMMUTER CONNECTIONS PROGRAM OBJECTIVES</a:t>
            </a:r>
            <a:endParaRPr sz="2600" b="1">
              <a:solidFill>
                <a:srgbClr val="FFFFFF"/>
              </a:solidFill>
              <a:latin typeface="Proxima Nova"/>
              <a:ea typeface="Proxima Nova"/>
              <a:cs typeface="Proxima Nova"/>
              <a:sym typeface="Proxima Nova"/>
            </a:endParaRPr>
          </a:p>
        </p:txBody>
      </p:sp>
      <p:pic>
        <p:nvPicPr>
          <p:cNvPr id="66" name="Google Shape;66;p14"/>
          <p:cNvPicPr preferRelativeResize="0"/>
          <p:nvPr/>
        </p:nvPicPr>
        <p:blipFill>
          <a:blip r:embed="rId4">
            <a:alphaModFix/>
          </a:blip>
          <a:stretch>
            <a:fillRect/>
          </a:stretch>
        </p:blipFill>
        <p:spPr>
          <a:xfrm>
            <a:off x="319888" y="4705213"/>
            <a:ext cx="1719072" cy="156279"/>
          </a:xfrm>
          <a:prstGeom prst="rect">
            <a:avLst/>
          </a:prstGeom>
          <a:noFill/>
          <a:ln>
            <a:noFill/>
          </a:ln>
        </p:spPr>
      </p:pic>
      <p:pic>
        <p:nvPicPr>
          <p:cNvPr id="67" name="Google Shape;67;p14"/>
          <p:cNvPicPr preferRelativeResize="0"/>
          <p:nvPr/>
        </p:nvPicPr>
        <p:blipFill>
          <a:blip r:embed="rId5">
            <a:alphaModFix/>
          </a:blip>
          <a:stretch>
            <a:fillRect/>
          </a:stretch>
        </p:blipFill>
        <p:spPr>
          <a:xfrm>
            <a:off x="6948331" y="4658074"/>
            <a:ext cx="1875782" cy="2568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8556"/>
        </a:solidFill>
        <a:effectLst/>
      </p:bgPr>
    </p:bg>
    <p:spTree>
      <p:nvGrpSpPr>
        <p:cNvPr id="1" name="Shape 71"/>
        <p:cNvGrpSpPr/>
        <p:nvPr/>
      </p:nvGrpSpPr>
      <p:grpSpPr>
        <a:xfrm>
          <a:off x="0" y="0"/>
          <a:ext cx="0" cy="0"/>
          <a:chOff x="0" y="0"/>
          <a:chExt cx="0" cy="0"/>
        </a:xfrm>
      </p:grpSpPr>
      <p:pic>
        <p:nvPicPr>
          <p:cNvPr id="72" name="Google Shape;72;p15"/>
          <p:cNvPicPr preferRelativeResize="0"/>
          <p:nvPr/>
        </p:nvPicPr>
        <p:blipFill>
          <a:blip r:embed="rId3">
            <a:alphaModFix/>
          </a:blip>
          <a:stretch>
            <a:fillRect/>
          </a:stretch>
        </p:blipFill>
        <p:spPr>
          <a:xfrm>
            <a:off x="319888" y="4705213"/>
            <a:ext cx="1719072" cy="156279"/>
          </a:xfrm>
          <a:prstGeom prst="rect">
            <a:avLst/>
          </a:prstGeom>
          <a:noFill/>
          <a:ln>
            <a:noFill/>
          </a:ln>
        </p:spPr>
      </p:pic>
      <p:sp>
        <p:nvSpPr>
          <p:cNvPr id="73" name="Google Shape;73;p15"/>
          <p:cNvSpPr txBox="1"/>
          <p:nvPr/>
        </p:nvSpPr>
        <p:spPr>
          <a:xfrm>
            <a:off x="609600" y="0"/>
            <a:ext cx="71223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FY26 MARKETING ACTIVITIES</a:t>
            </a:r>
            <a:endParaRPr sz="2200" b="1">
              <a:solidFill>
                <a:srgbClr val="FFFFFF"/>
              </a:solidFill>
              <a:latin typeface="Proxima Nova"/>
              <a:ea typeface="Proxima Nova"/>
              <a:cs typeface="Proxima Nova"/>
              <a:sym typeface="Proxima Nova"/>
            </a:endParaRPr>
          </a:p>
          <a:p>
            <a:pPr marL="0" lvl="0" indent="0" algn="l" rtl="0">
              <a:spcBef>
                <a:spcPts val="0"/>
              </a:spcBef>
              <a:spcAft>
                <a:spcPts val="0"/>
              </a:spcAft>
              <a:buNone/>
            </a:pPr>
            <a:r>
              <a:rPr lang="en" sz="1600">
                <a:solidFill>
                  <a:schemeClr val="dk1"/>
                </a:solidFill>
                <a:latin typeface="Proxima Nova Semibold"/>
                <a:ea typeface="Proxima Nova Semibold"/>
                <a:cs typeface="Proxima Nova Semibold"/>
                <a:sym typeface="Proxima Nova Semibold"/>
              </a:rPr>
              <a:t>WINTER/SPRING SCHEDULE</a:t>
            </a:r>
            <a:endParaRPr sz="1600">
              <a:solidFill>
                <a:schemeClr val="dk1"/>
              </a:solidFill>
              <a:latin typeface="Proxima Nova Semibold"/>
              <a:ea typeface="Proxima Nova Semibold"/>
              <a:cs typeface="Proxima Nova Semibold"/>
              <a:sym typeface="Proxima Nova Semibold"/>
            </a:endParaRPr>
          </a:p>
        </p:txBody>
      </p:sp>
      <p:pic>
        <p:nvPicPr>
          <p:cNvPr id="74" name="Google Shape;74;p15"/>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75" name="Google Shape;75;p15"/>
          <p:cNvSpPr txBox="1"/>
          <p:nvPr/>
        </p:nvSpPr>
        <p:spPr>
          <a:xfrm>
            <a:off x="609600" y="1152000"/>
            <a:ext cx="6791100" cy="34731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endParaRPr>
              <a:solidFill>
                <a:schemeClr val="dk1"/>
              </a:solidFill>
              <a:latin typeface="Proxima Nova"/>
              <a:ea typeface="Proxima Nova"/>
              <a:cs typeface="Proxima Nova"/>
              <a:sym typeface="Proxima Nova"/>
            </a:endParaRPr>
          </a:p>
          <a:p>
            <a:pPr marL="0" lvl="0" indent="0" algn="l" rtl="0">
              <a:spcBef>
                <a:spcPts val="0"/>
              </a:spcBef>
              <a:spcAft>
                <a:spcPts val="0"/>
              </a:spcAft>
              <a:buNone/>
            </a:pPr>
            <a:r>
              <a:rPr lang="en" sz="1600">
                <a:solidFill>
                  <a:schemeClr val="dk1"/>
                </a:solidFill>
                <a:latin typeface="Proxima Nova"/>
                <a:ea typeface="Proxima Nova"/>
                <a:cs typeface="Proxima Nova"/>
                <a:sym typeface="Proxima Nova"/>
              </a:rPr>
              <a:t>goDMV Commuter Competition</a:t>
            </a:r>
            <a:endParaRPr sz="1600">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1600">
              <a:solidFill>
                <a:schemeClr val="dk1"/>
              </a:solidFill>
              <a:latin typeface="Proxima Nova"/>
              <a:ea typeface="Proxima Nova"/>
              <a:cs typeface="Proxima Nova"/>
              <a:sym typeface="Proxima Nova"/>
            </a:endParaRPr>
          </a:p>
          <a:p>
            <a:pPr marL="0" lvl="0" indent="0" algn="l" rtl="0">
              <a:lnSpc>
                <a:spcPct val="100000"/>
              </a:lnSpc>
              <a:spcBef>
                <a:spcPts val="0"/>
              </a:spcBef>
              <a:spcAft>
                <a:spcPts val="0"/>
              </a:spcAft>
              <a:buNone/>
            </a:pPr>
            <a:r>
              <a:rPr lang="en" sz="1600">
                <a:solidFill>
                  <a:schemeClr val="dk1"/>
                </a:solidFill>
                <a:latin typeface="Proxima Nova"/>
                <a:ea typeface="Proxima Nova"/>
                <a:cs typeface="Proxima Nova"/>
                <a:sym typeface="Proxima Nova"/>
              </a:rPr>
              <a:t>Ridematch &amp; GRH Spring Campaigns</a:t>
            </a:r>
            <a:endParaRPr sz="1600">
              <a:solidFill>
                <a:schemeClr val="dk1"/>
              </a:solidFill>
              <a:latin typeface="Proxima Nova"/>
              <a:ea typeface="Proxima Nova"/>
              <a:cs typeface="Proxima Nova"/>
              <a:sym typeface="Proxima Nova"/>
            </a:endParaRPr>
          </a:p>
          <a:p>
            <a:pPr marL="0" lvl="0" indent="0" algn="l" rtl="0">
              <a:lnSpc>
                <a:spcPct val="100000"/>
              </a:lnSpc>
              <a:spcBef>
                <a:spcPts val="0"/>
              </a:spcBef>
              <a:spcAft>
                <a:spcPts val="0"/>
              </a:spcAft>
              <a:buNone/>
            </a:pPr>
            <a:endParaRPr sz="1600">
              <a:solidFill>
                <a:schemeClr val="dk1"/>
              </a:solidFill>
              <a:latin typeface="Proxima Nova"/>
              <a:ea typeface="Proxima Nova"/>
              <a:cs typeface="Proxima Nova"/>
              <a:sym typeface="Proxima Nova"/>
            </a:endParaRPr>
          </a:p>
          <a:p>
            <a:pPr marL="0" lvl="0" indent="0" algn="l" rtl="0">
              <a:lnSpc>
                <a:spcPct val="100000"/>
              </a:lnSpc>
              <a:spcBef>
                <a:spcPts val="0"/>
              </a:spcBef>
              <a:spcAft>
                <a:spcPts val="0"/>
              </a:spcAft>
              <a:buNone/>
            </a:pPr>
            <a:r>
              <a:rPr lang="en" sz="1600">
                <a:solidFill>
                  <a:schemeClr val="dk1"/>
                </a:solidFill>
                <a:latin typeface="Proxima Nova"/>
                <a:ea typeface="Proxima Nova"/>
                <a:cs typeface="Proxima Nova"/>
                <a:sym typeface="Proxima Nova"/>
              </a:rPr>
              <a:t>Employer Awards</a:t>
            </a:r>
            <a:br>
              <a:rPr lang="en" sz="1600">
                <a:solidFill>
                  <a:schemeClr val="dk1"/>
                </a:solidFill>
                <a:latin typeface="Proxima Nova"/>
                <a:ea typeface="Proxima Nova"/>
                <a:cs typeface="Proxima Nova"/>
                <a:sym typeface="Proxima Nova"/>
              </a:rPr>
            </a:br>
            <a:br>
              <a:rPr lang="en" sz="1600">
                <a:solidFill>
                  <a:schemeClr val="dk1"/>
                </a:solidFill>
                <a:latin typeface="Proxima Nova"/>
                <a:ea typeface="Proxima Nova"/>
                <a:cs typeface="Proxima Nova"/>
                <a:sym typeface="Proxima Nova"/>
              </a:rPr>
            </a:br>
            <a:r>
              <a:rPr lang="en" sz="1600">
                <a:solidFill>
                  <a:schemeClr val="dk1"/>
                </a:solidFill>
                <a:latin typeface="Proxima Nova"/>
                <a:ea typeface="Proxima Nova"/>
                <a:cs typeface="Proxima Nova"/>
                <a:sym typeface="Proxima Nova"/>
              </a:rPr>
              <a:t>Bike To Work Day</a:t>
            </a:r>
            <a:endParaRPr sz="1600">
              <a:solidFill>
                <a:schemeClr val="dk1"/>
              </a:solidFill>
              <a:latin typeface="Proxima Nova"/>
              <a:ea typeface="Proxima Nova"/>
              <a:cs typeface="Proxima Nova"/>
              <a:sym typeface="Proxima Nova"/>
            </a:endParaRPr>
          </a:p>
          <a:p>
            <a:pPr marL="0" lvl="0" indent="0" algn="l" rtl="0">
              <a:lnSpc>
                <a:spcPct val="115000"/>
              </a:lnSpc>
              <a:spcBef>
                <a:spcPts val="1000"/>
              </a:spcBef>
              <a:spcAft>
                <a:spcPts val="0"/>
              </a:spcAft>
              <a:buNone/>
            </a:pPr>
            <a:endParaRPr>
              <a:solidFill>
                <a:schemeClr val="dk1"/>
              </a:solidFill>
              <a:latin typeface="Proxima Nova"/>
              <a:ea typeface="Proxima Nova"/>
              <a:cs typeface="Proxima Nova"/>
              <a:sym typeface="Proxima Nova"/>
            </a:endParaRPr>
          </a:p>
          <a:p>
            <a:pPr marL="0" marR="0" lvl="0" indent="0" algn="l" rtl="0">
              <a:lnSpc>
                <a:spcPct val="115000"/>
              </a:lnSpc>
              <a:spcBef>
                <a:spcPts val="0"/>
              </a:spcBef>
              <a:spcAft>
                <a:spcPts val="1000"/>
              </a:spcAft>
              <a:buNone/>
            </a:pPr>
            <a:endParaRPr>
              <a:solidFill>
                <a:srgbClr val="FFFFFF"/>
              </a:solidFill>
              <a:latin typeface="Proxima Nova"/>
              <a:ea typeface="Proxima Nova"/>
              <a:cs typeface="Proxima Nova"/>
              <a:sym typeface="Proxima Nov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79"/>
        <p:cNvGrpSpPr/>
        <p:nvPr/>
      </p:nvGrpSpPr>
      <p:grpSpPr>
        <a:xfrm>
          <a:off x="0" y="0"/>
          <a:ext cx="0" cy="0"/>
          <a:chOff x="0" y="0"/>
          <a:chExt cx="0" cy="0"/>
        </a:xfrm>
      </p:grpSpPr>
      <p:pic>
        <p:nvPicPr>
          <p:cNvPr id="5" name="Picture 4">
            <a:extLst>
              <a:ext uri="{FF2B5EF4-FFF2-40B4-BE49-F238E27FC236}">
                <a16:creationId xmlns:a16="http://schemas.microsoft.com/office/drawing/2014/main" id="{B2744C9F-DE91-61EA-CAEA-118B6D295E6A}"/>
              </a:ext>
            </a:extLst>
          </p:cNvPr>
          <p:cNvPicPr>
            <a:picLocks noChangeAspect="1"/>
          </p:cNvPicPr>
          <p:nvPr/>
        </p:nvPicPr>
        <p:blipFill>
          <a:blip r:embed="rId3"/>
          <a:stretch>
            <a:fillRect/>
          </a:stretch>
        </p:blipFill>
        <p:spPr>
          <a:xfrm>
            <a:off x="-175" y="0"/>
            <a:ext cx="9144000" cy="6095489"/>
          </a:xfrm>
          <a:prstGeom prst="rect">
            <a:avLst/>
          </a:prstGeom>
        </p:spPr>
      </p:pic>
      <p:sp>
        <p:nvSpPr>
          <p:cNvPr id="80" name="Google Shape;80;p16"/>
          <p:cNvSpPr/>
          <p:nvPr/>
        </p:nvSpPr>
        <p:spPr>
          <a:xfrm>
            <a:off x="175" y="4466175"/>
            <a:ext cx="9144000" cy="677400"/>
          </a:xfrm>
          <a:prstGeom prst="rect">
            <a:avLst/>
          </a:prstGeom>
          <a:solidFill>
            <a:srgbClr val="0025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1" name="Google Shape;81;p16"/>
          <p:cNvPicPr preferRelativeResize="0"/>
          <p:nvPr/>
        </p:nvPicPr>
        <p:blipFill>
          <a:blip r:embed="rId4">
            <a:alphaModFix/>
          </a:blip>
          <a:stretch>
            <a:fillRect/>
          </a:stretch>
        </p:blipFill>
        <p:spPr>
          <a:xfrm>
            <a:off x="319888" y="4705213"/>
            <a:ext cx="1719072" cy="156279"/>
          </a:xfrm>
          <a:prstGeom prst="rect">
            <a:avLst/>
          </a:prstGeom>
          <a:noFill/>
          <a:ln>
            <a:noFill/>
          </a:ln>
        </p:spPr>
      </p:pic>
      <p:pic>
        <p:nvPicPr>
          <p:cNvPr id="82" name="Google Shape;82;p16"/>
          <p:cNvPicPr preferRelativeResize="0"/>
          <p:nvPr/>
        </p:nvPicPr>
        <p:blipFill>
          <a:blip r:embed="rId5">
            <a:alphaModFix/>
          </a:blip>
          <a:stretch>
            <a:fillRect/>
          </a:stretch>
        </p:blipFill>
        <p:spPr>
          <a:xfrm>
            <a:off x="6948331" y="4658074"/>
            <a:ext cx="1875782" cy="2568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87"/>
        <p:cNvGrpSpPr/>
        <p:nvPr/>
      </p:nvGrpSpPr>
      <p:grpSpPr>
        <a:xfrm>
          <a:off x="0" y="0"/>
          <a:ext cx="0" cy="0"/>
          <a:chOff x="0" y="0"/>
          <a:chExt cx="0" cy="0"/>
        </a:xfrm>
      </p:grpSpPr>
      <p:sp>
        <p:nvSpPr>
          <p:cNvPr id="88" name="Google Shape;88;p17"/>
          <p:cNvSpPr txBox="1"/>
          <p:nvPr/>
        </p:nvSpPr>
        <p:spPr>
          <a:xfrm>
            <a:off x="624325" y="-152400"/>
            <a:ext cx="47031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OBJECTIVES &amp; STRATEGY</a:t>
            </a:r>
            <a:endParaRPr sz="2200" b="1">
              <a:solidFill>
                <a:srgbClr val="FFFFFF"/>
              </a:solidFill>
              <a:latin typeface="Proxima Nova"/>
              <a:ea typeface="Proxima Nova"/>
              <a:cs typeface="Proxima Nova"/>
              <a:sym typeface="Proxima Nova"/>
            </a:endParaRPr>
          </a:p>
        </p:txBody>
      </p:sp>
      <p:sp>
        <p:nvSpPr>
          <p:cNvPr id="89" name="Google Shape;89;p17"/>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endParaRPr sz="1800">
              <a:solidFill>
                <a:srgbClr val="FFFFFF"/>
              </a:solidFill>
              <a:latin typeface="Proxima Nova"/>
              <a:ea typeface="Proxima Nova"/>
              <a:cs typeface="Proxima Nova"/>
              <a:sym typeface="Proxima Nova"/>
            </a:endParaRPr>
          </a:p>
        </p:txBody>
      </p:sp>
      <p:pic>
        <p:nvPicPr>
          <p:cNvPr id="90" name="Google Shape;90;p17"/>
          <p:cNvPicPr preferRelativeResize="0"/>
          <p:nvPr/>
        </p:nvPicPr>
        <p:blipFill>
          <a:blip r:embed="rId3">
            <a:alphaModFix/>
          </a:blip>
          <a:stretch>
            <a:fillRect/>
          </a:stretch>
        </p:blipFill>
        <p:spPr>
          <a:xfrm>
            <a:off x="319888" y="4705213"/>
            <a:ext cx="1719072" cy="156279"/>
          </a:xfrm>
          <a:prstGeom prst="rect">
            <a:avLst/>
          </a:prstGeom>
          <a:noFill/>
          <a:ln>
            <a:noFill/>
          </a:ln>
        </p:spPr>
      </p:pic>
      <p:sp>
        <p:nvSpPr>
          <p:cNvPr id="91" name="Google Shape;91;p17"/>
          <p:cNvSpPr txBox="1"/>
          <p:nvPr/>
        </p:nvSpPr>
        <p:spPr>
          <a:xfrm>
            <a:off x="4572000" y="-15240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600">
                <a:solidFill>
                  <a:schemeClr val="dk1"/>
                </a:solidFill>
                <a:latin typeface="Proxima Nova"/>
                <a:ea typeface="Proxima Nova"/>
                <a:cs typeface="Proxima Nova"/>
                <a:sym typeface="Proxima Nova"/>
              </a:rPr>
              <a:t>goDMV Commuter Competition</a:t>
            </a:r>
            <a:endParaRPr sz="16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600">
              <a:solidFill>
                <a:srgbClr val="FFFFFF"/>
              </a:solidFill>
              <a:latin typeface="Proxima Nova"/>
              <a:ea typeface="Proxima Nova"/>
              <a:cs typeface="Proxima Nova"/>
              <a:sym typeface="Proxima Nova"/>
            </a:endParaRPr>
          </a:p>
        </p:txBody>
      </p:sp>
      <p:pic>
        <p:nvPicPr>
          <p:cNvPr id="92" name="Google Shape;92;p17"/>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93" name="Google Shape;93;p17"/>
          <p:cNvSpPr txBox="1"/>
          <p:nvPr/>
        </p:nvSpPr>
        <p:spPr>
          <a:xfrm>
            <a:off x="624325" y="955850"/>
            <a:ext cx="7458600" cy="2069700"/>
          </a:xfrm>
          <a:prstGeom prst="rect">
            <a:avLst/>
          </a:prstGeom>
          <a:noFill/>
          <a:ln>
            <a:noFill/>
          </a:ln>
        </p:spPr>
        <p:txBody>
          <a:bodyPr spcFirstLastPara="1" wrap="square" lIns="91425" tIns="91425" rIns="91425" bIns="91425" anchor="t" anchorCtr="0">
            <a:spAutoFit/>
          </a:bodyPr>
          <a:lstStyle/>
          <a:p>
            <a:pPr marL="457200" lvl="0" indent="-330200" algn="l" rtl="0">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Media Budget: </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$47,500</a:t>
            </a:r>
            <a:endParaRPr sz="1600">
              <a:solidFill>
                <a:schemeClr val="dk1"/>
              </a:solidFill>
              <a:latin typeface="Proxima Nova"/>
              <a:ea typeface="Proxima Nova"/>
              <a:cs typeface="Proxima Nova"/>
              <a:sym typeface="Proxima Nova"/>
            </a:endParaRPr>
          </a:p>
          <a:p>
            <a:pPr marL="457200" lvl="0"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Objective:</a:t>
            </a:r>
            <a:endParaRPr sz="1600">
              <a:solidFill>
                <a:schemeClr val="dk1"/>
              </a:solidFill>
              <a:latin typeface="Proxima Nova"/>
              <a:ea typeface="Proxima Nova"/>
              <a:cs typeface="Proxima Nova"/>
              <a:sym typeface="Proxima Nova"/>
            </a:endParaRPr>
          </a:p>
          <a:p>
            <a:pPr marL="914400" lvl="1" indent="-330200" algn="just" rtl="0">
              <a:lnSpc>
                <a:spcPct val="105454"/>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Generate awareness of goDMV Commuter Competition.</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Encourage commuters to download CommuterCash app and join the competition.</a:t>
            </a:r>
            <a:endParaRPr sz="1600">
              <a:solidFill>
                <a:schemeClr val="dk1"/>
              </a:solidFill>
              <a:latin typeface="Proxima Nova"/>
              <a:ea typeface="Proxima Nova"/>
              <a:cs typeface="Proxima Nova"/>
              <a:sym typeface="Proxima Nova"/>
            </a:endParaRPr>
          </a:p>
          <a:p>
            <a:pPr marL="0" lvl="0" indent="0" algn="l" rtl="0">
              <a:lnSpc>
                <a:spcPct val="115000"/>
              </a:lnSpc>
              <a:spcBef>
                <a:spcPts val="0"/>
              </a:spcBef>
              <a:spcAft>
                <a:spcPts val="0"/>
              </a:spcAft>
              <a:buNone/>
            </a:pPr>
            <a:endParaRPr sz="1600">
              <a:solidFill>
                <a:schemeClr val="dk1"/>
              </a:solidFill>
              <a:latin typeface="Proxima Nova"/>
              <a:ea typeface="Proxima Nova"/>
              <a:cs typeface="Proxima Nova"/>
              <a:sym typeface="Proxima Nova"/>
            </a:endParaRPr>
          </a:p>
        </p:txBody>
      </p:sp>
      <p:pic>
        <p:nvPicPr>
          <p:cNvPr id="94" name="Google Shape;94;p17"/>
          <p:cNvPicPr preferRelativeResize="0"/>
          <p:nvPr/>
        </p:nvPicPr>
        <p:blipFill>
          <a:blip r:embed="rId5">
            <a:alphaModFix/>
          </a:blip>
          <a:stretch>
            <a:fillRect/>
          </a:stretch>
        </p:blipFill>
        <p:spPr>
          <a:xfrm>
            <a:off x="3543300" y="3113500"/>
            <a:ext cx="2057400" cy="8667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98"/>
        <p:cNvGrpSpPr/>
        <p:nvPr/>
      </p:nvGrpSpPr>
      <p:grpSpPr>
        <a:xfrm>
          <a:off x="0" y="0"/>
          <a:ext cx="0" cy="0"/>
          <a:chOff x="0" y="0"/>
          <a:chExt cx="0" cy="0"/>
        </a:xfrm>
      </p:grpSpPr>
      <p:sp>
        <p:nvSpPr>
          <p:cNvPr id="99" name="Google Shape;99;p18"/>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goDMV MEDIA ALLOCATION</a:t>
            </a:r>
            <a:endParaRPr sz="2200" b="1">
              <a:solidFill>
                <a:srgbClr val="FFFFFF"/>
              </a:solidFill>
              <a:latin typeface="Proxima Nova"/>
              <a:ea typeface="Proxima Nova"/>
              <a:cs typeface="Proxima Nova"/>
              <a:sym typeface="Proxima Nova"/>
            </a:endParaRPr>
          </a:p>
          <a:p>
            <a:pPr marL="0" lvl="0" indent="0" algn="l" rtl="0">
              <a:spcBef>
                <a:spcPts val="0"/>
              </a:spcBef>
              <a:spcAft>
                <a:spcPts val="0"/>
              </a:spcAft>
              <a:buNone/>
            </a:pPr>
            <a:endParaRPr sz="1800" b="1">
              <a:solidFill>
                <a:srgbClr val="FFFFFF"/>
              </a:solidFill>
              <a:latin typeface="Proxima Nova"/>
              <a:ea typeface="Proxima Nova"/>
              <a:cs typeface="Proxima Nova"/>
              <a:sym typeface="Proxima Nova"/>
            </a:endParaRPr>
          </a:p>
        </p:txBody>
      </p:sp>
      <p:sp>
        <p:nvSpPr>
          <p:cNvPr id="100" name="Google Shape;100;p18"/>
          <p:cNvSpPr txBox="1"/>
          <p:nvPr/>
        </p:nvSpPr>
        <p:spPr>
          <a:xfrm>
            <a:off x="609600" y="1248900"/>
            <a:ext cx="2289000" cy="3475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None/>
            </a:pPr>
            <a:r>
              <a:rPr lang="en" sz="1200" b="1">
                <a:solidFill>
                  <a:srgbClr val="FFFFFF"/>
                </a:solidFill>
                <a:latin typeface="Proxima Nova"/>
                <a:ea typeface="Proxima Nova"/>
                <a:cs typeface="Proxima Nova"/>
                <a:sym typeface="Proxima Nova"/>
              </a:rPr>
              <a:t>Digital Display Ads</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Social Media</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Text Messaging</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Total </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lvl="0" indent="0" algn="l" rtl="0">
              <a:spcBef>
                <a:spcPts val="1000"/>
              </a:spcBef>
              <a:spcAft>
                <a:spcPts val="0"/>
              </a:spcAft>
              <a:buNone/>
            </a:pPr>
            <a:r>
              <a:rPr lang="en" sz="1200" b="1">
                <a:solidFill>
                  <a:schemeClr val="dk1"/>
                </a:solidFill>
                <a:latin typeface="Proxima Nova"/>
                <a:ea typeface="Proxima Nova"/>
                <a:cs typeface="Proxima Nova"/>
                <a:sym typeface="Proxima Nova"/>
              </a:rPr>
              <a:t>Value Added</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lvl="0" indent="0" algn="l" rtl="0">
              <a:lnSpc>
                <a:spcPct val="116727"/>
              </a:lnSpc>
              <a:spcBef>
                <a:spcPts val="1000"/>
              </a:spcBef>
              <a:spcAft>
                <a:spcPts val="0"/>
              </a:spcAft>
              <a:buNone/>
            </a:pPr>
            <a:endParaRPr sz="1200">
              <a:solidFill>
                <a:srgbClr val="FFFFFF"/>
              </a:solidFill>
              <a:latin typeface="Proxima Nova"/>
              <a:ea typeface="Proxima Nova"/>
              <a:cs typeface="Proxima Nova"/>
              <a:sym typeface="Proxima Nova"/>
            </a:endParaRPr>
          </a:p>
          <a:p>
            <a:pPr marL="0" marR="0" lvl="0" indent="0" algn="l" rtl="0">
              <a:lnSpc>
                <a:spcPct val="100000"/>
              </a:lnSpc>
              <a:spcBef>
                <a:spcPts val="0"/>
              </a:spcBef>
              <a:spcAft>
                <a:spcPts val="1000"/>
              </a:spcAft>
              <a:buNone/>
            </a:pPr>
            <a:endParaRPr sz="1200" b="1">
              <a:solidFill>
                <a:srgbClr val="FFFFFF"/>
              </a:solidFill>
              <a:latin typeface="Proxima Nova"/>
              <a:ea typeface="Proxima Nova"/>
              <a:cs typeface="Proxima Nova"/>
              <a:sym typeface="Proxima Nova"/>
            </a:endParaRPr>
          </a:p>
        </p:txBody>
      </p:sp>
      <p:sp>
        <p:nvSpPr>
          <p:cNvPr id="101" name="Google Shape;101;p18"/>
          <p:cNvSpPr txBox="1"/>
          <p:nvPr/>
        </p:nvSpPr>
        <p:spPr>
          <a:xfrm>
            <a:off x="2283122" y="1248900"/>
            <a:ext cx="1161900" cy="27936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None/>
            </a:pPr>
            <a:r>
              <a:rPr lang="en" sz="1200">
                <a:solidFill>
                  <a:srgbClr val="FFFFFF"/>
                </a:solidFill>
                <a:latin typeface="Proxima Nova"/>
                <a:ea typeface="Proxima Nova"/>
                <a:cs typeface="Proxima Nova"/>
                <a:sym typeface="Proxima Nova"/>
              </a:rPr>
              <a:t>$23,500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$23,500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$500</a:t>
            </a:r>
            <a:endParaRPr sz="1200">
              <a:solidFill>
                <a:srgbClr val="FFFFFF"/>
              </a:solidFill>
              <a:latin typeface="Proxima Nova"/>
              <a:ea typeface="Proxima Nova"/>
              <a:cs typeface="Proxima Nova"/>
              <a:sym typeface="Proxima Nova"/>
            </a:endParaRPr>
          </a:p>
          <a:p>
            <a:pPr marL="0" lvl="0" indent="0" algn="l" rtl="0">
              <a:spcBef>
                <a:spcPts val="1000"/>
              </a:spcBef>
              <a:spcAft>
                <a:spcPts val="0"/>
              </a:spcAft>
              <a:buNone/>
            </a:pPr>
            <a:r>
              <a:rPr lang="en" sz="1200" b="1">
                <a:solidFill>
                  <a:srgbClr val="FFFFFF"/>
                </a:solidFill>
                <a:latin typeface="Proxima Nova"/>
                <a:ea typeface="Proxima Nova"/>
                <a:cs typeface="Proxima Nova"/>
                <a:sym typeface="Proxima Nova"/>
              </a:rPr>
              <a:t>$47,500</a:t>
            </a:r>
            <a:endParaRPr sz="1200" b="1">
              <a:solidFill>
                <a:srgbClr val="FFFFFF"/>
              </a:solidFill>
              <a:latin typeface="Proxima Nova"/>
              <a:ea typeface="Proxima Nova"/>
              <a:cs typeface="Proxima Nova"/>
              <a:sym typeface="Proxima Nova"/>
            </a:endParaRPr>
          </a:p>
          <a:p>
            <a:pPr marL="0" lvl="0" indent="0" algn="l" rtl="0">
              <a:spcBef>
                <a:spcPts val="1000"/>
              </a:spcBef>
              <a:spcAft>
                <a:spcPts val="0"/>
              </a:spcAft>
              <a:buNone/>
            </a:pPr>
            <a:endParaRPr sz="1200" b="1">
              <a:solidFill>
                <a:srgbClr val="FFFFFF"/>
              </a:solidFill>
              <a:latin typeface="Proxima Nova"/>
              <a:ea typeface="Proxima Nova"/>
              <a:cs typeface="Proxima Nova"/>
              <a:sym typeface="Proxima Nova"/>
            </a:endParaRPr>
          </a:p>
          <a:p>
            <a:pPr marL="0" lvl="0" indent="0" algn="l" rtl="0">
              <a:spcBef>
                <a:spcPts val="1000"/>
              </a:spcBef>
              <a:spcAft>
                <a:spcPts val="0"/>
              </a:spcAft>
              <a:buNone/>
            </a:pPr>
            <a:r>
              <a:rPr lang="en" sz="1200" b="1">
                <a:solidFill>
                  <a:srgbClr val="FFFFFF"/>
                </a:solidFill>
                <a:latin typeface="Proxima Nova"/>
                <a:ea typeface="Proxima Nova"/>
                <a:cs typeface="Proxima Nova"/>
                <a:sym typeface="Proxima Nova"/>
              </a:rPr>
              <a:t>TBD	</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1000"/>
              </a:spcAft>
              <a:buNone/>
            </a:pPr>
            <a:endParaRPr sz="1200">
              <a:solidFill>
                <a:srgbClr val="FFFFFF"/>
              </a:solidFill>
              <a:latin typeface="Proxima Nova"/>
              <a:ea typeface="Proxima Nova"/>
              <a:cs typeface="Proxima Nova"/>
              <a:sym typeface="Proxima Nova"/>
            </a:endParaRPr>
          </a:p>
        </p:txBody>
      </p:sp>
      <p:pic>
        <p:nvPicPr>
          <p:cNvPr id="102" name="Google Shape;102;p18"/>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103" name="Google Shape;103;p18"/>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104" name="Google Shape;104;p18"/>
          <p:cNvSpPr txBox="1"/>
          <p:nvPr/>
        </p:nvSpPr>
        <p:spPr>
          <a:xfrm>
            <a:off x="4572000" y="-15240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600">
                <a:solidFill>
                  <a:schemeClr val="dk1"/>
                </a:solidFill>
                <a:latin typeface="Proxima Nova"/>
                <a:ea typeface="Proxima Nova"/>
                <a:cs typeface="Proxima Nova"/>
                <a:sym typeface="Proxima Nova"/>
              </a:rPr>
              <a:t>goDMV Commuter Competition</a:t>
            </a:r>
            <a:endParaRPr sz="16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600">
              <a:solidFill>
                <a:srgbClr val="FFFFFF"/>
              </a:solidFill>
              <a:latin typeface="Proxima Nova"/>
              <a:ea typeface="Proxima Nova"/>
              <a:cs typeface="Proxima Nova"/>
              <a:sym typeface="Proxima Nova"/>
            </a:endParaRPr>
          </a:p>
        </p:txBody>
      </p:sp>
      <p:pic>
        <p:nvPicPr>
          <p:cNvPr id="105" name="Google Shape;105;p18" title="Points scored"/>
          <p:cNvPicPr preferRelativeResize="0"/>
          <p:nvPr/>
        </p:nvPicPr>
        <p:blipFill>
          <a:blip r:embed="rId5">
            <a:alphaModFix/>
          </a:blip>
          <a:stretch>
            <a:fillRect/>
          </a:stretch>
        </p:blipFill>
        <p:spPr>
          <a:xfrm>
            <a:off x="3597422" y="1020300"/>
            <a:ext cx="5394177" cy="333539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109"/>
        <p:cNvGrpSpPr/>
        <p:nvPr/>
      </p:nvGrpSpPr>
      <p:grpSpPr>
        <a:xfrm>
          <a:off x="0" y="0"/>
          <a:ext cx="0" cy="0"/>
          <a:chOff x="0" y="0"/>
          <a:chExt cx="0" cy="0"/>
        </a:xfrm>
      </p:grpSpPr>
      <p:sp>
        <p:nvSpPr>
          <p:cNvPr id="110" name="Google Shape;110;p19"/>
          <p:cNvSpPr txBox="1"/>
          <p:nvPr/>
        </p:nvSpPr>
        <p:spPr>
          <a:xfrm>
            <a:off x="624325" y="-152400"/>
            <a:ext cx="47031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DIGITAL BANNER ADS</a:t>
            </a:r>
            <a:endParaRPr sz="2200" b="1">
              <a:solidFill>
                <a:srgbClr val="FFFFFF"/>
              </a:solidFill>
              <a:latin typeface="Proxima Nova"/>
              <a:ea typeface="Proxima Nova"/>
              <a:cs typeface="Proxima Nova"/>
              <a:sym typeface="Proxima Nova"/>
            </a:endParaRPr>
          </a:p>
        </p:txBody>
      </p:sp>
      <p:sp>
        <p:nvSpPr>
          <p:cNvPr id="111" name="Google Shape;111;p19"/>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endParaRPr sz="1800">
              <a:solidFill>
                <a:srgbClr val="FFFFFF"/>
              </a:solidFill>
              <a:latin typeface="Proxima Nova"/>
              <a:ea typeface="Proxima Nova"/>
              <a:cs typeface="Proxima Nova"/>
              <a:sym typeface="Proxima Nova"/>
            </a:endParaRPr>
          </a:p>
        </p:txBody>
      </p:sp>
      <p:sp>
        <p:nvSpPr>
          <p:cNvPr id="112" name="Google Shape;112;p19"/>
          <p:cNvSpPr txBox="1"/>
          <p:nvPr/>
        </p:nvSpPr>
        <p:spPr>
          <a:xfrm>
            <a:off x="4572000" y="-15240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600">
                <a:solidFill>
                  <a:schemeClr val="dk1"/>
                </a:solidFill>
                <a:latin typeface="Proxima Nova"/>
                <a:ea typeface="Proxima Nova"/>
                <a:cs typeface="Proxima Nova"/>
                <a:sym typeface="Proxima Nova"/>
              </a:rPr>
              <a:t>goDMV Commuter Competition</a:t>
            </a:r>
            <a:endParaRPr sz="16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600">
              <a:solidFill>
                <a:srgbClr val="FFFFFF"/>
              </a:solidFill>
              <a:latin typeface="Proxima Nova"/>
              <a:ea typeface="Proxima Nova"/>
              <a:cs typeface="Proxima Nova"/>
              <a:sym typeface="Proxima Nova"/>
            </a:endParaRPr>
          </a:p>
        </p:txBody>
      </p:sp>
      <p:pic>
        <p:nvPicPr>
          <p:cNvPr id="113" name="Google Shape;113;p19"/>
          <p:cNvPicPr preferRelativeResize="0"/>
          <p:nvPr/>
        </p:nvPicPr>
        <p:blipFill>
          <a:blip r:embed="rId3">
            <a:alphaModFix/>
          </a:blip>
          <a:stretch>
            <a:fillRect/>
          </a:stretch>
        </p:blipFill>
        <p:spPr>
          <a:xfrm>
            <a:off x="152400" y="770376"/>
            <a:ext cx="2282033" cy="1801375"/>
          </a:xfrm>
          <a:prstGeom prst="rect">
            <a:avLst/>
          </a:prstGeom>
          <a:noFill/>
          <a:ln>
            <a:noFill/>
          </a:ln>
        </p:spPr>
      </p:pic>
      <p:pic>
        <p:nvPicPr>
          <p:cNvPr id="114" name="Google Shape;114;p19"/>
          <p:cNvPicPr preferRelativeResize="0"/>
          <p:nvPr/>
        </p:nvPicPr>
        <p:blipFill>
          <a:blip r:embed="rId4">
            <a:alphaModFix/>
          </a:blip>
          <a:stretch>
            <a:fillRect/>
          </a:stretch>
        </p:blipFill>
        <p:spPr>
          <a:xfrm>
            <a:off x="2514550" y="770376"/>
            <a:ext cx="2605482" cy="1801375"/>
          </a:xfrm>
          <a:prstGeom prst="rect">
            <a:avLst/>
          </a:prstGeom>
          <a:noFill/>
          <a:ln>
            <a:noFill/>
          </a:ln>
        </p:spPr>
      </p:pic>
      <p:pic>
        <p:nvPicPr>
          <p:cNvPr id="115" name="Google Shape;115;p19"/>
          <p:cNvPicPr preferRelativeResize="0"/>
          <p:nvPr/>
        </p:nvPicPr>
        <p:blipFill>
          <a:blip r:embed="rId5">
            <a:alphaModFix/>
          </a:blip>
          <a:stretch>
            <a:fillRect/>
          </a:stretch>
        </p:blipFill>
        <p:spPr>
          <a:xfrm>
            <a:off x="5200150" y="770376"/>
            <a:ext cx="2524608" cy="1801375"/>
          </a:xfrm>
          <a:prstGeom prst="rect">
            <a:avLst/>
          </a:prstGeom>
          <a:noFill/>
          <a:ln>
            <a:noFill/>
          </a:ln>
        </p:spPr>
      </p:pic>
      <p:pic>
        <p:nvPicPr>
          <p:cNvPr id="116" name="Google Shape;116;p19"/>
          <p:cNvPicPr preferRelativeResize="0"/>
          <p:nvPr/>
        </p:nvPicPr>
        <p:blipFill>
          <a:blip r:embed="rId6">
            <a:alphaModFix/>
          </a:blip>
          <a:stretch>
            <a:fillRect/>
          </a:stretch>
        </p:blipFill>
        <p:spPr>
          <a:xfrm>
            <a:off x="152402" y="2964476"/>
            <a:ext cx="2467594" cy="1640975"/>
          </a:xfrm>
          <a:prstGeom prst="rect">
            <a:avLst/>
          </a:prstGeom>
          <a:noFill/>
          <a:ln>
            <a:noFill/>
          </a:ln>
        </p:spPr>
      </p:pic>
      <p:pic>
        <p:nvPicPr>
          <p:cNvPr id="117" name="Google Shape;117;p19"/>
          <p:cNvPicPr preferRelativeResize="0"/>
          <p:nvPr/>
        </p:nvPicPr>
        <p:blipFill>
          <a:blip r:embed="rId7">
            <a:alphaModFix/>
          </a:blip>
          <a:stretch>
            <a:fillRect/>
          </a:stretch>
        </p:blipFill>
        <p:spPr>
          <a:xfrm>
            <a:off x="2709374" y="2964476"/>
            <a:ext cx="2336643" cy="1640975"/>
          </a:xfrm>
          <a:prstGeom prst="rect">
            <a:avLst/>
          </a:prstGeom>
          <a:noFill/>
          <a:ln>
            <a:noFill/>
          </a:ln>
        </p:spPr>
      </p:pic>
      <p:pic>
        <p:nvPicPr>
          <p:cNvPr id="118" name="Google Shape;118;p19"/>
          <p:cNvPicPr preferRelativeResize="0"/>
          <p:nvPr/>
        </p:nvPicPr>
        <p:blipFill>
          <a:blip r:embed="rId8">
            <a:alphaModFix/>
          </a:blip>
          <a:stretch>
            <a:fillRect/>
          </a:stretch>
        </p:blipFill>
        <p:spPr>
          <a:xfrm>
            <a:off x="4890250" y="2765250"/>
            <a:ext cx="1514925" cy="2490975"/>
          </a:xfrm>
          <a:prstGeom prst="rect">
            <a:avLst/>
          </a:prstGeom>
          <a:noFill/>
          <a:ln>
            <a:noFill/>
          </a:ln>
        </p:spPr>
      </p:pic>
      <p:pic>
        <p:nvPicPr>
          <p:cNvPr id="119" name="Google Shape;119;p19"/>
          <p:cNvPicPr preferRelativeResize="0"/>
          <p:nvPr/>
        </p:nvPicPr>
        <p:blipFill>
          <a:blip r:embed="rId9">
            <a:alphaModFix/>
          </a:blip>
          <a:stretch>
            <a:fillRect/>
          </a:stretch>
        </p:blipFill>
        <p:spPr>
          <a:xfrm>
            <a:off x="5860088" y="2776763"/>
            <a:ext cx="3268303" cy="1989925"/>
          </a:xfrm>
          <a:prstGeom prst="rect">
            <a:avLst/>
          </a:prstGeom>
          <a:noFill/>
          <a:ln>
            <a:noFill/>
          </a:ln>
        </p:spPr>
      </p:pic>
      <p:pic>
        <p:nvPicPr>
          <p:cNvPr id="120" name="Google Shape;120;p19"/>
          <p:cNvPicPr preferRelativeResize="0"/>
          <p:nvPr/>
        </p:nvPicPr>
        <p:blipFill>
          <a:blip r:embed="rId10">
            <a:alphaModFix/>
          </a:blip>
          <a:stretch>
            <a:fillRect/>
          </a:stretch>
        </p:blipFill>
        <p:spPr>
          <a:xfrm>
            <a:off x="7724750" y="770375"/>
            <a:ext cx="1312568" cy="2194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124"/>
        <p:cNvGrpSpPr/>
        <p:nvPr/>
      </p:nvGrpSpPr>
      <p:grpSpPr>
        <a:xfrm>
          <a:off x="0" y="0"/>
          <a:ext cx="0" cy="0"/>
          <a:chOff x="0" y="0"/>
          <a:chExt cx="0" cy="0"/>
        </a:xfrm>
      </p:grpSpPr>
      <p:sp>
        <p:nvSpPr>
          <p:cNvPr id="125" name="Google Shape;125;p20"/>
          <p:cNvSpPr txBox="1"/>
          <p:nvPr/>
        </p:nvSpPr>
        <p:spPr>
          <a:xfrm>
            <a:off x="624325" y="-152400"/>
            <a:ext cx="47031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EMAIL BLAST</a:t>
            </a:r>
            <a:endParaRPr sz="2200" b="1">
              <a:solidFill>
                <a:srgbClr val="FFFFFF"/>
              </a:solidFill>
              <a:latin typeface="Proxima Nova"/>
              <a:ea typeface="Proxima Nova"/>
              <a:cs typeface="Proxima Nova"/>
              <a:sym typeface="Proxima Nova"/>
            </a:endParaRPr>
          </a:p>
        </p:txBody>
      </p:sp>
      <p:sp>
        <p:nvSpPr>
          <p:cNvPr id="126" name="Google Shape;126;p20"/>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endParaRPr sz="1800">
              <a:solidFill>
                <a:srgbClr val="FFFFFF"/>
              </a:solidFill>
              <a:latin typeface="Proxima Nova"/>
              <a:ea typeface="Proxima Nova"/>
              <a:cs typeface="Proxima Nova"/>
              <a:sym typeface="Proxima Nova"/>
            </a:endParaRPr>
          </a:p>
        </p:txBody>
      </p:sp>
      <p:pic>
        <p:nvPicPr>
          <p:cNvPr id="127" name="Google Shape;127;p20"/>
          <p:cNvPicPr preferRelativeResize="0"/>
          <p:nvPr/>
        </p:nvPicPr>
        <p:blipFill>
          <a:blip r:embed="rId3">
            <a:alphaModFix/>
          </a:blip>
          <a:stretch>
            <a:fillRect/>
          </a:stretch>
        </p:blipFill>
        <p:spPr>
          <a:xfrm>
            <a:off x="319888" y="4705213"/>
            <a:ext cx="1719072" cy="156279"/>
          </a:xfrm>
          <a:prstGeom prst="rect">
            <a:avLst/>
          </a:prstGeom>
          <a:noFill/>
          <a:ln>
            <a:noFill/>
          </a:ln>
        </p:spPr>
      </p:pic>
      <p:sp>
        <p:nvSpPr>
          <p:cNvPr id="128" name="Google Shape;128;p20"/>
          <p:cNvSpPr txBox="1"/>
          <p:nvPr/>
        </p:nvSpPr>
        <p:spPr>
          <a:xfrm>
            <a:off x="4572000" y="-15240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600">
                <a:solidFill>
                  <a:schemeClr val="dk1"/>
                </a:solidFill>
                <a:latin typeface="Proxima Nova"/>
                <a:ea typeface="Proxima Nova"/>
                <a:cs typeface="Proxima Nova"/>
                <a:sym typeface="Proxima Nova"/>
              </a:rPr>
              <a:t>goDMV Commuter Competition</a:t>
            </a:r>
            <a:endParaRPr sz="16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600">
              <a:solidFill>
                <a:srgbClr val="FFFFFF"/>
              </a:solidFill>
              <a:latin typeface="Proxima Nova"/>
              <a:ea typeface="Proxima Nova"/>
              <a:cs typeface="Proxima Nova"/>
              <a:sym typeface="Proxima Nova"/>
            </a:endParaRPr>
          </a:p>
        </p:txBody>
      </p:sp>
      <p:pic>
        <p:nvPicPr>
          <p:cNvPr id="129" name="Google Shape;129;p20"/>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130" name="Google Shape;130;p20"/>
          <p:cNvPicPr preferRelativeResize="0"/>
          <p:nvPr/>
        </p:nvPicPr>
        <p:blipFill>
          <a:blip r:embed="rId5">
            <a:alphaModFix/>
          </a:blip>
          <a:stretch>
            <a:fillRect/>
          </a:stretch>
        </p:blipFill>
        <p:spPr>
          <a:xfrm>
            <a:off x="3567150" y="151447"/>
            <a:ext cx="2009700" cy="484061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134"/>
        <p:cNvGrpSpPr/>
        <p:nvPr/>
      </p:nvGrpSpPr>
      <p:grpSpPr>
        <a:xfrm>
          <a:off x="0" y="0"/>
          <a:ext cx="0" cy="0"/>
          <a:chOff x="0" y="0"/>
          <a:chExt cx="0" cy="0"/>
        </a:xfrm>
      </p:grpSpPr>
      <p:sp>
        <p:nvSpPr>
          <p:cNvPr id="135" name="Google Shape;135;p21"/>
          <p:cNvSpPr txBox="1"/>
          <p:nvPr/>
        </p:nvSpPr>
        <p:spPr>
          <a:xfrm>
            <a:off x="624325" y="-152400"/>
            <a:ext cx="47031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TEXT MESSAGING</a:t>
            </a:r>
            <a:endParaRPr sz="2200" b="1">
              <a:solidFill>
                <a:srgbClr val="FFFFFF"/>
              </a:solidFill>
              <a:latin typeface="Proxima Nova"/>
              <a:ea typeface="Proxima Nova"/>
              <a:cs typeface="Proxima Nova"/>
              <a:sym typeface="Proxima Nova"/>
            </a:endParaRPr>
          </a:p>
        </p:txBody>
      </p:sp>
      <p:sp>
        <p:nvSpPr>
          <p:cNvPr id="136" name="Google Shape;136;p21"/>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endParaRPr sz="1800">
              <a:solidFill>
                <a:srgbClr val="FFFFFF"/>
              </a:solidFill>
              <a:latin typeface="Proxima Nova"/>
              <a:ea typeface="Proxima Nova"/>
              <a:cs typeface="Proxima Nova"/>
              <a:sym typeface="Proxima Nova"/>
            </a:endParaRPr>
          </a:p>
        </p:txBody>
      </p:sp>
      <p:pic>
        <p:nvPicPr>
          <p:cNvPr id="137" name="Google Shape;137;p21"/>
          <p:cNvPicPr preferRelativeResize="0"/>
          <p:nvPr/>
        </p:nvPicPr>
        <p:blipFill>
          <a:blip r:embed="rId3">
            <a:alphaModFix/>
          </a:blip>
          <a:stretch>
            <a:fillRect/>
          </a:stretch>
        </p:blipFill>
        <p:spPr>
          <a:xfrm>
            <a:off x="319888" y="4705213"/>
            <a:ext cx="1719072" cy="156279"/>
          </a:xfrm>
          <a:prstGeom prst="rect">
            <a:avLst/>
          </a:prstGeom>
          <a:noFill/>
          <a:ln>
            <a:noFill/>
          </a:ln>
        </p:spPr>
      </p:pic>
      <p:sp>
        <p:nvSpPr>
          <p:cNvPr id="138" name="Google Shape;138;p21"/>
          <p:cNvSpPr txBox="1"/>
          <p:nvPr/>
        </p:nvSpPr>
        <p:spPr>
          <a:xfrm>
            <a:off x="4572000" y="-15240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600">
                <a:solidFill>
                  <a:schemeClr val="dk1"/>
                </a:solidFill>
                <a:latin typeface="Proxima Nova"/>
                <a:ea typeface="Proxima Nova"/>
                <a:cs typeface="Proxima Nova"/>
                <a:sym typeface="Proxima Nova"/>
              </a:rPr>
              <a:t>goDMV Commuter Competition</a:t>
            </a:r>
            <a:endParaRPr sz="16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600">
              <a:solidFill>
                <a:srgbClr val="FFFFFF"/>
              </a:solidFill>
              <a:latin typeface="Proxima Nova"/>
              <a:ea typeface="Proxima Nova"/>
              <a:cs typeface="Proxima Nova"/>
              <a:sym typeface="Proxima Nova"/>
            </a:endParaRPr>
          </a:p>
        </p:txBody>
      </p:sp>
      <p:pic>
        <p:nvPicPr>
          <p:cNvPr id="139" name="Google Shape;139;p21"/>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140" name="Google Shape;140;p21" title="goDMV 2026 Text Message 1 Screenshot.jpeg"/>
          <p:cNvPicPr preferRelativeResize="0"/>
          <p:nvPr/>
        </p:nvPicPr>
        <p:blipFill>
          <a:blip r:embed="rId5">
            <a:alphaModFix/>
          </a:blip>
          <a:stretch>
            <a:fillRect/>
          </a:stretch>
        </p:blipFill>
        <p:spPr>
          <a:xfrm>
            <a:off x="2508510" y="715500"/>
            <a:ext cx="1902552" cy="4123203"/>
          </a:xfrm>
          <a:prstGeom prst="rect">
            <a:avLst/>
          </a:prstGeom>
          <a:noFill/>
          <a:ln>
            <a:noFill/>
          </a:ln>
        </p:spPr>
      </p:pic>
      <p:pic>
        <p:nvPicPr>
          <p:cNvPr id="141" name="Google Shape;141;p21" title="Resized_Screenshot_20260420_101319_Messages.jpeg"/>
          <p:cNvPicPr preferRelativeResize="0"/>
          <p:nvPr/>
        </p:nvPicPr>
        <p:blipFill>
          <a:blip r:embed="rId6">
            <a:alphaModFix/>
          </a:blip>
          <a:stretch>
            <a:fillRect/>
          </a:stretch>
        </p:blipFill>
        <p:spPr>
          <a:xfrm>
            <a:off x="4732950" y="715500"/>
            <a:ext cx="1902550" cy="412319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145"/>
        <p:cNvGrpSpPr/>
        <p:nvPr/>
      </p:nvGrpSpPr>
      <p:grpSpPr>
        <a:xfrm>
          <a:off x="0" y="0"/>
          <a:ext cx="0" cy="0"/>
          <a:chOff x="0" y="0"/>
          <a:chExt cx="0" cy="0"/>
        </a:xfrm>
      </p:grpSpPr>
      <p:sp>
        <p:nvSpPr>
          <p:cNvPr id="146" name="Google Shape;146;p22"/>
          <p:cNvSpPr txBox="1"/>
          <p:nvPr/>
        </p:nvSpPr>
        <p:spPr>
          <a:xfrm>
            <a:off x="624325" y="-152400"/>
            <a:ext cx="47031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TUTORIAL VIDEO</a:t>
            </a:r>
            <a:endParaRPr sz="2200" b="1">
              <a:solidFill>
                <a:srgbClr val="FFFFFF"/>
              </a:solidFill>
              <a:latin typeface="Proxima Nova"/>
              <a:ea typeface="Proxima Nova"/>
              <a:cs typeface="Proxima Nova"/>
              <a:sym typeface="Proxima Nova"/>
            </a:endParaRPr>
          </a:p>
        </p:txBody>
      </p:sp>
      <p:sp>
        <p:nvSpPr>
          <p:cNvPr id="147" name="Google Shape;147;p22"/>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endParaRPr sz="1800">
              <a:solidFill>
                <a:srgbClr val="FFFFFF"/>
              </a:solidFill>
              <a:latin typeface="Proxima Nova"/>
              <a:ea typeface="Proxima Nova"/>
              <a:cs typeface="Proxima Nova"/>
              <a:sym typeface="Proxima Nova"/>
            </a:endParaRPr>
          </a:p>
        </p:txBody>
      </p:sp>
      <p:pic>
        <p:nvPicPr>
          <p:cNvPr id="148" name="Google Shape;148;p22"/>
          <p:cNvPicPr preferRelativeResize="0"/>
          <p:nvPr/>
        </p:nvPicPr>
        <p:blipFill>
          <a:blip r:embed="rId4">
            <a:alphaModFix/>
          </a:blip>
          <a:stretch>
            <a:fillRect/>
          </a:stretch>
        </p:blipFill>
        <p:spPr>
          <a:xfrm>
            <a:off x="319888" y="4705213"/>
            <a:ext cx="1719072" cy="156279"/>
          </a:xfrm>
          <a:prstGeom prst="rect">
            <a:avLst/>
          </a:prstGeom>
          <a:noFill/>
          <a:ln>
            <a:noFill/>
          </a:ln>
        </p:spPr>
      </p:pic>
      <p:sp>
        <p:nvSpPr>
          <p:cNvPr id="149" name="Google Shape;149;p22"/>
          <p:cNvSpPr txBox="1"/>
          <p:nvPr/>
        </p:nvSpPr>
        <p:spPr>
          <a:xfrm>
            <a:off x="4572000" y="-15240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600">
                <a:solidFill>
                  <a:schemeClr val="dk1"/>
                </a:solidFill>
                <a:latin typeface="Proxima Nova"/>
                <a:ea typeface="Proxima Nova"/>
                <a:cs typeface="Proxima Nova"/>
                <a:sym typeface="Proxima Nova"/>
              </a:rPr>
              <a:t>goDMV Commuter Competition</a:t>
            </a:r>
            <a:endParaRPr sz="16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600">
              <a:solidFill>
                <a:srgbClr val="FFFFFF"/>
              </a:solidFill>
              <a:latin typeface="Proxima Nova"/>
              <a:ea typeface="Proxima Nova"/>
              <a:cs typeface="Proxima Nova"/>
              <a:sym typeface="Proxima Nova"/>
            </a:endParaRPr>
          </a:p>
        </p:txBody>
      </p:sp>
      <p:pic>
        <p:nvPicPr>
          <p:cNvPr id="150" name="Google Shape;150;p22"/>
          <p:cNvPicPr preferRelativeResize="0"/>
          <p:nvPr/>
        </p:nvPicPr>
        <p:blipFill>
          <a:blip r:embed="rId5">
            <a:alphaModFix/>
          </a:blip>
          <a:stretch>
            <a:fillRect/>
          </a:stretch>
        </p:blipFill>
        <p:spPr>
          <a:xfrm>
            <a:off x="6948331" y="4658074"/>
            <a:ext cx="1875782" cy="256825"/>
          </a:xfrm>
          <a:prstGeom prst="rect">
            <a:avLst/>
          </a:prstGeom>
          <a:noFill/>
          <a:ln>
            <a:noFill/>
          </a:ln>
        </p:spPr>
      </p:pic>
      <p:pic>
        <p:nvPicPr>
          <p:cNvPr id="2" name="Online Media 1" descr="goDMV 2026 Tutorial">
            <a:hlinkClick r:id="" action="ppaction://media"/>
            <a:extLst>
              <a:ext uri="{FF2B5EF4-FFF2-40B4-BE49-F238E27FC236}">
                <a16:creationId xmlns:a16="http://schemas.microsoft.com/office/drawing/2014/main" id="{FABAF98C-B9D2-DD3C-8409-F7695D3C595B}"/>
              </a:ext>
            </a:extLst>
          </p:cNvPr>
          <p:cNvPicPr>
            <a:picLocks noRot="1" noChangeAspect="1"/>
          </p:cNvPicPr>
          <p:nvPr>
            <a:videoFile r:link="rId1"/>
          </p:nvPr>
        </p:nvPicPr>
        <p:blipFill>
          <a:blip r:embed="rId6"/>
          <a:stretch>
            <a:fillRect/>
          </a:stretch>
        </p:blipFill>
        <p:spPr>
          <a:xfrm>
            <a:off x="1295120" y="802800"/>
            <a:ext cx="6553760" cy="370287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155"/>
        <p:cNvGrpSpPr/>
        <p:nvPr/>
      </p:nvGrpSpPr>
      <p:grpSpPr>
        <a:xfrm>
          <a:off x="0" y="0"/>
          <a:ext cx="0" cy="0"/>
          <a:chOff x="0" y="0"/>
          <a:chExt cx="0" cy="0"/>
        </a:xfrm>
      </p:grpSpPr>
      <p:sp>
        <p:nvSpPr>
          <p:cNvPr id="156" name="Google Shape;156;p23"/>
          <p:cNvSpPr txBox="1"/>
          <p:nvPr/>
        </p:nvSpPr>
        <p:spPr>
          <a:xfrm>
            <a:off x="624325" y="-152400"/>
            <a:ext cx="55923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SOCIAL MEDIA </a:t>
            </a:r>
            <a:r>
              <a:rPr lang="en" sz="2200" b="1">
                <a:solidFill>
                  <a:schemeClr val="dk1"/>
                </a:solidFill>
                <a:latin typeface="Proxima Nova"/>
                <a:ea typeface="Proxima Nova"/>
                <a:cs typeface="Proxima Nova"/>
                <a:sym typeface="Proxima Nova"/>
              </a:rPr>
              <a:t>(FB/IG)</a:t>
            </a:r>
            <a:endParaRPr sz="2200" b="1">
              <a:solidFill>
                <a:srgbClr val="FFFFFF"/>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sp>
        <p:nvSpPr>
          <p:cNvPr id="157" name="Google Shape;157;p23"/>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endParaRPr sz="1800">
              <a:solidFill>
                <a:srgbClr val="FFFFFF"/>
              </a:solidFill>
              <a:latin typeface="Proxima Nova"/>
              <a:ea typeface="Proxima Nova"/>
              <a:cs typeface="Proxima Nova"/>
              <a:sym typeface="Proxima Nova"/>
            </a:endParaRPr>
          </a:p>
        </p:txBody>
      </p:sp>
      <p:pic>
        <p:nvPicPr>
          <p:cNvPr id="158" name="Google Shape;158;p23"/>
          <p:cNvPicPr preferRelativeResize="0"/>
          <p:nvPr/>
        </p:nvPicPr>
        <p:blipFill>
          <a:blip r:embed="rId3">
            <a:alphaModFix/>
          </a:blip>
          <a:stretch>
            <a:fillRect/>
          </a:stretch>
        </p:blipFill>
        <p:spPr>
          <a:xfrm>
            <a:off x="319888" y="4705213"/>
            <a:ext cx="1719072" cy="156279"/>
          </a:xfrm>
          <a:prstGeom prst="rect">
            <a:avLst/>
          </a:prstGeom>
          <a:noFill/>
          <a:ln>
            <a:noFill/>
          </a:ln>
        </p:spPr>
      </p:pic>
      <p:sp>
        <p:nvSpPr>
          <p:cNvPr id="159" name="Google Shape;159;p23"/>
          <p:cNvSpPr txBox="1"/>
          <p:nvPr/>
        </p:nvSpPr>
        <p:spPr>
          <a:xfrm>
            <a:off x="4572000" y="-139144"/>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600">
                <a:solidFill>
                  <a:schemeClr val="dk1"/>
                </a:solidFill>
                <a:latin typeface="Proxima Nova"/>
                <a:ea typeface="Proxima Nova"/>
                <a:cs typeface="Proxima Nova"/>
                <a:sym typeface="Proxima Nova"/>
              </a:rPr>
              <a:t>goDMV Commuter Competition</a:t>
            </a:r>
            <a:endParaRPr sz="16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600">
              <a:solidFill>
                <a:srgbClr val="FFFFFF"/>
              </a:solidFill>
              <a:latin typeface="Proxima Nova"/>
              <a:ea typeface="Proxima Nova"/>
              <a:cs typeface="Proxima Nova"/>
              <a:sym typeface="Proxima Nova"/>
            </a:endParaRPr>
          </a:p>
        </p:txBody>
      </p:sp>
      <p:pic>
        <p:nvPicPr>
          <p:cNvPr id="160" name="Google Shape;160;p23"/>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161" name="Google Shape;161;p23" title="Screenshot 2026-03-18 at 9.00.26 AM.png"/>
          <p:cNvPicPr preferRelativeResize="0"/>
          <p:nvPr/>
        </p:nvPicPr>
        <p:blipFill>
          <a:blip r:embed="rId5">
            <a:alphaModFix/>
          </a:blip>
          <a:stretch>
            <a:fillRect/>
          </a:stretch>
        </p:blipFill>
        <p:spPr>
          <a:xfrm>
            <a:off x="532287" y="1042979"/>
            <a:ext cx="1682391" cy="3001375"/>
          </a:xfrm>
          <a:prstGeom prst="rect">
            <a:avLst/>
          </a:prstGeom>
          <a:noFill/>
          <a:ln>
            <a:noFill/>
          </a:ln>
        </p:spPr>
      </p:pic>
      <p:pic>
        <p:nvPicPr>
          <p:cNvPr id="162" name="Google Shape;162;p23" title="Screenshot 2026-03-18 at 9.00.34 AM.png"/>
          <p:cNvPicPr preferRelativeResize="0"/>
          <p:nvPr/>
        </p:nvPicPr>
        <p:blipFill>
          <a:blip r:embed="rId6">
            <a:alphaModFix/>
          </a:blip>
          <a:stretch>
            <a:fillRect/>
          </a:stretch>
        </p:blipFill>
        <p:spPr>
          <a:xfrm>
            <a:off x="2360038" y="1042979"/>
            <a:ext cx="1780950" cy="3001375"/>
          </a:xfrm>
          <a:prstGeom prst="rect">
            <a:avLst/>
          </a:prstGeom>
          <a:noFill/>
          <a:ln>
            <a:noFill/>
          </a:ln>
        </p:spPr>
      </p:pic>
      <p:pic>
        <p:nvPicPr>
          <p:cNvPr id="163" name="Google Shape;163;p23" title="Screenshot 2026-03-18 at 9.00.45 AM.png"/>
          <p:cNvPicPr preferRelativeResize="0"/>
          <p:nvPr/>
        </p:nvPicPr>
        <p:blipFill>
          <a:blip r:embed="rId7">
            <a:alphaModFix/>
          </a:blip>
          <a:stretch>
            <a:fillRect/>
          </a:stretch>
        </p:blipFill>
        <p:spPr>
          <a:xfrm>
            <a:off x="4286327" y="1042979"/>
            <a:ext cx="1557736" cy="3001375"/>
          </a:xfrm>
          <a:prstGeom prst="rect">
            <a:avLst/>
          </a:prstGeom>
          <a:noFill/>
          <a:ln>
            <a:noFill/>
          </a:ln>
        </p:spPr>
      </p:pic>
      <p:pic>
        <p:nvPicPr>
          <p:cNvPr id="164" name="Google Shape;164;p23" title="Screenshot 2026-03-18 at 9.03.11 AM.png"/>
          <p:cNvPicPr preferRelativeResize="0"/>
          <p:nvPr/>
        </p:nvPicPr>
        <p:blipFill>
          <a:blip r:embed="rId8">
            <a:alphaModFix/>
          </a:blip>
          <a:stretch>
            <a:fillRect/>
          </a:stretch>
        </p:blipFill>
        <p:spPr>
          <a:xfrm>
            <a:off x="6014952" y="792404"/>
            <a:ext cx="2596762" cy="1854300"/>
          </a:xfrm>
          <a:prstGeom prst="rect">
            <a:avLst/>
          </a:prstGeom>
          <a:noFill/>
          <a:ln>
            <a:noFill/>
          </a:ln>
        </p:spPr>
      </p:pic>
      <p:pic>
        <p:nvPicPr>
          <p:cNvPr id="165" name="Google Shape;165;p23" title="Screenshot 2026-03-18 at 10.24.10 AM.png"/>
          <p:cNvPicPr preferRelativeResize="0"/>
          <p:nvPr/>
        </p:nvPicPr>
        <p:blipFill>
          <a:blip r:embed="rId9">
            <a:alphaModFix/>
          </a:blip>
          <a:stretch>
            <a:fillRect/>
          </a:stretch>
        </p:blipFill>
        <p:spPr>
          <a:xfrm>
            <a:off x="6014952" y="2700979"/>
            <a:ext cx="2596750" cy="175466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69"/>
        <p:cNvGrpSpPr/>
        <p:nvPr/>
      </p:nvGrpSpPr>
      <p:grpSpPr>
        <a:xfrm>
          <a:off x="0" y="0"/>
          <a:ext cx="0" cy="0"/>
          <a:chOff x="0" y="0"/>
          <a:chExt cx="0" cy="0"/>
        </a:xfrm>
      </p:grpSpPr>
      <p:pic>
        <p:nvPicPr>
          <p:cNvPr id="170" name="Google Shape;170;p24" title="AdobeStock_293902344.jpeg"/>
          <p:cNvPicPr preferRelativeResize="0"/>
          <p:nvPr/>
        </p:nvPicPr>
        <p:blipFill rotWithShape="1">
          <a:blip r:embed="rId3">
            <a:alphaModFix/>
          </a:blip>
          <a:srcRect t="7798" b="7807"/>
          <a:stretch/>
        </p:blipFill>
        <p:spPr>
          <a:xfrm>
            <a:off x="174" y="-282000"/>
            <a:ext cx="9144003" cy="5143501"/>
          </a:xfrm>
          <a:prstGeom prst="rect">
            <a:avLst/>
          </a:prstGeom>
          <a:noFill/>
          <a:ln>
            <a:noFill/>
          </a:ln>
        </p:spPr>
      </p:pic>
      <p:sp>
        <p:nvSpPr>
          <p:cNvPr id="171" name="Google Shape;171;p24"/>
          <p:cNvSpPr txBox="1"/>
          <p:nvPr/>
        </p:nvSpPr>
        <p:spPr>
          <a:xfrm>
            <a:off x="0" y="3375865"/>
            <a:ext cx="6161100" cy="776100"/>
          </a:xfrm>
          <a:prstGeom prst="rect">
            <a:avLst/>
          </a:prstGeom>
          <a:solidFill>
            <a:srgbClr val="002554">
              <a:alpha val="45250"/>
            </a:srgbClr>
          </a:solidFill>
          <a:ln>
            <a:noFill/>
          </a:ln>
        </p:spPr>
        <p:txBody>
          <a:bodyPr spcFirstLastPara="1" wrap="square" lIns="274300" tIns="0" rIns="274300" bIns="0" anchor="ctr"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SPRING UMBRELLA CAMPAIGN</a:t>
            </a:r>
            <a:endParaRPr sz="2200" b="1">
              <a:solidFill>
                <a:srgbClr val="FFFFFF"/>
              </a:solidFill>
              <a:latin typeface="Proxima Nova"/>
              <a:ea typeface="Proxima Nova"/>
              <a:cs typeface="Proxima Nova"/>
              <a:sym typeface="Proxima Nova"/>
            </a:endParaRPr>
          </a:p>
        </p:txBody>
      </p:sp>
      <p:sp>
        <p:nvSpPr>
          <p:cNvPr id="172" name="Google Shape;172;p24"/>
          <p:cNvSpPr/>
          <p:nvPr/>
        </p:nvSpPr>
        <p:spPr>
          <a:xfrm>
            <a:off x="175" y="4466175"/>
            <a:ext cx="9144000" cy="677400"/>
          </a:xfrm>
          <a:prstGeom prst="rect">
            <a:avLst/>
          </a:prstGeom>
          <a:solidFill>
            <a:srgbClr val="0025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73" name="Google Shape;173;p24"/>
          <p:cNvPicPr preferRelativeResize="0"/>
          <p:nvPr/>
        </p:nvPicPr>
        <p:blipFill>
          <a:blip r:embed="rId4">
            <a:alphaModFix/>
          </a:blip>
          <a:stretch>
            <a:fillRect/>
          </a:stretch>
        </p:blipFill>
        <p:spPr>
          <a:xfrm>
            <a:off x="319888" y="4705213"/>
            <a:ext cx="1719072" cy="156279"/>
          </a:xfrm>
          <a:prstGeom prst="rect">
            <a:avLst/>
          </a:prstGeom>
          <a:noFill/>
          <a:ln>
            <a:noFill/>
          </a:ln>
        </p:spPr>
      </p:pic>
      <p:pic>
        <p:nvPicPr>
          <p:cNvPr id="174" name="Google Shape;174;p24"/>
          <p:cNvPicPr preferRelativeResize="0"/>
          <p:nvPr/>
        </p:nvPicPr>
        <p:blipFill>
          <a:blip r:embed="rId5">
            <a:alphaModFix/>
          </a:blip>
          <a:stretch>
            <a:fillRect/>
          </a:stretch>
        </p:blipFill>
        <p:spPr>
          <a:xfrm>
            <a:off x="6948331" y="4658074"/>
            <a:ext cx="1875782" cy="2568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178"/>
        <p:cNvGrpSpPr/>
        <p:nvPr/>
      </p:nvGrpSpPr>
      <p:grpSpPr>
        <a:xfrm>
          <a:off x="0" y="0"/>
          <a:ext cx="0" cy="0"/>
          <a:chOff x="0" y="0"/>
          <a:chExt cx="0" cy="0"/>
        </a:xfrm>
      </p:grpSpPr>
      <p:sp>
        <p:nvSpPr>
          <p:cNvPr id="179" name="Google Shape;179;p25"/>
          <p:cNvSpPr txBox="1"/>
          <p:nvPr/>
        </p:nvSpPr>
        <p:spPr>
          <a:xfrm>
            <a:off x="609600" y="0"/>
            <a:ext cx="64410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OBJECTIVES &amp; STRATEGY</a:t>
            </a:r>
            <a:endParaRPr sz="2200" b="1">
              <a:solidFill>
                <a:srgbClr val="FFFFFF"/>
              </a:solidFill>
              <a:latin typeface="Proxima Nova"/>
              <a:ea typeface="Proxima Nova"/>
              <a:cs typeface="Proxima Nova"/>
              <a:sym typeface="Proxima Nova"/>
            </a:endParaRPr>
          </a:p>
        </p:txBody>
      </p:sp>
      <p:pic>
        <p:nvPicPr>
          <p:cNvPr id="180" name="Google Shape;180;p25"/>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181" name="Google Shape;181;p25"/>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182" name="Google Shape;182;p25"/>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endParaRPr sz="2300">
              <a:solidFill>
                <a:srgbClr val="FFFFFF"/>
              </a:solidFill>
              <a:latin typeface="Proxima Nova"/>
              <a:ea typeface="Proxima Nova"/>
              <a:cs typeface="Proxima Nova"/>
              <a:sym typeface="Proxima Nova"/>
            </a:endParaRPr>
          </a:p>
        </p:txBody>
      </p:sp>
      <p:sp>
        <p:nvSpPr>
          <p:cNvPr id="4" name="Google Shape;183;p25">
            <a:extLst>
              <a:ext uri="{FF2B5EF4-FFF2-40B4-BE49-F238E27FC236}">
                <a16:creationId xmlns:a16="http://schemas.microsoft.com/office/drawing/2014/main" id="{77E769B9-AE50-62F4-5A55-E8C5D878EB64}"/>
              </a:ext>
            </a:extLst>
          </p:cNvPr>
          <p:cNvSpPr txBox="1"/>
          <p:nvPr/>
        </p:nvSpPr>
        <p:spPr>
          <a:xfrm>
            <a:off x="487550" y="967850"/>
            <a:ext cx="7279500" cy="3516900"/>
          </a:xfrm>
          <a:prstGeom prst="rect">
            <a:avLst/>
          </a:prstGeom>
          <a:noFill/>
          <a:ln>
            <a:noFill/>
          </a:ln>
        </p:spPr>
        <p:txBody>
          <a:bodyPr spcFirstLastPara="1" wrap="square" lIns="0" tIns="0" rIns="0" bIns="0" anchor="t" anchorCtr="0">
            <a:noAutofit/>
          </a:bodyPr>
          <a:lstStyle/>
          <a:p>
            <a:pPr marL="457200" lvl="0" indent="-317500" algn="l" rtl="0">
              <a:lnSpc>
                <a:spcPct val="115000"/>
              </a:lnSpc>
              <a:spcBef>
                <a:spcPts val="500"/>
              </a:spcBef>
              <a:spcAft>
                <a:spcPts val="0"/>
              </a:spcAft>
              <a:buClr>
                <a:schemeClr val="dk1"/>
              </a:buClr>
              <a:buSzPts val="1400"/>
              <a:buFont typeface="Proxima Nova"/>
              <a:buChar char="●"/>
            </a:pPr>
            <a:r>
              <a:rPr lang="en" sz="1600" dirty="0">
                <a:solidFill>
                  <a:schemeClr val="dk1"/>
                </a:solidFill>
                <a:latin typeface="Proxima Nova"/>
                <a:ea typeface="Proxima Nova"/>
                <a:cs typeface="Proxima Nova"/>
                <a:sym typeface="Proxima Nova"/>
              </a:rPr>
              <a:t>Media budgets: </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$646,629 (Total)</a:t>
            </a:r>
            <a:endParaRPr sz="1600" dirty="0">
              <a:solidFill>
                <a:schemeClr val="dk1"/>
              </a:solidFill>
              <a:latin typeface="Proxima Nova"/>
              <a:ea typeface="Proxima Nova"/>
              <a:cs typeface="Proxima Nova"/>
              <a:sym typeface="Proxima Nova"/>
            </a:endParaRPr>
          </a:p>
          <a:p>
            <a:pPr marL="1371600" lvl="2" indent="-298450" algn="l" rtl="0">
              <a:lnSpc>
                <a:spcPct val="115000"/>
              </a:lnSpc>
              <a:spcBef>
                <a:spcPts val="0"/>
              </a:spcBef>
              <a:spcAft>
                <a:spcPts val="0"/>
              </a:spcAft>
              <a:buClr>
                <a:schemeClr val="dk1"/>
              </a:buClr>
              <a:buSzPts val="1100"/>
              <a:buFont typeface="Proxima Nova"/>
              <a:buChar char="■"/>
            </a:pPr>
            <a:r>
              <a:rPr lang="en" sz="1600" dirty="0">
                <a:solidFill>
                  <a:schemeClr val="dk1"/>
                </a:solidFill>
                <a:latin typeface="Proxima Nova"/>
                <a:ea typeface="Proxima Nova"/>
                <a:cs typeface="Proxima Nova"/>
                <a:sym typeface="Proxima Nova"/>
              </a:rPr>
              <a:t>$375,266 for </a:t>
            </a:r>
            <a:r>
              <a:rPr lang="en" sz="1600" dirty="0" err="1">
                <a:solidFill>
                  <a:schemeClr val="dk1"/>
                </a:solidFill>
                <a:latin typeface="Proxima Nova"/>
                <a:ea typeface="Proxima Nova"/>
                <a:cs typeface="Proxima Nova"/>
                <a:sym typeface="Proxima Nova"/>
              </a:rPr>
              <a:t>Ridematch</a:t>
            </a:r>
            <a:endParaRPr sz="1600" dirty="0">
              <a:solidFill>
                <a:schemeClr val="dk1"/>
              </a:solidFill>
              <a:latin typeface="Proxima Nova"/>
              <a:ea typeface="Proxima Nova"/>
              <a:cs typeface="Proxima Nova"/>
              <a:sym typeface="Proxima Nova"/>
            </a:endParaRPr>
          </a:p>
          <a:p>
            <a:pPr marL="1371600" lvl="2" indent="-298450" algn="l" rtl="0">
              <a:lnSpc>
                <a:spcPct val="115000"/>
              </a:lnSpc>
              <a:spcBef>
                <a:spcPts val="0"/>
              </a:spcBef>
              <a:spcAft>
                <a:spcPts val="0"/>
              </a:spcAft>
              <a:buClr>
                <a:schemeClr val="dk1"/>
              </a:buClr>
              <a:buSzPts val="1100"/>
              <a:buFont typeface="Proxima Nova"/>
              <a:buChar char="■"/>
            </a:pPr>
            <a:r>
              <a:rPr lang="en" sz="1600" dirty="0">
                <a:solidFill>
                  <a:schemeClr val="dk1"/>
                </a:solidFill>
                <a:latin typeface="Proxima Nova"/>
                <a:ea typeface="Proxima Nova"/>
                <a:cs typeface="Proxima Nova"/>
                <a:sym typeface="Proxima Nova"/>
              </a:rPr>
              <a:t>$247,613 for Guaranteed Ride Home - DC region </a:t>
            </a:r>
            <a:endParaRPr sz="1600" dirty="0">
              <a:solidFill>
                <a:schemeClr val="dk1"/>
              </a:solidFill>
              <a:latin typeface="Proxima Nova"/>
              <a:ea typeface="Proxima Nova"/>
              <a:cs typeface="Proxima Nova"/>
              <a:sym typeface="Proxima Nova"/>
            </a:endParaRPr>
          </a:p>
          <a:p>
            <a:pPr marL="1371600" lvl="2" indent="-298450" algn="l" rtl="0">
              <a:lnSpc>
                <a:spcPct val="115000"/>
              </a:lnSpc>
              <a:spcBef>
                <a:spcPts val="0"/>
              </a:spcBef>
              <a:spcAft>
                <a:spcPts val="0"/>
              </a:spcAft>
              <a:buClr>
                <a:schemeClr val="dk1"/>
              </a:buClr>
              <a:buSzPts val="1100"/>
              <a:buFont typeface="Proxima Nova"/>
              <a:buChar char="■"/>
            </a:pPr>
            <a:r>
              <a:rPr lang="en" sz="1600" dirty="0">
                <a:solidFill>
                  <a:schemeClr val="dk1"/>
                </a:solidFill>
                <a:latin typeface="Proxima Nova"/>
                <a:ea typeface="Proxima Nova"/>
                <a:cs typeface="Proxima Nova"/>
                <a:sym typeface="Proxima Nova"/>
              </a:rPr>
              <a:t>$23,750 for Guaranteed Ride Home - Baltimore region</a:t>
            </a:r>
            <a:endParaRPr sz="1600" dirty="0">
              <a:solidFill>
                <a:schemeClr val="dk1"/>
              </a:solidFill>
              <a:latin typeface="Proxima Nova"/>
              <a:ea typeface="Proxima Nova"/>
              <a:cs typeface="Proxima Nova"/>
              <a:sym typeface="Proxima Nova"/>
            </a:endParaRPr>
          </a:p>
          <a:p>
            <a:pPr marL="0" lvl="0" indent="0" algn="l" rtl="0">
              <a:lnSpc>
                <a:spcPct val="115000"/>
              </a:lnSpc>
              <a:spcBef>
                <a:spcPts val="0"/>
              </a:spcBef>
              <a:spcAft>
                <a:spcPts val="0"/>
              </a:spcAft>
              <a:buNone/>
            </a:pPr>
            <a:endParaRPr sz="600" dirty="0">
              <a:solidFill>
                <a:schemeClr val="dk1"/>
              </a:solidFill>
              <a:latin typeface="Proxima Nova"/>
              <a:ea typeface="Proxima Nova"/>
              <a:cs typeface="Proxima Nova"/>
              <a:sym typeface="Proxima Nova"/>
            </a:endParaRPr>
          </a:p>
          <a:p>
            <a:pPr marL="457200" lvl="0" indent="-317500" algn="l" rtl="0">
              <a:lnSpc>
                <a:spcPct val="115000"/>
              </a:lnSpc>
              <a:spcBef>
                <a:spcPts val="500"/>
              </a:spcBef>
              <a:spcAft>
                <a:spcPts val="0"/>
              </a:spcAft>
              <a:buClr>
                <a:schemeClr val="dk1"/>
              </a:buClr>
              <a:buSzPts val="1400"/>
              <a:buFont typeface="Proxima Nova"/>
              <a:buChar char="●"/>
            </a:pPr>
            <a:r>
              <a:rPr lang="en" sz="1600" dirty="0">
                <a:solidFill>
                  <a:schemeClr val="dk1"/>
                </a:solidFill>
                <a:latin typeface="Proxima Nova"/>
                <a:ea typeface="Proxima Nova"/>
                <a:cs typeface="Proxima Nova"/>
                <a:sym typeface="Proxima Nova"/>
              </a:rPr>
              <a:t>Objectives</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Encourage mode shift from SOV commuting to carpooling</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Facilitate carpooling with free </a:t>
            </a:r>
            <a:r>
              <a:rPr lang="en" sz="1600" dirty="0" err="1">
                <a:solidFill>
                  <a:schemeClr val="dk1"/>
                </a:solidFill>
                <a:latin typeface="Proxima Nova"/>
                <a:ea typeface="Proxima Nova"/>
                <a:cs typeface="Proxima Nova"/>
                <a:sym typeface="Proxima Nova"/>
              </a:rPr>
              <a:t>ridematching</a:t>
            </a:r>
            <a:r>
              <a:rPr lang="en" sz="1600" dirty="0">
                <a:solidFill>
                  <a:schemeClr val="dk1"/>
                </a:solidFill>
                <a:latin typeface="Proxima Nova"/>
                <a:ea typeface="Proxima Nova"/>
                <a:cs typeface="Proxima Nova"/>
                <a:sym typeface="Proxima Nova"/>
              </a:rPr>
              <a:t> services</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Encourage mode shift to all sustainable transportation methods by promoting and facilitating free GRH support services</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Retain confidence in sustainable commuter activity through continued GRH support</a:t>
            </a:r>
            <a:endParaRPr sz="1600" dirty="0">
              <a:solidFill>
                <a:schemeClr val="dk1"/>
              </a:solidFill>
              <a:latin typeface="Proxima Nova"/>
              <a:ea typeface="Proxima Nova"/>
              <a:cs typeface="Proxima Nova"/>
              <a:sym typeface="Proxima Nova"/>
            </a:endParaRPr>
          </a:p>
          <a:p>
            <a:pPr marL="0" lvl="0" indent="0" algn="l" rtl="0">
              <a:lnSpc>
                <a:spcPct val="115000"/>
              </a:lnSpc>
              <a:spcBef>
                <a:spcPts val="0"/>
              </a:spcBef>
              <a:spcAft>
                <a:spcPts val="0"/>
              </a:spcAft>
              <a:buNone/>
            </a:pPr>
            <a:endParaRPr sz="1600" dirty="0">
              <a:solidFill>
                <a:srgbClr val="FFFFFF"/>
              </a:solidFill>
              <a:latin typeface="Proxima Nova"/>
              <a:ea typeface="Proxima Nova"/>
              <a:cs typeface="Proxima Nova"/>
              <a:sym typeface="Proxima Nov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187"/>
        <p:cNvGrpSpPr/>
        <p:nvPr/>
      </p:nvGrpSpPr>
      <p:grpSpPr>
        <a:xfrm>
          <a:off x="0" y="0"/>
          <a:ext cx="0" cy="0"/>
          <a:chOff x="0" y="0"/>
          <a:chExt cx="0" cy="0"/>
        </a:xfrm>
      </p:grpSpPr>
      <p:sp>
        <p:nvSpPr>
          <p:cNvPr id="188" name="Google Shape;188;p26"/>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MEDIA ALLOCATION</a:t>
            </a:r>
            <a:endParaRPr sz="2200" b="1">
              <a:solidFill>
                <a:srgbClr val="FFFFFF"/>
              </a:solidFill>
              <a:latin typeface="Proxima Nova"/>
              <a:ea typeface="Proxima Nova"/>
              <a:cs typeface="Proxima Nova"/>
              <a:sym typeface="Proxima Nova"/>
            </a:endParaRPr>
          </a:p>
          <a:p>
            <a:pPr marL="0" lvl="0" indent="0" algn="l" rtl="0">
              <a:spcBef>
                <a:spcPts val="0"/>
              </a:spcBef>
              <a:spcAft>
                <a:spcPts val="0"/>
              </a:spcAft>
              <a:buNone/>
            </a:pPr>
            <a:r>
              <a:rPr lang="en" sz="1800" b="1">
                <a:solidFill>
                  <a:srgbClr val="FFFFFF"/>
                </a:solidFill>
                <a:latin typeface="Proxima Nova"/>
                <a:ea typeface="Proxima Nova"/>
                <a:cs typeface="Proxima Nova"/>
                <a:sym typeface="Proxima Nova"/>
              </a:rPr>
              <a:t>Ridematch</a:t>
            </a:r>
            <a:endParaRPr sz="1800" b="1">
              <a:solidFill>
                <a:srgbClr val="FFFFFF"/>
              </a:solidFill>
              <a:latin typeface="Proxima Nova"/>
              <a:ea typeface="Proxima Nova"/>
              <a:cs typeface="Proxima Nova"/>
              <a:sym typeface="Proxima Nova"/>
            </a:endParaRPr>
          </a:p>
        </p:txBody>
      </p:sp>
      <p:sp>
        <p:nvSpPr>
          <p:cNvPr id="189" name="Google Shape;189;p26"/>
          <p:cNvSpPr txBox="1"/>
          <p:nvPr/>
        </p:nvSpPr>
        <p:spPr>
          <a:xfrm>
            <a:off x="609600" y="1401300"/>
            <a:ext cx="2289000" cy="34758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200">
                <a:solidFill>
                  <a:schemeClr val="dk1"/>
                </a:solidFill>
                <a:latin typeface="Proxima Nova"/>
                <a:ea typeface="Proxima Nova"/>
                <a:cs typeface="Proxima Nova"/>
                <a:sym typeface="Proxima Nova"/>
              </a:rPr>
              <a:t>Traditional Radio</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Streaming Radio/Podcasting</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Digital Display</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Streaming Networks (Video)</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Social Media</a:t>
            </a:r>
            <a:endParaRPr sz="1200">
              <a:solidFill>
                <a:schemeClr val="dk1"/>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Total </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Value Added</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lvl="0" indent="0" algn="l" rtl="0">
              <a:lnSpc>
                <a:spcPct val="116727"/>
              </a:lnSpc>
              <a:spcBef>
                <a:spcPts val="1000"/>
              </a:spcBef>
              <a:spcAft>
                <a:spcPts val="0"/>
              </a:spcAft>
              <a:buNone/>
            </a:pPr>
            <a:endParaRPr sz="1200">
              <a:solidFill>
                <a:srgbClr val="FFFFFF"/>
              </a:solidFill>
              <a:latin typeface="Proxima Nova"/>
              <a:ea typeface="Proxima Nova"/>
              <a:cs typeface="Proxima Nova"/>
              <a:sym typeface="Proxima Nova"/>
            </a:endParaRPr>
          </a:p>
          <a:p>
            <a:pPr marL="0" marR="0" lvl="0" indent="0" algn="l" rtl="0">
              <a:lnSpc>
                <a:spcPct val="100000"/>
              </a:lnSpc>
              <a:spcBef>
                <a:spcPts val="0"/>
              </a:spcBef>
              <a:spcAft>
                <a:spcPts val="1000"/>
              </a:spcAft>
              <a:buNone/>
            </a:pPr>
            <a:endParaRPr sz="1200" b="1">
              <a:solidFill>
                <a:srgbClr val="FFFFFF"/>
              </a:solidFill>
              <a:latin typeface="Proxima Nova"/>
              <a:ea typeface="Proxima Nova"/>
              <a:cs typeface="Proxima Nova"/>
              <a:sym typeface="Proxima Nova"/>
            </a:endParaRPr>
          </a:p>
        </p:txBody>
      </p:sp>
      <p:sp>
        <p:nvSpPr>
          <p:cNvPr id="190" name="Google Shape;190;p26"/>
          <p:cNvSpPr txBox="1"/>
          <p:nvPr/>
        </p:nvSpPr>
        <p:spPr>
          <a:xfrm>
            <a:off x="2740322" y="1401300"/>
            <a:ext cx="1161900" cy="27936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None/>
            </a:pPr>
            <a:r>
              <a:rPr lang="en" sz="1200">
                <a:solidFill>
                  <a:srgbClr val="FFFFFF"/>
                </a:solidFill>
                <a:latin typeface="Proxima Nova"/>
                <a:ea typeface="Proxima Nova"/>
                <a:cs typeface="Proxima Nova"/>
                <a:sym typeface="Proxima Nova"/>
              </a:rPr>
              <a:t>$126,416</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$34,850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$110,000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$60,000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$44,000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$375,266</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1000"/>
              </a:spcAft>
              <a:buNone/>
            </a:pPr>
            <a:r>
              <a:rPr lang="en" sz="1200">
                <a:solidFill>
                  <a:srgbClr val="FFFFFF"/>
                </a:solidFill>
                <a:latin typeface="Proxima Nova"/>
                <a:ea typeface="Proxima Nova"/>
                <a:cs typeface="Proxima Nova"/>
                <a:sym typeface="Proxima Nova"/>
              </a:rPr>
              <a:t>+$11,550</a:t>
            </a:r>
            <a:endParaRPr sz="1200">
              <a:solidFill>
                <a:srgbClr val="FFFFFF"/>
              </a:solidFill>
              <a:latin typeface="Proxima Nova"/>
              <a:ea typeface="Proxima Nova"/>
              <a:cs typeface="Proxima Nova"/>
              <a:sym typeface="Proxima Nova"/>
            </a:endParaRPr>
          </a:p>
        </p:txBody>
      </p:sp>
      <p:pic>
        <p:nvPicPr>
          <p:cNvPr id="191" name="Google Shape;191;p26"/>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192" name="Google Shape;192;p26"/>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193" name="Google Shape;193;p26"/>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endParaRPr sz="23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194" name="Google Shape;194;p26" title="Points scored"/>
          <p:cNvPicPr preferRelativeResize="0"/>
          <p:nvPr/>
        </p:nvPicPr>
        <p:blipFill>
          <a:blip r:embed="rId5">
            <a:alphaModFix/>
          </a:blip>
          <a:stretch>
            <a:fillRect/>
          </a:stretch>
        </p:blipFill>
        <p:spPr>
          <a:xfrm>
            <a:off x="4054622" y="1020300"/>
            <a:ext cx="4936977" cy="305269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198"/>
        <p:cNvGrpSpPr/>
        <p:nvPr/>
      </p:nvGrpSpPr>
      <p:grpSpPr>
        <a:xfrm>
          <a:off x="0" y="0"/>
          <a:ext cx="0" cy="0"/>
          <a:chOff x="0" y="0"/>
          <a:chExt cx="0" cy="0"/>
        </a:xfrm>
      </p:grpSpPr>
      <p:sp>
        <p:nvSpPr>
          <p:cNvPr id="199" name="Google Shape;199;p27"/>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MEDIA ALLOCATION</a:t>
            </a:r>
            <a:endParaRPr sz="2200" b="1">
              <a:solidFill>
                <a:srgbClr val="FFFFFF"/>
              </a:solidFill>
              <a:latin typeface="Proxima Nova"/>
              <a:ea typeface="Proxima Nova"/>
              <a:cs typeface="Proxima Nova"/>
              <a:sym typeface="Proxima Nova"/>
            </a:endParaRPr>
          </a:p>
          <a:p>
            <a:pPr marL="0" lvl="0" indent="0" algn="l" rtl="0">
              <a:spcBef>
                <a:spcPts val="0"/>
              </a:spcBef>
              <a:spcAft>
                <a:spcPts val="0"/>
              </a:spcAft>
              <a:buNone/>
            </a:pPr>
            <a:r>
              <a:rPr lang="en" sz="1800" b="1">
                <a:solidFill>
                  <a:srgbClr val="FFFFFF"/>
                </a:solidFill>
                <a:latin typeface="Proxima Nova"/>
                <a:ea typeface="Proxima Nova"/>
                <a:cs typeface="Proxima Nova"/>
                <a:sym typeface="Proxima Nova"/>
              </a:rPr>
              <a:t>Guaranteed Ride Home</a:t>
            </a:r>
            <a:endParaRPr sz="1800" b="1">
              <a:solidFill>
                <a:srgbClr val="FFFFFF"/>
              </a:solidFill>
              <a:latin typeface="Proxima Nova"/>
              <a:ea typeface="Proxima Nova"/>
              <a:cs typeface="Proxima Nova"/>
              <a:sym typeface="Proxima Nova"/>
            </a:endParaRPr>
          </a:p>
        </p:txBody>
      </p:sp>
      <p:pic>
        <p:nvPicPr>
          <p:cNvPr id="200" name="Google Shape;200;p27"/>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201" name="Google Shape;201;p27"/>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202" name="Google Shape;202;p27"/>
          <p:cNvSpPr txBox="1"/>
          <p:nvPr/>
        </p:nvSpPr>
        <p:spPr>
          <a:xfrm>
            <a:off x="609600" y="1401300"/>
            <a:ext cx="2289000" cy="34758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200">
                <a:solidFill>
                  <a:schemeClr val="dk1"/>
                </a:solidFill>
                <a:latin typeface="Proxima Nova"/>
                <a:ea typeface="Proxima Nova"/>
                <a:cs typeface="Proxima Nova"/>
                <a:sym typeface="Proxima Nova"/>
              </a:rPr>
              <a:t>Traditional Radio</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Streaming Radio/Podcasting</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Digital Display</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Streaming Networks (Video)</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Social Media</a:t>
            </a:r>
            <a:endParaRPr sz="1200">
              <a:solidFill>
                <a:schemeClr val="dk1"/>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Total </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Value Added</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lvl="0" indent="0" algn="l" rtl="0">
              <a:lnSpc>
                <a:spcPct val="116727"/>
              </a:lnSpc>
              <a:spcBef>
                <a:spcPts val="1000"/>
              </a:spcBef>
              <a:spcAft>
                <a:spcPts val="0"/>
              </a:spcAft>
              <a:buNone/>
            </a:pPr>
            <a:endParaRPr sz="1200">
              <a:solidFill>
                <a:srgbClr val="FFFFFF"/>
              </a:solidFill>
              <a:latin typeface="Proxima Nova"/>
              <a:ea typeface="Proxima Nova"/>
              <a:cs typeface="Proxima Nova"/>
              <a:sym typeface="Proxima Nova"/>
            </a:endParaRPr>
          </a:p>
          <a:p>
            <a:pPr marL="0" marR="0" lvl="0" indent="0" algn="l" rtl="0">
              <a:lnSpc>
                <a:spcPct val="100000"/>
              </a:lnSpc>
              <a:spcBef>
                <a:spcPts val="0"/>
              </a:spcBef>
              <a:spcAft>
                <a:spcPts val="1000"/>
              </a:spcAft>
              <a:buNone/>
            </a:pPr>
            <a:endParaRPr sz="1200" b="1">
              <a:solidFill>
                <a:srgbClr val="FFFFFF"/>
              </a:solidFill>
              <a:latin typeface="Proxima Nova"/>
              <a:ea typeface="Proxima Nova"/>
              <a:cs typeface="Proxima Nova"/>
              <a:sym typeface="Proxima Nova"/>
            </a:endParaRPr>
          </a:p>
        </p:txBody>
      </p:sp>
      <p:sp>
        <p:nvSpPr>
          <p:cNvPr id="203" name="Google Shape;203;p27"/>
          <p:cNvSpPr txBox="1"/>
          <p:nvPr/>
        </p:nvSpPr>
        <p:spPr>
          <a:xfrm>
            <a:off x="2736679" y="1401300"/>
            <a:ext cx="1161900" cy="27936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None/>
            </a:pPr>
            <a:r>
              <a:rPr lang="en" sz="1200">
                <a:solidFill>
                  <a:srgbClr val="FFFFFF"/>
                </a:solidFill>
                <a:latin typeface="Proxima Nova"/>
                <a:ea typeface="Proxima Nova"/>
                <a:cs typeface="Proxima Nova"/>
                <a:sym typeface="Proxima Nova"/>
              </a:rPr>
              <a:t>$85,638</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$19,975</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$72,000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$40,000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$30,000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$247,613</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1000"/>
              </a:spcAft>
              <a:buNone/>
            </a:pPr>
            <a:r>
              <a:rPr lang="en" sz="1200">
                <a:solidFill>
                  <a:srgbClr val="FFFFFF"/>
                </a:solidFill>
                <a:latin typeface="Proxima Nova"/>
                <a:ea typeface="Proxima Nova"/>
                <a:cs typeface="Proxima Nova"/>
                <a:sym typeface="Proxima Nova"/>
              </a:rPr>
              <a:t>+$5,625</a:t>
            </a:r>
            <a:endParaRPr sz="1200">
              <a:solidFill>
                <a:srgbClr val="FFFFFF"/>
              </a:solidFill>
              <a:latin typeface="Proxima Nova"/>
              <a:ea typeface="Proxima Nova"/>
              <a:cs typeface="Proxima Nova"/>
              <a:sym typeface="Proxima Nova"/>
            </a:endParaRPr>
          </a:p>
        </p:txBody>
      </p:sp>
      <p:sp>
        <p:nvSpPr>
          <p:cNvPr id="204" name="Google Shape;204;p27"/>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endParaRPr sz="23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05" name="Google Shape;205;p27" title="Points scored"/>
          <p:cNvPicPr preferRelativeResize="0"/>
          <p:nvPr/>
        </p:nvPicPr>
        <p:blipFill>
          <a:blip r:embed="rId5">
            <a:alphaModFix/>
          </a:blip>
          <a:stretch>
            <a:fillRect/>
          </a:stretch>
        </p:blipFill>
        <p:spPr>
          <a:xfrm>
            <a:off x="4050979" y="1020300"/>
            <a:ext cx="4940619" cy="305494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209"/>
        <p:cNvGrpSpPr/>
        <p:nvPr/>
      </p:nvGrpSpPr>
      <p:grpSpPr>
        <a:xfrm>
          <a:off x="0" y="0"/>
          <a:ext cx="0" cy="0"/>
          <a:chOff x="0" y="0"/>
          <a:chExt cx="0" cy="0"/>
        </a:xfrm>
      </p:grpSpPr>
      <p:sp>
        <p:nvSpPr>
          <p:cNvPr id="210" name="Google Shape;210;p28"/>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MEDIA ALLOCATION</a:t>
            </a:r>
            <a:endParaRPr sz="2200" b="1">
              <a:solidFill>
                <a:srgbClr val="FFFFFF"/>
              </a:solidFill>
              <a:latin typeface="Proxima Nova"/>
              <a:ea typeface="Proxima Nova"/>
              <a:cs typeface="Proxima Nova"/>
              <a:sym typeface="Proxima Nova"/>
            </a:endParaRPr>
          </a:p>
          <a:p>
            <a:pPr marL="0" lvl="0" indent="0" algn="l" rtl="0">
              <a:spcBef>
                <a:spcPts val="0"/>
              </a:spcBef>
              <a:spcAft>
                <a:spcPts val="0"/>
              </a:spcAft>
              <a:buNone/>
            </a:pPr>
            <a:r>
              <a:rPr lang="en" sz="1800" b="1">
                <a:solidFill>
                  <a:srgbClr val="FFFFFF"/>
                </a:solidFill>
                <a:latin typeface="Proxima Nova"/>
                <a:ea typeface="Proxima Nova"/>
                <a:cs typeface="Proxima Nova"/>
                <a:sym typeface="Proxima Nova"/>
              </a:rPr>
              <a:t>Guaranteed Ride Home - Baltimore</a:t>
            </a:r>
            <a:endParaRPr sz="1800" b="1">
              <a:solidFill>
                <a:srgbClr val="FFFFFF"/>
              </a:solidFill>
              <a:latin typeface="Proxima Nova"/>
              <a:ea typeface="Proxima Nova"/>
              <a:cs typeface="Proxima Nova"/>
              <a:sym typeface="Proxima Nova"/>
            </a:endParaRPr>
          </a:p>
        </p:txBody>
      </p:sp>
      <p:sp>
        <p:nvSpPr>
          <p:cNvPr id="211" name="Google Shape;211;p28"/>
          <p:cNvSpPr txBox="1"/>
          <p:nvPr/>
        </p:nvSpPr>
        <p:spPr>
          <a:xfrm>
            <a:off x="609600" y="1477500"/>
            <a:ext cx="2289000" cy="34758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200">
                <a:solidFill>
                  <a:schemeClr val="dk1"/>
                </a:solidFill>
                <a:latin typeface="Proxima Nova"/>
                <a:ea typeface="Proxima Nova"/>
                <a:cs typeface="Proxima Nova"/>
                <a:sym typeface="Proxima Nova"/>
              </a:rPr>
              <a:t>Digital Display Ads</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Social Media</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Total </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lvl="0" indent="0" algn="l" rtl="0">
              <a:spcBef>
                <a:spcPts val="1000"/>
              </a:spcBef>
              <a:spcAft>
                <a:spcPts val="0"/>
              </a:spcAft>
              <a:buNone/>
            </a:pPr>
            <a:r>
              <a:rPr lang="en" sz="1200" b="1">
                <a:solidFill>
                  <a:schemeClr val="dk1"/>
                </a:solidFill>
                <a:latin typeface="Proxima Nova"/>
                <a:ea typeface="Proxima Nova"/>
                <a:cs typeface="Proxima Nova"/>
                <a:sym typeface="Proxima Nova"/>
              </a:rPr>
              <a:t>Value Added</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lvl="0" indent="0" algn="l" rtl="0">
              <a:lnSpc>
                <a:spcPct val="116727"/>
              </a:lnSpc>
              <a:spcBef>
                <a:spcPts val="1000"/>
              </a:spcBef>
              <a:spcAft>
                <a:spcPts val="0"/>
              </a:spcAft>
              <a:buNone/>
            </a:pPr>
            <a:endParaRPr sz="1200">
              <a:solidFill>
                <a:srgbClr val="FFFFFF"/>
              </a:solidFill>
              <a:latin typeface="Proxima Nova"/>
              <a:ea typeface="Proxima Nova"/>
              <a:cs typeface="Proxima Nova"/>
              <a:sym typeface="Proxima Nova"/>
            </a:endParaRPr>
          </a:p>
          <a:p>
            <a:pPr marL="0" marR="0" lvl="0" indent="0" algn="l" rtl="0">
              <a:lnSpc>
                <a:spcPct val="100000"/>
              </a:lnSpc>
              <a:spcBef>
                <a:spcPts val="0"/>
              </a:spcBef>
              <a:spcAft>
                <a:spcPts val="1000"/>
              </a:spcAft>
              <a:buNone/>
            </a:pPr>
            <a:endParaRPr sz="1200" b="1">
              <a:solidFill>
                <a:srgbClr val="FFFFFF"/>
              </a:solidFill>
              <a:latin typeface="Proxima Nova"/>
              <a:ea typeface="Proxima Nova"/>
              <a:cs typeface="Proxima Nova"/>
              <a:sym typeface="Proxima Nova"/>
            </a:endParaRPr>
          </a:p>
        </p:txBody>
      </p:sp>
      <p:sp>
        <p:nvSpPr>
          <p:cNvPr id="212" name="Google Shape;212;p28"/>
          <p:cNvSpPr txBox="1"/>
          <p:nvPr/>
        </p:nvSpPr>
        <p:spPr>
          <a:xfrm>
            <a:off x="2122272" y="1477500"/>
            <a:ext cx="1161900" cy="27936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200">
                <a:solidFill>
                  <a:schemeClr val="dk1"/>
                </a:solidFill>
                <a:latin typeface="Proxima Nova"/>
                <a:ea typeface="Proxima Nova"/>
                <a:cs typeface="Proxima Nova"/>
                <a:sym typeface="Proxima Nova"/>
              </a:rPr>
              <a:t>$14,750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$9,000	</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$23,750</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lvl="0" indent="0" algn="l" rtl="0">
              <a:spcBef>
                <a:spcPts val="1000"/>
              </a:spcBef>
              <a:spcAft>
                <a:spcPts val="1000"/>
              </a:spcAft>
              <a:buNone/>
            </a:pPr>
            <a:r>
              <a:rPr lang="en" sz="1200">
                <a:solidFill>
                  <a:schemeClr val="dk1"/>
                </a:solidFill>
                <a:latin typeface="Proxima Nova"/>
                <a:ea typeface="Proxima Nova"/>
                <a:cs typeface="Proxima Nova"/>
                <a:sym typeface="Proxima Nova"/>
              </a:rPr>
              <a:t>TBD</a:t>
            </a:r>
            <a:endParaRPr sz="1200" b="1">
              <a:solidFill>
                <a:srgbClr val="FFFFFF"/>
              </a:solidFill>
              <a:latin typeface="Proxima Nova"/>
              <a:ea typeface="Proxima Nova"/>
              <a:cs typeface="Proxima Nova"/>
              <a:sym typeface="Proxima Nova"/>
            </a:endParaRPr>
          </a:p>
        </p:txBody>
      </p:sp>
      <p:pic>
        <p:nvPicPr>
          <p:cNvPr id="213" name="Google Shape;213;p28"/>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214" name="Google Shape;214;p28"/>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215" name="Google Shape;215;p28"/>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endParaRPr sz="23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16" name="Google Shape;216;p28" title="Points scored"/>
          <p:cNvPicPr preferRelativeResize="0"/>
          <p:nvPr/>
        </p:nvPicPr>
        <p:blipFill>
          <a:blip r:embed="rId5">
            <a:alphaModFix/>
          </a:blip>
          <a:stretch>
            <a:fillRect/>
          </a:stretch>
        </p:blipFill>
        <p:spPr>
          <a:xfrm>
            <a:off x="3436572" y="1020300"/>
            <a:ext cx="5555028" cy="343485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220"/>
        <p:cNvGrpSpPr/>
        <p:nvPr/>
      </p:nvGrpSpPr>
      <p:grpSpPr>
        <a:xfrm>
          <a:off x="0" y="0"/>
          <a:ext cx="0" cy="0"/>
          <a:chOff x="0" y="0"/>
          <a:chExt cx="0" cy="0"/>
        </a:xfrm>
      </p:grpSpPr>
      <p:sp>
        <p:nvSpPr>
          <p:cNvPr id="221" name="Google Shape;221;p29"/>
          <p:cNvSpPr txBox="1"/>
          <p:nvPr/>
        </p:nvSpPr>
        <p:spPr>
          <a:xfrm>
            <a:off x="609600" y="0"/>
            <a:ext cx="4245600" cy="10356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Stakeholder Survey Findings</a:t>
            </a:r>
            <a:endParaRPr sz="2200" b="1">
              <a:solidFill>
                <a:srgbClr val="FFFFFF"/>
              </a:solidFill>
              <a:latin typeface="Proxima Nova"/>
              <a:ea typeface="Proxima Nova"/>
              <a:cs typeface="Proxima Nova"/>
              <a:sym typeface="Proxima Nova"/>
            </a:endParaRPr>
          </a:p>
        </p:txBody>
      </p:sp>
      <p:sp>
        <p:nvSpPr>
          <p:cNvPr id="222" name="Google Shape;222;p29"/>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23" name="Google Shape;223;p29"/>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224" name="Google Shape;224;p29"/>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225" name="Google Shape;225;p29"/>
          <p:cNvSpPr txBox="1"/>
          <p:nvPr/>
        </p:nvSpPr>
        <p:spPr>
          <a:xfrm>
            <a:off x="487550" y="967850"/>
            <a:ext cx="8046900" cy="3516900"/>
          </a:xfrm>
          <a:prstGeom prst="rect">
            <a:avLst/>
          </a:prstGeom>
          <a:noFill/>
          <a:ln>
            <a:noFill/>
          </a:ln>
        </p:spPr>
        <p:txBody>
          <a:bodyPr spcFirstLastPara="1" wrap="square" lIns="0" tIns="0" rIns="0" bIns="0" anchor="t" anchorCtr="0">
            <a:noAutofit/>
          </a:bodyPr>
          <a:lstStyle/>
          <a:p>
            <a:pPr marL="457200" lvl="0" indent="-317500" algn="l" rtl="0">
              <a:lnSpc>
                <a:spcPct val="115000"/>
              </a:lnSpc>
              <a:spcBef>
                <a:spcPts val="500"/>
              </a:spcBef>
              <a:spcAft>
                <a:spcPts val="0"/>
              </a:spcAft>
              <a:buClr>
                <a:schemeClr val="dk1"/>
              </a:buClr>
              <a:buSzPts val="1400"/>
              <a:buFont typeface="Proxima Nova"/>
              <a:buChar char="●"/>
            </a:pPr>
            <a:r>
              <a:rPr lang="en" sz="1600">
                <a:solidFill>
                  <a:schemeClr val="dk1"/>
                </a:solidFill>
                <a:latin typeface="Proxima Nova"/>
                <a:ea typeface="Proxima Nova"/>
                <a:cs typeface="Proxima Nova"/>
                <a:sym typeface="Proxima Nova"/>
              </a:rPr>
              <a:t>Top Carpooling Motivations </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Cost savings</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Time savings</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Stress reduction</a:t>
            </a:r>
            <a:endParaRPr sz="1600">
              <a:solidFill>
                <a:schemeClr val="dk1"/>
              </a:solidFill>
              <a:latin typeface="Proxima Nova"/>
              <a:ea typeface="Proxima Nova"/>
              <a:cs typeface="Proxima Nova"/>
              <a:sym typeface="Proxima Nova"/>
            </a:endParaRPr>
          </a:p>
          <a:p>
            <a:pPr marL="0" lvl="0" indent="0" algn="l" rtl="0">
              <a:lnSpc>
                <a:spcPct val="115000"/>
              </a:lnSpc>
              <a:spcBef>
                <a:spcPts val="0"/>
              </a:spcBef>
              <a:spcAft>
                <a:spcPts val="0"/>
              </a:spcAft>
              <a:buNone/>
            </a:pPr>
            <a:endParaRPr sz="600">
              <a:solidFill>
                <a:schemeClr val="dk1"/>
              </a:solidFill>
              <a:latin typeface="Proxima Nova"/>
              <a:ea typeface="Proxima Nova"/>
              <a:cs typeface="Proxima Nova"/>
              <a:sym typeface="Proxima Nova"/>
            </a:endParaRPr>
          </a:p>
          <a:p>
            <a:pPr marL="457200" lvl="0" indent="-317500" algn="l" rtl="0">
              <a:lnSpc>
                <a:spcPct val="115000"/>
              </a:lnSpc>
              <a:spcBef>
                <a:spcPts val="500"/>
              </a:spcBef>
              <a:spcAft>
                <a:spcPts val="0"/>
              </a:spcAft>
              <a:buClr>
                <a:schemeClr val="dk1"/>
              </a:buClr>
              <a:buSzPts val="1400"/>
              <a:buFont typeface="Proxima Nova"/>
              <a:buChar char="●"/>
            </a:pPr>
            <a:r>
              <a:rPr lang="en" sz="1600">
                <a:solidFill>
                  <a:schemeClr val="dk1"/>
                </a:solidFill>
                <a:latin typeface="Proxima Nova"/>
                <a:ea typeface="Proxima Nova"/>
                <a:cs typeface="Proxima Nova"/>
                <a:sym typeface="Proxima Nova"/>
              </a:rPr>
              <a:t>Key Barriers</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Concerns about riding with strangers</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Not knowing who to carpool with</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Fear of being stranded at work</a:t>
            </a:r>
            <a:endParaRPr sz="1600">
              <a:solidFill>
                <a:schemeClr val="dk1"/>
              </a:solidFill>
              <a:latin typeface="Proxima Nova"/>
              <a:ea typeface="Proxima Nova"/>
              <a:cs typeface="Proxima Nova"/>
              <a:sym typeface="Proxima Nova"/>
            </a:endParaRPr>
          </a:p>
          <a:p>
            <a:pPr marL="914400" lvl="0" indent="0" algn="l" rtl="0">
              <a:lnSpc>
                <a:spcPct val="115000"/>
              </a:lnSpc>
              <a:spcBef>
                <a:spcPts val="0"/>
              </a:spcBef>
              <a:spcAft>
                <a:spcPts val="0"/>
              </a:spcAft>
              <a:buNone/>
            </a:pPr>
            <a:endParaRPr sz="1600">
              <a:solidFill>
                <a:schemeClr val="dk1"/>
              </a:solidFill>
              <a:latin typeface="Proxima Nova"/>
              <a:ea typeface="Proxima Nova"/>
              <a:cs typeface="Proxima Nova"/>
              <a:sym typeface="Proxima Nova"/>
            </a:endParaRPr>
          </a:p>
          <a:p>
            <a:pPr marL="0" lvl="0" indent="0" algn="l" rtl="0">
              <a:lnSpc>
                <a:spcPct val="115000"/>
              </a:lnSpc>
              <a:spcBef>
                <a:spcPts val="0"/>
              </a:spcBef>
              <a:spcAft>
                <a:spcPts val="0"/>
              </a:spcAft>
              <a:buNone/>
            </a:pPr>
            <a:endParaRPr sz="1600">
              <a:solidFill>
                <a:srgbClr val="FFFFFF"/>
              </a:solidFill>
              <a:latin typeface="Proxima Nova"/>
              <a:ea typeface="Proxima Nova"/>
              <a:cs typeface="Proxima Nova"/>
              <a:sym typeface="Proxima Nov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229"/>
        <p:cNvGrpSpPr/>
        <p:nvPr/>
      </p:nvGrpSpPr>
      <p:grpSpPr>
        <a:xfrm>
          <a:off x="0" y="0"/>
          <a:ext cx="0" cy="0"/>
          <a:chOff x="0" y="0"/>
          <a:chExt cx="0" cy="0"/>
        </a:xfrm>
      </p:grpSpPr>
      <p:sp>
        <p:nvSpPr>
          <p:cNvPr id="230" name="Google Shape;230;p30"/>
          <p:cNvSpPr txBox="1"/>
          <p:nvPr/>
        </p:nvSpPr>
        <p:spPr>
          <a:xfrm>
            <a:off x="609600" y="0"/>
            <a:ext cx="4245600" cy="10356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Transportation Behavior Change </a:t>
            </a:r>
            <a:endParaRPr sz="2200" b="1">
              <a:solidFill>
                <a:srgbClr val="FFFFFF"/>
              </a:solidFill>
              <a:latin typeface="Proxima Nova"/>
              <a:ea typeface="Proxima Nova"/>
              <a:cs typeface="Proxima Nova"/>
              <a:sym typeface="Proxima Nova"/>
            </a:endParaRPr>
          </a:p>
        </p:txBody>
      </p:sp>
      <p:sp>
        <p:nvSpPr>
          <p:cNvPr id="231" name="Google Shape;231;p30"/>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32" name="Google Shape;232;p30"/>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233" name="Google Shape;233;p30"/>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234" name="Google Shape;234;p30"/>
          <p:cNvSpPr txBox="1"/>
          <p:nvPr/>
        </p:nvSpPr>
        <p:spPr>
          <a:xfrm>
            <a:off x="609600" y="967850"/>
            <a:ext cx="7743900" cy="31188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500"/>
              </a:spcBef>
              <a:spcAft>
                <a:spcPts val="0"/>
              </a:spcAft>
              <a:buNone/>
            </a:pPr>
            <a:r>
              <a:rPr lang="en" sz="1600">
                <a:solidFill>
                  <a:schemeClr val="dk1"/>
                </a:solidFill>
                <a:latin typeface="Proxima Nova"/>
                <a:ea typeface="Proxima Nova"/>
                <a:cs typeface="Proxima Nova"/>
                <a:sym typeface="Proxima Nova"/>
              </a:rPr>
              <a:t>Flexible marketing approach allows for opportunities to adjust creative and messaging to address shifts in commuter patterns based on external impacts</a:t>
            </a:r>
            <a:endParaRPr sz="1600">
              <a:solidFill>
                <a:schemeClr val="dk1"/>
              </a:solidFill>
              <a:latin typeface="Proxima Nova"/>
              <a:ea typeface="Proxima Nova"/>
              <a:cs typeface="Proxima Nova"/>
              <a:sym typeface="Proxima Nova"/>
            </a:endParaRPr>
          </a:p>
          <a:p>
            <a:pPr marL="457200" lvl="0" indent="-330200" algn="l" rtl="0">
              <a:lnSpc>
                <a:spcPct val="115000"/>
              </a:lnSpc>
              <a:spcBef>
                <a:spcPts val="50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SOC 2025 report released</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New insights into audience motivators (stress from RTO-spurred traffic congestion)</a:t>
            </a:r>
            <a:endParaRPr sz="1600">
              <a:solidFill>
                <a:schemeClr val="dk1"/>
              </a:solidFill>
              <a:latin typeface="Proxima Nova"/>
              <a:ea typeface="Proxima Nova"/>
              <a:cs typeface="Proxima Nova"/>
              <a:sym typeface="Proxima Nova"/>
            </a:endParaRPr>
          </a:p>
          <a:p>
            <a:pPr marL="1371600" lvl="2"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Pivot: Every Moment of Calm</a:t>
            </a:r>
            <a:br>
              <a:rPr lang="en" sz="1600">
                <a:solidFill>
                  <a:schemeClr val="dk1"/>
                </a:solidFill>
                <a:latin typeface="Proxima Nova"/>
                <a:ea typeface="Proxima Nova"/>
                <a:cs typeface="Proxima Nova"/>
                <a:sym typeface="Proxima Nova"/>
              </a:rPr>
            </a:br>
            <a:endParaRPr sz="900">
              <a:solidFill>
                <a:schemeClr val="dk1"/>
              </a:solidFill>
              <a:latin typeface="Proxima Nova"/>
              <a:ea typeface="Proxima Nova"/>
              <a:cs typeface="Proxima Nova"/>
              <a:sym typeface="Proxima Nova"/>
            </a:endParaRPr>
          </a:p>
          <a:p>
            <a:pPr marL="457200" lvl="0"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Gas price cliff (geo-political economic climate)</a:t>
            </a:r>
            <a:endParaRPr sz="160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Prices surge by 30%+</a:t>
            </a:r>
            <a:endParaRPr sz="1600">
              <a:solidFill>
                <a:schemeClr val="dk1"/>
              </a:solidFill>
              <a:latin typeface="Proxima Nova"/>
              <a:ea typeface="Proxima Nova"/>
              <a:cs typeface="Proxima Nova"/>
              <a:sym typeface="Proxima Nova"/>
            </a:endParaRPr>
          </a:p>
          <a:p>
            <a:pPr marL="1371600" lvl="2" indent="-330200" algn="l" rtl="0">
              <a:lnSpc>
                <a:spcPct val="115000"/>
              </a:lnSpc>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Pivot: Every Gallon Saved</a:t>
            </a:r>
            <a:endParaRPr sz="1600">
              <a:solidFill>
                <a:schemeClr val="dk1"/>
              </a:solidFill>
              <a:latin typeface="Proxima Nova"/>
              <a:ea typeface="Proxima Nova"/>
              <a:cs typeface="Proxima Nova"/>
              <a:sym typeface="Proxima Nova"/>
            </a:endParaRPr>
          </a:p>
          <a:p>
            <a:pPr marL="0" lvl="0" indent="0" algn="l" rtl="0">
              <a:lnSpc>
                <a:spcPct val="115000"/>
              </a:lnSpc>
              <a:spcBef>
                <a:spcPts val="0"/>
              </a:spcBef>
              <a:spcAft>
                <a:spcPts val="0"/>
              </a:spcAft>
              <a:buNone/>
            </a:pPr>
            <a:endParaRPr sz="1600">
              <a:solidFill>
                <a:srgbClr val="FFFFFF"/>
              </a:solidFill>
              <a:latin typeface="Proxima Nova"/>
              <a:ea typeface="Proxima Nova"/>
              <a:cs typeface="Proxima Nova"/>
              <a:sym typeface="Proxima Nov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238"/>
        <p:cNvGrpSpPr/>
        <p:nvPr/>
      </p:nvGrpSpPr>
      <p:grpSpPr>
        <a:xfrm>
          <a:off x="0" y="0"/>
          <a:ext cx="0" cy="0"/>
          <a:chOff x="0" y="0"/>
          <a:chExt cx="0" cy="0"/>
        </a:xfrm>
      </p:grpSpPr>
      <p:sp>
        <p:nvSpPr>
          <p:cNvPr id="239" name="Google Shape;239;p31"/>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RIDEMATCH CREATIVE</a:t>
            </a:r>
            <a:endParaRPr sz="1800" b="1">
              <a:solidFill>
                <a:srgbClr val="FFFFFF"/>
              </a:solidFill>
              <a:latin typeface="Proxima Nova"/>
              <a:ea typeface="Proxima Nova"/>
              <a:cs typeface="Proxima Nova"/>
              <a:sym typeface="Proxima Nova"/>
            </a:endParaRPr>
          </a:p>
        </p:txBody>
      </p:sp>
      <p:pic>
        <p:nvPicPr>
          <p:cNvPr id="240" name="Google Shape;240;p31"/>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241" name="Google Shape;241;p31"/>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242" name="Google Shape;242;p31"/>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43" name="Google Shape;243;p31" title="COG_FY26_RideShare_Display Ads_StayCalm_FINAL_320x480.jpg"/>
          <p:cNvPicPr preferRelativeResize="0"/>
          <p:nvPr/>
        </p:nvPicPr>
        <p:blipFill>
          <a:blip r:embed="rId5">
            <a:alphaModFix/>
          </a:blip>
          <a:stretch>
            <a:fillRect/>
          </a:stretch>
        </p:blipFill>
        <p:spPr>
          <a:xfrm>
            <a:off x="4576950" y="1264351"/>
            <a:ext cx="2093875" cy="3140825"/>
          </a:xfrm>
          <a:prstGeom prst="rect">
            <a:avLst/>
          </a:prstGeom>
          <a:noFill/>
          <a:ln>
            <a:noFill/>
          </a:ln>
        </p:spPr>
      </p:pic>
      <p:pic>
        <p:nvPicPr>
          <p:cNvPr id="244" name="Google Shape;244;p31" title="COG_FY26_RideShare_Display Ads_FINAL_300x500.jpg"/>
          <p:cNvPicPr preferRelativeResize="0"/>
          <p:nvPr/>
        </p:nvPicPr>
        <p:blipFill>
          <a:blip r:embed="rId6">
            <a:alphaModFix/>
          </a:blip>
          <a:stretch>
            <a:fillRect/>
          </a:stretch>
        </p:blipFill>
        <p:spPr>
          <a:xfrm>
            <a:off x="2508112" y="1278851"/>
            <a:ext cx="1875800" cy="3126325"/>
          </a:xfrm>
          <a:prstGeom prst="rect">
            <a:avLst/>
          </a:prstGeom>
          <a:noFill/>
          <a:ln>
            <a:noFill/>
          </a:ln>
        </p:spPr>
      </p:pic>
      <p:pic>
        <p:nvPicPr>
          <p:cNvPr id="245" name="Google Shape;245;p31" title="COG_FY26_RideShare_Display Ads_FINAL_300x600.jpg"/>
          <p:cNvPicPr preferRelativeResize="0"/>
          <p:nvPr/>
        </p:nvPicPr>
        <p:blipFill>
          <a:blip r:embed="rId7">
            <a:alphaModFix/>
          </a:blip>
          <a:stretch>
            <a:fillRect/>
          </a:stretch>
        </p:blipFill>
        <p:spPr>
          <a:xfrm>
            <a:off x="744663" y="1287926"/>
            <a:ext cx="1570412" cy="3140824"/>
          </a:xfrm>
          <a:prstGeom prst="rect">
            <a:avLst/>
          </a:prstGeom>
          <a:noFill/>
          <a:ln>
            <a:noFill/>
          </a:ln>
        </p:spPr>
      </p:pic>
      <p:pic>
        <p:nvPicPr>
          <p:cNvPr id="246" name="Google Shape;246;p31" title="COG_FY26_RideShare_Banner Ads_Every Gallon_FINAL_300x600.jpg"/>
          <p:cNvPicPr preferRelativeResize="0"/>
          <p:nvPr/>
        </p:nvPicPr>
        <p:blipFill>
          <a:blip r:embed="rId8">
            <a:alphaModFix/>
          </a:blip>
          <a:stretch>
            <a:fillRect/>
          </a:stretch>
        </p:blipFill>
        <p:spPr>
          <a:xfrm>
            <a:off x="6828938" y="1264364"/>
            <a:ext cx="1570400" cy="31408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250"/>
        <p:cNvGrpSpPr/>
        <p:nvPr/>
      </p:nvGrpSpPr>
      <p:grpSpPr>
        <a:xfrm>
          <a:off x="0" y="0"/>
          <a:ext cx="0" cy="0"/>
          <a:chOff x="0" y="0"/>
          <a:chExt cx="0" cy="0"/>
        </a:xfrm>
      </p:grpSpPr>
      <p:sp>
        <p:nvSpPr>
          <p:cNvPr id="251" name="Google Shape;251;p32"/>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DIGITAL &amp; STREAMING ADS</a:t>
            </a:r>
            <a:endParaRPr sz="1800" b="1">
              <a:solidFill>
                <a:srgbClr val="FFFFFF"/>
              </a:solidFill>
              <a:latin typeface="Proxima Nova"/>
              <a:ea typeface="Proxima Nova"/>
              <a:cs typeface="Proxima Nova"/>
              <a:sym typeface="Proxima Nova"/>
            </a:endParaRPr>
          </a:p>
        </p:txBody>
      </p:sp>
      <p:pic>
        <p:nvPicPr>
          <p:cNvPr id="252" name="Google Shape;252;p32"/>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253" name="Google Shape;253;p32"/>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254" name="Google Shape;254;p32"/>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55" name="Google Shape;255;p32"/>
          <p:cNvPicPr preferRelativeResize="0"/>
          <p:nvPr/>
        </p:nvPicPr>
        <p:blipFill>
          <a:blip r:embed="rId5">
            <a:alphaModFix/>
          </a:blip>
          <a:stretch>
            <a:fillRect/>
          </a:stretch>
        </p:blipFill>
        <p:spPr>
          <a:xfrm>
            <a:off x="152400" y="1020300"/>
            <a:ext cx="2806325" cy="1891200"/>
          </a:xfrm>
          <a:prstGeom prst="rect">
            <a:avLst/>
          </a:prstGeom>
          <a:noFill/>
          <a:ln>
            <a:noFill/>
          </a:ln>
        </p:spPr>
      </p:pic>
      <p:pic>
        <p:nvPicPr>
          <p:cNvPr id="256" name="Google Shape;256;p32"/>
          <p:cNvPicPr preferRelativeResize="0"/>
          <p:nvPr/>
        </p:nvPicPr>
        <p:blipFill>
          <a:blip r:embed="rId6">
            <a:alphaModFix/>
          </a:blip>
          <a:stretch>
            <a:fillRect/>
          </a:stretch>
        </p:blipFill>
        <p:spPr>
          <a:xfrm>
            <a:off x="3033250" y="1020300"/>
            <a:ext cx="2833883" cy="1891200"/>
          </a:xfrm>
          <a:prstGeom prst="rect">
            <a:avLst/>
          </a:prstGeom>
          <a:noFill/>
          <a:ln>
            <a:noFill/>
          </a:ln>
        </p:spPr>
      </p:pic>
      <p:pic>
        <p:nvPicPr>
          <p:cNvPr id="257" name="Google Shape;257;p32"/>
          <p:cNvPicPr preferRelativeResize="0"/>
          <p:nvPr/>
        </p:nvPicPr>
        <p:blipFill>
          <a:blip r:embed="rId7">
            <a:alphaModFix/>
          </a:blip>
          <a:stretch>
            <a:fillRect/>
          </a:stretch>
        </p:blipFill>
        <p:spPr>
          <a:xfrm>
            <a:off x="5736520" y="803400"/>
            <a:ext cx="1619300" cy="2655150"/>
          </a:xfrm>
          <a:prstGeom prst="rect">
            <a:avLst/>
          </a:prstGeom>
          <a:noFill/>
          <a:ln>
            <a:noFill/>
          </a:ln>
        </p:spPr>
      </p:pic>
      <p:pic>
        <p:nvPicPr>
          <p:cNvPr id="258" name="Google Shape;258;p32"/>
          <p:cNvPicPr preferRelativeResize="0"/>
          <p:nvPr/>
        </p:nvPicPr>
        <p:blipFill>
          <a:blip r:embed="rId8">
            <a:alphaModFix/>
          </a:blip>
          <a:stretch>
            <a:fillRect/>
          </a:stretch>
        </p:blipFill>
        <p:spPr>
          <a:xfrm>
            <a:off x="152410" y="2974003"/>
            <a:ext cx="2356473" cy="1698975"/>
          </a:xfrm>
          <a:prstGeom prst="rect">
            <a:avLst/>
          </a:prstGeom>
          <a:noFill/>
          <a:ln>
            <a:noFill/>
          </a:ln>
        </p:spPr>
      </p:pic>
      <p:pic>
        <p:nvPicPr>
          <p:cNvPr id="259" name="Google Shape;259;p32"/>
          <p:cNvPicPr preferRelativeResize="0"/>
          <p:nvPr/>
        </p:nvPicPr>
        <p:blipFill>
          <a:blip r:embed="rId9">
            <a:alphaModFix/>
          </a:blip>
          <a:stretch>
            <a:fillRect/>
          </a:stretch>
        </p:blipFill>
        <p:spPr>
          <a:xfrm>
            <a:off x="5784566" y="3122225"/>
            <a:ext cx="2844063" cy="1698975"/>
          </a:xfrm>
          <a:prstGeom prst="rect">
            <a:avLst/>
          </a:prstGeom>
          <a:noFill/>
          <a:ln>
            <a:noFill/>
          </a:ln>
        </p:spPr>
      </p:pic>
      <p:pic>
        <p:nvPicPr>
          <p:cNvPr id="260" name="Google Shape;260;p32"/>
          <p:cNvPicPr preferRelativeResize="0"/>
          <p:nvPr/>
        </p:nvPicPr>
        <p:blipFill>
          <a:blip r:embed="rId10">
            <a:alphaModFix/>
          </a:blip>
          <a:stretch>
            <a:fillRect/>
          </a:stretch>
        </p:blipFill>
        <p:spPr>
          <a:xfrm>
            <a:off x="7113875" y="940088"/>
            <a:ext cx="1420525" cy="2381773"/>
          </a:xfrm>
          <a:prstGeom prst="rect">
            <a:avLst/>
          </a:prstGeom>
          <a:noFill/>
          <a:ln>
            <a:noFill/>
          </a:ln>
        </p:spPr>
      </p:pic>
      <p:pic>
        <p:nvPicPr>
          <p:cNvPr id="261" name="Google Shape;261;p32"/>
          <p:cNvPicPr preferRelativeResize="0"/>
          <p:nvPr/>
        </p:nvPicPr>
        <p:blipFill>
          <a:blip r:embed="rId11">
            <a:alphaModFix/>
          </a:blip>
          <a:stretch>
            <a:fillRect/>
          </a:stretch>
        </p:blipFill>
        <p:spPr>
          <a:xfrm>
            <a:off x="1937200" y="2670500"/>
            <a:ext cx="4468099" cy="25133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265"/>
        <p:cNvGrpSpPr/>
        <p:nvPr/>
      </p:nvGrpSpPr>
      <p:grpSpPr>
        <a:xfrm>
          <a:off x="0" y="0"/>
          <a:ext cx="0" cy="0"/>
          <a:chOff x="0" y="0"/>
          <a:chExt cx="0" cy="0"/>
        </a:xfrm>
      </p:grpSpPr>
      <p:sp>
        <p:nvSpPr>
          <p:cNvPr id="266" name="Google Shape;266;p33"/>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ESPN PUSHDOWN BANNER ADS</a:t>
            </a:r>
            <a:endParaRPr sz="1800" b="1">
              <a:solidFill>
                <a:srgbClr val="FFFFFF"/>
              </a:solidFill>
              <a:latin typeface="Proxima Nova"/>
              <a:ea typeface="Proxima Nova"/>
              <a:cs typeface="Proxima Nova"/>
              <a:sym typeface="Proxima Nova"/>
            </a:endParaRPr>
          </a:p>
        </p:txBody>
      </p:sp>
      <p:pic>
        <p:nvPicPr>
          <p:cNvPr id="267" name="Google Shape;267;p33"/>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268" name="Google Shape;268;p33"/>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269" name="Google Shape;269;p33"/>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70" name="Google Shape;270;p33"/>
          <p:cNvPicPr preferRelativeResize="0"/>
          <p:nvPr/>
        </p:nvPicPr>
        <p:blipFill>
          <a:blip r:embed="rId5">
            <a:alphaModFix/>
          </a:blip>
          <a:stretch>
            <a:fillRect/>
          </a:stretch>
        </p:blipFill>
        <p:spPr>
          <a:xfrm>
            <a:off x="235588" y="1042172"/>
            <a:ext cx="2991750" cy="2043699"/>
          </a:xfrm>
          <a:prstGeom prst="rect">
            <a:avLst/>
          </a:prstGeom>
          <a:noFill/>
          <a:ln>
            <a:noFill/>
          </a:ln>
        </p:spPr>
      </p:pic>
      <p:pic>
        <p:nvPicPr>
          <p:cNvPr id="271" name="Google Shape;271;p33"/>
          <p:cNvPicPr preferRelativeResize="0"/>
          <p:nvPr/>
        </p:nvPicPr>
        <p:blipFill>
          <a:blip r:embed="rId6">
            <a:alphaModFix/>
          </a:blip>
          <a:stretch>
            <a:fillRect/>
          </a:stretch>
        </p:blipFill>
        <p:spPr>
          <a:xfrm>
            <a:off x="3321535" y="1076572"/>
            <a:ext cx="2393209" cy="2043700"/>
          </a:xfrm>
          <a:prstGeom prst="rect">
            <a:avLst/>
          </a:prstGeom>
          <a:noFill/>
          <a:ln>
            <a:noFill/>
          </a:ln>
        </p:spPr>
      </p:pic>
      <p:pic>
        <p:nvPicPr>
          <p:cNvPr id="272" name="Google Shape;272;p33"/>
          <p:cNvPicPr preferRelativeResize="0"/>
          <p:nvPr/>
        </p:nvPicPr>
        <p:blipFill>
          <a:blip r:embed="rId7">
            <a:alphaModFix/>
          </a:blip>
          <a:stretch>
            <a:fillRect/>
          </a:stretch>
        </p:blipFill>
        <p:spPr>
          <a:xfrm>
            <a:off x="5812438" y="1076572"/>
            <a:ext cx="3095987" cy="2043700"/>
          </a:xfrm>
          <a:prstGeom prst="rect">
            <a:avLst/>
          </a:prstGeom>
          <a:noFill/>
          <a:ln>
            <a:noFill/>
          </a:ln>
        </p:spPr>
      </p:pic>
      <p:pic>
        <p:nvPicPr>
          <p:cNvPr id="273" name="Google Shape;273;p33"/>
          <p:cNvPicPr preferRelativeResize="0"/>
          <p:nvPr/>
        </p:nvPicPr>
        <p:blipFill>
          <a:blip r:embed="rId8">
            <a:alphaModFix/>
          </a:blip>
          <a:stretch>
            <a:fillRect/>
          </a:stretch>
        </p:blipFill>
        <p:spPr>
          <a:xfrm>
            <a:off x="2566025" y="3213931"/>
            <a:ext cx="3741349" cy="17362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277"/>
        <p:cNvGrpSpPr/>
        <p:nvPr/>
      </p:nvGrpSpPr>
      <p:grpSpPr>
        <a:xfrm>
          <a:off x="0" y="0"/>
          <a:ext cx="0" cy="0"/>
          <a:chOff x="0" y="0"/>
          <a:chExt cx="0" cy="0"/>
        </a:xfrm>
      </p:grpSpPr>
      <p:sp>
        <p:nvSpPr>
          <p:cNvPr id="278" name="Google Shape;278;p34"/>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STREAMING &amp; YOUTUBE VIDEO</a:t>
            </a: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279" name="Google Shape;279;p34"/>
          <p:cNvPicPr preferRelativeResize="0"/>
          <p:nvPr/>
        </p:nvPicPr>
        <p:blipFill>
          <a:blip r:embed="rId4">
            <a:alphaModFix/>
          </a:blip>
          <a:stretch>
            <a:fillRect/>
          </a:stretch>
        </p:blipFill>
        <p:spPr>
          <a:xfrm>
            <a:off x="319888" y="4705213"/>
            <a:ext cx="1719072" cy="156279"/>
          </a:xfrm>
          <a:prstGeom prst="rect">
            <a:avLst/>
          </a:prstGeom>
          <a:noFill/>
          <a:ln>
            <a:noFill/>
          </a:ln>
        </p:spPr>
      </p:pic>
      <p:pic>
        <p:nvPicPr>
          <p:cNvPr id="280" name="Google Shape;280;p34"/>
          <p:cNvPicPr preferRelativeResize="0"/>
          <p:nvPr/>
        </p:nvPicPr>
        <p:blipFill>
          <a:blip r:embed="rId5">
            <a:alphaModFix/>
          </a:blip>
          <a:stretch>
            <a:fillRect/>
          </a:stretch>
        </p:blipFill>
        <p:spPr>
          <a:xfrm>
            <a:off x="6948331" y="4658074"/>
            <a:ext cx="1875782" cy="256825"/>
          </a:xfrm>
          <a:prstGeom prst="rect">
            <a:avLst/>
          </a:prstGeom>
          <a:noFill/>
          <a:ln>
            <a:noFill/>
          </a:ln>
        </p:spPr>
      </p:pic>
      <p:sp>
        <p:nvSpPr>
          <p:cNvPr id="281" name="Google Shape;281;p34"/>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 name="Online Media 1" descr="Carpooling. Every dollar saved, every friend made.">
            <a:hlinkClick r:id="" action="ppaction://media"/>
            <a:extLst>
              <a:ext uri="{FF2B5EF4-FFF2-40B4-BE49-F238E27FC236}">
                <a16:creationId xmlns:a16="http://schemas.microsoft.com/office/drawing/2014/main" id="{AE476BB3-4CCB-BAA6-34D3-04CE87EA2FDD}"/>
              </a:ext>
            </a:extLst>
          </p:cNvPr>
          <p:cNvPicPr>
            <a:picLocks noRot="1" noChangeAspect="1"/>
          </p:cNvPicPr>
          <p:nvPr>
            <a:videoFile r:link="rId1"/>
          </p:nvPr>
        </p:nvPicPr>
        <p:blipFill>
          <a:blip r:embed="rId6"/>
          <a:stretch>
            <a:fillRect/>
          </a:stretch>
        </p:blipFill>
        <p:spPr>
          <a:xfrm>
            <a:off x="1560945" y="1112173"/>
            <a:ext cx="6022109" cy="3402492"/>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286"/>
        <p:cNvGrpSpPr/>
        <p:nvPr/>
      </p:nvGrpSpPr>
      <p:grpSpPr>
        <a:xfrm>
          <a:off x="0" y="0"/>
          <a:ext cx="0" cy="0"/>
          <a:chOff x="0" y="0"/>
          <a:chExt cx="0" cy="0"/>
        </a:xfrm>
      </p:grpSpPr>
      <p:sp>
        <p:nvSpPr>
          <p:cNvPr id="287" name="Google Shape;287;p35"/>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RADIO SPOTS (TRADITIONAL/STREAMING)</a:t>
            </a:r>
            <a:endParaRPr sz="1800" b="1">
              <a:solidFill>
                <a:srgbClr val="FFFFFF"/>
              </a:solidFill>
              <a:latin typeface="Proxima Nova"/>
              <a:ea typeface="Proxima Nova"/>
              <a:cs typeface="Proxima Nova"/>
              <a:sym typeface="Proxima Nova"/>
            </a:endParaRPr>
          </a:p>
        </p:txBody>
      </p:sp>
      <p:pic>
        <p:nvPicPr>
          <p:cNvPr id="288" name="Google Shape;288;p35"/>
          <p:cNvPicPr preferRelativeResize="0"/>
          <p:nvPr/>
        </p:nvPicPr>
        <p:blipFill>
          <a:blip r:embed="rId9">
            <a:alphaModFix/>
          </a:blip>
          <a:stretch>
            <a:fillRect/>
          </a:stretch>
        </p:blipFill>
        <p:spPr>
          <a:xfrm>
            <a:off x="319888" y="4705213"/>
            <a:ext cx="1719072" cy="156279"/>
          </a:xfrm>
          <a:prstGeom prst="rect">
            <a:avLst/>
          </a:prstGeom>
          <a:noFill/>
          <a:ln>
            <a:noFill/>
          </a:ln>
        </p:spPr>
      </p:pic>
      <p:pic>
        <p:nvPicPr>
          <p:cNvPr id="289" name="Google Shape;289;p35"/>
          <p:cNvPicPr preferRelativeResize="0"/>
          <p:nvPr/>
        </p:nvPicPr>
        <p:blipFill>
          <a:blip r:embed="rId10">
            <a:alphaModFix/>
          </a:blip>
          <a:stretch>
            <a:fillRect/>
          </a:stretch>
        </p:blipFill>
        <p:spPr>
          <a:xfrm>
            <a:off x="6948331" y="4658074"/>
            <a:ext cx="1875782" cy="256825"/>
          </a:xfrm>
          <a:prstGeom prst="rect">
            <a:avLst/>
          </a:prstGeom>
          <a:noFill/>
          <a:ln>
            <a:noFill/>
          </a:ln>
        </p:spPr>
      </p:pic>
      <p:sp>
        <p:nvSpPr>
          <p:cNvPr id="290" name="Google Shape;290;p35"/>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97" name="Google Shape;297;p35"/>
          <p:cNvPicPr preferRelativeResize="0"/>
          <p:nvPr/>
        </p:nvPicPr>
        <p:blipFill>
          <a:blip r:embed="rId11">
            <a:alphaModFix/>
          </a:blip>
          <a:stretch>
            <a:fillRect/>
          </a:stretch>
        </p:blipFill>
        <p:spPr>
          <a:xfrm>
            <a:off x="2477075" y="1298125"/>
            <a:ext cx="1379975" cy="1047759"/>
          </a:xfrm>
          <a:prstGeom prst="rect">
            <a:avLst/>
          </a:prstGeom>
          <a:noFill/>
          <a:ln>
            <a:noFill/>
          </a:ln>
        </p:spPr>
      </p:pic>
      <p:pic>
        <p:nvPicPr>
          <p:cNvPr id="298" name="Google Shape;298;p35"/>
          <p:cNvPicPr preferRelativeResize="0"/>
          <p:nvPr/>
        </p:nvPicPr>
        <p:blipFill>
          <a:blip r:embed="rId12">
            <a:alphaModFix/>
          </a:blip>
          <a:stretch>
            <a:fillRect/>
          </a:stretch>
        </p:blipFill>
        <p:spPr>
          <a:xfrm>
            <a:off x="1097112" y="1298125"/>
            <a:ext cx="1379963" cy="1047750"/>
          </a:xfrm>
          <a:prstGeom prst="rect">
            <a:avLst/>
          </a:prstGeom>
          <a:noFill/>
          <a:ln>
            <a:noFill/>
          </a:ln>
        </p:spPr>
      </p:pic>
      <p:pic>
        <p:nvPicPr>
          <p:cNvPr id="299" name="Google Shape;299;p35"/>
          <p:cNvPicPr preferRelativeResize="0"/>
          <p:nvPr/>
        </p:nvPicPr>
        <p:blipFill>
          <a:blip r:embed="rId13">
            <a:alphaModFix/>
          </a:blip>
          <a:stretch>
            <a:fillRect/>
          </a:stretch>
        </p:blipFill>
        <p:spPr>
          <a:xfrm>
            <a:off x="3857050" y="1289550"/>
            <a:ext cx="1362075" cy="1047750"/>
          </a:xfrm>
          <a:prstGeom prst="rect">
            <a:avLst/>
          </a:prstGeom>
          <a:noFill/>
          <a:ln>
            <a:noFill/>
          </a:ln>
        </p:spPr>
      </p:pic>
      <p:pic>
        <p:nvPicPr>
          <p:cNvPr id="300" name="Google Shape;300;p35"/>
          <p:cNvPicPr preferRelativeResize="0"/>
          <p:nvPr/>
        </p:nvPicPr>
        <p:blipFill>
          <a:blip r:embed="rId14">
            <a:alphaModFix/>
          </a:blip>
          <a:stretch>
            <a:fillRect/>
          </a:stretch>
        </p:blipFill>
        <p:spPr>
          <a:xfrm>
            <a:off x="6685975" y="1299524"/>
            <a:ext cx="1362075" cy="1047750"/>
          </a:xfrm>
          <a:prstGeom prst="rect">
            <a:avLst/>
          </a:prstGeom>
          <a:noFill/>
          <a:ln>
            <a:noFill/>
          </a:ln>
        </p:spPr>
      </p:pic>
      <p:pic>
        <p:nvPicPr>
          <p:cNvPr id="301" name="Google Shape;301;p35"/>
          <p:cNvPicPr preferRelativeResize="0"/>
          <p:nvPr/>
        </p:nvPicPr>
        <p:blipFill>
          <a:blip r:embed="rId15">
            <a:alphaModFix/>
          </a:blip>
          <a:stretch>
            <a:fillRect/>
          </a:stretch>
        </p:blipFill>
        <p:spPr>
          <a:xfrm>
            <a:off x="5219125" y="1298125"/>
            <a:ext cx="1466850" cy="1047750"/>
          </a:xfrm>
          <a:prstGeom prst="rect">
            <a:avLst/>
          </a:prstGeom>
          <a:noFill/>
          <a:ln>
            <a:noFill/>
          </a:ln>
        </p:spPr>
      </p:pic>
      <p:pic>
        <p:nvPicPr>
          <p:cNvPr id="302" name="Google Shape;302;p35"/>
          <p:cNvPicPr preferRelativeResize="0"/>
          <p:nvPr/>
        </p:nvPicPr>
        <p:blipFill>
          <a:blip r:embed="rId16">
            <a:alphaModFix/>
          </a:blip>
          <a:stretch>
            <a:fillRect/>
          </a:stretch>
        </p:blipFill>
        <p:spPr>
          <a:xfrm>
            <a:off x="3068987" y="2413013"/>
            <a:ext cx="1535003" cy="919500"/>
          </a:xfrm>
          <a:prstGeom prst="rect">
            <a:avLst/>
          </a:prstGeom>
          <a:noFill/>
          <a:ln>
            <a:noFill/>
          </a:ln>
        </p:spPr>
      </p:pic>
      <p:pic>
        <p:nvPicPr>
          <p:cNvPr id="303" name="Google Shape;303;p35"/>
          <p:cNvPicPr preferRelativeResize="0"/>
          <p:nvPr/>
        </p:nvPicPr>
        <p:blipFill>
          <a:blip r:embed="rId17">
            <a:alphaModFix/>
          </a:blip>
          <a:stretch>
            <a:fillRect/>
          </a:stretch>
        </p:blipFill>
        <p:spPr>
          <a:xfrm>
            <a:off x="4603988" y="2412063"/>
            <a:ext cx="1466850" cy="906652"/>
          </a:xfrm>
          <a:prstGeom prst="rect">
            <a:avLst/>
          </a:prstGeom>
          <a:noFill/>
          <a:ln>
            <a:noFill/>
          </a:ln>
        </p:spPr>
      </p:pic>
      <p:pic>
        <p:nvPicPr>
          <p:cNvPr id="304" name="Google Shape;304;p35"/>
          <p:cNvPicPr preferRelativeResize="0"/>
          <p:nvPr/>
        </p:nvPicPr>
        <p:blipFill>
          <a:blip r:embed="rId18">
            <a:alphaModFix/>
          </a:blip>
          <a:stretch>
            <a:fillRect/>
          </a:stretch>
        </p:blipFill>
        <p:spPr>
          <a:xfrm>
            <a:off x="6075013" y="2412063"/>
            <a:ext cx="1466850" cy="906649"/>
          </a:xfrm>
          <a:prstGeom prst="rect">
            <a:avLst/>
          </a:prstGeom>
          <a:noFill/>
          <a:ln>
            <a:noFill/>
          </a:ln>
        </p:spPr>
      </p:pic>
      <p:pic>
        <p:nvPicPr>
          <p:cNvPr id="305" name="Google Shape;305;p35"/>
          <p:cNvPicPr preferRelativeResize="0"/>
          <p:nvPr/>
        </p:nvPicPr>
        <p:blipFill>
          <a:blip r:embed="rId19">
            <a:alphaModFix/>
          </a:blip>
          <a:stretch>
            <a:fillRect/>
          </a:stretch>
        </p:blipFill>
        <p:spPr>
          <a:xfrm>
            <a:off x="1602138" y="2419438"/>
            <a:ext cx="1466850" cy="906649"/>
          </a:xfrm>
          <a:prstGeom prst="rect">
            <a:avLst/>
          </a:prstGeom>
          <a:noFill/>
          <a:ln>
            <a:noFill/>
          </a:ln>
        </p:spPr>
      </p:pic>
      <p:sp>
        <p:nvSpPr>
          <p:cNvPr id="2" name="Google Shape;291;p35">
            <a:extLst>
              <a:ext uri="{FF2B5EF4-FFF2-40B4-BE49-F238E27FC236}">
                <a16:creationId xmlns:a16="http://schemas.microsoft.com/office/drawing/2014/main" id="{7C293380-D19C-879B-F794-2A00E165C576}"/>
              </a:ext>
            </a:extLst>
          </p:cNvPr>
          <p:cNvSpPr txBox="1"/>
          <p:nvPr/>
        </p:nvSpPr>
        <p:spPr>
          <a:xfrm>
            <a:off x="1339864" y="3953663"/>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English 30 second spot</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sp>
        <p:nvSpPr>
          <p:cNvPr id="3" name="Google Shape;292;p35">
            <a:extLst>
              <a:ext uri="{FF2B5EF4-FFF2-40B4-BE49-F238E27FC236}">
                <a16:creationId xmlns:a16="http://schemas.microsoft.com/office/drawing/2014/main" id="{EF281539-5A68-7257-7A95-708015152F73}"/>
              </a:ext>
            </a:extLst>
          </p:cNvPr>
          <p:cNvSpPr txBox="1"/>
          <p:nvPr/>
        </p:nvSpPr>
        <p:spPr>
          <a:xfrm>
            <a:off x="3460289" y="3953663"/>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Spanish 30 second spot</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sp>
        <p:nvSpPr>
          <p:cNvPr id="4" name="Google Shape;293;p35">
            <a:extLst>
              <a:ext uri="{FF2B5EF4-FFF2-40B4-BE49-F238E27FC236}">
                <a16:creationId xmlns:a16="http://schemas.microsoft.com/office/drawing/2014/main" id="{C0EB3A1F-66D9-DAFF-ACA2-62A7056E935A}"/>
              </a:ext>
            </a:extLst>
          </p:cNvPr>
          <p:cNvSpPr txBox="1"/>
          <p:nvPr/>
        </p:nvSpPr>
        <p:spPr>
          <a:xfrm>
            <a:off x="5691814" y="3953663"/>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Audacy 30 second spot</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pic>
        <p:nvPicPr>
          <p:cNvPr id="5" name="COG_FY26_RideShare_Radio_C1V1">
            <a:hlinkClick r:id="" action="ppaction://media"/>
            <a:extLst>
              <a:ext uri="{FF2B5EF4-FFF2-40B4-BE49-F238E27FC236}">
                <a16:creationId xmlns:a16="http://schemas.microsoft.com/office/drawing/2014/main" id="{041BDA97-7EB8-1924-3D4F-6798D4D2E2D6}"/>
              </a:ext>
            </a:extLst>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2055282" y="3526208"/>
            <a:ext cx="560561" cy="560561"/>
          </a:xfrm>
          <a:prstGeom prst="rect">
            <a:avLst/>
          </a:prstGeom>
        </p:spPr>
      </p:pic>
      <p:pic>
        <p:nvPicPr>
          <p:cNvPr id="6" name="Commuter Connections_RS SPRING UMBRELLA SPAN_020926_VC">
            <a:hlinkClick r:id="" action="ppaction://media"/>
            <a:extLst>
              <a:ext uri="{FF2B5EF4-FFF2-40B4-BE49-F238E27FC236}">
                <a16:creationId xmlns:a16="http://schemas.microsoft.com/office/drawing/2014/main" id="{C372F065-A95A-3E74-0DCB-C08AF3DD22D4}"/>
              </a:ext>
            </a:extLst>
          </p:cNvPr>
          <p:cNvPicPr>
            <a:picLocks noChangeAspect="1"/>
          </p:cNvPicPr>
          <p:nvPr>
            <a:audioFile r:link="rId4"/>
            <p:extLst>
              <p:ext uri="{DAA4B4D4-6D71-4841-9C94-3DE7FCFB9230}">
                <p14:media xmlns:p14="http://schemas.microsoft.com/office/powerpoint/2010/main" r:embed="rId3"/>
              </p:ext>
            </p:extLst>
          </p:nvPr>
        </p:nvPicPr>
        <p:blipFill>
          <a:blip r:embed="rId20"/>
          <a:stretch>
            <a:fillRect/>
          </a:stretch>
        </p:blipFill>
        <p:spPr>
          <a:xfrm>
            <a:off x="4215932" y="3526208"/>
            <a:ext cx="601014" cy="601014"/>
          </a:xfrm>
          <a:prstGeom prst="rect">
            <a:avLst/>
          </a:prstGeom>
        </p:spPr>
      </p:pic>
      <p:pic>
        <p:nvPicPr>
          <p:cNvPr id="7" name="Commuter Connections_RS Added Value Digital_020926_JW">
            <a:hlinkClick r:id="" action="ppaction://media"/>
            <a:extLst>
              <a:ext uri="{FF2B5EF4-FFF2-40B4-BE49-F238E27FC236}">
                <a16:creationId xmlns:a16="http://schemas.microsoft.com/office/drawing/2014/main" id="{93C83D11-8906-C62A-34AF-71C980CB431B}"/>
              </a:ext>
            </a:extLst>
          </p:cNvPr>
          <p:cNvPicPr>
            <a:picLocks noChangeAspect="1"/>
          </p:cNvPicPr>
          <p:nvPr>
            <a:audioFile r:link="rId6"/>
            <p:extLst>
              <p:ext uri="{DAA4B4D4-6D71-4841-9C94-3DE7FCFB9230}">
                <p14:media xmlns:p14="http://schemas.microsoft.com/office/powerpoint/2010/main" r:embed="rId5"/>
              </p:ext>
            </p:extLst>
          </p:nvPr>
        </p:nvPicPr>
        <p:blipFill>
          <a:blip r:embed="rId20"/>
          <a:stretch>
            <a:fillRect/>
          </a:stretch>
        </p:blipFill>
        <p:spPr>
          <a:xfrm>
            <a:off x="6382782" y="3526208"/>
            <a:ext cx="606386" cy="606386"/>
          </a:xfrm>
          <a:prstGeom prst="rect">
            <a:avLst/>
          </a:prstGeom>
        </p:spPr>
      </p:pic>
    </p:spTree>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5"/>
                </p:tgtEl>
              </p:cMediaNode>
            </p:audio>
            <p:audio>
              <p:cMediaNode vol="80000">
                <p:cTn id="3" fill="hold" display="0">
                  <p:stCondLst>
                    <p:cond delay="indefinite"/>
                  </p:stCondLst>
                  <p:endCondLst>
                    <p:cond evt="onStopAudio" delay="0">
                      <p:tgtEl>
                        <p:sldTgt/>
                      </p:tgtEl>
                    </p:cond>
                  </p:endCondLst>
                </p:cTn>
                <p:tgtEl>
                  <p:spTgt spid="6"/>
                </p:tgtEl>
              </p:cMediaNode>
            </p:audio>
            <p:audio>
              <p:cMediaNode vol="80000">
                <p:cTn id="4" fill="hold" display="0">
                  <p:stCondLst>
                    <p:cond delay="indefinite"/>
                  </p:stCondLst>
                  <p:endCondLst>
                    <p:cond evt="onStopAudio" delay="0">
                      <p:tgtEl>
                        <p:sldTgt/>
                      </p:tgtEl>
                    </p:cond>
                  </p:endCondLst>
                </p:cTn>
                <p:tgtEl>
                  <p:spTgt spid="7"/>
                </p:tgtEl>
              </p:cMediaNode>
            </p:audio>
            <p:seq concurrent="1" nextAc="seek">
              <p:cTn id="5" restart="whenNotActive" fill="hold" evtFilter="cancelBubble" nodeType="interactiveSeq">
                <p:stCondLst>
                  <p:cond evt="onClick" delay="0">
                    <p:tgtEl>
                      <p:spTgt spid="287"/>
                    </p:tgtEl>
                  </p:cond>
                </p:stCondLst>
                <p:endSync evt="end" delay="0">
                  <p:rtn val="all"/>
                </p:endSync>
                <p:childTnLst>
                  <p:par>
                    <p:cTn id="6" fill="hold">
                      <p:stCondLst>
                        <p:cond delay="0"/>
                      </p:stCondLst>
                      <p:childTnLst>
                        <p:par>
                          <p:cTn id="7" fill="hold">
                            <p:stCondLst>
                              <p:cond delay="0"/>
                            </p:stCondLst>
                            <p:childTnLst>
                              <p:par>
                                <p:cTn id="8" presetID="1" presetClass="mediacall" presetSubtype="0" fill="hold" nodeType="clickEffect">
                                  <p:stCondLst>
                                    <p:cond delay="0"/>
                                  </p:stCondLst>
                                  <p:childTnLst>
                                    <p:cmd type="call" cmd="playFrom(0.0)">
                                      <p:cBhvr>
                                        <p:cTn id="9" dur="29958" fill="hold"/>
                                        <p:tgtEl>
                                          <p:spTgt spid="5"/>
                                        </p:tgtEl>
                                      </p:cBhvr>
                                    </p:cmd>
                                  </p:childTnLst>
                                </p:cTn>
                              </p:par>
                            </p:childTnLst>
                          </p:cTn>
                        </p:par>
                      </p:childTnLst>
                    </p:cTn>
                  </p:par>
                  <p:par>
                    <p:cTn id="10" fill="hold">
                      <p:stCondLst>
                        <p:cond delay="indefinite"/>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30981" fill="hold"/>
                                        <p:tgtEl>
                                          <p:spTgt spid="6"/>
                                        </p:tgtEl>
                                      </p:cBhvr>
                                    </p:cmd>
                                  </p:childTnLst>
                                </p:cTn>
                              </p:par>
                            </p:childTnLst>
                          </p:cTn>
                        </p:par>
                      </p:childTnLst>
                    </p:cTn>
                  </p:par>
                  <p:par>
                    <p:cTn id="14" fill="hold">
                      <p:stCondLst>
                        <p:cond delay="indefinite"/>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15072" fill="hold"/>
                                        <p:tgtEl>
                                          <p:spTgt spid="7"/>
                                        </p:tgtEl>
                                      </p:cBhvr>
                                    </p:cmd>
                                  </p:childTnLst>
                                </p:cTn>
                              </p:par>
                            </p:childTnLst>
                          </p:cTn>
                        </p:par>
                      </p:childTnLst>
                    </p:cTn>
                  </p:par>
                </p:childTnLst>
              </p:cTn>
              <p:nextCondLst>
                <p:cond evt="onClick" delay="0">
                  <p:tgtEl>
                    <p:spTgt spid="287"/>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309"/>
        <p:cNvGrpSpPr/>
        <p:nvPr/>
      </p:nvGrpSpPr>
      <p:grpSpPr>
        <a:xfrm>
          <a:off x="0" y="0"/>
          <a:ext cx="0" cy="0"/>
          <a:chOff x="0" y="0"/>
          <a:chExt cx="0" cy="0"/>
        </a:xfrm>
      </p:grpSpPr>
      <p:sp>
        <p:nvSpPr>
          <p:cNvPr id="310" name="Google Shape;310;p36"/>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SOCIAL MEDIA </a:t>
            </a:r>
            <a:br>
              <a:rPr lang="en" sz="2200" b="1">
                <a:solidFill>
                  <a:schemeClr val="dk1"/>
                </a:solidFill>
                <a:latin typeface="Proxima Nova"/>
                <a:ea typeface="Proxima Nova"/>
                <a:cs typeface="Proxima Nova"/>
                <a:sym typeface="Proxima Nova"/>
              </a:rPr>
            </a:br>
            <a:r>
              <a:rPr lang="en" sz="2200" b="1">
                <a:solidFill>
                  <a:schemeClr val="dk1"/>
                </a:solidFill>
                <a:latin typeface="Proxima Nova"/>
                <a:ea typeface="Proxima Nova"/>
                <a:cs typeface="Proxima Nova"/>
                <a:sym typeface="Proxima Nova"/>
              </a:rPr>
              <a:t>(FACEBOOK/INSTAGRAM)</a:t>
            </a: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311" name="Google Shape;311;p36"/>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312" name="Google Shape;312;p36"/>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313" name="Google Shape;313;p36"/>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314" name="Google Shape;314;p36" title="COG_FY26_RideShare_Social_FINAL_1080x1080_Traffic Feed 2.jpg"/>
          <p:cNvPicPr preferRelativeResize="0"/>
          <p:nvPr/>
        </p:nvPicPr>
        <p:blipFill>
          <a:blip r:embed="rId5">
            <a:alphaModFix/>
          </a:blip>
          <a:stretch>
            <a:fillRect/>
          </a:stretch>
        </p:blipFill>
        <p:spPr>
          <a:xfrm>
            <a:off x="4730525" y="1273800"/>
            <a:ext cx="1604275" cy="1604275"/>
          </a:xfrm>
          <a:prstGeom prst="rect">
            <a:avLst/>
          </a:prstGeom>
          <a:noFill/>
          <a:ln>
            <a:noFill/>
          </a:ln>
        </p:spPr>
      </p:pic>
      <p:pic>
        <p:nvPicPr>
          <p:cNvPr id="315" name="Google Shape;315;p36" title="COG_FY26_RideShare_Social_FINAL_1080x1920_Story Ad 1.jpg"/>
          <p:cNvPicPr preferRelativeResize="0"/>
          <p:nvPr/>
        </p:nvPicPr>
        <p:blipFill>
          <a:blip r:embed="rId6">
            <a:alphaModFix/>
          </a:blip>
          <a:stretch>
            <a:fillRect/>
          </a:stretch>
        </p:blipFill>
        <p:spPr>
          <a:xfrm>
            <a:off x="887838" y="1273820"/>
            <a:ext cx="1832074" cy="3257016"/>
          </a:xfrm>
          <a:prstGeom prst="rect">
            <a:avLst/>
          </a:prstGeom>
          <a:noFill/>
          <a:ln>
            <a:noFill/>
          </a:ln>
        </p:spPr>
      </p:pic>
      <p:pic>
        <p:nvPicPr>
          <p:cNvPr id="316" name="Google Shape;316;p36" title="COG_FY26_RideShare_Social_FINAL_1080x1920_Story Ad 2.jpg"/>
          <p:cNvPicPr preferRelativeResize="0"/>
          <p:nvPr/>
        </p:nvPicPr>
        <p:blipFill>
          <a:blip r:embed="rId7">
            <a:alphaModFix/>
          </a:blip>
          <a:stretch>
            <a:fillRect/>
          </a:stretch>
        </p:blipFill>
        <p:spPr>
          <a:xfrm>
            <a:off x="2809187" y="1273821"/>
            <a:ext cx="1832074" cy="3257006"/>
          </a:xfrm>
          <a:prstGeom prst="rect">
            <a:avLst/>
          </a:prstGeom>
          <a:noFill/>
          <a:ln>
            <a:noFill/>
          </a:ln>
        </p:spPr>
      </p:pic>
      <p:pic>
        <p:nvPicPr>
          <p:cNvPr id="317" name="Google Shape;317;p36" title="COG_FY26_RideShare_Social_Stay Calm_FINAL_1080x1080_Traffic Feed 1.jpg"/>
          <p:cNvPicPr preferRelativeResize="0"/>
          <p:nvPr/>
        </p:nvPicPr>
        <p:blipFill>
          <a:blip r:embed="rId8">
            <a:alphaModFix/>
          </a:blip>
          <a:stretch>
            <a:fillRect/>
          </a:stretch>
        </p:blipFill>
        <p:spPr>
          <a:xfrm>
            <a:off x="4752688" y="2963720"/>
            <a:ext cx="1567126" cy="1567126"/>
          </a:xfrm>
          <a:prstGeom prst="rect">
            <a:avLst/>
          </a:prstGeom>
          <a:noFill/>
          <a:ln>
            <a:noFill/>
          </a:ln>
        </p:spPr>
      </p:pic>
      <p:pic>
        <p:nvPicPr>
          <p:cNvPr id="318" name="Google Shape;318;p36" title="COG_FY26_RideShare_Social_Stay Calm_FINAL_1080x1920_Story Ad 2.jpg"/>
          <p:cNvPicPr preferRelativeResize="0"/>
          <p:nvPr/>
        </p:nvPicPr>
        <p:blipFill>
          <a:blip r:embed="rId9">
            <a:alphaModFix/>
          </a:blip>
          <a:stretch>
            <a:fillRect/>
          </a:stretch>
        </p:blipFill>
        <p:spPr>
          <a:xfrm>
            <a:off x="6424084" y="1273809"/>
            <a:ext cx="1832074" cy="3257026"/>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322"/>
        <p:cNvGrpSpPr/>
        <p:nvPr/>
      </p:nvGrpSpPr>
      <p:grpSpPr>
        <a:xfrm>
          <a:off x="0" y="0"/>
          <a:ext cx="0" cy="0"/>
          <a:chOff x="0" y="0"/>
          <a:chExt cx="0" cy="0"/>
        </a:xfrm>
      </p:grpSpPr>
      <p:sp>
        <p:nvSpPr>
          <p:cNvPr id="323" name="Google Shape;323;p37"/>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SOCIAL MEDIA </a:t>
            </a:r>
            <a:br>
              <a:rPr lang="en" sz="2200" b="1">
                <a:solidFill>
                  <a:schemeClr val="dk1"/>
                </a:solidFill>
                <a:latin typeface="Proxima Nova"/>
                <a:ea typeface="Proxima Nova"/>
                <a:cs typeface="Proxima Nova"/>
                <a:sym typeface="Proxima Nova"/>
              </a:rPr>
            </a:br>
            <a:r>
              <a:rPr lang="en" sz="2200" b="1">
                <a:solidFill>
                  <a:schemeClr val="dk1"/>
                </a:solidFill>
                <a:latin typeface="Proxima Nova"/>
                <a:ea typeface="Proxima Nova"/>
                <a:cs typeface="Proxima Nova"/>
                <a:sym typeface="Proxima Nova"/>
              </a:rPr>
              <a:t>(GOOGLE)</a:t>
            </a: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324" name="Google Shape;324;p37"/>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325" name="Google Shape;325;p37"/>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326" name="Google Shape;326;p37"/>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327" name="Google Shape;327;p37" title="COG_FY26_RideShare_Google Ads_FINAL_160x600.jpg"/>
          <p:cNvPicPr preferRelativeResize="0"/>
          <p:nvPr/>
        </p:nvPicPr>
        <p:blipFill>
          <a:blip r:embed="rId5">
            <a:alphaModFix/>
          </a:blip>
          <a:stretch>
            <a:fillRect/>
          </a:stretch>
        </p:blipFill>
        <p:spPr>
          <a:xfrm>
            <a:off x="5528500" y="1183525"/>
            <a:ext cx="907172" cy="3401875"/>
          </a:xfrm>
          <a:prstGeom prst="rect">
            <a:avLst/>
          </a:prstGeom>
          <a:noFill/>
          <a:ln>
            <a:noFill/>
          </a:ln>
        </p:spPr>
      </p:pic>
      <p:pic>
        <p:nvPicPr>
          <p:cNvPr id="328" name="Google Shape;328;p37" title="COG_FY26_RideShare_Google Ads_FINAL_300x600.jpg"/>
          <p:cNvPicPr preferRelativeResize="0"/>
          <p:nvPr/>
        </p:nvPicPr>
        <p:blipFill>
          <a:blip r:embed="rId6">
            <a:alphaModFix/>
          </a:blip>
          <a:stretch>
            <a:fillRect/>
          </a:stretch>
        </p:blipFill>
        <p:spPr>
          <a:xfrm>
            <a:off x="3704700" y="1193425"/>
            <a:ext cx="1700925" cy="3401875"/>
          </a:xfrm>
          <a:prstGeom prst="rect">
            <a:avLst/>
          </a:prstGeom>
          <a:noFill/>
          <a:ln>
            <a:noFill/>
          </a:ln>
        </p:spPr>
      </p:pic>
      <p:pic>
        <p:nvPicPr>
          <p:cNvPr id="329" name="Google Shape;329;p37" title="COG_FY26_RideShare_Google Ads_FINAL_320x480.jpg"/>
          <p:cNvPicPr preferRelativeResize="0"/>
          <p:nvPr/>
        </p:nvPicPr>
        <p:blipFill>
          <a:blip r:embed="rId7">
            <a:alphaModFix/>
          </a:blip>
          <a:stretch>
            <a:fillRect/>
          </a:stretch>
        </p:blipFill>
        <p:spPr>
          <a:xfrm>
            <a:off x="6555375" y="1183528"/>
            <a:ext cx="2267917" cy="3401875"/>
          </a:xfrm>
          <a:prstGeom prst="rect">
            <a:avLst/>
          </a:prstGeom>
          <a:noFill/>
          <a:ln>
            <a:noFill/>
          </a:ln>
        </p:spPr>
      </p:pic>
      <p:pic>
        <p:nvPicPr>
          <p:cNvPr id="330" name="Google Shape;330;p37" title="COG_FY26_RideShare_Google Ads_FINAL_480x320.jpg"/>
          <p:cNvPicPr preferRelativeResize="0"/>
          <p:nvPr/>
        </p:nvPicPr>
        <p:blipFill rotWithShape="1">
          <a:blip r:embed="rId8">
            <a:alphaModFix/>
          </a:blip>
          <a:srcRect r="1313"/>
          <a:stretch/>
        </p:blipFill>
        <p:spPr>
          <a:xfrm>
            <a:off x="320707" y="1183527"/>
            <a:ext cx="3281273" cy="2216650"/>
          </a:xfrm>
          <a:prstGeom prst="rect">
            <a:avLst/>
          </a:prstGeom>
          <a:noFill/>
          <a:ln>
            <a:noFill/>
          </a:ln>
        </p:spPr>
      </p:pic>
      <p:pic>
        <p:nvPicPr>
          <p:cNvPr id="331" name="Google Shape;331;p37" title="COG_FY26_RideShare_Google Ads_FINAL_970x320.jpg"/>
          <p:cNvPicPr preferRelativeResize="0"/>
          <p:nvPr/>
        </p:nvPicPr>
        <p:blipFill>
          <a:blip r:embed="rId9">
            <a:alphaModFix/>
          </a:blip>
          <a:stretch>
            <a:fillRect/>
          </a:stretch>
        </p:blipFill>
        <p:spPr>
          <a:xfrm>
            <a:off x="320707" y="3481452"/>
            <a:ext cx="3281275" cy="108246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335"/>
        <p:cNvGrpSpPr/>
        <p:nvPr/>
      </p:nvGrpSpPr>
      <p:grpSpPr>
        <a:xfrm>
          <a:off x="0" y="0"/>
          <a:ext cx="0" cy="0"/>
          <a:chOff x="0" y="0"/>
          <a:chExt cx="0" cy="0"/>
        </a:xfrm>
      </p:grpSpPr>
      <p:sp>
        <p:nvSpPr>
          <p:cNvPr id="336" name="Google Shape;336;p38"/>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SOCIAL MEDIA </a:t>
            </a:r>
            <a:br>
              <a:rPr lang="en" sz="2200" b="1">
                <a:solidFill>
                  <a:schemeClr val="dk1"/>
                </a:solidFill>
                <a:latin typeface="Proxima Nova"/>
                <a:ea typeface="Proxima Nova"/>
                <a:cs typeface="Proxima Nova"/>
                <a:sym typeface="Proxima Nova"/>
              </a:rPr>
            </a:b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337" name="Google Shape;337;p38"/>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338" name="Google Shape;338;p38"/>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339" name="Google Shape;339;p38" title="Screenshot 2026-03-18 at 8.56.54 AM.png"/>
          <p:cNvPicPr preferRelativeResize="0"/>
          <p:nvPr/>
        </p:nvPicPr>
        <p:blipFill>
          <a:blip r:embed="rId5">
            <a:alphaModFix/>
          </a:blip>
          <a:stretch>
            <a:fillRect/>
          </a:stretch>
        </p:blipFill>
        <p:spPr>
          <a:xfrm>
            <a:off x="2704634" y="1552713"/>
            <a:ext cx="1913875" cy="2329675"/>
          </a:xfrm>
          <a:prstGeom prst="rect">
            <a:avLst/>
          </a:prstGeom>
          <a:noFill/>
          <a:ln>
            <a:noFill/>
          </a:ln>
        </p:spPr>
      </p:pic>
      <p:pic>
        <p:nvPicPr>
          <p:cNvPr id="340" name="Google Shape;340;p38" title="Screenshot 2026-03-18 at 8.58.04 AM.png"/>
          <p:cNvPicPr preferRelativeResize="0"/>
          <p:nvPr/>
        </p:nvPicPr>
        <p:blipFill>
          <a:blip r:embed="rId6">
            <a:alphaModFix/>
          </a:blip>
          <a:stretch>
            <a:fillRect/>
          </a:stretch>
        </p:blipFill>
        <p:spPr>
          <a:xfrm>
            <a:off x="409224" y="863099"/>
            <a:ext cx="2100325" cy="3708900"/>
          </a:xfrm>
          <a:prstGeom prst="rect">
            <a:avLst/>
          </a:prstGeom>
          <a:noFill/>
          <a:ln>
            <a:noFill/>
          </a:ln>
        </p:spPr>
      </p:pic>
      <p:pic>
        <p:nvPicPr>
          <p:cNvPr id="341" name="Google Shape;341;p38" title="Screenshot 2026-03-18 at 8.58.14 AM.png"/>
          <p:cNvPicPr preferRelativeResize="0"/>
          <p:nvPr/>
        </p:nvPicPr>
        <p:blipFill>
          <a:blip r:embed="rId7">
            <a:alphaModFix/>
          </a:blip>
          <a:stretch>
            <a:fillRect/>
          </a:stretch>
        </p:blipFill>
        <p:spPr>
          <a:xfrm>
            <a:off x="6703533" y="1020300"/>
            <a:ext cx="1969314" cy="3485374"/>
          </a:xfrm>
          <a:prstGeom prst="rect">
            <a:avLst/>
          </a:prstGeom>
          <a:noFill/>
          <a:ln>
            <a:noFill/>
          </a:ln>
        </p:spPr>
      </p:pic>
      <p:pic>
        <p:nvPicPr>
          <p:cNvPr id="342" name="Google Shape;342;p38" title="Screenshot 2026-03-18 at 8.57.40 AM.png"/>
          <p:cNvPicPr preferRelativeResize="0"/>
          <p:nvPr/>
        </p:nvPicPr>
        <p:blipFill>
          <a:blip r:embed="rId8">
            <a:alphaModFix/>
          </a:blip>
          <a:stretch>
            <a:fillRect/>
          </a:stretch>
        </p:blipFill>
        <p:spPr>
          <a:xfrm>
            <a:off x="4813587" y="1224712"/>
            <a:ext cx="1522750" cy="2985675"/>
          </a:xfrm>
          <a:prstGeom prst="rect">
            <a:avLst/>
          </a:prstGeom>
          <a:noFill/>
          <a:ln>
            <a:noFill/>
          </a:ln>
        </p:spPr>
      </p:pic>
      <p:sp>
        <p:nvSpPr>
          <p:cNvPr id="343" name="Google Shape;343;p38"/>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347"/>
        <p:cNvGrpSpPr/>
        <p:nvPr/>
      </p:nvGrpSpPr>
      <p:grpSpPr>
        <a:xfrm>
          <a:off x="0" y="0"/>
          <a:ext cx="0" cy="0"/>
          <a:chOff x="0" y="0"/>
          <a:chExt cx="0" cy="0"/>
        </a:xfrm>
      </p:grpSpPr>
      <p:sp>
        <p:nvSpPr>
          <p:cNvPr id="348" name="Google Shape;348;p39"/>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EVERY GALLON SAVED (SOCIAL)</a:t>
            </a: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349" name="Google Shape;349;p39"/>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350" name="Google Shape;350;p39"/>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351" name="Google Shape;351;p39"/>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352" name="Google Shape;352;p39" title="COG_FY26_RideShare_Social_Every Gallon_FINAL_1200x628.jpg"/>
          <p:cNvPicPr preferRelativeResize="0"/>
          <p:nvPr/>
        </p:nvPicPr>
        <p:blipFill>
          <a:blip r:embed="rId5">
            <a:alphaModFix/>
          </a:blip>
          <a:stretch>
            <a:fillRect/>
          </a:stretch>
        </p:blipFill>
        <p:spPr>
          <a:xfrm>
            <a:off x="1569119" y="1841720"/>
            <a:ext cx="3610899" cy="1889701"/>
          </a:xfrm>
          <a:prstGeom prst="rect">
            <a:avLst/>
          </a:prstGeom>
          <a:noFill/>
          <a:ln>
            <a:noFill/>
          </a:ln>
        </p:spPr>
      </p:pic>
      <p:pic>
        <p:nvPicPr>
          <p:cNvPr id="353" name="Google Shape;353;p39" title="COG_FY26_RideShare_Social_Every Gallon_FINAL_1200x1200.jpg"/>
          <p:cNvPicPr preferRelativeResize="0"/>
          <p:nvPr/>
        </p:nvPicPr>
        <p:blipFill>
          <a:blip r:embed="rId6">
            <a:alphaModFix/>
          </a:blip>
          <a:stretch>
            <a:fillRect/>
          </a:stretch>
        </p:blipFill>
        <p:spPr>
          <a:xfrm>
            <a:off x="5283150" y="1601908"/>
            <a:ext cx="2369325" cy="236932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357"/>
        <p:cNvGrpSpPr/>
        <p:nvPr/>
      </p:nvGrpSpPr>
      <p:grpSpPr>
        <a:xfrm>
          <a:off x="0" y="0"/>
          <a:ext cx="0" cy="0"/>
          <a:chOff x="0" y="0"/>
          <a:chExt cx="0" cy="0"/>
        </a:xfrm>
      </p:grpSpPr>
      <p:sp>
        <p:nvSpPr>
          <p:cNvPr id="358" name="Google Shape;358;p40"/>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EVERY GALLON SAVED (DIGITAL)</a:t>
            </a: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359" name="Google Shape;359;p40"/>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360" name="Google Shape;360;p40"/>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361" name="Google Shape;361;p40"/>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Ridematching</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362" name="Google Shape;362;p40"/>
          <p:cNvPicPr preferRelativeResize="0"/>
          <p:nvPr/>
        </p:nvPicPr>
        <p:blipFill>
          <a:blip r:embed="rId5">
            <a:alphaModFix/>
          </a:blip>
          <a:stretch>
            <a:fillRect/>
          </a:stretch>
        </p:blipFill>
        <p:spPr>
          <a:xfrm>
            <a:off x="2382425" y="1340605"/>
            <a:ext cx="4467725" cy="2883250"/>
          </a:xfrm>
          <a:prstGeom prst="rect">
            <a:avLst/>
          </a:prstGeom>
          <a:noFill/>
          <a:ln>
            <a:noFill/>
          </a:ln>
          <a:effectLst>
            <a:outerShdw blurRad="57150" dist="19050" dir="5400000" algn="bl" rotWithShape="0">
              <a:srgbClr val="000000">
                <a:alpha val="50000"/>
              </a:srgbClr>
            </a:outerShdw>
          </a:effectLst>
        </p:spPr>
      </p:pic>
      <p:pic>
        <p:nvPicPr>
          <p:cNvPr id="363" name="Google Shape;363;p40"/>
          <p:cNvPicPr preferRelativeResize="0"/>
          <p:nvPr/>
        </p:nvPicPr>
        <p:blipFill>
          <a:blip r:embed="rId6">
            <a:alphaModFix/>
          </a:blip>
          <a:stretch>
            <a:fillRect/>
          </a:stretch>
        </p:blipFill>
        <p:spPr>
          <a:xfrm>
            <a:off x="6594075" y="952648"/>
            <a:ext cx="2330475" cy="3832000"/>
          </a:xfrm>
          <a:prstGeom prst="rect">
            <a:avLst/>
          </a:prstGeom>
          <a:noFill/>
          <a:ln>
            <a:noFill/>
          </a:ln>
        </p:spPr>
      </p:pic>
      <p:pic>
        <p:nvPicPr>
          <p:cNvPr id="364" name="Google Shape;364;p40"/>
          <p:cNvPicPr preferRelativeResize="0"/>
          <p:nvPr/>
        </p:nvPicPr>
        <p:blipFill>
          <a:blip r:embed="rId7">
            <a:alphaModFix/>
          </a:blip>
          <a:stretch>
            <a:fillRect/>
          </a:stretch>
        </p:blipFill>
        <p:spPr>
          <a:xfrm>
            <a:off x="219450" y="1033085"/>
            <a:ext cx="3311825" cy="2137275"/>
          </a:xfrm>
          <a:prstGeom prst="rect">
            <a:avLst/>
          </a:prstGeom>
          <a:noFill/>
          <a:ln>
            <a:noFill/>
          </a:ln>
          <a:effectLst>
            <a:outerShdw blurRad="57150" dist="19050" dir="5400000" algn="bl" rotWithShape="0">
              <a:srgbClr val="000000">
                <a:alpha val="50000"/>
              </a:srgbClr>
            </a:outerShdw>
          </a:effectLst>
        </p:spPr>
      </p:pic>
      <p:pic>
        <p:nvPicPr>
          <p:cNvPr id="365" name="Google Shape;365;p40"/>
          <p:cNvPicPr preferRelativeResize="0"/>
          <p:nvPr/>
        </p:nvPicPr>
        <p:blipFill>
          <a:blip r:embed="rId8">
            <a:alphaModFix/>
          </a:blip>
          <a:stretch>
            <a:fillRect/>
          </a:stretch>
        </p:blipFill>
        <p:spPr>
          <a:xfrm>
            <a:off x="1092588" y="2143264"/>
            <a:ext cx="3844824" cy="2481275"/>
          </a:xfrm>
          <a:prstGeom prst="rect">
            <a:avLst/>
          </a:prstGeom>
          <a:noFill/>
          <a:ln>
            <a:noFill/>
          </a:ln>
          <a:effectLst>
            <a:outerShdw blurRad="57150" dist="19050" dir="5400000" algn="bl" rotWithShape="0">
              <a:srgbClr val="000000">
                <a:alpha val="50000"/>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369"/>
        <p:cNvGrpSpPr/>
        <p:nvPr/>
      </p:nvGrpSpPr>
      <p:grpSpPr>
        <a:xfrm>
          <a:off x="0" y="0"/>
          <a:ext cx="0" cy="0"/>
          <a:chOff x="0" y="0"/>
          <a:chExt cx="0" cy="0"/>
        </a:xfrm>
      </p:grpSpPr>
      <p:sp>
        <p:nvSpPr>
          <p:cNvPr id="370" name="Google Shape;370;p41"/>
          <p:cNvSpPr txBox="1"/>
          <p:nvPr/>
        </p:nvSpPr>
        <p:spPr>
          <a:xfrm>
            <a:off x="609600" y="631325"/>
            <a:ext cx="7996500" cy="17994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None/>
            </a:pPr>
            <a:endParaRPr sz="1300">
              <a:solidFill>
                <a:schemeClr val="dk1"/>
              </a:solidFill>
              <a:latin typeface="Proxima Nova"/>
              <a:ea typeface="Proxima Nova"/>
              <a:cs typeface="Proxima Nova"/>
              <a:sym typeface="Proxima Nova"/>
            </a:endParaRPr>
          </a:p>
          <a:p>
            <a:pPr marL="457200" lvl="0" indent="-311150" algn="l" rtl="0">
              <a:lnSpc>
                <a:spcPct val="115000"/>
              </a:lnSpc>
              <a:spcBef>
                <a:spcPts val="1200"/>
              </a:spcBef>
              <a:spcAft>
                <a:spcPts val="0"/>
              </a:spcAft>
              <a:buClr>
                <a:schemeClr val="dk1"/>
              </a:buClr>
              <a:buSzPts val="1300"/>
              <a:buChar char="●"/>
            </a:pPr>
            <a:r>
              <a:rPr lang="en" sz="1300">
                <a:solidFill>
                  <a:schemeClr val="dk1"/>
                </a:solidFill>
                <a:latin typeface="Proxima Nova"/>
                <a:ea typeface="Proxima Nova"/>
                <a:cs typeface="Proxima Nova"/>
                <a:sym typeface="Proxima Nova"/>
              </a:rPr>
              <a:t>Provides enhanced tracking capabilities to build on existing ad performance data metrics</a:t>
            </a:r>
            <a:endParaRPr sz="1300">
              <a:solidFill>
                <a:schemeClr val="dk1"/>
              </a:solidFill>
              <a:latin typeface="Proxima Nova"/>
              <a:ea typeface="Proxima Nova"/>
              <a:cs typeface="Proxima Nova"/>
              <a:sym typeface="Proxima Nova"/>
            </a:endParaRPr>
          </a:p>
          <a:p>
            <a:pPr marL="457200" lvl="0" indent="-311150" algn="l" rtl="0">
              <a:lnSpc>
                <a:spcPct val="115000"/>
              </a:lnSpc>
              <a:spcBef>
                <a:spcPts val="0"/>
              </a:spcBef>
              <a:spcAft>
                <a:spcPts val="0"/>
              </a:spcAft>
              <a:buClr>
                <a:schemeClr val="dk1"/>
              </a:buClr>
              <a:buSzPts val="1300"/>
              <a:buFont typeface="Proxima Nova"/>
              <a:buChar char="●"/>
            </a:pPr>
            <a:r>
              <a:rPr lang="en" sz="1300">
                <a:solidFill>
                  <a:schemeClr val="dk1"/>
                </a:solidFill>
                <a:latin typeface="Proxima Nova"/>
                <a:ea typeface="Proxima Nova"/>
                <a:cs typeface="Proxima Nova"/>
                <a:sym typeface="Proxima Nova"/>
              </a:rPr>
              <a:t>Captures deeper engagement insights across media channels (social, display, CTV, audio, etc.)</a:t>
            </a:r>
            <a:endParaRPr sz="1300">
              <a:solidFill>
                <a:schemeClr val="dk1"/>
              </a:solidFill>
              <a:latin typeface="Proxima Nova"/>
              <a:ea typeface="Proxima Nova"/>
              <a:cs typeface="Proxima Nova"/>
              <a:sym typeface="Proxima Nova"/>
            </a:endParaRPr>
          </a:p>
          <a:p>
            <a:pPr marL="457200" lvl="0" indent="-311150" algn="l" rtl="0">
              <a:lnSpc>
                <a:spcPct val="115000"/>
              </a:lnSpc>
              <a:spcBef>
                <a:spcPts val="0"/>
              </a:spcBef>
              <a:spcAft>
                <a:spcPts val="0"/>
              </a:spcAft>
              <a:buClr>
                <a:schemeClr val="dk1"/>
              </a:buClr>
              <a:buSzPts val="1300"/>
              <a:buChar char="●"/>
            </a:pPr>
            <a:r>
              <a:rPr lang="en" sz="1300">
                <a:solidFill>
                  <a:schemeClr val="dk1"/>
                </a:solidFill>
                <a:latin typeface="Proxima Nova"/>
                <a:ea typeface="Proxima Nova"/>
                <a:cs typeface="Proxima Nova"/>
                <a:sym typeface="Proxima Nova"/>
              </a:rPr>
              <a:t>Provides measurement of response to ads (clicks) and action taken (registration)</a:t>
            </a:r>
            <a:endParaRPr sz="1300">
              <a:solidFill>
                <a:schemeClr val="dk1"/>
              </a:solidFill>
              <a:latin typeface="Proxima Nova"/>
              <a:ea typeface="Proxima Nova"/>
              <a:cs typeface="Proxima Nova"/>
              <a:sym typeface="Proxima Nova"/>
            </a:endParaRPr>
          </a:p>
          <a:p>
            <a:pPr marL="457200" lvl="0" indent="-311150" algn="l" rtl="0">
              <a:lnSpc>
                <a:spcPct val="115000"/>
              </a:lnSpc>
              <a:spcBef>
                <a:spcPts val="0"/>
              </a:spcBef>
              <a:spcAft>
                <a:spcPts val="0"/>
              </a:spcAft>
              <a:buClr>
                <a:schemeClr val="dk1"/>
              </a:buClr>
              <a:buSzPts val="1300"/>
              <a:buChar char="●"/>
            </a:pPr>
            <a:r>
              <a:rPr lang="en" sz="1300">
                <a:solidFill>
                  <a:schemeClr val="dk1"/>
                </a:solidFill>
                <a:latin typeface="Proxima Nova"/>
                <a:ea typeface="Proxima Nova"/>
                <a:cs typeface="Proxima Nova"/>
                <a:sym typeface="Proxima Nova"/>
              </a:rPr>
              <a:t>Leverages real-time data to further optimize performance and ROI</a:t>
            </a:r>
            <a:endParaRPr sz="1300">
              <a:solidFill>
                <a:schemeClr val="dk1"/>
              </a:solidFill>
              <a:latin typeface="Proxima Nova"/>
              <a:ea typeface="Proxima Nova"/>
              <a:cs typeface="Proxima Nova"/>
              <a:sym typeface="Proxima Nova"/>
            </a:endParaRPr>
          </a:p>
          <a:p>
            <a:pPr marL="457200" lvl="0" indent="-311150" algn="l" rtl="0">
              <a:lnSpc>
                <a:spcPct val="115000"/>
              </a:lnSpc>
              <a:spcBef>
                <a:spcPts val="0"/>
              </a:spcBef>
              <a:spcAft>
                <a:spcPts val="0"/>
              </a:spcAft>
              <a:buClr>
                <a:schemeClr val="dk1"/>
              </a:buClr>
              <a:buSzPts val="1300"/>
              <a:buChar char="●"/>
            </a:pPr>
            <a:r>
              <a:rPr lang="en" sz="1300">
                <a:solidFill>
                  <a:schemeClr val="dk1"/>
                </a:solidFill>
                <a:latin typeface="Proxima Nova"/>
                <a:ea typeface="Proxima Nova"/>
                <a:cs typeface="Proxima Nova"/>
                <a:sym typeface="Proxima Nova"/>
              </a:rPr>
              <a:t>Identifies tactics to most effectively target regional commuters</a:t>
            </a:r>
            <a:endParaRPr>
              <a:solidFill>
                <a:schemeClr val="dk1"/>
              </a:solidFill>
              <a:latin typeface="Proxima Nova"/>
              <a:ea typeface="Proxima Nova"/>
              <a:cs typeface="Proxima Nova"/>
              <a:sym typeface="Proxima Nova"/>
            </a:endParaRPr>
          </a:p>
          <a:p>
            <a:pPr marL="0" marR="0" lvl="0" indent="0" algn="l" rtl="0">
              <a:lnSpc>
                <a:spcPct val="100000"/>
              </a:lnSpc>
              <a:spcBef>
                <a:spcPts val="1200"/>
              </a:spcBef>
              <a:spcAft>
                <a:spcPts val="0"/>
              </a:spcAft>
              <a:buNone/>
            </a:pPr>
            <a:endParaRPr>
              <a:solidFill>
                <a:schemeClr val="dk1"/>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300">
              <a:solidFill>
                <a:schemeClr val="dk1"/>
              </a:solidFill>
              <a:latin typeface="Proxima Nova"/>
              <a:ea typeface="Proxima Nova"/>
              <a:cs typeface="Proxima Nova"/>
              <a:sym typeface="Proxima Nova"/>
            </a:endParaRPr>
          </a:p>
          <a:p>
            <a:pPr marL="0" marR="0" lvl="0" indent="0" algn="l" rtl="0">
              <a:lnSpc>
                <a:spcPct val="100000"/>
              </a:lnSpc>
              <a:spcBef>
                <a:spcPts val="1000"/>
              </a:spcBef>
              <a:spcAft>
                <a:spcPts val="1000"/>
              </a:spcAft>
              <a:buNone/>
            </a:pPr>
            <a:endParaRPr sz="1300">
              <a:solidFill>
                <a:schemeClr val="dk1"/>
              </a:solidFill>
              <a:latin typeface="Proxima Nova"/>
              <a:ea typeface="Proxima Nova"/>
              <a:cs typeface="Proxima Nova"/>
              <a:sym typeface="Proxima Nova"/>
            </a:endParaRPr>
          </a:p>
        </p:txBody>
      </p:sp>
      <p:sp>
        <p:nvSpPr>
          <p:cNvPr id="371" name="Google Shape;371;p41"/>
          <p:cNvSpPr txBox="1"/>
          <p:nvPr/>
        </p:nvSpPr>
        <p:spPr>
          <a:xfrm>
            <a:off x="609600" y="0"/>
            <a:ext cx="70089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IMPROVED CAMPAIGN TRACKING</a:t>
            </a:r>
            <a:endParaRPr sz="2200" b="1">
              <a:solidFill>
                <a:srgbClr val="FFFFFF"/>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372" name="Google Shape;372;p41"/>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373" name="Google Shape;373;p41"/>
          <p:cNvPicPr preferRelativeResize="0"/>
          <p:nvPr/>
        </p:nvPicPr>
        <p:blipFill rotWithShape="1">
          <a:blip r:embed="rId4">
            <a:alphaModFix/>
          </a:blip>
          <a:srcRect t="10827" b="8677"/>
          <a:stretch/>
        </p:blipFill>
        <p:spPr>
          <a:xfrm>
            <a:off x="6757825" y="4624025"/>
            <a:ext cx="2157150" cy="327425"/>
          </a:xfrm>
          <a:prstGeom prst="rect">
            <a:avLst/>
          </a:prstGeom>
          <a:noFill/>
          <a:ln>
            <a:noFill/>
          </a:ln>
        </p:spPr>
      </p:pic>
      <p:pic>
        <p:nvPicPr>
          <p:cNvPr id="374" name="Google Shape;374;p41"/>
          <p:cNvPicPr preferRelativeResize="0"/>
          <p:nvPr/>
        </p:nvPicPr>
        <p:blipFill>
          <a:blip r:embed="rId5">
            <a:alphaModFix/>
          </a:blip>
          <a:stretch>
            <a:fillRect/>
          </a:stretch>
        </p:blipFill>
        <p:spPr>
          <a:xfrm>
            <a:off x="830389" y="2193296"/>
            <a:ext cx="3636952" cy="1421500"/>
          </a:xfrm>
          <a:prstGeom prst="rect">
            <a:avLst/>
          </a:prstGeom>
          <a:noFill/>
          <a:ln>
            <a:noFill/>
          </a:ln>
        </p:spPr>
      </p:pic>
      <p:pic>
        <p:nvPicPr>
          <p:cNvPr id="375" name="Google Shape;375;p41"/>
          <p:cNvPicPr preferRelativeResize="0"/>
          <p:nvPr/>
        </p:nvPicPr>
        <p:blipFill>
          <a:blip r:embed="rId6">
            <a:alphaModFix/>
          </a:blip>
          <a:stretch>
            <a:fillRect/>
          </a:stretch>
        </p:blipFill>
        <p:spPr>
          <a:xfrm>
            <a:off x="2427439" y="3736272"/>
            <a:ext cx="4171950" cy="1295400"/>
          </a:xfrm>
          <a:prstGeom prst="rect">
            <a:avLst/>
          </a:prstGeom>
          <a:noFill/>
          <a:ln>
            <a:noFill/>
          </a:ln>
        </p:spPr>
      </p:pic>
      <p:pic>
        <p:nvPicPr>
          <p:cNvPr id="376" name="Google Shape;376;p41"/>
          <p:cNvPicPr preferRelativeResize="0"/>
          <p:nvPr/>
        </p:nvPicPr>
        <p:blipFill>
          <a:blip r:embed="rId7">
            <a:alphaModFix/>
          </a:blip>
          <a:stretch>
            <a:fillRect/>
          </a:stretch>
        </p:blipFill>
        <p:spPr>
          <a:xfrm>
            <a:off x="4577417" y="2193296"/>
            <a:ext cx="3356700" cy="14215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380"/>
        <p:cNvGrpSpPr/>
        <p:nvPr/>
      </p:nvGrpSpPr>
      <p:grpSpPr>
        <a:xfrm>
          <a:off x="0" y="0"/>
          <a:ext cx="0" cy="0"/>
          <a:chOff x="0" y="0"/>
          <a:chExt cx="0" cy="0"/>
        </a:xfrm>
      </p:grpSpPr>
      <p:sp>
        <p:nvSpPr>
          <p:cNvPr id="381" name="Google Shape;381;p42"/>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GRH CREATIVE</a:t>
            </a:r>
            <a:endParaRPr sz="1800" b="1">
              <a:solidFill>
                <a:srgbClr val="FFFFFF"/>
              </a:solidFill>
              <a:latin typeface="Proxima Nova"/>
              <a:ea typeface="Proxima Nova"/>
              <a:cs typeface="Proxima Nova"/>
              <a:sym typeface="Proxima Nova"/>
            </a:endParaRPr>
          </a:p>
        </p:txBody>
      </p:sp>
      <p:pic>
        <p:nvPicPr>
          <p:cNvPr id="382" name="Google Shape;382;p42"/>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383" name="Google Shape;383;p42"/>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384" name="Google Shape;384;p42"/>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Guaranteed Ride Home</a:t>
            </a:r>
            <a:endParaRPr sz="1800">
              <a:solidFill>
                <a:schemeClr val="dk1"/>
              </a:solidFill>
              <a:latin typeface="Proxima Nova"/>
              <a:ea typeface="Proxima Nova"/>
              <a:cs typeface="Proxima Nova"/>
              <a:sym typeface="Proxima Nova"/>
            </a:endParaRPr>
          </a:p>
        </p:txBody>
      </p:sp>
      <p:pic>
        <p:nvPicPr>
          <p:cNvPr id="385" name="Google Shape;385;p42" title="COG_FY26_GRH_Display-Ads_FINAL_300x600.jpg"/>
          <p:cNvPicPr preferRelativeResize="0"/>
          <p:nvPr/>
        </p:nvPicPr>
        <p:blipFill>
          <a:blip r:embed="rId5">
            <a:alphaModFix/>
          </a:blip>
          <a:stretch>
            <a:fillRect/>
          </a:stretch>
        </p:blipFill>
        <p:spPr>
          <a:xfrm>
            <a:off x="1513550" y="910763"/>
            <a:ext cx="1875800" cy="3751600"/>
          </a:xfrm>
          <a:prstGeom prst="rect">
            <a:avLst/>
          </a:prstGeom>
          <a:noFill/>
          <a:ln>
            <a:noFill/>
          </a:ln>
        </p:spPr>
      </p:pic>
      <p:pic>
        <p:nvPicPr>
          <p:cNvPr id="386" name="Google Shape;386;p42" title="COG_FY26_GRH_Display-Ads_FINAL_480x320.jpg"/>
          <p:cNvPicPr preferRelativeResize="0"/>
          <p:nvPr/>
        </p:nvPicPr>
        <p:blipFill>
          <a:blip r:embed="rId6">
            <a:alphaModFix/>
          </a:blip>
          <a:stretch>
            <a:fillRect/>
          </a:stretch>
        </p:blipFill>
        <p:spPr>
          <a:xfrm>
            <a:off x="3653564" y="1561106"/>
            <a:ext cx="3820150" cy="254675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390"/>
        <p:cNvGrpSpPr/>
        <p:nvPr/>
      </p:nvGrpSpPr>
      <p:grpSpPr>
        <a:xfrm>
          <a:off x="0" y="0"/>
          <a:ext cx="0" cy="0"/>
          <a:chOff x="0" y="0"/>
          <a:chExt cx="0" cy="0"/>
        </a:xfrm>
      </p:grpSpPr>
      <p:sp>
        <p:nvSpPr>
          <p:cNvPr id="391" name="Google Shape;391;p43"/>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DIGITAL &amp; STREAMING ADS</a:t>
            </a:r>
            <a:endParaRPr sz="1800" b="1">
              <a:solidFill>
                <a:srgbClr val="FFFFFF"/>
              </a:solidFill>
              <a:latin typeface="Proxima Nova"/>
              <a:ea typeface="Proxima Nova"/>
              <a:cs typeface="Proxima Nova"/>
              <a:sym typeface="Proxima Nova"/>
            </a:endParaRPr>
          </a:p>
        </p:txBody>
      </p:sp>
      <p:pic>
        <p:nvPicPr>
          <p:cNvPr id="392" name="Google Shape;392;p43"/>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393" name="Google Shape;393;p43"/>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394" name="Google Shape;394;p43"/>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Guaranteed Ride Home</a:t>
            </a:r>
            <a:endParaRPr sz="1800">
              <a:solidFill>
                <a:schemeClr val="dk1"/>
              </a:solidFill>
              <a:latin typeface="Proxima Nova"/>
              <a:ea typeface="Proxima Nova"/>
              <a:cs typeface="Proxima Nova"/>
              <a:sym typeface="Proxima Nova"/>
            </a:endParaRPr>
          </a:p>
        </p:txBody>
      </p:sp>
      <p:pic>
        <p:nvPicPr>
          <p:cNvPr id="395" name="Google Shape;395;p43"/>
          <p:cNvPicPr preferRelativeResize="0"/>
          <p:nvPr/>
        </p:nvPicPr>
        <p:blipFill>
          <a:blip r:embed="rId5">
            <a:alphaModFix/>
          </a:blip>
          <a:stretch>
            <a:fillRect/>
          </a:stretch>
        </p:blipFill>
        <p:spPr>
          <a:xfrm>
            <a:off x="152400" y="939681"/>
            <a:ext cx="2943375" cy="1917725"/>
          </a:xfrm>
          <a:prstGeom prst="rect">
            <a:avLst/>
          </a:prstGeom>
          <a:noFill/>
          <a:ln>
            <a:noFill/>
          </a:ln>
        </p:spPr>
      </p:pic>
      <p:pic>
        <p:nvPicPr>
          <p:cNvPr id="396" name="Google Shape;396;p43"/>
          <p:cNvPicPr preferRelativeResize="0"/>
          <p:nvPr/>
        </p:nvPicPr>
        <p:blipFill>
          <a:blip r:embed="rId6">
            <a:alphaModFix/>
          </a:blip>
          <a:stretch>
            <a:fillRect/>
          </a:stretch>
        </p:blipFill>
        <p:spPr>
          <a:xfrm>
            <a:off x="3177825" y="939668"/>
            <a:ext cx="2943375" cy="1917734"/>
          </a:xfrm>
          <a:prstGeom prst="rect">
            <a:avLst/>
          </a:prstGeom>
          <a:noFill/>
          <a:ln>
            <a:noFill/>
          </a:ln>
        </p:spPr>
      </p:pic>
      <p:pic>
        <p:nvPicPr>
          <p:cNvPr id="397" name="Google Shape;397;p43"/>
          <p:cNvPicPr preferRelativeResize="0"/>
          <p:nvPr/>
        </p:nvPicPr>
        <p:blipFill>
          <a:blip r:embed="rId7">
            <a:alphaModFix/>
          </a:blip>
          <a:stretch>
            <a:fillRect/>
          </a:stretch>
        </p:blipFill>
        <p:spPr>
          <a:xfrm>
            <a:off x="165498" y="3024425"/>
            <a:ext cx="2917192" cy="1900675"/>
          </a:xfrm>
          <a:prstGeom prst="rect">
            <a:avLst/>
          </a:prstGeom>
          <a:noFill/>
          <a:ln>
            <a:noFill/>
          </a:ln>
        </p:spPr>
      </p:pic>
      <p:pic>
        <p:nvPicPr>
          <p:cNvPr id="398" name="Google Shape;398;p43"/>
          <p:cNvPicPr preferRelativeResize="0"/>
          <p:nvPr/>
        </p:nvPicPr>
        <p:blipFill>
          <a:blip r:embed="rId8">
            <a:alphaModFix/>
          </a:blip>
          <a:stretch>
            <a:fillRect/>
          </a:stretch>
        </p:blipFill>
        <p:spPr>
          <a:xfrm>
            <a:off x="6203250" y="915500"/>
            <a:ext cx="1497575" cy="2462450"/>
          </a:xfrm>
          <a:prstGeom prst="rect">
            <a:avLst/>
          </a:prstGeom>
          <a:noFill/>
          <a:ln>
            <a:noFill/>
          </a:ln>
        </p:spPr>
      </p:pic>
      <p:pic>
        <p:nvPicPr>
          <p:cNvPr id="399" name="Google Shape;399;p43"/>
          <p:cNvPicPr preferRelativeResize="0"/>
          <p:nvPr/>
        </p:nvPicPr>
        <p:blipFill>
          <a:blip r:embed="rId9">
            <a:alphaModFix/>
          </a:blip>
          <a:stretch>
            <a:fillRect/>
          </a:stretch>
        </p:blipFill>
        <p:spPr>
          <a:xfrm>
            <a:off x="7529900" y="915494"/>
            <a:ext cx="1497575" cy="2462456"/>
          </a:xfrm>
          <a:prstGeom prst="rect">
            <a:avLst/>
          </a:prstGeom>
          <a:noFill/>
          <a:ln>
            <a:noFill/>
          </a:ln>
        </p:spPr>
      </p:pic>
      <p:pic>
        <p:nvPicPr>
          <p:cNvPr id="400" name="Google Shape;400;p43"/>
          <p:cNvPicPr preferRelativeResize="0"/>
          <p:nvPr/>
        </p:nvPicPr>
        <p:blipFill>
          <a:blip r:embed="rId10">
            <a:alphaModFix/>
          </a:blip>
          <a:stretch>
            <a:fillRect/>
          </a:stretch>
        </p:blipFill>
        <p:spPr>
          <a:xfrm>
            <a:off x="6083768" y="3024427"/>
            <a:ext cx="3006400" cy="1820950"/>
          </a:xfrm>
          <a:prstGeom prst="rect">
            <a:avLst/>
          </a:prstGeom>
          <a:noFill/>
          <a:ln>
            <a:noFill/>
          </a:ln>
        </p:spPr>
      </p:pic>
      <p:pic>
        <p:nvPicPr>
          <p:cNvPr id="401" name="Google Shape;401;p43"/>
          <p:cNvPicPr preferRelativeResize="0"/>
          <p:nvPr/>
        </p:nvPicPr>
        <p:blipFill>
          <a:blip r:embed="rId11">
            <a:alphaModFix/>
          </a:blip>
          <a:stretch>
            <a:fillRect/>
          </a:stretch>
        </p:blipFill>
        <p:spPr>
          <a:xfrm>
            <a:off x="2583025" y="2744531"/>
            <a:ext cx="4132963" cy="232478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405"/>
        <p:cNvGrpSpPr/>
        <p:nvPr/>
      </p:nvGrpSpPr>
      <p:grpSpPr>
        <a:xfrm>
          <a:off x="0" y="0"/>
          <a:ext cx="0" cy="0"/>
          <a:chOff x="0" y="0"/>
          <a:chExt cx="0" cy="0"/>
        </a:xfrm>
      </p:grpSpPr>
      <p:sp>
        <p:nvSpPr>
          <p:cNvPr id="406" name="Google Shape;406;p44"/>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ESPN PUSHDOWN BANNER ADS</a:t>
            </a:r>
            <a:endParaRPr sz="1800" b="1">
              <a:solidFill>
                <a:srgbClr val="FFFFFF"/>
              </a:solidFill>
              <a:latin typeface="Proxima Nova"/>
              <a:ea typeface="Proxima Nova"/>
              <a:cs typeface="Proxima Nova"/>
              <a:sym typeface="Proxima Nova"/>
            </a:endParaRPr>
          </a:p>
        </p:txBody>
      </p:sp>
      <p:pic>
        <p:nvPicPr>
          <p:cNvPr id="407" name="Google Shape;407;p44"/>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408" name="Google Shape;408;p44"/>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409" name="Google Shape;409;p44"/>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Guaranteed Ride Home</a:t>
            </a:r>
            <a:endParaRPr sz="1800">
              <a:solidFill>
                <a:schemeClr val="dk1"/>
              </a:solidFill>
              <a:latin typeface="Proxima Nova"/>
              <a:ea typeface="Proxima Nova"/>
              <a:cs typeface="Proxima Nova"/>
              <a:sym typeface="Proxima Nova"/>
            </a:endParaRPr>
          </a:p>
        </p:txBody>
      </p:sp>
      <p:pic>
        <p:nvPicPr>
          <p:cNvPr id="410" name="Google Shape;410;p44"/>
          <p:cNvPicPr preferRelativeResize="0"/>
          <p:nvPr/>
        </p:nvPicPr>
        <p:blipFill>
          <a:blip r:embed="rId5">
            <a:alphaModFix/>
          </a:blip>
          <a:stretch>
            <a:fillRect/>
          </a:stretch>
        </p:blipFill>
        <p:spPr>
          <a:xfrm>
            <a:off x="152400" y="1584625"/>
            <a:ext cx="3096549" cy="2241900"/>
          </a:xfrm>
          <a:prstGeom prst="rect">
            <a:avLst/>
          </a:prstGeom>
          <a:noFill/>
          <a:ln>
            <a:noFill/>
          </a:ln>
        </p:spPr>
      </p:pic>
      <p:pic>
        <p:nvPicPr>
          <p:cNvPr id="411" name="Google Shape;411;p44"/>
          <p:cNvPicPr preferRelativeResize="0"/>
          <p:nvPr/>
        </p:nvPicPr>
        <p:blipFill>
          <a:blip r:embed="rId6">
            <a:alphaModFix/>
          </a:blip>
          <a:stretch>
            <a:fillRect/>
          </a:stretch>
        </p:blipFill>
        <p:spPr>
          <a:xfrm>
            <a:off x="3369112" y="1327738"/>
            <a:ext cx="1345350" cy="2684600"/>
          </a:xfrm>
          <a:prstGeom prst="rect">
            <a:avLst/>
          </a:prstGeom>
          <a:noFill/>
          <a:ln>
            <a:noFill/>
          </a:ln>
        </p:spPr>
      </p:pic>
      <p:pic>
        <p:nvPicPr>
          <p:cNvPr id="412" name="Google Shape;412;p44"/>
          <p:cNvPicPr preferRelativeResize="0"/>
          <p:nvPr/>
        </p:nvPicPr>
        <p:blipFill>
          <a:blip r:embed="rId7">
            <a:alphaModFix/>
          </a:blip>
          <a:stretch>
            <a:fillRect/>
          </a:stretch>
        </p:blipFill>
        <p:spPr>
          <a:xfrm>
            <a:off x="4834625" y="1681375"/>
            <a:ext cx="4148924" cy="197733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416"/>
        <p:cNvGrpSpPr/>
        <p:nvPr/>
      </p:nvGrpSpPr>
      <p:grpSpPr>
        <a:xfrm>
          <a:off x="0" y="0"/>
          <a:ext cx="0" cy="0"/>
          <a:chOff x="0" y="0"/>
          <a:chExt cx="0" cy="0"/>
        </a:xfrm>
      </p:grpSpPr>
      <p:sp>
        <p:nvSpPr>
          <p:cNvPr id="417" name="Google Shape;417;p45"/>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STREAMING &amp; YOUTUBE VIDEO</a:t>
            </a: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418" name="Google Shape;418;p45"/>
          <p:cNvPicPr preferRelativeResize="0"/>
          <p:nvPr/>
        </p:nvPicPr>
        <p:blipFill>
          <a:blip r:embed="rId4">
            <a:alphaModFix/>
          </a:blip>
          <a:stretch>
            <a:fillRect/>
          </a:stretch>
        </p:blipFill>
        <p:spPr>
          <a:xfrm>
            <a:off x="319888" y="4705213"/>
            <a:ext cx="1719072" cy="156279"/>
          </a:xfrm>
          <a:prstGeom prst="rect">
            <a:avLst/>
          </a:prstGeom>
          <a:noFill/>
          <a:ln>
            <a:noFill/>
          </a:ln>
        </p:spPr>
      </p:pic>
      <p:pic>
        <p:nvPicPr>
          <p:cNvPr id="419" name="Google Shape;419;p45"/>
          <p:cNvPicPr preferRelativeResize="0"/>
          <p:nvPr/>
        </p:nvPicPr>
        <p:blipFill>
          <a:blip r:embed="rId5">
            <a:alphaModFix/>
          </a:blip>
          <a:stretch>
            <a:fillRect/>
          </a:stretch>
        </p:blipFill>
        <p:spPr>
          <a:xfrm>
            <a:off x="6948331" y="4658074"/>
            <a:ext cx="1875782" cy="256825"/>
          </a:xfrm>
          <a:prstGeom prst="rect">
            <a:avLst/>
          </a:prstGeom>
          <a:noFill/>
          <a:ln>
            <a:noFill/>
          </a:ln>
        </p:spPr>
      </p:pic>
      <p:sp>
        <p:nvSpPr>
          <p:cNvPr id="420" name="Google Shape;420;p45"/>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Guaranteed Ride Home</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2" name="Online Media 1" descr="Don’t let the what-ifs run you in circles. Get Guaranteed Ride Home.">
            <a:hlinkClick r:id="" action="ppaction://media"/>
            <a:extLst>
              <a:ext uri="{FF2B5EF4-FFF2-40B4-BE49-F238E27FC236}">
                <a16:creationId xmlns:a16="http://schemas.microsoft.com/office/drawing/2014/main" id="{2CA292B5-3ACD-219B-A5B3-8467071AF284}"/>
              </a:ext>
            </a:extLst>
          </p:cNvPr>
          <p:cNvPicPr>
            <a:picLocks noRot="1" noChangeAspect="1"/>
          </p:cNvPicPr>
          <p:nvPr>
            <a:videoFile r:link="rId1"/>
          </p:nvPr>
        </p:nvPicPr>
        <p:blipFill>
          <a:blip r:embed="rId6"/>
          <a:stretch>
            <a:fillRect/>
          </a:stretch>
        </p:blipFill>
        <p:spPr>
          <a:xfrm>
            <a:off x="1493403" y="1077664"/>
            <a:ext cx="6157193" cy="347881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417"/>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 fill="hold"/>
                                        <p:tgtEl>
                                          <p:spTgt spid="2"/>
                                        </p:tgtEl>
                                      </p:cBhvr>
                                    </p:cmd>
                                  </p:childTnLst>
                                </p:cTn>
                              </p:par>
                            </p:childTnLst>
                          </p:cTn>
                        </p:par>
                      </p:childTnLst>
                    </p:cTn>
                  </p:par>
                </p:childTnLst>
              </p:cTn>
              <p:nextCondLst>
                <p:cond evt="onClick" delay="0">
                  <p:tgtEl>
                    <p:spTgt spid="417"/>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425"/>
        <p:cNvGrpSpPr/>
        <p:nvPr/>
      </p:nvGrpSpPr>
      <p:grpSpPr>
        <a:xfrm>
          <a:off x="0" y="0"/>
          <a:ext cx="0" cy="0"/>
          <a:chOff x="0" y="0"/>
          <a:chExt cx="0" cy="0"/>
        </a:xfrm>
      </p:grpSpPr>
      <p:sp>
        <p:nvSpPr>
          <p:cNvPr id="426" name="Google Shape;426;p46"/>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RADIO SPOTS (TRADITIONAL/STREAMING)</a:t>
            </a:r>
            <a:endParaRPr sz="1800" b="1">
              <a:solidFill>
                <a:srgbClr val="FFFFFF"/>
              </a:solidFill>
              <a:latin typeface="Proxima Nova"/>
              <a:ea typeface="Proxima Nova"/>
              <a:cs typeface="Proxima Nova"/>
              <a:sym typeface="Proxima Nova"/>
            </a:endParaRPr>
          </a:p>
        </p:txBody>
      </p:sp>
      <p:pic>
        <p:nvPicPr>
          <p:cNvPr id="427" name="Google Shape;427;p46"/>
          <p:cNvPicPr preferRelativeResize="0"/>
          <p:nvPr/>
        </p:nvPicPr>
        <p:blipFill>
          <a:blip r:embed="rId9">
            <a:alphaModFix/>
          </a:blip>
          <a:stretch>
            <a:fillRect/>
          </a:stretch>
        </p:blipFill>
        <p:spPr>
          <a:xfrm>
            <a:off x="319888" y="4705213"/>
            <a:ext cx="1719072" cy="156279"/>
          </a:xfrm>
          <a:prstGeom prst="rect">
            <a:avLst/>
          </a:prstGeom>
          <a:noFill/>
          <a:ln>
            <a:noFill/>
          </a:ln>
        </p:spPr>
      </p:pic>
      <p:pic>
        <p:nvPicPr>
          <p:cNvPr id="428" name="Google Shape;428;p46"/>
          <p:cNvPicPr preferRelativeResize="0"/>
          <p:nvPr/>
        </p:nvPicPr>
        <p:blipFill>
          <a:blip r:embed="rId10">
            <a:alphaModFix/>
          </a:blip>
          <a:stretch>
            <a:fillRect/>
          </a:stretch>
        </p:blipFill>
        <p:spPr>
          <a:xfrm>
            <a:off x="6948331" y="4658074"/>
            <a:ext cx="1875782" cy="256825"/>
          </a:xfrm>
          <a:prstGeom prst="rect">
            <a:avLst/>
          </a:prstGeom>
          <a:noFill/>
          <a:ln>
            <a:noFill/>
          </a:ln>
        </p:spPr>
      </p:pic>
      <p:sp>
        <p:nvSpPr>
          <p:cNvPr id="429" name="Google Shape;429;p46"/>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Guaranteed Ride Home</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436" name="Google Shape;436;p46"/>
          <p:cNvPicPr preferRelativeResize="0"/>
          <p:nvPr/>
        </p:nvPicPr>
        <p:blipFill>
          <a:blip r:embed="rId11">
            <a:alphaModFix/>
          </a:blip>
          <a:stretch>
            <a:fillRect/>
          </a:stretch>
        </p:blipFill>
        <p:spPr>
          <a:xfrm>
            <a:off x="2477075" y="1298125"/>
            <a:ext cx="1379975" cy="1047759"/>
          </a:xfrm>
          <a:prstGeom prst="rect">
            <a:avLst/>
          </a:prstGeom>
          <a:noFill/>
          <a:ln>
            <a:noFill/>
          </a:ln>
        </p:spPr>
      </p:pic>
      <p:pic>
        <p:nvPicPr>
          <p:cNvPr id="437" name="Google Shape;437;p46"/>
          <p:cNvPicPr preferRelativeResize="0"/>
          <p:nvPr/>
        </p:nvPicPr>
        <p:blipFill>
          <a:blip r:embed="rId12">
            <a:alphaModFix/>
          </a:blip>
          <a:stretch>
            <a:fillRect/>
          </a:stretch>
        </p:blipFill>
        <p:spPr>
          <a:xfrm>
            <a:off x="1097112" y="1298125"/>
            <a:ext cx="1379963" cy="1047750"/>
          </a:xfrm>
          <a:prstGeom prst="rect">
            <a:avLst/>
          </a:prstGeom>
          <a:noFill/>
          <a:ln>
            <a:noFill/>
          </a:ln>
        </p:spPr>
      </p:pic>
      <p:pic>
        <p:nvPicPr>
          <p:cNvPr id="438" name="Google Shape;438;p46"/>
          <p:cNvPicPr preferRelativeResize="0"/>
          <p:nvPr/>
        </p:nvPicPr>
        <p:blipFill>
          <a:blip r:embed="rId13">
            <a:alphaModFix/>
          </a:blip>
          <a:stretch>
            <a:fillRect/>
          </a:stretch>
        </p:blipFill>
        <p:spPr>
          <a:xfrm>
            <a:off x="3857050" y="1289550"/>
            <a:ext cx="1362075" cy="1047750"/>
          </a:xfrm>
          <a:prstGeom prst="rect">
            <a:avLst/>
          </a:prstGeom>
          <a:noFill/>
          <a:ln>
            <a:noFill/>
          </a:ln>
        </p:spPr>
      </p:pic>
      <p:pic>
        <p:nvPicPr>
          <p:cNvPr id="439" name="Google Shape;439;p46"/>
          <p:cNvPicPr preferRelativeResize="0"/>
          <p:nvPr/>
        </p:nvPicPr>
        <p:blipFill>
          <a:blip r:embed="rId14">
            <a:alphaModFix/>
          </a:blip>
          <a:stretch>
            <a:fillRect/>
          </a:stretch>
        </p:blipFill>
        <p:spPr>
          <a:xfrm>
            <a:off x="6685975" y="1299524"/>
            <a:ext cx="1362075" cy="1047750"/>
          </a:xfrm>
          <a:prstGeom prst="rect">
            <a:avLst/>
          </a:prstGeom>
          <a:noFill/>
          <a:ln>
            <a:noFill/>
          </a:ln>
        </p:spPr>
      </p:pic>
      <p:pic>
        <p:nvPicPr>
          <p:cNvPr id="440" name="Google Shape;440;p46"/>
          <p:cNvPicPr preferRelativeResize="0"/>
          <p:nvPr/>
        </p:nvPicPr>
        <p:blipFill>
          <a:blip r:embed="rId15">
            <a:alphaModFix/>
          </a:blip>
          <a:stretch>
            <a:fillRect/>
          </a:stretch>
        </p:blipFill>
        <p:spPr>
          <a:xfrm>
            <a:off x="5219125" y="1298125"/>
            <a:ext cx="1466850" cy="1047750"/>
          </a:xfrm>
          <a:prstGeom prst="rect">
            <a:avLst/>
          </a:prstGeom>
          <a:noFill/>
          <a:ln>
            <a:noFill/>
          </a:ln>
        </p:spPr>
      </p:pic>
      <p:pic>
        <p:nvPicPr>
          <p:cNvPr id="441" name="Google Shape;441;p46"/>
          <p:cNvPicPr preferRelativeResize="0"/>
          <p:nvPr/>
        </p:nvPicPr>
        <p:blipFill>
          <a:blip r:embed="rId16">
            <a:alphaModFix/>
          </a:blip>
          <a:stretch>
            <a:fillRect/>
          </a:stretch>
        </p:blipFill>
        <p:spPr>
          <a:xfrm>
            <a:off x="3068987" y="2413013"/>
            <a:ext cx="1535003" cy="919500"/>
          </a:xfrm>
          <a:prstGeom prst="rect">
            <a:avLst/>
          </a:prstGeom>
          <a:noFill/>
          <a:ln>
            <a:noFill/>
          </a:ln>
        </p:spPr>
      </p:pic>
      <p:pic>
        <p:nvPicPr>
          <p:cNvPr id="442" name="Google Shape;442;p46"/>
          <p:cNvPicPr preferRelativeResize="0"/>
          <p:nvPr/>
        </p:nvPicPr>
        <p:blipFill>
          <a:blip r:embed="rId17">
            <a:alphaModFix/>
          </a:blip>
          <a:stretch>
            <a:fillRect/>
          </a:stretch>
        </p:blipFill>
        <p:spPr>
          <a:xfrm>
            <a:off x="4603988" y="2412063"/>
            <a:ext cx="1466850" cy="906652"/>
          </a:xfrm>
          <a:prstGeom prst="rect">
            <a:avLst/>
          </a:prstGeom>
          <a:noFill/>
          <a:ln>
            <a:noFill/>
          </a:ln>
        </p:spPr>
      </p:pic>
      <p:pic>
        <p:nvPicPr>
          <p:cNvPr id="443" name="Google Shape;443;p46"/>
          <p:cNvPicPr preferRelativeResize="0"/>
          <p:nvPr/>
        </p:nvPicPr>
        <p:blipFill>
          <a:blip r:embed="rId18">
            <a:alphaModFix/>
          </a:blip>
          <a:stretch>
            <a:fillRect/>
          </a:stretch>
        </p:blipFill>
        <p:spPr>
          <a:xfrm>
            <a:off x="6075013" y="2412063"/>
            <a:ext cx="1466850" cy="906649"/>
          </a:xfrm>
          <a:prstGeom prst="rect">
            <a:avLst/>
          </a:prstGeom>
          <a:noFill/>
          <a:ln>
            <a:noFill/>
          </a:ln>
        </p:spPr>
      </p:pic>
      <p:pic>
        <p:nvPicPr>
          <p:cNvPr id="444" name="Google Shape;444;p46"/>
          <p:cNvPicPr preferRelativeResize="0"/>
          <p:nvPr/>
        </p:nvPicPr>
        <p:blipFill>
          <a:blip r:embed="rId19">
            <a:alphaModFix/>
          </a:blip>
          <a:stretch>
            <a:fillRect/>
          </a:stretch>
        </p:blipFill>
        <p:spPr>
          <a:xfrm>
            <a:off x="1602138" y="2419438"/>
            <a:ext cx="1466850" cy="906649"/>
          </a:xfrm>
          <a:prstGeom prst="rect">
            <a:avLst/>
          </a:prstGeom>
          <a:noFill/>
          <a:ln>
            <a:noFill/>
          </a:ln>
        </p:spPr>
      </p:pic>
      <p:sp>
        <p:nvSpPr>
          <p:cNvPr id="2" name="Google Shape;429;p46">
            <a:extLst>
              <a:ext uri="{FF2B5EF4-FFF2-40B4-BE49-F238E27FC236}">
                <a16:creationId xmlns:a16="http://schemas.microsoft.com/office/drawing/2014/main" id="{D33FF13F-7DE4-FA87-8EB3-00F7354B1FAF}"/>
              </a:ext>
            </a:extLst>
          </p:cNvPr>
          <p:cNvSpPr txBox="1"/>
          <p:nvPr/>
        </p:nvSpPr>
        <p:spPr>
          <a:xfrm>
            <a:off x="1339864" y="3963188"/>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English 30 second spot</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sp>
        <p:nvSpPr>
          <p:cNvPr id="3" name="Google Shape;430;p46">
            <a:extLst>
              <a:ext uri="{FF2B5EF4-FFF2-40B4-BE49-F238E27FC236}">
                <a16:creationId xmlns:a16="http://schemas.microsoft.com/office/drawing/2014/main" id="{7BA24AFE-1C8D-12F0-44D7-BD115AB2ED3A}"/>
              </a:ext>
            </a:extLst>
          </p:cNvPr>
          <p:cNvSpPr txBox="1"/>
          <p:nvPr/>
        </p:nvSpPr>
        <p:spPr>
          <a:xfrm>
            <a:off x="3460289" y="3963188"/>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Spanish 30 second spot</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sp>
        <p:nvSpPr>
          <p:cNvPr id="4" name="Google Shape;431;p46">
            <a:extLst>
              <a:ext uri="{FF2B5EF4-FFF2-40B4-BE49-F238E27FC236}">
                <a16:creationId xmlns:a16="http://schemas.microsoft.com/office/drawing/2014/main" id="{2C8F8633-0B57-4680-2780-CF221B02FF54}"/>
              </a:ext>
            </a:extLst>
          </p:cNvPr>
          <p:cNvSpPr txBox="1"/>
          <p:nvPr/>
        </p:nvSpPr>
        <p:spPr>
          <a:xfrm>
            <a:off x="5691814" y="3963188"/>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Audacy 30 second spot</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pic>
        <p:nvPicPr>
          <p:cNvPr id="5" name="COG_FY26_GRH_Radio">
            <a:hlinkClick r:id="" action="ppaction://media"/>
            <a:extLst>
              <a:ext uri="{FF2B5EF4-FFF2-40B4-BE49-F238E27FC236}">
                <a16:creationId xmlns:a16="http://schemas.microsoft.com/office/drawing/2014/main" id="{AD213AD9-1513-0185-0CBA-4A4202692512}"/>
              </a:ext>
            </a:extLst>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2013325" y="3498538"/>
            <a:ext cx="644476" cy="644476"/>
          </a:xfrm>
          <a:prstGeom prst="rect">
            <a:avLst/>
          </a:prstGeom>
        </p:spPr>
      </p:pic>
      <p:pic>
        <p:nvPicPr>
          <p:cNvPr id="6" name="Commuter Connections_GRH 30 SPANISH_REV_021826_VC">
            <a:hlinkClick r:id="" action="ppaction://media"/>
            <a:extLst>
              <a:ext uri="{FF2B5EF4-FFF2-40B4-BE49-F238E27FC236}">
                <a16:creationId xmlns:a16="http://schemas.microsoft.com/office/drawing/2014/main" id="{F01B8A64-EF93-50EA-9C1D-B223E376E219}"/>
              </a:ext>
            </a:extLst>
          </p:cNvPr>
          <p:cNvPicPr>
            <a:picLocks noChangeAspect="1"/>
          </p:cNvPicPr>
          <p:nvPr>
            <a:audioFile r:link="rId4"/>
            <p:extLst>
              <p:ext uri="{DAA4B4D4-6D71-4841-9C94-3DE7FCFB9230}">
                <p14:media xmlns:p14="http://schemas.microsoft.com/office/powerpoint/2010/main" r:embed="rId3"/>
              </p:ext>
            </p:extLst>
          </p:nvPr>
        </p:nvPicPr>
        <p:blipFill>
          <a:blip r:embed="rId20"/>
          <a:stretch>
            <a:fillRect/>
          </a:stretch>
        </p:blipFill>
        <p:spPr>
          <a:xfrm>
            <a:off x="4214020" y="3518357"/>
            <a:ext cx="604837" cy="604837"/>
          </a:xfrm>
          <a:prstGeom prst="rect">
            <a:avLst/>
          </a:prstGeom>
        </p:spPr>
      </p:pic>
      <p:pic>
        <p:nvPicPr>
          <p:cNvPr id="7" name="COMMUTER CONNECTIONS_COG_GRH ADDED VALUE DIG_021326_KJ">
            <a:hlinkClick r:id="" action="ppaction://media"/>
            <a:extLst>
              <a:ext uri="{FF2B5EF4-FFF2-40B4-BE49-F238E27FC236}">
                <a16:creationId xmlns:a16="http://schemas.microsoft.com/office/drawing/2014/main" id="{30B84BFA-2EDA-97A7-ACA3-946C3C7A6C01}"/>
              </a:ext>
            </a:extLst>
          </p:cNvPr>
          <p:cNvPicPr>
            <a:picLocks noChangeAspect="1"/>
          </p:cNvPicPr>
          <p:nvPr>
            <a:audioFile r:link="rId6"/>
            <p:extLst>
              <p:ext uri="{DAA4B4D4-6D71-4841-9C94-3DE7FCFB9230}">
                <p14:media xmlns:p14="http://schemas.microsoft.com/office/powerpoint/2010/main" r:embed="rId5"/>
              </p:ext>
            </p:extLst>
          </p:nvPr>
        </p:nvPicPr>
        <p:blipFill>
          <a:blip r:embed="rId20"/>
          <a:stretch>
            <a:fillRect/>
          </a:stretch>
        </p:blipFill>
        <p:spPr>
          <a:xfrm>
            <a:off x="6383556" y="3518357"/>
            <a:ext cx="604837" cy="604837"/>
          </a:xfrm>
          <a:prstGeom prst="rect">
            <a:avLst/>
          </a:prstGeom>
        </p:spPr>
      </p:pic>
    </p:spTree>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5"/>
                </p:tgtEl>
              </p:cMediaNode>
            </p:audio>
            <p:audio>
              <p:cMediaNode vol="80000">
                <p:cTn id="3" fill="hold" display="0">
                  <p:stCondLst>
                    <p:cond delay="indefinite"/>
                  </p:stCondLst>
                  <p:endCondLst>
                    <p:cond evt="onStopAudio" delay="0">
                      <p:tgtEl>
                        <p:sldTgt/>
                      </p:tgtEl>
                    </p:cond>
                  </p:endCondLst>
                </p:cTn>
                <p:tgtEl>
                  <p:spTgt spid="6"/>
                </p:tgtEl>
              </p:cMediaNode>
            </p:audio>
            <p:audio>
              <p:cMediaNode vol="80000">
                <p:cTn id="4" fill="hold" display="0">
                  <p:stCondLst>
                    <p:cond delay="indefinite"/>
                  </p:stCondLst>
                  <p:endCondLst>
                    <p:cond evt="onStopAudio" delay="0">
                      <p:tgtEl>
                        <p:sldTgt/>
                      </p:tgtEl>
                    </p:cond>
                  </p:endCondLst>
                </p:cTn>
                <p:tgtEl>
                  <p:spTgt spid="7"/>
                </p:tgtEl>
              </p:cMediaNode>
            </p:audio>
            <p:seq concurrent="1" nextAc="seek">
              <p:cTn id="5" restart="whenNotActive" fill="hold" evtFilter="cancelBubble" nodeType="interactiveSeq">
                <p:stCondLst>
                  <p:cond evt="onClick" delay="0">
                    <p:tgtEl>
                      <p:spTgt spid="426"/>
                    </p:tgtEl>
                  </p:cond>
                </p:stCondLst>
                <p:endSync evt="end" delay="0">
                  <p:rtn val="all"/>
                </p:endSync>
                <p:childTnLst>
                  <p:par>
                    <p:cTn id="6" fill="hold">
                      <p:stCondLst>
                        <p:cond delay="0"/>
                      </p:stCondLst>
                      <p:childTnLst>
                        <p:par>
                          <p:cTn id="7" fill="hold">
                            <p:stCondLst>
                              <p:cond delay="0"/>
                            </p:stCondLst>
                            <p:childTnLst>
                              <p:par>
                                <p:cTn id="8" presetID="1" presetClass="mediacall" presetSubtype="0" fill="hold" nodeType="clickEffect">
                                  <p:stCondLst>
                                    <p:cond delay="0"/>
                                  </p:stCondLst>
                                  <p:childTnLst>
                                    <p:cmd type="call" cmd="playFrom(0.0)">
                                      <p:cBhvr>
                                        <p:cTn id="9" dur="30000" fill="hold"/>
                                        <p:tgtEl>
                                          <p:spTgt spid="5"/>
                                        </p:tgtEl>
                                      </p:cBhvr>
                                    </p:cmd>
                                  </p:childTnLst>
                                </p:cTn>
                              </p:par>
                            </p:childTnLst>
                          </p:cTn>
                        </p:par>
                      </p:childTnLst>
                    </p:cTn>
                  </p:par>
                  <p:par>
                    <p:cTn id="10" fill="hold">
                      <p:stCondLst>
                        <p:cond delay="indefinite"/>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14994" fill="hold"/>
                                        <p:tgtEl>
                                          <p:spTgt spid="7"/>
                                        </p:tgtEl>
                                      </p:cBhvr>
                                    </p:cmd>
                                  </p:childTnLst>
                                </p:cTn>
                              </p:par>
                            </p:childTnLst>
                          </p:cTn>
                        </p:par>
                      </p:childTnLst>
                    </p:cTn>
                  </p:par>
                  <p:par>
                    <p:cTn id="14" fill="hold">
                      <p:stCondLst>
                        <p:cond delay="indefinite"/>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30484" fill="hold"/>
                                        <p:tgtEl>
                                          <p:spTgt spid="6"/>
                                        </p:tgtEl>
                                      </p:cBhvr>
                                    </p:cmd>
                                  </p:childTnLst>
                                </p:cTn>
                              </p:par>
                            </p:childTnLst>
                          </p:cTn>
                        </p:par>
                      </p:childTnLst>
                    </p:cTn>
                  </p:par>
                </p:childTnLst>
              </p:cTn>
              <p:nextCondLst>
                <p:cond evt="onClick" delay="0">
                  <p:tgtEl>
                    <p:spTgt spid="426"/>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448"/>
        <p:cNvGrpSpPr/>
        <p:nvPr/>
      </p:nvGrpSpPr>
      <p:grpSpPr>
        <a:xfrm>
          <a:off x="0" y="0"/>
          <a:ext cx="0" cy="0"/>
          <a:chOff x="0" y="0"/>
          <a:chExt cx="0" cy="0"/>
        </a:xfrm>
      </p:grpSpPr>
      <p:sp>
        <p:nvSpPr>
          <p:cNvPr id="449" name="Google Shape;449;p47"/>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SOCIAL MEDIA </a:t>
            </a:r>
            <a:br>
              <a:rPr lang="en" sz="2200" b="1">
                <a:solidFill>
                  <a:schemeClr val="dk1"/>
                </a:solidFill>
                <a:latin typeface="Proxima Nova"/>
                <a:ea typeface="Proxima Nova"/>
                <a:cs typeface="Proxima Nova"/>
                <a:sym typeface="Proxima Nova"/>
              </a:rPr>
            </a:br>
            <a:r>
              <a:rPr lang="en" sz="2200" b="1">
                <a:solidFill>
                  <a:schemeClr val="dk1"/>
                </a:solidFill>
                <a:latin typeface="Proxima Nova"/>
                <a:ea typeface="Proxima Nova"/>
                <a:cs typeface="Proxima Nova"/>
                <a:sym typeface="Proxima Nova"/>
              </a:rPr>
              <a:t>(FACEBOOK/INSTAGRAM)</a:t>
            </a: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450" name="Google Shape;450;p47"/>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451" name="Google Shape;451;p47"/>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452" name="Google Shape;452;p47"/>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Guaranteed Ride Home</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453" name="Google Shape;453;p47" title="COG_FY26_GRH_Social_FINAL_1080x1920 Traffic Feed Story 2_DC.jpg"/>
          <p:cNvPicPr preferRelativeResize="0"/>
          <p:nvPr/>
        </p:nvPicPr>
        <p:blipFill>
          <a:blip r:embed="rId5">
            <a:alphaModFix/>
          </a:blip>
          <a:stretch>
            <a:fillRect/>
          </a:stretch>
        </p:blipFill>
        <p:spPr>
          <a:xfrm>
            <a:off x="2400976" y="1248900"/>
            <a:ext cx="2072771" cy="3684926"/>
          </a:xfrm>
          <a:prstGeom prst="rect">
            <a:avLst/>
          </a:prstGeom>
          <a:noFill/>
          <a:ln>
            <a:noFill/>
          </a:ln>
        </p:spPr>
      </p:pic>
      <p:pic>
        <p:nvPicPr>
          <p:cNvPr id="454" name="Google Shape;454;p47" title="COG_FY26_GRH_Social_FINAL_1080x1920 Traffic Feed Story 1_DC.jpg"/>
          <p:cNvPicPr preferRelativeResize="0"/>
          <p:nvPr/>
        </p:nvPicPr>
        <p:blipFill>
          <a:blip r:embed="rId6">
            <a:alphaModFix/>
          </a:blip>
          <a:stretch>
            <a:fillRect/>
          </a:stretch>
        </p:blipFill>
        <p:spPr>
          <a:xfrm>
            <a:off x="4577326" y="1248900"/>
            <a:ext cx="2072774" cy="3684931"/>
          </a:xfrm>
          <a:prstGeom prst="rect">
            <a:avLst/>
          </a:prstGeom>
          <a:noFill/>
          <a:ln>
            <a:noFill/>
          </a:ln>
        </p:spPr>
      </p:pic>
      <p:pic>
        <p:nvPicPr>
          <p:cNvPr id="455" name="Google Shape;455;p47" title="COG_FY26_GRH_Social_FINAL_1080x1080 Traffic Feed 1_DC.jpg"/>
          <p:cNvPicPr preferRelativeResize="0"/>
          <p:nvPr/>
        </p:nvPicPr>
        <p:blipFill>
          <a:blip r:embed="rId7">
            <a:alphaModFix/>
          </a:blip>
          <a:stretch>
            <a:fillRect/>
          </a:stretch>
        </p:blipFill>
        <p:spPr>
          <a:xfrm>
            <a:off x="649826" y="1248900"/>
            <a:ext cx="1647575" cy="1647575"/>
          </a:xfrm>
          <a:prstGeom prst="rect">
            <a:avLst/>
          </a:prstGeom>
          <a:noFill/>
          <a:ln>
            <a:noFill/>
          </a:ln>
        </p:spPr>
      </p:pic>
      <p:pic>
        <p:nvPicPr>
          <p:cNvPr id="456" name="Google Shape;456;p47" title="COG_FY26_GRH_Social_FINAL_1080x1080 Organic Post 2.jpg"/>
          <p:cNvPicPr preferRelativeResize="0"/>
          <p:nvPr/>
        </p:nvPicPr>
        <p:blipFill>
          <a:blip r:embed="rId8">
            <a:alphaModFix/>
          </a:blip>
          <a:stretch>
            <a:fillRect/>
          </a:stretch>
        </p:blipFill>
        <p:spPr>
          <a:xfrm>
            <a:off x="649825" y="2986175"/>
            <a:ext cx="1647575" cy="1647575"/>
          </a:xfrm>
          <a:prstGeom prst="rect">
            <a:avLst/>
          </a:prstGeom>
          <a:noFill/>
          <a:ln>
            <a:noFill/>
          </a:ln>
        </p:spPr>
      </p:pic>
      <p:pic>
        <p:nvPicPr>
          <p:cNvPr id="457" name="Google Shape;457;p47" title="COG_FY26_GRH_Social_FINAL_1080x1080 Organic Post 1.jpg"/>
          <p:cNvPicPr preferRelativeResize="0"/>
          <p:nvPr/>
        </p:nvPicPr>
        <p:blipFill>
          <a:blip r:embed="rId9">
            <a:alphaModFix/>
          </a:blip>
          <a:stretch>
            <a:fillRect/>
          </a:stretch>
        </p:blipFill>
        <p:spPr>
          <a:xfrm>
            <a:off x="6753675" y="2896475"/>
            <a:ext cx="1605026" cy="1605026"/>
          </a:xfrm>
          <a:prstGeom prst="rect">
            <a:avLst/>
          </a:prstGeom>
          <a:noFill/>
          <a:ln>
            <a:noFill/>
          </a:ln>
        </p:spPr>
      </p:pic>
      <p:pic>
        <p:nvPicPr>
          <p:cNvPr id="458" name="Google Shape;458;p47" title="COG_FY26_GRH_Social_FINAL_1080x1080 Traffic Feed 1_Baltimore.jpg"/>
          <p:cNvPicPr preferRelativeResize="0"/>
          <p:nvPr/>
        </p:nvPicPr>
        <p:blipFill>
          <a:blip r:embed="rId10">
            <a:alphaModFix/>
          </a:blip>
          <a:stretch>
            <a:fillRect/>
          </a:stretch>
        </p:blipFill>
        <p:spPr>
          <a:xfrm>
            <a:off x="6753675" y="1248900"/>
            <a:ext cx="1605026" cy="1605026"/>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462"/>
        <p:cNvGrpSpPr/>
        <p:nvPr/>
      </p:nvGrpSpPr>
      <p:grpSpPr>
        <a:xfrm>
          <a:off x="0" y="0"/>
          <a:ext cx="0" cy="0"/>
          <a:chOff x="0" y="0"/>
          <a:chExt cx="0" cy="0"/>
        </a:xfrm>
      </p:grpSpPr>
      <p:sp>
        <p:nvSpPr>
          <p:cNvPr id="463" name="Google Shape;463;p48"/>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SOCIAL MEDIA </a:t>
            </a:r>
            <a:br>
              <a:rPr lang="en" sz="2200" b="1">
                <a:solidFill>
                  <a:schemeClr val="dk1"/>
                </a:solidFill>
                <a:latin typeface="Proxima Nova"/>
                <a:ea typeface="Proxima Nova"/>
                <a:cs typeface="Proxima Nova"/>
                <a:sym typeface="Proxima Nova"/>
              </a:rPr>
            </a:br>
            <a:r>
              <a:rPr lang="en" sz="2200" b="1">
                <a:solidFill>
                  <a:schemeClr val="dk1"/>
                </a:solidFill>
                <a:latin typeface="Proxima Nova"/>
                <a:ea typeface="Proxima Nova"/>
                <a:cs typeface="Proxima Nova"/>
                <a:sym typeface="Proxima Nova"/>
              </a:rPr>
              <a:t>(GOOGLE)</a:t>
            </a: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464" name="Google Shape;464;p48"/>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465" name="Google Shape;465;p48"/>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466" name="Google Shape;466;p48"/>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Guaranteed Ride Home</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467" name="Google Shape;467;p48" title="COG_FY26_GRH_Google Ads_FINAL_970x320.jpg"/>
          <p:cNvPicPr preferRelativeResize="0"/>
          <p:nvPr/>
        </p:nvPicPr>
        <p:blipFill>
          <a:blip r:embed="rId5">
            <a:alphaModFix/>
          </a:blip>
          <a:stretch>
            <a:fillRect/>
          </a:stretch>
        </p:blipFill>
        <p:spPr>
          <a:xfrm>
            <a:off x="961738" y="1994310"/>
            <a:ext cx="3873125" cy="1277726"/>
          </a:xfrm>
          <a:prstGeom prst="rect">
            <a:avLst/>
          </a:prstGeom>
          <a:noFill/>
          <a:ln>
            <a:noFill/>
          </a:ln>
        </p:spPr>
      </p:pic>
      <p:pic>
        <p:nvPicPr>
          <p:cNvPr id="468" name="Google Shape;468;p48" title="COG_FY26_GRH_Google Ads_FINAL_970x90.jpg"/>
          <p:cNvPicPr preferRelativeResize="0"/>
          <p:nvPr/>
        </p:nvPicPr>
        <p:blipFill>
          <a:blip r:embed="rId6">
            <a:alphaModFix/>
          </a:blip>
          <a:stretch>
            <a:fillRect/>
          </a:stretch>
        </p:blipFill>
        <p:spPr>
          <a:xfrm>
            <a:off x="961738" y="1214874"/>
            <a:ext cx="7220525" cy="669950"/>
          </a:xfrm>
          <a:prstGeom prst="rect">
            <a:avLst/>
          </a:prstGeom>
          <a:noFill/>
          <a:ln>
            <a:noFill/>
          </a:ln>
        </p:spPr>
      </p:pic>
      <p:pic>
        <p:nvPicPr>
          <p:cNvPr id="469" name="Google Shape;469;p48" title="COG_FY26_GRH_Google Ads_FINAL_320x480.jpg"/>
          <p:cNvPicPr preferRelativeResize="0"/>
          <p:nvPr/>
        </p:nvPicPr>
        <p:blipFill>
          <a:blip r:embed="rId7">
            <a:alphaModFix/>
          </a:blip>
          <a:stretch>
            <a:fillRect/>
          </a:stretch>
        </p:blipFill>
        <p:spPr>
          <a:xfrm>
            <a:off x="4936188" y="1994311"/>
            <a:ext cx="1670500" cy="2505750"/>
          </a:xfrm>
          <a:prstGeom prst="rect">
            <a:avLst/>
          </a:prstGeom>
          <a:noFill/>
          <a:ln>
            <a:noFill/>
          </a:ln>
        </p:spPr>
      </p:pic>
      <p:pic>
        <p:nvPicPr>
          <p:cNvPr id="470" name="Google Shape;470;p48" title="COG_FY26_GRH_Google Ads_FINAL_300x600.jpg"/>
          <p:cNvPicPr preferRelativeResize="0"/>
          <p:nvPr/>
        </p:nvPicPr>
        <p:blipFill>
          <a:blip r:embed="rId8">
            <a:alphaModFix/>
          </a:blip>
          <a:stretch>
            <a:fillRect/>
          </a:stretch>
        </p:blipFill>
        <p:spPr>
          <a:xfrm>
            <a:off x="6756563" y="1994309"/>
            <a:ext cx="1252875" cy="250575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474"/>
        <p:cNvGrpSpPr/>
        <p:nvPr/>
      </p:nvGrpSpPr>
      <p:grpSpPr>
        <a:xfrm>
          <a:off x="0" y="0"/>
          <a:ext cx="0" cy="0"/>
          <a:chOff x="0" y="0"/>
          <a:chExt cx="0" cy="0"/>
        </a:xfrm>
      </p:grpSpPr>
      <p:sp>
        <p:nvSpPr>
          <p:cNvPr id="475" name="Google Shape;475;p49"/>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SOCIAL MEDIA </a:t>
            </a:r>
            <a:endParaRPr sz="2200" b="1">
              <a:solidFill>
                <a:schemeClr val="dk1"/>
              </a:solidFill>
              <a:latin typeface="Proxima Nova"/>
              <a:ea typeface="Proxima Nova"/>
              <a:cs typeface="Proxima Nova"/>
              <a:sym typeface="Proxima Nova"/>
            </a:endParaRPr>
          </a:p>
          <a:p>
            <a:pPr marL="0" lvl="0" indent="0" algn="l" rtl="0">
              <a:spcBef>
                <a:spcPts val="0"/>
              </a:spcBef>
              <a:spcAft>
                <a:spcPts val="0"/>
              </a:spcAft>
              <a:buNone/>
            </a:pPr>
            <a:endParaRPr sz="2200" b="1">
              <a:solidFill>
                <a:srgbClr val="FFFFFF"/>
              </a:solidFill>
              <a:latin typeface="Proxima Nova"/>
              <a:ea typeface="Proxima Nova"/>
              <a:cs typeface="Proxima Nova"/>
              <a:sym typeface="Proxima Nova"/>
            </a:endParaRPr>
          </a:p>
        </p:txBody>
      </p:sp>
      <p:pic>
        <p:nvPicPr>
          <p:cNvPr id="476" name="Google Shape;476;p49"/>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477" name="Google Shape;477;p49"/>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478" name="Google Shape;478;p49"/>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Spring Umbrella Campaign</a:t>
            </a:r>
            <a:br>
              <a:rPr lang="en" sz="1800">
                <a:solidFill>
                  <a:schemeClr val="dk1"/>
                </a:solidFill>
                <a:latin typeface="Proxima Nova"/>
                <a:ea typeface="Proxima Nova"/>
                <a:cs typeface="Proxima Nova"/>
                <a:sym typeface="Proxima Nova"/>
              </a:rPr>
            </a:br>
            <a:r>
              <a:rPr lang="en" sz="1800">
                <a:solidFill>
                  <a:schemeClr val="dk1"/>
                </a:solidFill>
                <a:latin typeface="Proxima Nova"/>
                <a:ea typeface="Proxima Nova"/>
                <a:cs typeface="Proxima Nova"/>
                <a:sym typeface="Proxima Nova"/>
              </a:rPr>
              <a:t>Guaranteed Ride Home</a:t>
            </a: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a:p>
            <a:pPr marL="0" lvl="0" indent="0" algn="r" rtl="0">
              <a:spcBef>
                <a:spcPts val="0"/>
              </a:spcBef>
              <a:spcAft>
                <a:spcPts val="0"/>
              </a:spcAft>
              <a:buNone/>
            </a:pPr>
            <a:endParaRPr sz="1800">
              <a:solidFill>
                <a:schemeClr val="dk1"/>
              </a:solidFill>
              <a:latin typeface="Proxima Nova"/>
              <a:ea typeface="Proxima Nova"/>
              <a:cs typeface="Proxima Nova"/>
              <a:sym typeface="Proxima Nova"/>
            </a:endParaRPr>
          </a:p>
        </p:txBody>
      </p:sp>
      <p:pic>
        <p:nvPicPr>
          <p:cNvPr id="479" name="Google Shape;479;p49" title="Screenshot 2026-03-18 at 9.54.43 AM.png"/>
          <p:cNvPicPr preferRelativeResize="0"/>
          <p:nvPr/>
        </p:nvPicPr>
        <p:blipFill>
          <a:blip r:embed="rId5">
            <a:alphaModFix/>
          </a:blip>
          <a:stretch>
            <a:fillRect/>
          </a:stretch>
        </p:blipFill>
        <p:spPr>
          <a:xfrm>
            <a:off x="4791211" y="1309059"/>
            <a:ext cx="1719050" cy="3025557"/>
          </a:xfrm>
          <a:prstGeom prst="rect">
            <a:avLst/>
          </a:prstGeom>
          <a:noFill/>
          <a:ln>
            <a:noFill/>
          </a:ln>
        </p:spPr>
      </p:pic>
      <p:pic>
        <p:nvPicPr>
          <p:cNvPr id="480" name="Google Shape;480;p49" title="Screenshot 2026-03-18 at 9.54.58 AM.png"/>
          <p:cNvPicPr preferRelativeResize="0"/>
          <p:nvPr/>
        </p:nvPicPr>
        <p:blipFill rotWithShape="1">
          <a:blip r:embed="rId6">
            <a:alphaModFix/>
          </a:blip>
          <a:srcRect r="1759" b="2296"/>
          <a:stretch/>
        </p:blipFill>
        <p:spPr>
          <a:xfrm>
            <a:off x="6808331" y="1096447"/>
            <a:ext cx="1966100" cy="3450775"/>
          </a:xfrm>
          <a:prstGeom prst="rect">
            <a:avLst/>
          </a:prstGeom>
          <a:noFill/>
          <a:ln>
            <a:noFill/>
          </a:ln>
        </p:spPr>
      </p:pic>
      <p:pic>
        <p:nvPicPr>
          <p:cNvPr id="481" name="Google Shape;481;p49" title="Screenshot 2026-03-18 at 9.55.20 AM.png"/>
          <p:cNvPicPr preferRelativeResize="0"/>
          <p:nvPr/>
        </p:nvPicPr>
        <p:blipFill rotWithShape="1">
          <a:blip r:embed="rId7">
            <a:alphaModFix/>
          </a:blip>
          <a:srcRect t="1242" r="1913" b="987"/>
          <a:stretch/>
        </p:blipFill>
        <p:spPr>
          <a:xfrm>
            <a:off x="369584" y="1077322"/>
            <a:ext cx="1966100" cy="3469888"/>
          </a:xfrm>
          <a:prstGeom prst="rect">
            <a:avLst/>
          </a:prstGeom>
          <a:noFill/>
          <a:ln>
            <a:noFill/>
          </a:ln>
        </p:spPr>
      </p:pic>
      <p:pic>
        <p:nvPicPr>
          <p:cNvPr id="482" name="Google Shape;482;p49" title="Screenshot 2026-03-18 at 9.56.09 AM.png"/>
          <p:cNvPicPr preferRelativeResize="0"/>
          <p:nvPr/>
        </p:nvPicPr>
        <p:blipFill>
          <a:blip r:embed="rId8">
            <a:alphaModFix/>
          </a:blip>
          <a:stretch>
            <a:fillRect/>
          </a:stretch>
        </p:blipFill>
        <p:spPr>
          <a:xfrm>
            <a:off x="2584550" y="1585002"/>
            <a:ext cx="1913875" cy="247364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50"/>
          <p:cNvSpPr/>
          <p:nvPr/>
        </p:nvSpPr>
        <p:spPr>
          <a:xfrm>
            <a:off x="175" y="4466175"/>
            <a:ext cx="9144000" cy="677400"/>
          </a:xfrm>
          <a:prstGeom prst="rect">
            <a:avLst/>
          </a:prstGeom>
          <a:solidFill>
            <a:srgbClr val="0025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88" name="Google Shape;488;p50"/>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489" name="Google Shape;489;p50"/>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490" name="Google Shape;490;p50" title="edited_shutterstock_1571367562.jpg"/>
          <p:cNvPicPr preferRelativeResize="0"/>
          <p:nvPr/>
        </p:nvPicPr>
        <p:blipFill rotWithShape="1">
          <a:blip r:embed="rId5">
            <a:alphaModFix/>
          </a:blip>
          <a:srcRect l="22280" t="15531" r="494" b="17409"/>
          <a:stretch/>
        </p:blipFill>
        <p:spPr>
          <a:xfrm>
            <a:off x="0" y="0"/>
            <a:ext cx="9144005" cy="4466175"/>
          </a:xfrm>
          <a:prstGeom prst="rect">
            <a:avLst/>
          </a:prstGeom>
          <a:noFill/>
          <a:ln>
            <a:noFill/>
          </a:ln>
        </p:spPr>
      </p:pic>
      <p:sp>
        <p:nvSpPr>
          <p:cNvPr id="491" name="Google Shape;491;p50"/>
          <p:cNvSpPr txBox="1"/>
          <p:nvPr/>
        </p:nvSpPr>
        <p:spPr>
          <a:xfrm>
            <a:off x="0" y="3406150"/>
            <a:ext cx="3935700" cy="776100"/>
          </a:xfrm>
          <a:prstGeom prst="rect">
            <a:avLst/>
          </a:prstGeom>
          <a:solidFill>
            <a:srgbClr val="002554">
              <a:alpha val="45250"/>
            </a:srgbClr>
          </a:solidFill>
          <a:ln>
            <a:noFill/>
          </a:ln>
        </p:spPr>
        <p:txBody>
          <a:bodyPr spcFirstLastPara="1" wrap="square" lIns="274300" tIns="0" rIns="274300" bIns="0" anchor="ctr"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BIKE TO WORK DAY 2026</a:t>
            </a:r>
            <a:endParaRPr sz="2200" b="1">
              <a:solidFill>
                <a:srgbClr val="FFFFFF"/>
              </a:solidFill>
              <a:latin typeface="Proxima Nova"/>
              <a:ea typeface="Proxima Nova"/>
              <a:cs typeface="Proxima Nova"/>
              <a:sym typeface="Proxima Nov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495"/>
        <p:cNvGrpSpPr/>
        <p:nvPr/>
      </p:nvGrpSpPr>
      <p:grpSpPr>
        <a:xfrm>
          <a:off x="0" y="0"/>
          <a:ext cx="0" cy="0"/>
          <a:chOff x="0" y="0"/>
          <a:chExt cx="0" cy="0"/>
        </a:xfrm>
      </p:grpSpPr>
      <p:sp>
        <p:nvSpPr>
          <p:cNvPr id="496" name="Google Shape;496;p51"/>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MEDIA ALLOCATION</a:t>
            </a:r>
            <a:endParaRPr sz="2200" b="1">
              <a:solidFill>
                <a:srgbClr val="FFFFFF"/>
              </a:solidFill>
              <a:latin typeface="Proxima Nova"/>
              <a:ea typeface="Proxima Nova"/>
              <a:cs typeface="Proxima Nova"/>
              <a:sym typeface="Proxima Nova"/>
            </a:endParaRPr>
          </a:p>
          <a:p>
            <a:pPr marL="0" lvl="0" indent="0" algn="l" rtl="0">
              <a:spcBef>
                <a:spcPts val="0"/>
              </a:spcBef>
              <a:spcAft>
                <a:spcPts val="0"/>
              </a:spcAft>
              <a:buNone/>
            </a:pPr>
            <a:endParaRPr sz="1800" b="1">
              <a:solidFill>
                <a:srgbClr val="FFFFFF"/>
              </a:solidFill>
              <a:latin typeface="Proxima Nova"/>
              <a:ea typeface="Proxima Nova"/>
              <a:cs typeface="Proxima Nova"/>
              <a:sym typeface="Proxima Nova"/>
            </a:endParaRPr>
          </a:p>
        </p:txBody>
      </p:sp>
      <p:sp>
        <p:nvSpPr>
          <p:cNvPr id="497" name="Google Shape;497;p51"/>
          <p:cNvSpPr txBox="1"/>
          <p:nvPr/>
        </p:nvSpPr>
        <p:spPr>
          <a:xfrm>
            <a:off x="609600" y="1401300"/>
            <a:ext cx="2289000" cy="34758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200">
                <a:solidFill>
                  <a:schemeClr val="dk1"/>
                </a:solidFill>
                <a:latin typeface="Proxima Nova"/>
                <a:ea typeface="Proxima Nova"/>
                <a:cs typeface="Proxima Nova"/>
                <a:sym typeface="Proxima Nova"/>
              </a:rPr>
              <a:t>Traditional Radio</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Streaming Radio</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Digital Display</a:t>
            </a:r>
            <a:endParaRPr sz="1200">
              <a:solidFill>
                <a:schemeClr val="dk1"/>
              </a:solidFill>
              <a:latin typeface="Proxima Nova"/>
              <a:ea typeface="Proxima Nova"/>
              <a:cs typeface="Proxima Nova"/>
              <a:sym typeface="Proxima Nova"/>
            </a:endParaRPr>
          </a:p>
          <a:p>
            <a:pPr marL="0" lvl="0" indent="0" algn="l" rtl="0">
              <a:spcBef>
                <a:spcPts val="1000"/>
              </a:spcBef>
              <a:spcAft>
                <a:spcPts val="0"/>
              </a:spcAft>
              <a:buNone/>
            </a:pPr>
            <a:r>
              <a:rPr lang="en" sz="1200">
                <a:solidFill>
                  <a:schemeClr val="dk1"/>
                </a:solidFill>
                <a:latin typeface="Proxima Nova"/>
                <a:ea typeface="Proxima Nova"/>
                <a:cs typeface="Proxima Nova"/>
                <a:sym typeface="Proxima Nova"/>
              </a:rPr>
              <a:t>Social Media</a:t>
            </a:r>
            <a:endParaRPr sz="1200">
              <a:solidFill>
                <a:schemeClr val="dk1"/>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Total </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Value Added</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b="1">
              <a:solidFill>
                <a:srgbClr val="FFFFFF"/>
              </a:solidFill>
              <a:latin typeface="Proxima Nova"/>
              <a:ea typeface="Proxima Nova"/>
              <a:cs typeface="Proxima Nova"/>
              <a:sym typeface="Proxima Nova"/>
            </a:endParaRPr>
          </a:p>
          <a:p>
            <a:pPr marL="0" lvl="0" indent="0" algn="l" rtl="0">
              <a:lnSpc>
                <a:spcPct val="116727"/>
              </a:lnSpc>
              <a:spcBef>
                <a:spcPts val="1000"/>
              </a:spcBef>
              <a:spcAft>
                <a:spcPts val="0"/>
              </a:spcAft>
              <a:buNone/>
            </a:pPr>
            <a:endParaRPr sz="1200">
              <a:solidFill>
                <a:srgbClr val="FFFFFF"/>
              </a:solidFill>
              <a:latin typeface="Proxima Nova"/>
              <a:ea typeface="Proxima Nova"/>
              <a:cs typeface="Proxima Nova"/>
              <a:sym typeface="Proxima Nova"/>
            </a:endParaRPr>
          </a:p>
          <a:p>
            <a:pPr marL="0" marR="0" lvl="0" indent="0" algn="l" rtl="0">
              <a:lnSpc>
                <a:spcPct val="100000"/>
              </a:lnSpc>
              <a:spcBef>
                <a:spcPts val="0"/>
              </a:spcBef>
              <a:spcAft>
                <a:spcPts val="1000"/>
              </a:spcAft>
              <a:buNone/>
            </a:pPr>
            <a:endParaRPr sz="1200" b="1">
              <a:solidFill>
                <a:srgbClr val="FFFFFF"/>
              </a:solidFill>
              <a:latin typeface="Proxima Nova"/>
              <a:ea typeface="Proxima Nova"/>
              <a:cs typeface="Proxima Nova"/>
              <a:sym typeface="Proxima Nova"/>
            </a:endParaRPr>
          </a:p>
        </p:txBody>
      </p:sp>
      <p:sp>
        <p:nvSpPr>
          <p:cNvPr id="498" name="Google Shape;498;p51"/>
          <p:cNvSpPr txBox="1"/>
          <p:nvPr/>
        </p:nvSpPr>
        <p:spPr>
          <a:xfrm>
            <a:off x="2740322" y="1401300"/>
            <a:ext cx="1161900" cy="27936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None/>
            </a:pPr>
            <a:r>
              <a:rPr lang="en" sz="1200">
                <a:solidFill>
                  <a:srgbClr val="FFFFFF"/>
                </a:solidFill>
                <a:latin typeface="Proxima Nova"/>
                <a:ea typeface="Proxima Nova"/>
                <a:cs typeface="Proxima Nova"/>
                <a:sym typeface="Proxima Nova"/>
              </a:rPr>
              <a:t>$22,644.80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$6,000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$20,000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a:solidFill>
                  <a:srgbClr val="FFFFFF"/>
                </a:solidFill>
                <a:latin typeface="Proxima Nova"/>
                <a:ea typeface="Proxima Nova"/>
                <a:cs typeface="Proxima Nova"/>
                <a:sym typeface="Proxima Nova"/>
              </a:rPr>
              <a:t>$15,000</a:t>
            </a: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r>
              <a:rPr lang="en" sz="1200" b="1">
                <a:solidFill>
                  <a:srgbClr val="FFFFFF"/>
                </a:solidFill>
                <a:latin typeface="Proxima Nova"/>
                <a:ea typeface="Proxima Nova"/>
                <a:cs typeface="Proxima Nova"/>
                <a:sym typeface="Proxima Nova"/>
              </a:rPr>
              <a:t>$63,644.80</a:t>
            </a:r>
            <a:endParaRPr sz="1200" b="1">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2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1000"/>
              </a:spcAft>
              <a:buNone/>
            </a:pPr>
            <a:r>
              <a:rPr lang="en" sz="1200">
                <a:solidFill>
                  <a:srgbClr val="FFFFFF"/>
                </a:solidFill>
                <a:latin typeface="Proxima Nova"/>
                <a:ea typeface="Proxima Nova"/>
                <a:cs typeface="Proxima Nova"/>
                <a:sym typeface="Proxima Nova"/>
              </a:rPr>
              <a:t>+$2,000</a:t>
            </a:r>
            <a:endParaRPr sz="1200">
              <a:solidFill>
                <a:srgbClr val="FFFFFF"/>
              </a:solidFill>
              <a:latin typeface="Proxima Nova"/>
              <a:ea typeface="Proxima Nova"/>
              <a:cs typeface="Proxima Nova"/>
              <a:sym typeface="Proxima Nova"/>
            </a:endParaRPr>
          </a:p>
        </p:txBody>
      </p:sp>
      <p:pic>
        <p:nvPicPr>
          <p:cNvPr id="499" name="Google Shape;499;p51"/>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500" name="Google Shape;500;p51"/>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501" name="Google Shape;501;p51" title="BTWD_2026_White Logo.png"/>
          <p:cNvPicPr preferRelativeResize="0"/>
          <p:nvPr/>
        </p:nvPicPr>
        <p:blipFill>
          <a:blip r:embed="rId5">
            <a:alphaModFix/>
          </a:blip>
          <a:stretch>
            <a:fillRect/>
          </a:stretch>
        </p:blipFill>
        <p:spPr>
          <a:xfrm>
            <a:off x="6948325" y="145031"/>
            <a:ext cx="2017398" cy="961426"/>
          </a:xfrm>
          <a:prstGeom prst="rect">
            <a:avLst/>
          </a:prstGeom>
          <a:noFill/>
          <a:ln>
            <a:noFill/>
          </a:ln>
        </p:spPr>
      </p:pic>
      <p:pic>
        <p:nvPicPr>
          <p:cNvPr id="502" name="Google Shape;502;p51" title="Points scored"/>
          <p:cNvPicPr preferRelativeResize="0"/>
          <p:nvPr/>
        </p:nvPicPr>
        <p:blipFill>
          <a:blip r:embed="rId6">
            <a:alphaModFix/>
          </a:blip>
          <a:stretch>
            <a:fillRect/>
          </a:stretch>
        </p:blipFill>
        <p:spPr>
          <a:xfrm>
            <a:off x="4054622" y="1258857"/>
            <a:ext cx="4936977" cy="3052697"/>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506"/>
        <p:cNvGrpSpPr/>
        <p:nvPr/>
      </p:nvGrpSpPr>
      <p:grpSpPr>
        <a:xfrm>
          <a:off x="0" y="0"/>
          <a:ext cx="0" cy="0"/>
          <a:chOff x="0" y="0"/>
          <a:chExt cx="0" cy="0"/>
        </a:xfrm>
      </p:grpSpPr>
      <p:sp>
        <p:nvSpPr>
          <p:cNvPr id="507" name="Google Shape;507;p52"/>
          <p:cNvSpPr txBox="1"/>
          <p:nvPr/>
        </p:nvSpPr>
        <p:spPr>
          <a:xfrm>
            <a:off x="609600" y="0"/>
            <a:ext cx="4806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FLYER (ENGLISH &amp; SPANISH)</a:t>
            </a:r>
            <a:endParaRPr sz="2200" b="1">
              <a:solidFill>
                <a:srgbClr val="FFFFFF"/>
              </a:solidFill>
              <a:latin typeface="Proxima Nova"/>
              <a:ea typeface="Proxima Nova"/>
              <a:cs typeface="Proxima Nova"/>
              <a:sym typeface="Proxima Nova"/>
            </a:endParaRPr>
          </a:p>
        </p:txBody>
      </p:sp>
      <p:pic>
        <p:nvPicPr>
          <p:cNvPr id="508" name="Google Shape;508;p52"/>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509" name="Google Shape;509;p52"/>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510" name="Google Shape;510;p52" title="BTWD_2026_White Logo.png"/>
          <p:cNvPicPr preferRelativeResize="0"/>
          <p:nvPr/>
        </p:nvPicPr>
        <p:blipFill>
          <a:blip r:embed="rId5">
            <a:alphaModFix/>
          </a:blip>
          <a:stretch>
            <a:fillRect/>
          </a:stretch>
        </p:blipFill>
        <p:spPr>
          <a:xfrm>
            <a:off x="6948325" y="145031"/>
            <a:ext cx="2017398" cy="961426"/>
          </a:xfrm>
          <a:prstGeom prst="rect">
            <a:avLst/>
          </a:prstGeom>
          <a:noFill/>
          <a:ln>
            <a:noFill/>
          </a:ln>
        </p:spPr>
      </p:pic>
      <p:pic>
        <p:nvPicPr>
          <p:cNvPr id="511" name="Google Shape;511;p52"/>
          <p:cNvPicPr preferRelativeResize="0"/>
          <p:nvPr/>
        </p:nvPicPr>
        <p:blipFill>
          <a:blip r:embed="rId6">
            <a:alphaModFix/>
          </a:blip>
          <a:stretch>
            <a:fillRect/>
          </a:stretch>
        </p:blipFill>
        <p:spPr>
          <a:xfrm>
            <a:off x="4652904" y="987297"/>
            <a:ext cx="2790220" cy="3600149"/>
          </a:xfrm>
          <a:prstGeom prst="rect">
            <a:avLst/>
          </a:prstGeom>
          <a:noFill/>
          <a:ln>
            <a:noFill/>
          </a:ln>
        </p:spPr>
      </p:pic>
      <p:pic>
        <p:nvPicPr>
          <p:cNvPr id="512" name="Google Shape;512;p52"/>
          <p:cNvPicPr preferRelativeResize="0"/>
          <p:nvPr/>
        </p:nvPicPr>
        <p:blipFill>
          <a:blip r:embed="rId7">
            <a:alphaModFix/>
          </a:blip>
          <a:stretch>
            <a:fillRect/>
          </a:stretch>
        </p:blipFill>
        <p:spPr>
          <a:xfrm>
            <a:off x="1700877" y="985695"/>
            <a:ext cx="2790225" cy="3600158"/>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516"/>
        <p:cNvGrpSpPr/>
        <p:nvPr/>
      </p:nvGrpSpPr>
      <p:grpSpPr>
        <a:xfrm>
          <a:off x="0" y="0"/>
          <a:ext cx="0" cy="0"/>
          <a:chOff x="0" y="0"/>
          <a:chExt cx="0" cy="0"/>
        </a:xfrm>
      </p:grpSpPr>
      <p:sp>
        <p:nvSpPr>
          <p:cNvPr id="517" name="Google Shape;517;p53"/>
          <p:cNvSpPr txBox="1"/>
          <p:nvPr/>
        </p:nvSpPr>
        <p:spPr>
          <a:xfrm>
            <a:off x="609600" y="0"/>
            <a:ext cx="4806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CUSTOMIZABLE FLYER</a:t>
            </a:r>
            <a:endParaRPr sz="2200" b="1">
              <a:solidFill>
                <a:srgbClr val="FFFFFF"/>
              </a:solidFill>
              <a:latin typeface="Proxima Nova"/>
              <a:ea typeface="Proxima Nova"/>
              <a:cs typeface="Proxima Nova"/>
              <a:sym typeface="Proxima Nova"/>
            </a:endParaRPr>
          </a:p>
        </p:txBody>
      </p:sp>
      <p:pic>
        <p:nvPicPr>
          <p:cNvPr id="518" name="Google Shape;518;p53"/>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519" name="Google Shape;519;p53"/>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520" name="Google Shape;520;p53" title="BTWD_2026_White Logo.png"/>
          <p:cNvPicPr preferRelativeResize="0"/>
          <p:nvPr/>
        </p:nvPicPr>
        <p:blipFill>
          <a:blip r:embed="rId5">
            <a:alphaModFix/>
          </a:blip>
          <a:stretch>
            <a:fillRect/>
          </a:stretch>
        </p:blipFill>
        <p:spPr>
          <a:xfrm>
            <a:off x="6948325" y="145031"/>
            <a:ext cx="2017398" cy="961426"/>
          </a:xfrm>
          <a:prstGeom prst="rect">
            <a:avLst/>
          </a:prstGeom>
          <a:noFill/>
          <a:ln>
            <a:noFill/>
          </a:ln>
        </p:spPr>
      </p:pic>
      <p:pic>
        <p:nvPicPr>
          <p:cNvPr id="521" name="Google Shape;521;p53"/>
          <p:cNvPicPr preferRelativeResize="0"/>
          <p:nvPr/>
        </p:nvPicPr>
        <p:blipFill>
          <a:blip r:embed="rId6">
            <a:alphaModFix/>
          </a:blip>
          <a:stretch>
            <a:fillRect/>
          </a:stretch>
        </p:blipFill>
        <p:spPr>
          <a:xfrm>
            <a:off x="3755350" y="145025"/>
            <a:ext cx="2842142" cy="4716475"/>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525"/>
        <p:cNvGrpSpPr/>
        <p:nvPr/>
      </p:nvGrpSpPr>
      <p:grpSpPr>
        <a:xfrm>
          <a:off x="0" y="0"/>
          <a:ext cx="0" cy="0"/>
          <a:chOff x="0" y="0"/>
          <a:chExt cx="0" cy="0"/>
        </a:xfrm>
      </p:grpSpPr>
      <p:sp>
        <p:nvSpPr>
          <p:cNvPr id="526" name="Google Shape;526;p54"/>
          <p:cNvSpPr txBox="1"/>
          <p:nvPr/>
        </p:nvSpPr>
        <p:spPr>
          <a:xfrm>
            <a:off x="609600" y="0"/>
            <a:ext cx="4806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RACK CARD</a:t>
            </a:r>
            <a:endParaRPr sz="2200" b="1">
              <a:solidFill>
                <a:srgbClr val="FFFFFF"/>
              </a:solidFill>
              <a:latin typeface="Proxima Nova"/>
              <a:ea typeface="Proxima Nova"/>
              <a:cs typeface="Proxima Nova"/>
              <a:sym typeface="Proxima Nova"/>
            </a:endParaRPr>
          </a:p>
        </p:txBody>
      </p:sp>
      <p:pic>
        <p:nvPicPr>
          <p:cNvPr id="527" name="Google Shape;527;p54"/>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528" name="Google Shape;528;p54"/>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529" name="Google Shape;529;p54" title="BTWD_2026_White Logo.png"/>
          <p:cNvPicPr preferRelativeResize="0"/>
          <p:nvPr/>
        </p:nvPicPr>
        <p:blipFill>
          <a:blip r:embed="rId5">
            <a:alphaModFix/>
          </a:blip>
          <a:stretch>
            <a:fillRect/>
          </a:stretch>
        </p:blipFill>
        <p:spPr>
          <a:xfrm>
            <a:off x="6948325" y="145031"/>
            <a:ext cx="2017398" cy="961426"/>
          </a:xfrm>
          <a:prstGeom prst="rect">
            <a:avLst/>
          </a:prstGeom>
          <a:noFill/>
          <a:ln>
            <a:noFill/>
          </a:ln>
        </p:spPr>
      </p:pic>
      <p:pic>
        <p:nvPicPr>
          <p:cNvPr id="530" name="Google Shape;530;p54"/>
          <p:cNvPicPr preferRelativeResize="0"/>
          <p:nvPr/>
        </p:nvPicPr>
        <p:blipFill>
          <a:blip r:embed="rId6">
            <a:alphaModFix/>
          </a:blip>
          <a:stretch>
            <a:fillRect/>
          </a:stretch>
        </p:blipFill>
        <p:spPr>
          <a:xfrm>
            <a:off x="4582008" y="264736"/>
            <a:ext cx="2067100" cy="4690986"/>
          </a:xfrm>
          <a:prstGeom prst="rect">
            <a:avLst/>
          </a:prstGeom>
          <a:noFill/>
          <a:ln>
            <a:noFill/>
          </a:ln>
        </p:spPr>
      </p:pic>
      <p:pic>
        <p:nvPicPr>
          <p:cNvPr id="531" name="Google Shape;531;p54"/>
          <p:cNvPicPr preferRelativeResize="0"/>
          <p:nvPr/>
        </p:nvPicPr>
        <p:blipFill>
          <a:blip r:embed="rId7">
            <a:alphaModFix/>
          </a:blip>
          <a:stretch>
            <a:fillRect/>
          </a:stretch>
        </p:blipFill>
        <p:spPr>
          <a:xfrm>
            <a:off x="2363874" y="264742"/>
            <a:ext cx="2067113" cy="4691018"/>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535"/>
        <p:cNvGrpSpPr/>
        <p:nvPr/>
      </p:nvGrpSpPr>
      <p:grpSpPr>
        <a:xfrm>
          <a:off x="0" y="0"/>
          <a:ext cx="0" cy="0"/>
          <a:chOff x="0" y="0"/>
          <a:chExt cx="0" cy="0"/>
        </a:xfrm>
      </p:grpSpPr>
      <p:sp>
        <p:nvSpPr>
          <p:cNvPr id="536" name="Google Shape;536;p55"/>
          <p:cNvSpPr txBox="1"/>
          <p:nvPr/>
        </p:nvSpPr>
        <p:spPr>
          <a:xfrm>
            <a:off x="609600" y="0"/>
            <a:ext cx="4806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PIT STOP BANNER TEMPLATE</a:t>
            </a:r>
            <a:endParaRPr sz="2200" b="1">
              <a:solidFill>
                <a:srgbClr val="FFFFFF"/>
              </a:solidFill>
              <a:latin typeface="Proxima Nova"/>
              <a:ea typeface="Proxima Nova"/>
              <a:cs typeface="Proxima Nova"/>
              <a:sym typeface="Proxima Nova"/>
            </a:endParaRPr>
          </a:p>
        </p:txBody>
      </p:sp>
      <p:pic>
        <p:nvPicPr>
          <p:cNvPr id="537" name="Google Shape;537;p55"/>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538" name="Google Shape;538;p55"/>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539" name="Google Shape;539;p55" title="BTWD_2026_White Logo.png"/>
          <p:cNvPicPr preferRelativeResize="0"/>
          <p:nvPr/>
        </p:nvPicPr>
        <p:blipFill>
          <a:blip r:embed="rId5">
            <a:alphaModFix/>
          </a:blip>
          <a:stretch>
            <a:fillRect/>
          </a:stretch>
        </p:blipFill>
        <p:spPr>
          <a:xfrm>
            <a:off x="6948325" y="145031"/>
            <a:ext cx="2017398" cy="961426"/>
          </a:xfrm>
          <a:prstGeom prst="rect">
            <a:avLst/>
          </a:prstGeom>
          <a:noFill/>
          <a:ln>
            <a:noFill/>
          </a:ln>
        </p:spPr>
      </p:pic>
      <p:pic>
        <p:nvPicPr>
          <p:cNvPr id="540" name="Google Shape;540;p55"/>
          <p:cNvPicPr preferRelativeResize="0"/>
          <p:nvPr/>
        </p:nvPicPr>
        <p:blipFill>
          <a:blip r:embed="rId6">
            <a:alphaModFix/>
          </a:blip>
          <a:stretch>
            <a:fillRect/>
          </a:stretch>
        </p:blipFill>
        <p:spPr>
          <a:xfrm>
            <a:off x="1315900" y="1218547"/>
            <a:ext cx="6512189" cy="3246818"/>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544"/>
        <p:cNvGrpSpPr/>
        <p:nvPr/>
      </p:nvGrpSpPr>
      <p:grpSpPr>
        <a:xfrm>
          <a:off x="0" y="0"/>
          <a:ext cx="0" cy="0"/>
          <a:chOff x="0" y="0"/>
          <a:chExt cx="0" cy="0"/>
        </a:xfrm>
      </p:grpSpPr>
      <p:sp>
        <p:nvSpPr>
          <p:cNvPr id="545" name="Google Shape;545;p56"/>
          <p:cNvSpPr txBox="1"/>
          <p:nvPr/>
        </p:nvSpPr>
        <p:spPr>
          <a:xfrm>
            <a:off x="609600" y="0"/>
            <a:ext cx="4806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EVENT T-SHIRT</a:t>
            </a:r>
            <a:endParaRPr sz="2200" b="1">
              <a:solidFill>
                <a:srgbClr val="FFFFFF"/>
              </a:solidFill>
              <a:latin typeface="Proxima Nova"/>
              <a:ea typeface="Proxima Nova"/>
              <a:cs typeface="Proxima Nova"/>
              <a:sym typeface="Proxima Nova"/>
            </a:endParaRPr>
          </a:p>
        </p:txBody>
      </p:sp>
      <p:pic>
        <p:nvPicPr>
          <p:cNvPr id="546" name="Google Shape;546;p56"/>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547" name="Google Shape;547;p56"/>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548" name="Google Shape;548;p56" title="BTWD_2026_White Logo.png"/>
          <p:cNvPicPr preferRelativeResize="0"/>
          <p:nvPr/>
        </p:nvPicPr>
        <p:blipFill>
          <a:blip r:embed="rId5">
            <a:alphaModFix/>
          </a:blip>
          <a:stretch>
            <a:fillRect/>
          </a:stretch>
        </p:blipFill>
        <p:spPr>
          <a:xfrm>
            <a:off x="6948325" y="145031"/>
            <a:ext cx="2017398" cy="961426"/>
          </a:xfrm>
          <a:prstGeom prst="rect">
            <a:avLst/>
          </a:prstGeom>
          <a:noFill/>
          <a:ln>
            <a:noFill/>
          </a:ln>
        </p:spPr>
      </p:pic>
      <p:pic>
        <p:nvPicPr>
          <p:cNvPr id="549" name="Google Shape;549;p56"/>
          <p:cNvPicPr preferRelativeResize="0"/>
          <p:nvPr/>
        </p:nvPicPr>
        <p:blipFill>
          <a:blip r:embed="rId6">
            <a:alphaModFix/>
          </a:blip>
          <a:stretch>
            <a:fillRect/>
          </a:stretch>
        </p:blipFill>
        <p:spPr>
          <a:xfrm>
            <a:off x="1638800" y="1014461"/>
            <a:ext cx="5866393" cy="3532514"/>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583"/>
        <p:cNvGrpSpPr/>
        <p:nvPr/>
      </p:nvGrpSpPr>
      <p:grpSpPr>
        <a:xfrm>
          <a:off x="0" y="0"/>
          <a:ext cx="0" cy="0"/>
          <a:chOff x="0" y="0"/>
          <a:chExt cx="0" cy="0"/>
        </a:xfrm>
      </p:grpSpPr>
      <p:sp>
        <p:nvSpPr>
          <p:cNvPr id="584" name="Google Shape;584;p59"/>
          <p:cNvSpPr txBox="1"/>
          <p:nvPr/>
        </p:nvSpPr>
        <p:spPr>
          <a:xfrm>
            <a:off x="609600" y="0"/>
            <a:ext cx="4806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YOUTUBE VIDEO</a:t>
            </a:r>
            <a:endParaRPr sz="2200" b="1">
              <a:solidFill>
                <a:srgbClr val="FFFFFF"/>
              </a:solidFill>
              <a:latin typeface="Proxima Nova"/>
              <a:ea typeface="Proxima Nova"/>
              <a:cs typeface="Proxima Nova"/>
              <a:sym typeface="Proxima Nova"/>
            </a:endParaRPr>
          </a:p>
        </p:txBody>
      </p:sp>
      <p:pic>
        <p:nvPicPr>
          <p:cNvPr id="585" name="Google Shape;585;p59"/>
          <p:cNvPicPr preferRelativeResize="0"/>
          <p:nvPr/>
        </p:nvPicPr>
        <p:blipFill>
          <a:blip r:embed="rId4">
            <a:alphaModFix/>
          </a:blip>
          <a:stretch>
            <a:fillRect/>
          </a:stretch>
        </p:blipFill>
        <p:spPr>
          <a:xfrm>
            <a:off x="319888" y="4705213"/>
            <a:ext cx="1719072" cy="156279"/>
          </a:xfrm>
          <a:prstGeom prst="rect">
            <a:avLst/>
          </a:prstGeom>
          <a:noFill/>
          <a:ln>
            <a:noFill/>
          </a:ln>
        </p:spPr>
      </p:pic>
      <p:pic>
        <p:nvPicPr>
          <p:cNvPr id="586" name="Google Shape;586;p59"/>
          <p:cNvPicPr preferRelativeResize="0"/>
          <p:nvPr/>
        </p:nvPicPr>
        <p:blipFill>
          <a:blip r:embed="rId5">
            <a:alphaModFix/>
          </a:blip>
          <a:stretch>
            <a:fillRect/>
          </a:stretch>
        </p:blipFill>
        <p:spPr>
          <a:xfrm>
            <a:off x="6948331" y="4658074"/>
            <a:ext cx="1875782" cy="256825"/>
          </a:xfrm>
          <a:prstGeom prst="rect">
            <a:avLst/>
          </a:prstGeom>
          <a:noFill/>
          <a:ln>
            <a:noFill/>
          </a:ln>
        </p:spPr>
      </p:pic>
      <p:pic>
        <p:nvPicPr>
          <p:cNvPr id="587" name="Google Shape;587;p59" title="BTWD_2026_White Logo.png"/>
          <p:cNvPicPr preferRelativeResize="0"/>
          <p:nvPr/>
        </p:nvPicPr>
        <p:blipFill>
          <a:blip r:embed="rId6">
            <a:alphaModFix/>
          </a:blip>
          <a:stretch>
            <a:fillRect/>
          </a:stretch>
        </p:blipFill>
        <p:spPr>
          <a:xfrm>
            <a:off x="6948325" y="145031"/>
            <a:ext cx="2017398" cy="961426"/>
          </a:xfrm>
          <a:prstGeom prst="rect">
            <a:avLst/>
          </a:prstGeom>
          <a:noFill/>
          <a:ln>
            <a:noFill/>
          </a:ln>
        </p:spPr>
      </p:pic>
      <p:pic>
        <p:nvPicPr>
          <p:cNvPr id="2" name="Online Media 1" descr="Ride Into Work on May 15 🚴‍♂️ | Free T-Shirt + Chance to Win a Bike!">
            <a:hlinkClick r:id="" action="ppaction://media"/>
            <a:extLst>
              <a:ext uri="{FF2B5EF4-FFF2-40B4-BE49-F238E27FC236}">
                <a16:creationId xmlns:a16="http://schemas.microsoft.com/office/drawing/2014/main" id="{077DA8B5-A2D9-997E-F2AC-AD049E2EE222}"/>
              </a:ext>
            </a:extLst>
          </p:cNvPr>
          <p:cNvPicPr>
            <a:picLocks noRot="1" noChangeAspect="1"/>
          </p:cNvPicPr>
          <p:nvPr>
            <a:videoFile r:link="rId1"/>
          </p:nvPr>
        </p:nvPicPr>
        <p:blipFill>
          <a:blip r:embed="rId7"/>
          <a:stretch>
            <a:fillRect/>
          </a:stretch>
        </p:blipFill>
        <p:spPr>
          <a:xfrm>
            <a:off x="1608791" y="1181700"/>
            <a:ext cx="5926417" cy="3348426"/>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584"/>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 fill="hold"/>
                                        <p:tgtEl>
                                          <p:spTgt spid="2"/>
                                        </p:tgtEl>
                                      </p:cBhvr>
                                    </p:cmd>
                                  </p:childTnLst>
                                </p:cTn>
                              </p:par>
                            </p:childTnLst>
                          </p:cTn>
                        </p:par>
                      </p:childTnLst>
                    </p:cTn>
                  </p:par>
                </p:childTnLst>
              </p:cTn>
              <p:nextCondLst>
                <p:cond evt="onClick" delay="0">
                  <p:tgtEl>
                    <p:spTgt spid="584"/>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553"/>
        <p:cNvGrpSpPr/>
        <p:nvPr/>
      </p:nvGrpSpPr>
      <p:grpSpPr>
        <a:xfrm>
          <a:off x="0" y="0"/>
          <a:ext cx="0" cy="0"/>
          <a:chOff x="0" y="0"/>
          <a:chExt cx="0" cy="0"/>
        </a:xfrm>
      </p:grpSpPr>
      <p:sp>
        <p:nvSpPr>
          <p:cNvPr id="554" name="Google Shape;554;p57"/>
          <p:cNvSpPr txBox="1"/>
          <p:nvPr/>
        </p:nvSpPr>
        <p:spPr>
          <a:xfrm>
            <a:off x="609600" y="0"/>
            <a:ext cx="4806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RADIO SPOTS (TRADITIONAL/STREAMING)</a:t>
            </a:r>
            <a:endParaRPr sz="2200" b="1">
              <a:solidFill>
                <a:srgbClr val="FFFFFF"/>
              </a:solidFill>
              <a:latin typeface="Proxima Nova"/>
              <a:ea typeface="Proxima Nova"/>
              <a:cs typeface="Proxima Nova"/>
              <a:sym typeface="Proxima Nova"/>
            </a:endParaRPr>
          </a:p>
        </p:txBody>
      </p:sp>
      <p:pic>
        <p:nvPicPr>
          <p:cNvPr id="555" name="Google Shape;555;p57"/>
          <p:cNvPicPr preferRelativeResize="0"/>
          <p:nvPr/>
        </p:nvPicPr>
        <p:blipFill>
          <a:blip r:embed="rId5">
            <a:alphaModFix/>
          </a:blip>
          <a:stretch>
            <a:fillRect/>
          </a:stretch>
        </p:blipFill>
        <p:spPr>
          <a:xfrm>
            <a:off x="319888" y="4705213"/>
            <a:ext cx="1719072" cy="156279"/>
          </a:xfrm>
          <a:prstGeom prst="rect">
            <a:avLst/>
          </a:prstGeom>
          <a:noFill/>
          <a:ln>
            <a:noFill/>
          </a:ln>
        </p:spPr>
      </p:pic>
      <p:pic>
        <p:nvPicPr>
          <p:cNvPr id="556" name="Google Shape;556;p57"/>
          <p:cNvPicPr preferRelativeResize="0"/>
          <p:nvPr/>
        </p:nvPicPr>
        <p:blipFill>
          <a:blip r:embed="rId6">
            <a:alphaModFix/>
          </a:blip>
          <a:stretch>
            <a:fillRect/>
          </a:stretch>
        </p:blipFill>
        <p:spPr>
          <a:xfrm>
            <a:off x="6948331" y="4658074"/>
            <a:ext cx="1875782" cy="256825"/>
          </a:xfrm>
          <a:prstGeom prst="rect">
            <a:avLst/>
          </a:prstGeom>
          <a:noFill/>
          <a:ln>
            <a:noFill/>
          </a:ln>
        </p:spPr>
      </p:pic>
      <p:pic>
        <p:nvPicPr>
          <p:cNvPr id="557" name="Google Shape;557;p57" title="BTWD_2026_White Logo.png"/>
          <p:cNvPicPr preferRelativeResize="0"/>
          <p:nvPr/>
        </p:nvPicPr>
        <p:blipFill>
          <a:blip r:embed="rId7">
            <a:alphaModFix/>
          </a:blip>
          <a:stretch>
            <a:fillRect/>
          </a:stretch>
        </p:blipFill>
        <p:spPr>
          <a:xfrm>
            <a:off x="6948325" y="145031"/>
            <a:ext cx="2017398" cy="961426"/>
          </a:xfrm>
          <a:prstGeom prst="rect">
            <a:avLst/>
          </a:prstGeom>
          <a:noFill/>
          <a:ln>
            <a:noFill/>
          </a:ln>
        </p:spPr>
      </p:pic>
      <p:sp>
        <p:nvSpPr>
          <p:cNvPr id="558" name="Google Shape;558;p57"/>
          <p:cNvSpPr txBox="1"/>
          <p:nvPr/>
        </p:nvSpPr>
        <p:spPr>
          <a:xfrm>
            <a:off x="3481927" y="4113376"/>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English 30 second spot</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pic>
        <p:nvPicPr>
          <p:cNvPr id="559" name="Google Shape;559;p57"/>
          <p:cNvPicPr preferRelativeResize="0"/>
          <p:nvPr/>
        </p:nvPicPr>
        <p:blipFill>
          <a:blip r:embed="rId8">
            <a:alphaModFix/>
          </a:blip>
          <a:stretch>
            <a:fillRect/>
          </a:stretch>
        </p:blipFill>
        <p:spPr>
          <a:xfrm>
            <a:off x="3838575" y="1393013"/>
            <a:ext cx="1379975" cy="1047759"/>
          </a:xfrm>
          <a:prstGeom prst="rect">
            <a:avLst/>
          </a:prstGeom>
          <a:noFill/>
          <a:ln>
            <a:noFill/>
          </a:ln>
        </p:spPr>
      </p:pic>
      <p:pic>
        <p:nvPicPr>
          <p:cNvPr id="560" name="Google Shape;560;p57"/>
          <p:cNvPicPr preferRelativeResize="0"/>
          <p:nvPr/>
        </p:nvPicPr>
        <p:blipFill>
          <a:blip r:embed="rId9">
            <a:alphaModFix/>
          </a:blip>
          <a:stretch>
            <a:fillRect/>
          </a:stretch>
        </p:blipFill>
        <p:spPr>
          <a:xfrm>
            <a:off x="2458612" y="1393013"/>
            <a:ext cx="1379963" cy="1047750"/>
          </a:xfrm>
          <a:prstGeom prst="rect">
            <a:avLst/>
          </a:prstGeom>
          <a:noFill/>
          <a:ln>
            <a:noFill/>
          </a:ln>
        </p:spPr>
      </p:pic>
      <p:pic>
        <p:nvPicPr>
          <p:cNvPr id="561" name="Google Shape;561;p57"/>
          <p:cNvPicPr preferRelativeResize="0"/>
          <p:nvPr/>
        </p:nvPicPr>
        <p:blipFill>
          <a:blip r:embed="rId10">
            <a:alphaModFix/>
          </a:blip>
          <a:stretch>
            <a:fillRect/>
          </a:stretch>
        </p:blipFill>
        <p:spPr>
          <a:xfrm>
            <a:off x="5110110" y="2514390"/>
            <a:ext cx="1362075" cy="1047750"/>
          </a:xfrm>
          <a:prstGeom prst="rect">
            <a:avLst/>
          </a:prstGeom>
          <a:noFill/>
          <a:ln>
            <a:noFill/>
          </a:ln>
        </p:spPr>
      </p:pic>
      <p:pic>
        <p:nvPicPr>
          <p:cNvPr id="562" name="Google Shape;562;p57"/>
          <p:cNvPicPr preferRelativeResize="0"/>
          <p:nvPr/>
        </p:nvPicPr>
        <p:blipFill>
          <a:blip r:embed="rId11">
            <a:alphaModFix/>
          </a:blip>
          <a:stretch>
            <a:fillRect/>
          </a:stretch>
        </p:blipFill>
        <p:spPr>
          <a:xfrm>
            <a:off x="5218550" y="1393013"/>
            <a:ext cx="1466850" cy="1047750"/>
          </a:xfrm>
          <a:prstGeom prst="rect">
            <a:avLst/>
          </a:prstGeom>
          <a:noFill/>
          <a:ln>
            <a:noFill/>
          </a:ln>
        </p:spPr>
      </p:pic>
      <p:pic>
        <p:nvPicPr>
          <p:cNvPr id="563" name="Google Shape;563;p57"/>
          <p:cNvPicPr preferRelativeResize="0"/>
          <p:nvPr/>
        </p:nvPicPr>
        <p:blipFill>
          <a:blip r:embed="rId12">
            <a:alphaModFix/>
          </a:blip>
          <a:stretch>
            <a:fillRect/>
          </a:stretch>
        </p:blipFill>
        <p:spPr>
          <a:xfrm>
            <a:off x="4053325" y="2519591"/>
            <a:ext cx="1037350" cy="1037350"/>
          </a:xfrm>
          <a:prstGeom prst="rect">
            <a:avLst/>
          </a:prstGeom>
          <a:noFill/>
          <a:ln>
            <a:noFill/>
          </a:ln>
        </p:spPr>
      </p:pic>
      <p:pic>
        <p:nvPicPr>
          <p:cNvPr id="564" name="Google Shape;564;p57"/>
          <p:cNvPicPr preferRelativeResize="0"/>
          <p:nvPr/>
        </p:nvPicPr>
        <p:blipFill>
          <a:blip r:embed="rId13">
            <a:alphaModFix/>
          </a:blip>
          <a:stretch>
            <a:fillRect/>
          </a:stretch>
        </p:blipFill>
        <p:spPr>
          <a:xfrm>
            <a:off x="2673344" y="2519591"/>
            <a:ext cx="1379975" cy="1037361"/>
          </a:xfrm>
          <a:prstGeom prst="rect">
            <a:avLst/>
          </a:prstGeom>
          <a:noFill/>
          <a:ln>
            <a:noFill/>
          </a:ln>
        </p:spPr>
      </p:pic>
      <p:pic>
        <p:nvPicPr>
          <p:cNvPr id="2" name="COG_BikeToWorkDay2026_Radio_Final">
            <a:hlinkClick r:id="" action="ppaction://media"/>
            <a:extLst>
              <a:ext uri="{FF2B5EF4-FFF2-40B4-BE49-F238E27FC236}">
                <a16:creationId xmlns:a16="http://schemas.microsoft.com/office/drawing/2014/main" id="{2E9305A9-5D1C-D097-787E-B16265DC21C3}"/>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4295703" y="3655846"/>
            <a:ext cx="552593" cy="552593"/>
          </a:xfrm>
          <a:prstGeom prst="rect">
            <a:avLst/>
          </a:prstGeom>
        </p:spPr>
      </p:pic>
    </p:spTree>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55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9048" fill="hold"/>
                                        <p:tgtEl>
                                          <p:spTgt spid="2"/>
                                        </p:tgtEl>
                                      </p:cBhvr>
                                    </p:cmd>
                                  </p:childTnLst>
                                </p:cTn>
                              </p:par>
                            </p:childTnLst>
                          </p:cTn>
                        </p:par>
                      </p:childTnLst>
                    </p:cTn>
                  </p:par>
                </p:childTnLst>
              </p:cTn>
              <p:nextCondLst>
                <p:cond evt="onClick" delay="0">
                  <p:tgtEl>
                    <p:spTgt spid="554"/>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569"/>
        <p:cNvGrpSpPr/>
        <p:nvPr/>
      </p:nvGrpSpPr>
      <p:grpSpPr>
        <a:xfrm>
          <a:off x="0" y="0"/>
          <a:ext cx="0" cy="0"/>
          <a:chOff x="0" y="0"/>
          <a:chExt cx="0" cy="0"/>
        </a:xfrm>
      </p:grpSpPr>
      <p:sp>
        <p:nvSpPr>
          <p:cNvPr id="570" name="Google Shape;570;p58"/>
          <p:cNvSpPr txBox="1"/>
          <p:nvPr/>
        </p:nvSpPr>
        <p:spPr>
          <a:xfrm>
            <a:off x="609600" y="0"/>
            <a:ext cx="5511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RADIO ENDORSEMENTS</a:t>
            </a:r>
            <a:endParaRPr sz="1800" b="1">
              <a:solidFill>
                <a:srgbClr val="FFFFFF"/>
              </a:solidFill>
              <a:latin typeface="Proxima Nova"/>
              <a:ea typeface="Proxima Nova"/>
              <a:cs typeface="Proxima Nova"/>
              <a:sym typeface="Proxima Nova"/>
            </a:endParaRPr>
          </a:p>
        </p:txBody>
      </p:sp>
      <p:pic>
        <p:nvPicPr>
          <p:cNvPr id="571" name="Google Shape;571;p58"/>
          <p:cNvPicPr preferRelativeResize="0"/>
          <p:nvPr/>
        </p:nvPicPr>
        <p:blipFill>
          <a:blip r:embed="rId9">
            <a:alphaModFix/>
          </a:blip>
          <a:stretch>
            <a:fillRect/>
          </a:stretch>
        </p:blipFill>
        <p:spPr>
          <a:xfrm>
            <a:off x="319888" y="4705213"/>
            <a:ext cx="1719072" cy="156279"/>
          </a:xfrm>
          <a:prstGeom prst="rect">
            <a:avLst/>
          </a:prstGeom>
          <a:noFill/>
          <a:ln>
            <a:noFill/>
          </a:ln>
        </p:spPr>
      </p:pic>
      <p:pic>
        <p:nvPicPr>
          <p:cNvPr id="572" name="Google Shape;572;p58"/>
          <p:cNvPicPr preferRelativeResize="0"/>
          <p:nvPr/>
        </p:nvPicPr>
        <p:blipFill>
          <a:blip r:embed="rId10">
            <a:alphaModFix/>
          </a:blip>
          <a:stretch>
            <a:fillRect/>
          </a:stretch>
        </p:blipFill>
        <p:spPr>
          <a:xfrm>
            <a:off x="6948331" y="4658074"/>
            <a:ext cx="1875782" cy="256825"/>
          </a:xfrm>
          <a:prstGeom prst="rect">
            <a:avLst/>
          </a:prstGeom>
          <a:noFill/>
          <a:ln>
            <a:noFill/>
          </a:ln>
        </p:spPr>
      </p:pic>
      <p:sp>
        <p:nvSpPr>
          <p:cNvPr id="573" name="Google Shape;573;p58"/>
          <p:cNvSpPr txBox="1"/>
          <p:nvPr/>
        </p:nvSpPr>
        <p:spPr>
          <a:xfrm>
            <a:off x="1339864" y="2957710"/>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Sabrina Conte (WASH)</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sp>
        <p:nvSpPr>
          <p:cNvPr id="574" name="Google Shape;574;p58"/>
          <p:cNvSpPr txBox="1"/>
          <p:nvPr/>
        </p:nvSpPr>
        <p:spPr>
          <a:xfrm>
            <a:off x="3460289" y="2957710"/>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Rod Hendrix (WIAD)</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sp>
        <p:nvSpPr>
          <p:cNvPr id="575" name="Google Shape;575;p58"/>
          <p:cNvSpPr txBox="1"/>
          <p:nvPr/>
        </p:nvSpPr>
        <p:spPr>
          <a:xfrm>
            <a:off x="5691814" y="2957710"/>
            <a:ext cx="2112300" cy="457200"/>
          </a:xfrm>
          <a:prstGeom prst="rect">
            <a:avLst/>
          </a:prstGeom>
          <a:noFill/>
          <a:ln>
            <a:noFill/>
          </a:ln>
        </p:spPr>
        <p:txBody>
          <a:bodyPr spcFirstLastPara="1" wrap="square" lIns="91425" tIns="91425" rIns="91425" bIns="91425" anchor="t" anchorCtr="0">
            <a:noAutofit/>
          </a:bodyPr>
          <a:lstStyle/>
          <a:p>
            <a:pPr marL="0" lvl="0" indent="0" algn="ctr" rtl="0">
              <a:lnSpc>
                <a:spcPct val="116727"/>
              </a:lnSpc>
              <a:spcBef>
                <a:spcPts val="0"/>
              </a:spcBef>
              <a:spcAft>
                <a:spcPts val="0"/>
              </a:spcAft>
              <a:buNone/>
            </a:pPr>
            <a:r>
              <a:rPr lang="en" sz="1200">
                <a:solidFill>
                  <a:schemeClr val="dk1"/>
                </a:solidFill>
                <a:latin typeface="Proxima Nova"/>
                <a:ea typeface="Proxima Nova"/>
                <a:cs typeface="Proxima Nova"/>
                <a:sym typeface="Proxima Nova"/>
              </a:rPr>
              <a:t>Brian Mitchell (WJFK)</a:t>
            </a:r>
            <a:endParaRPr sz="1200">
              <a:solidFill>
                <a:schemeClr val="dk1"/>
              </a:solidFill>
              <a:latin typeface="Proxima Nova"/>
              <a:ea typeface="Proxima Nova"/>
              <a:cs typeface="Proxima Nova"/>
              <a:sym typeface="Proxima Nova"/>
            </a:endParaRPr>
          </a:p>
          <a:p>
            <a:pPr marL="0" lvl="0" indent="0" algn="ctr" rtl="0">
              <a:spcBef>
                <a:spcPts val="0"/>
              </a:spcBef>
              <a:spcAft>
                <a:spcPts val="0"/>
              </a:spcAft>
              <a:buNone/>
            </a:pPr>
            <a:endParaRPr sz="1800">
              <a:solidFill>
                <a:schemeClr val="lt2"/>
              </a:solidFill>
            </a:endParaRPr>
          </a:p>
        </p:txBody>
      </p:sp>
      <p:pic>
        <p:nvPicPr>
          <p:cNvPr id="579" name="Google Shape;579;p58" title="BTWD_2026_White Logo.png"/>
          <p:cNvPicPr preferRelativeResize="0"/>
          <p:nvPr/>
        </p:nvPicPr>
        <p:blipFill>
          <a:blip r:embed="rId11">
            <a:alphaModFix/>
          </a:blip>
          <a:stretch>
            <a:fillRect/>
          </a:stretch>
        </p:blipFill>
        <p:spPr>
          <a:xfrm>
            <a:off x="6948325" y="145031"/>
            <a:ext cx="2017398" cy="961426"/>
          </a:xfrm>
          <a:prstGeom prst="rect">
            <a:avLst/>
          </a:prstGeom>
          <a:noFill/>
          <a:ln>
            <a:noFill/>
          </a:ln>
        </p:spPr>
      </p:pic>
      <p:pic>
        <p:nvPicPr>
          <p:cNvPr id="2" name="BTWD_WASH_SabrinaConte_30">
            <a:hlinkClick r:id="" action="ppaction://media"/>
            <a:extLst>
              <a:ext uri="{FF2B5EF4-FFF2-40B4-BE49-F238E27FC236}">
                <a16:creationId xmlns:a16="http://schemas.microsoft.com/office/drawing/2014/main" id="{C8BC4D1E-0EC9-F7CB-8BB0-DB575D36E134}"/>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2030701" y="2527783"/>
            <a:ext cx="634638" cy="634638"/>
          </a:xfrm>
          <a:prstGeom prst="rect">
            <a:avLst/>
          </a:prstGeom>
        </p:spPr>
      </p:pic>
      <p:pic>
        <p:nvPicPr>
          <p:cNvPr id="3" name="BTWD_WIAD_RodHendrix">
            <a:hlinkClick r:id="" action="ppaction://media"/>
            <a:extLst>
              <a:ext uri="{FF2B5EF4-FFF2-40B4-BE49-F238E27FC236}">
                <a16:creationId xmlns:a16="http://schemas.microsoft.com/office/drawing/2014/main" id="{6D71D38F-225A-E4AF-E0B9-43683C06FEB8}"/>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4163338" y="2505968"/>
            <a:ext cx="658527" cy="658527"/>
          </a:xfrm>
          <a:prstGeom prst="rect">
            <a:avLst/>
          </a:prstGeom>
        </p:spPr>
      </p:pic>
      <p:pic>
        <p:nvPicPr>
          <p:cNvPr id="4" name="BTWD_WJFK_BrianMitchell">
            <a:hlinkClick r:id="" action="ppaction://media"/>
            <a:extLst>
              <a:ext uri="{FF2B5EF4-FFF2-40B4-BE49-F238E27FC236}">
                <a16:creationId xmlns:a16="http://schemas.microsoft.com/office/drawing/2014/main" id="{6F6F13F9-DF61-8F62-1ADF-BA156E3D3488}"/>
              </a:ext>
            </a:extLst>
          </p:cNvPr>
          <p:cNvPicPr>
            <a:picLocks noChangeAspect="1"/>
          </p:cNvPicPr>
          <p:nvPr>
            <a:audioFile r:link="rId6"/>
            <p:extLst>
              <p:ext uri="{DAA4B4D4-6D71-4841-9C94-3DE7FCFB9230}">
                <p14:media xmlns:p14="http://schemas.microsoft.com/office/powerpoint/2010/main" r:embed="rId5"/>
              </p:ext>
            </p:extLst>
          </p:nvPr>
        </p:nvPicPr>
        <p:blipFill>
          <a:blip r:embed="rId12"/>
          <a:stretch>
            <a:fillRect/>
          </a:stretch>
        </p:blipFill>
        <p:spPr>
          <a:xfrm>
            <a:off x="6356675" y="2503894"/>
            <a:ext cx="658528" cy="658528"/>
          </a:xfrm>
          <a:prstGeom prst="rect">
            <a:avLst/>
          </a:prstGeom>
        </p:spPr>
      </p:pic>
    </p:spTree>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
                </p:tgtEl>
              </p:cMediaNode>
            </p:audio>
            <p:audio>
              <p:cMediaNode vol="80000">
                <p:cTn id="3" fill="hold" display="0">
                  <p:stCondLst>
                    <p:cond delay="indefinite"/>
                  </p:stCondLst>
                  <p:endCondLst>
                    <p:cond evt="onStopAudio" delay="0">
                      <p:tgtEl>
                        <p:sldTgt/>
                      </p:tgtEl>
                    </p:cond>
                  </p:endCondLst>
                </p:cTn>
                <p:tgtEl>
                  <p:spTgt spid="3"/>
                </p:tgtEl>
              </p:cMediaNode>
            </p:audio>
            <p:audio>
              <p:cMediaNode vol="80000">
                <p:cTn id="4" fill="hold" display="0">
                  <p:stCondLst>
                    <p:cond delay="indefinite"/>
                  </p:stCondLst>
                  <p:endCondLst>
                    <p:cond evt="onStopAudio" delay="0">
                      <p:tgtEl>
                        <p:sldTgt/>
                      </p:tgtEl>
                    </p:cond>
                  </p:endCondLst>
                </p:cTn>
                <p:tgtEl>
                  <p:spTgt spid="4"/>
                </p:tgtEl>
              </p:cMediaNode>
            </p:audio>
            <p:seq concurrent="1" nextAc="seek">
              <p:cTn id="5" restart="whenNotActive" fill="hold" evtFilter="cancelBubble" nodeType="interactiveSeq">
                <p:stCondLst>
                  <p:cond evt="onClick" delay="0">
                    <p:tgtEl>
                      <p:spTgt spid="570"/>
                    </p:tgtEl>
                  </p:cond>
                </p:stCondLst>
                <p:endSync evt="end" delay="0">
                  <p:rtn val="all"/>
                </p:endSync>
                <p:childTnLst>
                  <p:par>
                    <p:cTn id="6" fill="hold">
                      <p:stCondLst>
                        <p:cond delay="0"/>
                      </p:stCondLst>
                      <p:childTnLst>
                        <p:par>
                          <p:cTn id="7" fill="hold">
                            <p:stCondLst>
                              <p:cond delay="0"/>
                            </p:stCondLst>
                            <p:childTnLst>
                              <p:par>
                                <p:cTn id="8" presetID="1" presetClass="mediacall" presetSubtype="0" fill="hold" nodeType="clickEffect">
                                  <p:stCondLst>
                                    <p:cond delay="0"/>
                                  </p:stCondLst>
                                  <p:childTnLst>
                                    <p:cmd type="call" cmd="playFrom(0.0)">
                                      <p:cBhvr>
                                        <p:cTn id="9" dur="27585" fill="hold"/>
                                        <p:tgtEl>
                                          <p:spTgt spid="2"/>
                                        </p:tgtEl>
                                      </p:cBhvr>
                                    </p:cmd>
                                  </p:childTnLst>
                                </p:cTn>
                              </p:par>
                            </p:childTnLst>
                          </p:cTn>
                        </p:par>
                      </p:childTnLst>
                    </p:cTn>
                  </p:par>
                  <p:par>
                    <p:cTn id="10" fill="hold">
                      <p:stCondLst>
                        <p:cond delay="indefinite"/>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30328" fill="hold"/>
                                        <p:tgtEl>
                                          <p:spTgt spid="4"/>
                                        </p:tgtEl>
                                      </p:cBhvr>
                                    </p:cmd>
                                  </p:childTnLst>
                                </p:cTn>
                              </p:par>
                            </p:childTnLst>
                          </p:cTn>
                        </p:par>
                      </p:childTnLst>
                    </p:cTn>
                  </p:par>
                  <p:par>
                    <p:cTn id="14" fill="hold">
                      <p:stCondLst>
                        <p:cond delay="indefinite"/>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30328" fill="hold"/>
                                        <p:tgtEl>
                                          <p:spTgt spid="3"/>
                                        </p:tgtEl>
                                      </p:cBhvr>
                                    </p:cmd>
                                  </p:childTnLst>
                                </p:cTn>
                              </p:par>
                            </p:childTnLst>
                          </p:cTn>
                        </p:par>
                      </p:childTnLst>
                    </p:cTn>
                  </p:par>
                </p:childTnLst>
              </p:cTn>
              <p:nextCondLst>
                <p:cond evt="onClick" delay="0">
                  <p:tgtEl>
                    <p:spTgt spid="570"/>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592"/>
        <p:cNvGrpSpPr/>
        <p:nvPr/>
      </p:nvGrpSpPr>
      <p:grpSpPr>
        <a:xfrm>
          <a:off x="0" y="0"/>
          <a:ext cx="0" cy="0"/>
          <a:chOff x="0" y="0"/>
          <a:chExt cx="0" cy="0"/>
        </a:xfrm>
      </p:grpSpPr>
      <p:sp>
        <p:nvSpPr>
          <p:cNvPr id="593" name="Google Shape;593;p60"/>
          <p:cNvSpPr txBox="1"/>
          <p:nvPr/>
        </p:nvSpPr>
        <p:spPr>
          <a:xfrm>
            <a:off x="609600" y="0"/>
            <a:ext cx="4806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DIGITAL BANNER ADS</a:t>
            </a:r>
            <a:endParaRPr sz="2200" b="1">
              <a:solidFill>
                <a:srgbClr val="FFFFFF"/>
              </a:solidFill>
              <a:latin typeface="Proxima Nova"/>
              <a:ea typeface="Proxima Nova"/>
              <a:cs typeface="Proxima Nova"/>
              <a:sym typeface="Proxima Nova"/>
            </a:endParaRPr>
          </a:p>
        </p:txBody>
      </p:sp>
      <p:pic>
        <p:nvPicPr>
          <p:cNvPr id="594" name="Google Shape;594;p60"/>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595" name="Google Shape;595;p60"/>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596" name="Google Shape;596;p60" title="BTWD_2026_White Logo.png"/>
          <p:cNvPicPr preferRelativeResize="0"/>
          <p:nvPr/>
        </p:nvPicPr>
        <p:blipFill>
          <a:blip r:embed="rId5">
            <a:alphaModFix/>
          </a:blip>
          <a:stretch>
            <a:fillRect/>
          </a:stretch>
        </p:blipFill>
        <p:spPr>
          <a:xfrm>
            <a:off x="6948325" y="145031"/>
            <a:ext cx="2017398" cy="961426"/>
          </a:xfrm>
          <a:prstGeom prst="rect">
            <a:avLst/>
          </a:prstGeom>
          <a:noFill/>
          <a:ln>
            <a:noFill/>
          </a:ln>
        </p:spPr>
      </p:pic>
      <p:pic>
        <p:nvPicPr>
          <p:cNvPr id="597" name="Google Shape;597;p60"/>
          <p:cNvPicPr preferRelativeResize="0"/>
          <p:nvPr/>
        </p:nvPicPr>
        <p:blipFill>
          <a:blip r:embed="rId6">
            <a:alphaModFix/>
          </a:blip>
          <a:stretch>
            <a:fillRect/>
          </a:stretch>
        </p:blipFill>
        <p:spPr>
          <a:xfrm>
            <a:off x="3808246" y="885959"/>
            <a:ext cx="2986225" cy="1965123"/>
          </a:xfrm>
          <a:prstGeom prst="rect">
            <a:avLst/>
          </a:prstGeom>
          <a:noFill/>
          <a:ln>
            <a:noFill/>
          </a:ln>
        </p:spPr>
      </p:pic>
      <p:pic>
        <p:nvPicPr>
          <p:cNvPr id="598" name="Google Shape;598;p60"/>
          <p:cNvPicPr preferRelativeResize="0"/>
          <p:nvPr/>
        </p:nvPicPr>
        <p:blipFill>
          <a:blip r:embed="rId7">
            <a:alphaModFix/>
          </a:blip>
          <a:stretch>
            <a:fillRect/>
          </a:stretch>
        </p:blipFill>
        <p:spPr>
          <a:xfrm>
            <a:off x="255824" y="885957"/>
            <a:ext cx="3414109" cy="2224674"/>
          </a:xfrm>
          <a:prstGeom prst="rect">
            <a:avLst/>
          </a:prstGeom>
          <a:noFill/>
          <a:ln>
            <a:noFill/>
          </a:ln>
        </p:spPr>
      </p:pic>
      <p:pic>
        <p:nvPicPr>
          <p:cNvPr id="599" name="Google Shape;599;p60"/>
          <p:cNvPicPr preferRelativeResize="0"/>
          <p:nvPr/>
        </p:nvPicPr>
        <p:blipFill>
          <a:blip r:embed="rId8">
            <a:alphaModFix/>
          </a:blip>
          <a:stretch>
            <a:fillRect/>
          </a:stretch>
        </p:blipFill>
        <p:spPr>
          <a:xfrm>
            <a:off x="7505446" y="1115950"/>
            <a:ext cx="1814025" cy="2982800"/>
          </a:xfrm>
          <a:prstGeom prst="rect">
            <a:avLst/>
          </a:prstGeom>
          <a:noFill/>
          <a:ln>
            <a:noFill/>
          </a:ln>
        </p:spPr>
      </p:pic>
      <p:pic>
        <p:nvPicPr>
          <p:cNvPr id="600" name="Google Shape;600;p60"/>
          <p:cNvPicPr preferRelativeResize="0"/>
          <p:nvPr/>
        </p:nvPicPr>
        <p:blipFill>
          <a:blip r:embed="rId9">
            <a:alphaModFix/>
          </a:blip>
          <a:stretch>
            <a:fillRect/>
          </a:stretch>
        </p:blipFill>
        <p:spPr>
          <a:xfrm>
            <a:off x="4353025" y="2302750"/>
            <a:ext cx="3414100" cy="2209999"/>
          </a:xfrm>
          <a:prstGeom prst="rect">
            <a:avLst/>
          </a:prstGeom>
          <a:noFill/>
          <a:ln>
            <a:noFill/>
          </a:ln>
        </p:spPr>
      </p:pic>
      <p:pic>
        <p:nvPicPr>
          <p:cNvPr id="601" name="Google Shape;601;p60"/>
          <p:cNvPicPr preferRelativeResize="0"/>
          <p:nvPr/>
        </p:nvPicPr>
        <p:blipFill>
          <a:blip r:embed="rId10">
            <a:alphaModFix/>
          </a:blip>
          <a:stretch>
            <a:fillRect/>
          </a:stretch>
        </p:blipFill>
        <p:spPr>
          <a:xfrm>
            <a:off x="823874" y="2302757"/>
            <a:ext cx="3414125" cy="2224674"/>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605"/>
        <p:cNvGrpSpPr/>
        <p:nvPr/>
      </p:nvGrpSpPr>
      <p:grpSpPr>
        <a:xfrm>
          <a:off x="0" y="0"/>
          <a:ext cx="0" cy="0"/>
          <a:chOff x="0" y="0"/>
          <a:chExt cx="0" cy="0"/>
        </a:xfrm>
      </p:grpSpPr>
      <p:sp>
        <p:nvSpPr>
          <p:cNvPr id="606" name="Google Shape;606;p61"/>
          <p:cNvSpPr txBox="1"/>
          <p:nvPr/>
        </p:nvSpPr>
        <p:spPr>
          <a:xfrm>
            <a:off x="609600" y="0"/>
            <a:ext cx="54948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SOCIAL MEDIA</a:t>
            </a:r>
            <a:br>
              <a:rPr lang="en" sz="2200" b="1">
                <a:solidFill>
                  <a:srgbClr val="FFFFFF"/>
                </a:solidFill>
                <a:latin typeface="Proxima Nova"/>
                <a:ea typeface="Proxima Nova"/>
                <a:cs typeface="Proxima Nova"/>
                <a:sym typeface="Proxima Nova"/>
              </a:rPr>
            </a:br>
            <a:r>
              <a:rPr lang="en" sz="2200" b="1">
                <a:solidFill>
                  <a:srgbClr val="FFFFFF"/>
                </a:solidFill>
                <a:latin typeface="Proxima Nova"/>
                <a:ea typeface="Proxima Nova"/>
                <a:cs typeface="Proxima Nova"/>
                <a:sym typeface="Proxima Nova"/>
              </a:rPr>
              <a:t>(FACEBOOK/INSTAGRAM/GOOGLE)</a:t>
            </a:r>
            <a:endParaRPr sz="2200" b="1">
              <a:solidFill>
                <a:srgbClr val="FFFFFF"/>
              </a:solidFill>
              <a:latin typeface="Proxima Nova"/>
              <a:ea typeface="Proxima Nova"/>
              <a:cs typeface="Proxima Nova"/>
              <a:sym typeface="Proxima Nova"/>
            </a:endParaRPr>
          </a:p>
        </p:txBody>
      </p:sp>
      <p:pic>
        <p:nvPicPr>
          <p:cNvPr id="607" name="Google Shape;607;p61"/>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608" name="Google Shape;608;p61"/>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609" name="Google Shape;609;p61" title="BTWD_2026_White Logo.png"/>
          <p:cNvPicPr preferRelativeResize="0"/>
          <p:nvPr/>
        </p:nvPicPr>
        <p:blipFill>
          <a:blip r:embed="rId5">
            <a:alphaModFix/>
          </a:blip>
          <a:stretch>
            <a:fillRect/>
          </a:stretch>
        </p:blipFill>
        <p:spPr>
          <a:xfrm>
            <a:off x="6948325" y="145031"/>
            <a:ext cx="2017398" cy="961426"/>
          </a:xfrm>
          <a:prstGeom prst="rect">
            <a:avLst/>
          </a:prstGeom>
          <a:noFill/>
          <a:ln>
            <a:noFill/>
          </a:ln>
        </p:spPr>
      </p:pic>
      <p:pic>
        <p:nvPicPr>
          <p:cNvPr id="610" name="Google Shape;610;p61" title="2026 BTWD Social Feed and Story_FINAL_story ad 1.jpg"/>
          <p:cNvPicPr preferRelativeResize="0"/>
          <p:nvPr/>
        </p:nvPicPr>
        <p:blipFill>
          <a:blip r:embed="rId6">
            <a:alphaModFix/>
          </a:blip>
          <a:stretch>
            <a:fillRect/>
          </a:stretch>
        </p:blipFill>
        <p:spPr>
          <a:xfrm>
            <a:off x="1091833" y="1367925"/>
            <a:ext cx="1651925" cy="2936774"/>
          </a:xfrm>
          <a:prstGeom prst="rect">
            <a:avLst/>
          </a:prstGeom>
          <a:noFill/>
          <a:ln>
            <a:noFill/>
          </a:ln>
        </p:spPr>
      </p:pic>
      <p:pic>
        <p:nvPicPr>
          <p:cNvPr id="611" name="Google Shape;611;p61" title="2026 BTWD Social Feed and Story_FINAL_story ad 2.jpg"/>
          <p:cNvPicPr preferRelativeResize="0"/>
          <p:nvPr/>
        </p:nvPicPr>
        <p:blipFill>
          <a:blip r:embed="rId7">
            <a:alphaModFix/>
          </a:blip>
          <a:stretch>
            <a:fillRect/>
          </a:stretch>
        </p:blipFill>
        <p:spPr>
          <a:xfrm>
            <a:off x="2857034" y="1367937"/>
            <a:ext cx="1651925" cy="2936750"/>
          </a:xfrm>
          <a:prstGeom prst="rect">
            <a:avLst/>
          </a:prstGeom>
          <a:noFill/>
          <a:ln>
            <a:noFill/>
          </a:ln>
        </p:spPr>
      </p:pic>
      <p:pic>
        <p:nvPicPr>
          <p:cNvPr id="612" name="Google Shape;612;p61" title="2026 BTWD Social Feed and Story_FINAL_story ad 3.jpg"/>
          <p:cNvPicPr preferRelativeResize="0"/>
          <p:nvPr/>
        </p:nvPicPr>
        <p:blipFill>
          <a:blip r:embed="rId8">
            <a:alphaModFix/>
          </a:blip>
          <a:stretch>
            <a:fillRect/>
          </a:stretch>
        </p:blipFill>
        <p:spPr>
          <a:xfrm>
            <a:off x="6400241" y="1367937"/>
            <a:ext cx="1651925" cy="2936750"/>
          </a:xfrm>
          <a:prstGeom prst="rect">
            <a:avLst/>
          </a:prstGeom>
          <a:noFill/>
          <a:ln>
            <a:noFill/>
          </a:ln>
        </p:spPr>
      </p:pic>
      <p:pic>
        <p:nvPicPr>
          <p:cNvPr id="613" name="Google Shape;613;p61" title="2026 BTWD Social Feed and Story_FINAL_story ad 4.jpg"/>
          <p:cNvPicPr preferRelativeResize="0"/>
          <p:nvPr/>
        </p:nvPicPr>
        <p:blipFill>
          <a:blip r:embed="rId9">
            <a:alphaModFix/>
          </a:blip>
          <a:stretch>
            <a:fillRect/>
          </a:stretch>
        </p:blipFill>
        <p:spPr>
          <a:xfrm>
            <a:off x="4622233" y="1367938"/>
            <a:ext cx="1651925" cy="293675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617"/>
        <p:cNvGrpSpPr/>
        <p:nvPr/>
      </p:nvGrpSpPr>
      <p:grpSpPr>
        <a:xfrm>
          <a:off x="0" y="0"/>
          <a:ext cx="0" cy="0"/>
          <a:chOff x="0" y="0"/>
          <a:chExt cx="0" cy="0"/>
        </a:xfrm>
      </p:grpSpPr>
      <p:sp>
        <p:nvSpPr>
          <p:cNvPr id="618" name="Google Shape;618;p62"/>
          <p:cNvSpPr txBox="1"/>
          <p:nvPr/>
        </p:nvSpPr>
        <p:spPr>
          <a:xfrm>
            <a:off x="609600" y="0"/>
            <a:ext cx="48066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EARNED MEDIA</a:t>
            </a:r>
            <a:endParaRPr sz="2200" b="1">
              <a:solidFill>
                <a:srgbClr val="FFFFFF"/>
              </a:solidFill>
              <a:latin typeface="Proxima Nova"/>
              <a:ea typeface="Proxima Nova"/>
              <a:cs typeface="Proxima Nova"/>
              <a:sym typeface="Proxima Nova"/>
            </a:endParaRPr>
          </a:p>
        </p:txBody>
      </p:sp>
      <p:pic>
        <p:nvPicPr>
          <p:cNvPr id="619" name="Google Shape;619;p62"/>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620" name="Google Shape;620;p62"/>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621" name="Google Shape;621;p62" title="BTWD_2026_White Logo.png"/>
          <p:cNvPicPr preferRelativeResize="0"/>
          <p:nvPr/>
        </p:nvPicPr>
        <p:blipFill>
          <a:blip r:embed="rId5">
            <a:alphaModFix/>
          </a:blip>
          <a:stretch>
            <a:fillRect/>
          </a:stretch>
        </p:blipFill>
        <p:spPr>
          <a:xfrm>
            <a:off x="6948325" y="145031"/>
            <a:ext cx="2017398" cy="961426"/>
          </a:xfrm>
          <a:prstGeom prst="rect">
            <a:avLst/>
          </a:prstGeom>
          <a:noFill/>
          <a:ln>
            <a:noFill/>
          </a:ln>
        </p:spPr>
      </p:pic>
      <p:sp>
        <p:nvSpPr>
          <p:cNvPr id="2" name="Google Shape;622;p62">
            <a:extLst>
              <a:ext uri="{FF2B5EF4-FFF2-40B4-BE49-F238E27FC236}">
                <a16:creationId xmlns:a16="http://schemas.microsoft.com/office/drawing/2014/main" id="{0D788067-A736-1F6D-888A-79FC1E7A3961}"/>
              </a:ext>
            </a:extLst>
          </p:cNvPr>
          <p:cNvSpPr txBox="1"/>
          <p:nvPr/>
        </p:nvSpPr>
        <p:spPr>
          <a:xfrm>
            <a:off x="533400" y="1012313"/>
            <a:ext cx="6582900" cy="2533200"/>
          </a:xfrm>
          <a:prstGeom prst="rect">
            <a:avLst/>
          </a:prstGeom>
          <a:noFill/>
          <a:ln>
            <a:noFill/>
          </a:ln>
        </p:spPr>
        <p:txBody>
          <a:bodyPr spcFirstLastPara="1" wrap="square" lIns="91425" tIns="91425" rIns="91425" bIns="91425" anchor="t" anchorCtr="0">
            <a:spAutoFit/>
          </a:bodyPr>
          <a:lstStyle/>
          <a:p>
            <a:pPr marL="457200" lvl="0" indent="-330200" algn="l" rtl="0">
              <a:lnSpc>
                <a:spcPct val="163636"/>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Calendar Listings  </a:t>
            </a:r>
            <a:endParaRPr sz="1600" dirty="0">
              <a:solidFill>
                <a:schemeClr val="dk1"/>
              </a:solidFill>
              <a:latin typeface="Proxima Nova"/>
              <a:ea typeface="Proxima Nova"/>
              <a:cs typeface="Proxima Nova"/>
              <a:sym typeface="Proxima Nova"/>
            </a:endParaRPr>
          </a:p>
          <a:p>
            <a:pPr marL="457200" lvl="0"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Promotional Outreach  </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Influencers/Clubs</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Podcasts</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Businesses  </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Educators - public and private </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Universities/Colleges</a:t>
            </a:r>
            <a:endParaRPr sz="1600" dirty="0">
              <a:solidFill>
                <a:schemeClr val="dk1"/>
              </a:solidFill>
              <a:latin typeface="Proxima Nova"/>
              <a:ea typeface="Proxima Nova"/>
              <a:cs typeface="Proxima Nova"/>
              <a:sym typeface="Proxima Nova"/>
            </a:endParaRPr>
          </a:p>
          <a:p>
            <a:pPr marL="914400" lvl="1" indent="-330200" algn="l" rtl="0">
              <a:lnSpc>
                <a:spcPct val="115000"/>
              </a:lnSpc>
              <a:spcBef>
                <a:spcPts val="0"/>
              </a:spcBef>
              <a:spcAft>
                <a:spcPts val="0"/>
              </a:spcAft>
              <a:buClr>
                <a:schemeClr val="dk1"/>
              </a:buClr>
              <a:buSzPts val="1600"/>
              <a:buFont typeface="Proxima Nova"/>
              <a:buChar char="○"/>
            </a:pPr>
            <a:r>
              <a:rPr lang="en" sz="1600" dirty="0">
                <a:solidFill>
                  <a:schemeClr val="dk1"/>
                </a:solidFill>
                <a:latin typeface="Proxima Nova"/>
                <a:ea typeface="Proxima Nova"/>
                <a:cs typeface="Proxima Nova"/>
                <a:sym typeface="Proxima Nova"/>
              </a:rPr>
              <a:t>Women/Minority Organizations</a:t>
            </a:r>
            <a:endParaRPr sz="1600" dirty="0">
              <a:solidFill>
                <a:schemeClr val="dk1"/>
              </a:solidFill>
              <a:latin typeface="Proxima Nova"/>
              <a:ea typeface="Proxima Nova"/>
              <a:cs typeface="Proxima Nova"/>
              <a:sym typeface="Proxima Nova"/>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26"/>
        <p:cNvGrpSpPr/>
        <p:nvPr/>
      </p:nvGrpSpPr>
      <p:grpSpPr>
        <a:xfrm>
          <a:off x="0" y="0"/>
          <a:ext cx="0" cy="0"/>
          <a:chOff x="0" y="0"/>
          <a:chExt cx="0" cy="0"/>
        </a:xfrm>
      </p:grpSpPr>
      <p:pic>
        <p:nvPicPr>
          <p:cNvPr id="6" name="Picture 5">
            <a:extLst>
              <a:ext uri="{FF2B5EF4-FFF2-40B4-BE49-F238E27FC236}">
                <a16:creationId xmlns:a16="http://schemas.microsoft.com/office/drawing/2014/main" id="{1171F066-EE10-769C-4615-FD391ED83BB0}"/>
              </a:ext>
            </a:extLst>
          </p:cNvPr>
          <p:cNvPicPr>
            <a:picLocks noChangeAspect="1"/>
          </p:cNvPicPr>
          <p:nvPr/>
        </p:nvPicPr>
        <p:blipFill>
          <a:blip r:embed="rId3"/>
          <a:srcRect t="9304" b="6313"/>
          <a:stretch>
            <a:fillRect/>
          </a:stretch>
        </p:blipFill>
        <p:spPr>
          <a:xfrm>
            <a:off x="0" y="0"/>
            <a:ext cx="9144000" cy="5143500"/>
          </a:xfrm>
          <a:prstGeom prst="rect">
            <a:avLst/>
          </a:prstGeom>
        </p:spPr>
      </p:pic>
      <p:sp>
        <p:nvSpPr>
          <p:cNvPr id="627" name="Google Shape;627;p63"/>
          <p:cNvSpPr/>
          <p:nvPr/>
        </p:nvSpPr>
        <p:spPr>
          <a:xfrm>
            <a:off x="175" y="4466175"/>
            <a:ext cx="9144000" cy="677400"/>
          </a:xfrm>
          <a:prstGeom prst="rect">
            <a:avLst/>
          </a:prstGeom>
          <a:solidFill>
            <a:srgbClr val="0025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28" name="Google Shape;628;p63"/>
          <p:cNvPicPr preferRelativeResize="0"/>
          <p:nvPr/>
        </p:nvPicPr>
        <p:blipFill>
          <a:blip r:embed="rId4">
            <a:alphaModFix/>
          </a:blip>
          <a:stretch>
            <a:fillRect/>
          </a:stretch>
        </p:blipFill>
        <p:spPr>
          <a:xfrm>
            <a:off x="319888" y="4705213"/>
            <a:ext cx="1719072" cy="156279"/>
          </a:xfrm>
          <a:prstGeom prst="rect">
            <a:avLst/>
          </a:prstGeom>
          <a:noFill/>
          <a:ln>
            <a:noFill/>
          </a:ln>
        </p:spPr>
      </p:pic>
      <p:pic>
        <p:nvPicPr>
          <p:cNvPr id="629" name="Google Shape;629;p63"/>
          <p:cNvPicPr preferRelativeResize="0"/>
          <p:nvPr/>
        </p:nvPicPr>
        <p:blipFill>
          <a:blip r:embed="rId5">
            <a:alphaModFix/>
          </a:blip>
          <a:stretch>
            <a:fillRect/>
          </a:stretch>
        </p:blipFill>
        <p:spPr>
          <a:xfrm>
            <a:off x="6948331" y="4658074"/>
            <a:ext cx="1875782" cy="256825"/>
          </a:xfrm>
          <a:prstGeom prst="rect">
            <a:avLst/>
          </a:prstGeom>
          <a:noFill/>
          <a:ln>
            <a:noFill/>
          </a:ln>
        </p:spPr>
      </p:pic>
      <p:pic>
        <p:nvPicPr>
          <p:cNvPr id="630" name="Google Shape;630;p63" title="FY26_EmployerAwards_Logo.jpg"/>
          <p:cNvPicPr preferRelativeResize="0">
            <a:picLocks noChangeAspect="1"/>
          </p:cNvPicPr>
          <p:nvPr/>
        </p:nvPicPr>
        <p:blipFill>
          <a:blip r:embed="rId6">
            <a:alphaModFix/>
          </a:blip>
          <a:stretch>
            <a:fillRect/>
          </a:stretch>
        </p:blipFill>
        <p:spPr>
          <a:xfrm>
            <a:off x="477869" y="352358"/>
            <a:ext cx="2743200" cy="1165081"/>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634"/>
        <p:cNvGrpSpPr/>
        <p:nvPr/>
      </p:nvGrpSpPr>
      <p:grpSpPr>
        <a:xfrm>
          <a:off x="0" y="0"/>
          <a:ext cx="0" cy="0"/>
          <a:chOff x="0" y="0"/>
          <a:chExt cx="0" cy="0"/>
        </a:xfrm>
      </p:grpSpPr>
      <p:sp>
        <p:nvSpPr>
          <p:cNvPr id="635" name="Google Shape;635;p64"/>
          <p:cNvSpPr txBox="1"/>
          <p:nvPr/>
        </p:nvSpPr>
        <p:spPr>
          <a:xfrm>
            <a:off x="609600" y="970842"/>
            <a:ext cx="7247100" cy="3176100"/>
          </a:xfrm>
          <a:prstGeom prst="rect">
            <a:avLst/>
          </a:prstGeom>
          <a:noFill/>
          <a:ln>
            <a:noFill/>
          </a:ln>
        </p:spPr>
        <p:txBody>
          <a:bodyPr spcFirstLastPara="1" wrap="square" lIns="0" tIns="0" rIns="0" bIns="0" anchor="t" anchorCtr="0">
            <a:noAutofit/>
          </a:bodyPr>
          <a:lstStyle/>
          <a:p>
            <a:pPr marL="457200" marR="0" lvl="0"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Objectives:</a:t>
            </a:r>
            <a:endParaRPr sz="1600">
              <a:solidFill>
                <a:srgbClr val="FFFFFF"/>
              </a:solidFill>
              <a:latin typeface="Proxima Nova"/>
              <a:ea typeface="Proxima Nova"/>
              <a:cs typeface="Proxima Nova"/>
              <a:sym typeface="Proxima Nova"/>
            </a:endParaRPr>
          </a:p>
          <a:p>
            <a:pPr marL="914400" marR="351790" lvl="1" indent="-330200" algn="l" rtl="0">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Develop a theme (concept)</a:t>
            </a:r>
            <a:endParaRPr sz="1600">
              <a:solidFill>
                <a:schemeClr val="dk1"/>
              </a:solidFill>
              <a:latin typeface="Proxima Nova"/>
              <a:ea typeface="Proxima Nova"/>
              <a:cs typeface="Proxima Nova"/>
              <a:sym typeface="Proxima Nova"/>
            </a:endParaRPr>
          </a:p>
          <a:p>
            <a:pPr marL="914400" marR="351790" lvl="1" indent="-330200" algn="l" rtl="0">
              <a:spcBef>
                <a:spcPts val="0"/>
              </a:spcBef>
              <a:spcAft>
                <a:spcPts val="0"/>
              </a:spcAft>
              <a:buClr>
                <a:schemeClr val="dk1"/>
              </a:buClr>
              <a:buSzPts val="1600"/>
              <a:buFont typeface="Proxima Nova"/>
              <a:buChar char="○"/>
            </a:pPr>
            <a:r>
              <a:rPr lang="en" sz="1600">
                <a:solidFill>
                  <a:schemeClr val="dk1"/>
                </a:solidFill>
                <a:latin typeface="Proxima Nova"/>
                <a:ea typeface="Proxima Nova"/>
                <a:cs typeface="Proxima Nova"/>
                <a:sym typeface="Proxima Nova"/>
              </a:rPr>
              <a:t>Promote awards winners’ achievements</a:t>
            </a:r>
            <a:endParaRPr sz="2100">
              <a:solidFill>
                <a:schemeClr val="dk1"/>
              </a:solidFill>
              <a:latin typeface="Proxima Nova"/>
              <a:ea typeface="Proxima Nova"/>
              <a:cs typeface="Proxima Nova"/>
              <a:sym typeface="Proxima Nova"/>
            </a:endParaRPr>
          </a:p>
          <a:p>
            <a:pPr marL="457200" marR="0" lvl="0"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Media budget: $7,315</a:t>
            </a:r>
            <a:endParaRPr sz="1600">
              <a:solidFill>
                <a:srgbClr val="FFFFFF"/>
              </a:solidFill>
              <a:latin typeface="Proxima Nova"/>
              <a:ea typeface="Proxima Nova"/>
              <a:cs typeface="Proxima Nova"/>
              <a:sym typeface="Proxima Nova"/>
            </a:endParaRPr>
          </a:p>
          <a:p>
            <a:pPr marL="457200" marR="0" lvl="0"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Digital displays targeting C-suite and HR professionals</a:t>
            </a:r>
            <a:endParaRPr sz="1600">
              <a:solidFill>
                <a:srgbClr val="FFFFFF"/>
              </a:solidFill>
              <a:latin typeface="Proxima Nova"/>
              <a:ea typeface="Proxima Nova"/>
              <a:cs typeface="Proxima Nova"/>
              <a:sym typeface="Proxima Nova"/>
            </a:endParaRPr>
          </a:p>
          <a:p>
            <a:pPr marL="457200" marR="0" lvl="0"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Awards ceremony - National Press Club June 30th</a:t>
            </a:r>
            <a:endParaRPr sz="1600">
              <a:solidFill>
                <a:srgbClr val="FFFFFF"/>
              </a:solidFill>
              <a:latin typeface="Proxima Nova"/>
              <a:ea typeface="Proxima Nova"/>
              <a:cs typeface="Proxima Nova"/>
              <a:sym typeface="Proxima Nova"/>
            </a:endParaRPr>
          </a:p>
          <a:p>
            <a:pPr marL="457200" marR="0" lvl="0"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Assets:</a:t>
            </a:r>
            <a:endParaRPr sz="1600">
              <a:solidFill>
                <a:srgbClr val="FFFFFF"/>
              </a:solidFill>
              <a:latin typeface="Proxima Nova"/>
              <a:ea typeface="Proxima Nova"/>
              <a:cs typeface="Proxima Nova"/>
              <a:sym typeface="Proxima Nova"/>
            </a:endParaRPr>
          </a:p>
          <a:p>
            <a:pPr marL="914400" marR="0" lvl="1"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Invitation</a:t>
            </a:r>
            <a:endParaRPr sz="1600">
              <a:solidFill>
                <a:srgbClr val="FFFFFF"/>
              </a:solidFill>
              <a:latin typeface="Proxima Nova"/>
              <a:ea typeface="Proxima Nova"/>
              <a:cs typeface="Proxima Nova"/>
              <a:sym typeface="Proxima Nova"/>
            </a:endParaRPr>
          </a:p>
          <a:p>
            <a:pPr marL="914400" marR="0" lvl="1"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Podium signage</a:t>
            </a:r>
            <a:endParaRPr sz="1600">
              <a:solidFill>
                <a:srgbClr val="FFFFFF"/>
              </a:solidFill>
              <a:latin typeface="Proxima Nova"/>
              <a:ea typeface="Proxima Nova"/>
              <a:cs typeface="Proxima Nova"/>
              <a:sym typeface="Proxima Nova"/>
            </a:endParaRPr>
          </a:p>
          <a:p>
            <a:pPr marL="914400" marR="0" lvl="1"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Trophies</a:t>
            </a:r>
            <a:endParaRPr sz="1600">
              <a:solidFill>
                <a:srgbClr val="FFFFFF"/>
              </a:solidFill>
              <a:latin typeface="Proxima Nova"/>
              <a:ea typeface="Proxima Nova"/>
              <a:cs typeface="Proxima Nova"/>
              <a:sym typeface="Proxima Nova"/>
            </a:endParaRPr>
          </a:p>
          <a:p>
            <a:pPr marL="914400" marR="0" lvl="1"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Program booklet</a:t>
            </a:r>
            <a:endParaRPr sz="1600">
              <a:solidFill>
                <a:srgbClr val="FFFFFF"/>
              </a:solidFill>
              <a:latin typeface="Proxima Nova"/>
              <a:ea typeface="Proxima Nova"/>
              <a:cs typeface="Proxima Nova"/>
              <a:sym typeface="Proxima Nova"/>
            </a:endParaRPr>
          </a:p>
          <a:p>
            <a:pPr marL="914400" marR="0" lvl="1"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Swag</a:t>
            </a:r>
            <a:endParaRPr sz="1600">
              <a:solidFill>
                <a:srgbClr val="FFFFFF"/>
              </a:solidFill>
              <a:latin typeface="Proxima Nova"/>
              <a:ea typeface="Proxima Nova"/>
              <a:cs typeface="Proxima Nova"/>
              <a:sym typeface="Proxima Nova"/>
            </a:endParaRPr>
          </a:p>
          <a:p>
            <a:pPr marL="914400" marR="0" lvl="1"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Webpage</a:t>
            </a:r>
            <a:endParaRPr sz="1600">
              <a:solidFill>
                <a:srgbClr val="FFFFFF"/>
              </a:solidFill>
              <a:latin typeface="Proxima Nova"/>
              <a:ea typeface="Proxima Nova"/>
              <a:cs typeface="Proxima Nova"/>
              <a:sym typeface="Proxima Nova"/>
            </a:endParaRPr>
          </a:p>
          <a:p>
            <a:pPr marL="914400" marR="0" lvl="1" indent="-330200" algn="l" rtl="0">
              <a:lnSpc>
                <a:spcPct val="100000"/>
              </a:lnSpc>
              <a:spcBef>
                <a:spcPts val="0"/>
              </a:spcBef>
              <a:spcAft>
                <a:spcPts val="0"/>
              </a:spcAft>
              <a:buClr>
                <a:srgbClr val="FFFFFF"/>
              </a:buClr>
              <a:buSzPts val="1600"/>
              <a:buFont typeface="Proxima Nova"/>
              <a:buChar char="○"/>
            </a:pPr>
            <a:r>
              <a:rPr lang="en" sz="1600">
                <a:solidFill>
                  <a:srgbClr val="FFFFFF"/>
                </a:solidFill>
                <a:latin typeface="Proxima Nova"/>
                <a:ea typeface="Proxima Nova"/>
                <a:cs typeface="Proxima Nova"/>
                <a:sym typeface="Proxima Nova"/>
              </a:rPr>
              <a:t>Congratulatory ads</a:t>
            </a:r>
            <a:endParaRPr sz="16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0"/>
              </a:spcAft>
              <a:buNone/>
            </a:pPr>
            <a:endParaRPr sz="1600">
              <a:solidFill>
                <a:srgbClr val="FFFFFF"/>
              </a:solidFill>
              <a:latin typeface="Proxima Nova"/>
              <a:ea typeface="Proxima Nova"/>
              <a:cs typeface="Proxima Nova"/>
              <a:sym typeface="Proxima Nova"/>
            </a:endParaRPr>
          </a:p>
          <a:p>
            <a:pPr marL="0" marR="0" lvl="0" indent="0" algn="l" rtl="0">
              <a:lnSpc>
                <a:spcPct val="100000"/>
              </a:lnSpc>
              <a:spcBef>
                <a:spcPts val="1000"/>
              </a:spcBef>
              <a:spcAft>
                <a:spcPts val="1000"/>
              </a:spcAft>
              <a:buNone/>
            </a:pPr>
            <a:endParaRPr sz="1600">
              <a:solidFill>
                <a:srgbClr val="FFFFFF"/>
              </a:solidFill>
              <a:latin typeface="Proxima Nova"/>
              <a:ea typeface="Proxima Nova"/>
              <a:cs typeface="Proxima Nova"/>
              <a:sym typeface="Proxima Nova"/>
            </a:endParaRPr>
          </a:p>
        </p:txBody>
      </p:sp>
      <p:sp>
        <p:nvSpPr>
          <p:cNvPr id="636" name="Google Shape;636;p64"/>
          <p:cNvSpPr txBox="1"/>
          <p:nvPr/>
        </p:nvSpPr>
        <p:spPr>
          <a:xfrm>
            <a:off x="609600" y="0"/>
            <a:ext cx="39624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chemeClr val="dk1"/>
                </a:solidFill>
                <a:latin typeface="Proxima Nova"/>
                <a:ea typeface="Proxima Nova"/>
                <a:cs typeface="Proxima Nova"/>
                <a:sym typeface="Proxima Nova"/>
              </a:rPr>
              <a:t>OBJECTIVES &amp; STRATEGY</a:t>
            </a:r>
            <a:endParaRPr sz="2200" b="1">
              <a:solidFill>
                <a:srgbClr val="FFFFFF"/>
              </a:solidFill>
              <a:latin typeface="Proxima Nova"/>
              <a:ea typeface="Proxima Nova"/>
              <a:cs typeface="Proxima Nova"/>
              <a:sym typeface="Proxima Nova"/>
            </a:endParaRPr>
          </a:p>
        </p:txBody>
      </p:sp>
      <p:sp>
        <p:nvSpPr>
          <p:cNvPr id="637" name="Google Shape;637;p64"/>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endParaRPr sz="1800">
              <a:solidFill>
                <a:srgbClr val="FFFFFF"/>
              </a:solidFill>
              <a:latin typeface="Proxima Nova"/>
              <a:ea typeface="Proxima Nova"/>
              <a:cs typeface="Proxima Nova"/>
              <a:sym typeface="Proxima Nova"/>
            </a:endParaRPr>
          </a:p>
        </p:txBody>
      </p:sp>
      <p:pic>
        <p:nvPicPr>
          <p:cNvPr id="638" name="Google Shape;638;p64"/>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639" name="Google Shape;639;p64"/>
          <p:cNvPicPr preferRelativeResize="0"/>
          <p:nvPr/>
        </p:nvPicPr>
        <p:blipFill>
          <a:blip r:embed="rId4">
            <a:alphaModFix/>
          </a:blip>
          <a:stretch>
            <a:fillRect/>
          </a:stretch>
        </p:blipFill>
        <p:spPr>
          <a:xfrm>
            <a:off x="6948331" y="4658074"/>
            <a:ext cx="1875782" cy="256825"/>
          </a:xfrm>
          <a:prstGeom prst="rect">
            <a:avLst/>
          </a:prstGeom>
          <a:noFill/>
          <a:ln>
            <a:noFill/>
          </a:ln>
        </p:spPr>
      </p:pic>
      <p:pic>
        <p:nvPicPr>
          <p:cNvPr id="640" name="Google Shape;640;p64"/>
          <p:cNvPicPr preferRelativeResize="0"/>
          <p:nvPr/>
        </p:nvPicPr>
        <p:blipFill>
          <a:blip r:embed="rId5">
            <a:alphaModFix/>
          </a:blip>
          <a:stretch>
            <a:fillRect/>
          </a:stretch>
        </p:blipFill>
        <p:spPr>
          <a:xfrm>
            <a:off x="6795278" y="293825"/>
            <a:ext cx="2028847" cy="86790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2554"/>
        </a:solidFill>
        <a:effectLst/>
      </p:bgPr>
    </p:bg>
    <p:spTree>
      <p:nvGrpSpPr>
        <p:cNvPr id="1" name="Shape 644"/>
        <p:cNvGrpSpPr/>
        <p:nvPr/>
      </p:nvGrpSpPr>
      <p:grpSpPr>
        <a:xfrm>
          <a:off x="0" y="0"/>
          <a:ext cx="0" cy="0"/>
          <a:chOff x="0" y="0"/>
          <a:chExt cx="0" cy="0"/>
        </a:xfrm>
      </p:grpSpPr>
      <p:sp>
        <p:nvSpPr>
          <p:cNvPr id="645" name="Google Shape;645;p65"/>
          <p:cNvSpPr txBox="1"/>
          <p:nvPr/>
        </p:nvSpPr>
        <p:spPr>
          <a:xfrm>
            <a:off x="609600" y="0"/>
            <a:ext cx="6441000" cy="867900"/>
          </a:xfrm>
          <a:prstGeom prst="rect">
            <a:avLst/>
          </a:prstGeom>
          <a:noFill/>
          <a:ln>
            <a:noFill/>
          </a:ln>
        </p:spPr>
        <p:txBody>
          <a:bodyPr spcFirstLastPara="1" wrap="square" lIns="0" tIns="457200" rIns="0" bIns="0" anchor="t"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CONCEPT</a:t>
            </a:r>
            <a:endParaRPr sz="2200" b="1">
              <a:solidFill>
                <a:srgbClr val="FFFFFF"/>
              </a:solidFill>
              <a:latin typeface="Proxima Nova"/>
              <a:ea typeface="Proxima Nova"/>
              <a:cs typeface="Proxima Nova"/>
              <a:sym typeface="Proxima Nova"/>
            </a:endParaRPr>
          </a:p>
        </p:txBody>
      </p:sp>
      <p:pic>
        <p:nvPicPr>
          <p:cNvPr id="646" name="Google Shape;646;p65"/>
          <p:cNvPicPr preferRelativeResize="0"/>
          <p:nvPr/>
        </p:nvPicPr>
        <p:blipFill>
          <a:blip r:embed="rId3">
            <a:alphaModFix/>
          </a:blip>
          <a:stretch>
            <a:fillRect/>
          </a:stretch>
        </p:blipFill>
        <p:spPr>
          <a:xfrm>
            <a:off x="319888" y="4705213"/>
            <a:ext cx="1719072" cy="156279"/>
          </a:xfrm>
          <a:prstGeom prst="rect">
            <a:avLst/>
          </a:prstGeom>
          <a:noFill/>
          <a:ln>
            <a:noFill/>
          </a:ln>
        </p:spPr>
      </p:pic>
      <p:pic>
        <p:nvPicPr>
          <p:cNvPr id="647" name="Google Shape;647;p65"/>
          <p:cNvPicPr preferRelativeResize="0"/>
          <p:nvPr/>
        </p:nvPicPr>
        <p:blipFill>
          <a:blip r:embed="rId4">
            <a:alphaModFix/>
          </a:blip>
          <a:stretch>
            <a:fillRect/>
          </a:stretch>
        </p:blipFill>
        <p:spPr>
          <a:xfrm>
            <a:off x="6948331" y="4658074"/>
            <a:ext cx="1875782" cy="256825"/>
          </a:xfrm>
          <a:prstGeom prst="rect">
            <a:avLst/>
          </a:prstGeom>
          <a:noFill/>
          <a:ln>
            <a:noFill/>
          </a:ln>
        </p:spPr>
      </p:pic>
      <p:sp>
        <p:nvSpPr>
          <p:cNvPr id="648" name="Google Shape;648;p65"/>
          <p:cNvSpPr txBox="1"/>
          <p:nvPr/>
        </p:nvSpPr>
        <p:spPr>
          <a:xfrm>
            <a:off x="4572000" y="0"/>
            <a:ext cx="3962400" cy="867900"/>
          </a:xfrm>
          <a:prstGeom prst="rect">
            <a:avLst/>
          </a:prstGeom>
          <a:noFill/>
          <a:ln>
            <a:noFill/>
          </a:ln>
        </p:spPr>
        <p:txBody>
          <a:bodyPr spcFirstLastPara="1" wrap="square" lIns="0" tIns="457200" rIns="0" bIns="0" anchor="t" anchorCtr="0">
            <a:noAutofit/>
          </a:bodyPr>
          <a:lstStyle/>
          <a:p>
            <a:pPr marL="0" lvl="0" indent="0" algn="r" rtl="0">
              <a:spcBef>
                <a:spcPts val="0"/>
              </a:spcBef>
              <a:spcAft>
                <a:spcPts val="0"/>
              </a:spcAft>
              <a:buNone/>
            </a:pPr>
            <a:r>
              <a:rPr lang="en" sz="1800">
                <a:solidFill>
                  <a:schemeClr val="dk1"/>
                </a:solidFill>
                <a:latin typeface="Proxima Nova"/>
                <a:ea typeface="Proxima Nova"/>
                <a:cs typeface="Proxima Nova"/>
                <a:sym typeface="Proxima Nova"/>
              </a:rPr>
              <a:t>Employer Awards</a:t>
            </a:r>
            <a:endParaRPr sz="2300">
              <a:solidFill>
                <a:srgbClr val="FFFFFF"/>
              </a:solidFill>
              <a:latin typeface="Proxima Nova"/>
              <a:ea typeface="Proxima Nova"/>
              <a:cs typeface="Proxima Nova"/>
              <a:sym typeface="Proxima Nova"/>
            </a:endParaRPr>
          </a:p>
        </p:txBody>
      </p:sp>
      <p:pic>
        <p:nvPicPr>
          <p:cNvPr id="649" name="Google Shape;649;p65"/>
          <p:cNvPicPr preferRelativeResize="0"/>
          <p:nvPr/>
        </p:nvPicPr>
        <p:blipFill>
          <a:blip r:embed="rId5">
            <a:alphaModFix/>
          </a:blip>
          <a:stretch>
            <a:fillRect/>
          </a:stretch>
        </p:blipFill>
        <p:spPr>
          <a:xfrm>
            <a:off x="1837800" y="949350"/>
            <a:ext cx="5468410" cy="3532513"/>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53"/>
        <p:cNvGrpSpPr/>
        <p:nvPr/>
      </p:nvGrpSpPr>
      <p:grpSpPr>
        <a:xfrm>
          <a:off x="0" y="0"/>
          <a:ext cx="0" cy="0"/>
          <a:chOff x="0" y="0"/>
          <a:chExt cx="0" cy="0"/>
        </a:xfrm>
      </p:grpSpPr>
      <p:pic>
        <p:nvPicPr>
          <p:cNvPr id="654" name="Google Shape;654;p66" title="AdobeStock_129054932.jpeg"/>
          <p:cNvPicPr preferRelativeResize="0"/>
          <p:nvPr/>
        </p:nvPicPr>
        <p:blipFill rotWithShape="1">
          <a:blip r:embed="rId3">
            <a:alphaModFix/>
          </a:blip>
          <a:srcRect t="7206" b="7214"/>
          <a:stretch/>
        </p:blipFill>
        <p:spPr>
          <a:xfrm>
            <a:off x="0" y="-72200"/>
            <a:ext cx="9144003" cy="5215699"/>
          </a:xfrm>
          <a:prstGeom prst="rect">
            <a:avLst/>
          </a:prstGeom>
          <a:noFill/>
          <a:ln>
            <a:noFill/>
          </a:ln>
        </p:spPr>
      </p:pic>
      <p:sp>
        <p:nvSpPr>
          <p:cNvPr id="655" name="Google Shape;655;p66"/>
          <p:cNvSpPr/>
          <p:nvPr/>
        </p:nvSpPr>
        <p:spPr>
          <a:xfrm>
            <a:off x="175" y="4423825"/>
            <a:ext cx="9144000" cy="719400"/>
          </a:xfrm>
          <a:prstGeom prst="rect">
            <a:avLst/>
          </a:prstGeom>
          <a:solidFill>
            <a:srgbClr val="0025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56" name="Google Shape;656;p66"/>
          <p:cNvPicPr preferRelativeResize="0"/>
          <p:nvPr/>
        </p:nvPicPr>
        <p:blipFill>
          <a:blip r:embed="rId4">
            <a:alphaModFix/>
          </a:blip>
          <a:stretch>
            <a:fillRect/>
          </a:stretch>
        </p:blipFill>
        <p:spPr>
          <a:xfrm>
            <a:off x="319888" y="4705213"/>
            <a:ext cx="1719072" cy="156279"/>
          </a:xfrm>
          <a:prstGeom prst="rect">
            <a:avLst/>
          </a:prstGeom>
          <a:noFill/>
          <a:ln>
            <a:noFill/>
          </a:ln>
        </p:spPr>
      </p:pic>
      <p:pic>
        <p:nvPicPr>
          <p:cNvPr id="657" name="Google Shape;657;p66"/>
          <p:cNvPicPr preferRelativeResize="0"/>
          <p:nvPr/>
        </p:nvPicPr>
        <p:blipFill>
          <a:blip r:embed="rId5">
            <a:alphaModFix/>
          </a:blip>
          <a:stretch>
            <a:fillRect/>
          </a:stretch>
        </p:blipFill>
        <p:spPr>
          <a:xfrm>
            <a:off x="6948331" y="4658074"/>
            <a:ext cx="1875782" cy="256825"/>
          </a:xfrm>
          <a:prstGeom prst="rect">
            <a:avLst/>
          </a:prstGeom>
          <a:noFill/>
          <a:ln>
            <a:noFill/>
          </a:ln>
        </p:spPr>
      </p:pic>
      <p:sp>
        <p:nvSpPr>
          <p:cNvPr id="658" name="Google Shape;658;p66"/>
          <p:cNvSpPr txBox="1"/>
          <p:nvPr/>
        </p:nvSpPr>
        <p:spPr>
          <a:xfrm>
            <a:off x="6291523" y="3408650"/>
            <a:ext cx="2850600" cy="549300"/>
          </a:xfrm>
          <a:prstGeom prst="rect">
            <a:avLst/>
          </a:prstGeom>
          <a:solidFill>
            <a:srgbClr val="002554">
              <a:alpha val="59780"/>
            </a:srgbClr>
          </a:solidFill>
          <a:ln>
            <a:noFill/>
          </a:ln>
        </p:spPr>
        <p:txBody>
          <a:bodyPr spcFirstLastPara="1" wrap="square" lIns="274300" tIns="0" rIns="274300" bIns="0" anchor="ctr" anchorCtr="0">
            <a:noAutofit/>
          </a:bodyPr>
          <a:lstStyle/>
          <a:p>
            <a:pPr marL="0" lvl="0" indent="0" algn="l" rtl="0">
              <a:spcBef>
                <a:spcPts val="0"/>
              </a:spcBef>
              <a:spcAft>
                <a:spcPts val="0"/>
              </a:spcAft>
              <a:buNone/>
            </a:pPr>
            <a:r>
              <a:rPr lang="en" sz="2200" b="1">
                <a:solidFill>
                  <a:srgbClr val="FFFFFF"/>
                </a:solidFill>
                <a:latin typeface="Proxima Nova"/>
                <a:ea typeface="Proxima Nova"/>
                <a:cs typeface="Proxima Nova"/>
                <a:sym typeface="Proxima Nova"/>
              </a:rPr>
              <a:t>THANK YOU</a:t>
            </a:r>
            <a:endParaRPr sz="2200" b="1">
              <a:solidFill>
                <a:srgbClr val="FFFFFF"/>
              </a:solidFill>
              <a:latin typeface="Proxima Nova"/>
              <a:ea typeface="Proxima Nova"/>
              <a:cs typeface="Proxima Nova"/>
              <a:sym typeface="Proxima Nova"/>
            </a:endParaRPr>
          </a:p>
        </p:txBody>
      </p:sp>
    </p:spTree>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884</Words>
  <Application>Microsoft Office PowerPoint</Application>
  <PresentationFormat>On-screen Show (16:9)</PresentationFormat>
  <Paragraphs>248</Paragraphs>
  <Slides>54</Slides>
  <Notes>54</Notes>
  <HiddenSlides>0</HiddenSlides>
  <MMClips>14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54</vt:i4>
      </vt:variant>
    </vt:vector>
  </HeadingPairs>
  <TitlesOfParts>
    <vt:vector size="59" baseType="lpstr">
      <vt:lpstr>Proxima Nova Semibold</vt:lpstr>
      <vt:lpstr>Arial</vt:lpstr>
      <vt:lpstr>Proxima Nova</vt:lpstr>
      <vt:lpstr>Calibri</vt:lpstr>
      <vt:lpstr>Simple Dark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Douglas Franklin</cp:lastModifiedBy>
  <cp:revision>7</cp:revision>
  <dcterms:modified xsi:type="dcterms:W3CDTF">2026-05-14T11:25:44Z</dcterms:modified>
</cp:coreProperties>
</file>