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6" r:id="rId1"/>
    <p:sldMasterId id="2147483660" r:id="rId2"/>
    <p:sldMasterId id="2147483648" r:id="rId3"/>
  </p:sldMasterIdLst>
  <p:notesMasterIdLst>
    <p:notesMasterId r:id="rId20"/>
  </p:notesMasterIdLst>
  <p:handoutMasterIdLst>
    <p:handoutMasterId r:id="rId21"/>
  </p:handoutMasterIdLst>
  <p:sldIdLst>
    <p:sldId id="264" r:id="rId4"/>
    <p:sldId id="257" r:id="rId5"/>
    <p:sldId id="282" r:id="rId6"/>
    <p:sldId id="273" r:id="rId7"/>
    <p:sldId id="299" r:id="rId8"/>
    <p:sldId id="283" r:id="rId9"/>
    <p:sldId id="296" r:id="rId10"/>
    <p:sldId id="297" r:id="rId11"/>
    <p:sldId id="285" r:id="rId12"/>
    <p:sldId id="286" r:id="rId13"/>
    <p:sldId id="300" r:id="rId14"/>
    <p:sldId id="301" r:id="rId15"/>
    <p:sldId id="287" r:id="rId16"/>
    <p:sldId id="298" r:id="rId17"/>
    <p:sldId id="302" r:id="rId18"/>
    <p:sldId id="275" r:id="rId19"/>
  </p:sldIdLst>
  <p:sldSz cx="12192000" cy="6858000"/>
  <p:notesSz cx="7023100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D6E71"/>
    <a:srgbClr val="1FA374"/>
    <a:srgbClr val="34586B"/>
    <a:srgbClr val="00674B"/>
    <a:srgbClr val="D22333"/>
    <a:srgbClr val="6C6E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999" autoAdjust="0"/>
    <p:restoredTop sz="74686" autoAdjust="0"/>
  </p:normalViewPr>
  <p:slideViewPr>
    <p:cSldViewPr snapToGrid="0">
      <p:cViewPr varScale="1">
        <p:scale>
          <a:sx n="55" d="100"/>
          <a:sy n="55" d="100"/>
        </p:scale>
        <p:origin x="1002" y="8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0" d="100"/>
          <a:sy n="80" d="100"/>
        </p:scale>
        <p:origin x="1998" y="9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B932D0-F932-4B85-A7E5-178E8F2D7BF9}" type="doc">
      <dgm:prSet loTypeId="urn:microsoft.com/office/officeart/2005/8/layout/radial4" loCatId="relationship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76AED876-0D42-4847-BEC4-BCFA86281B6F}">
      <dgm:prSet phldrT="[Text]"/>
      <dgm:spPr/>
      <dgm:t>
        <a:bodyPr/>
        <a:lstStyle/>
        <a:p>
          <a:r>
            <a:rPr lang="en-US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Housing Efforts</a:t>
          </a:r>
          <a:endParaRPr lang="en-US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F9A017E1-7FB6-4960-AA52-FF2C143F35A9}" type="parTrans" cxnId="{FCD6485E-3C0A-434C-B004-E006202AF382}">
      <dgm:prSet/>
      <dgm:spPr/>
      <dgm:t>
        <a:bodyPr/>
        <a:lstStyle/>
        <a:p>
          <a:endParaRPr lang="en-US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117EE581-53D7-492E-9016-9A3AA49A5939}" type="sibTrans" cxnId="{FCD6485E-3C0A-434C-B004-E006202AF382}">
      <dgm:prSet/>
      <dgm:spPr/>
      <dgm:t>
        <a:bodyPr/>
        <a:lstStyle/>
        <a:p>
          <a:endParaRPr lang="en-US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7F7764AF-1585-4F17-94D2-F3F209C4D9F2}">
      <dgm:prSet phldrT="[Text]"/>
      <dgm:spPr/>
      <dgm:t>
        <a:bodyPr/>
        <a:lstStyle/>
        <a:p>
          <a:r>
            <a:rPr lang="en-US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Capital Intensity Factor Review</a:t>
          </a:r>
          <a:endParaRPr lang="en-US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D9731863-BBFB-4887-A79C-5E4AF2F12014}" type="parTrans" cxnId="{DF5AA640-35CB-49E8-B7A4-0398D17D4D79}">
      <dgm:prSet/>
      <dgm:spPr/>
      <dgm:t>
        <a:bodyPr/>
        <a:lstStyle/>
        <a:p>
          <a:endParaRPr lang="en-US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0064824B-62D8-4AFA-BBD6-8413CC91562C}" type="sibTrans" cxnId="{DF5AA640-35CB-49E8-B7A4-0398D17D4D79}">
      <dgm:prSet/>
      <dgm:spPr/>
      <dgm:t>
        <a:bodyPr/>
        <a:lstStyle/>
        <a:p>
          <a:endParaRPr lang="en-US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E4770709-CC05-462F-95FA-93754CF6066C}">
      <dgm:prSet phldrT="[Text]"/>
      <dgm:spPr/>
      <dgm:t>
        <a:bodyPr/>
        <a:lstStyle/>
        <a:p>
          <a:r>
            <a:rPr lang="en-US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Transit District Density ZOAM</a:t>
          </a:r>
          <a:endParaRPr lang="en-US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D122F09E-48D8-4BF9-8F27-E7BF132C5F33}" type="parTrans" cxnId="{678DEB04-D1CA-407F-9B0B-3527F4ED95C5}">
      <dgm:prSet/>
      <dgm:spPr/>
      <dgm:t>
        <a:bodyPr/>
        <a:lstStyle/>
        <a:p>
          <a:endParaRPr lang="en-US"/>
        </a:p>
      </dgm:t>
    </dgm:pt>
    <dgm:pt modelId="{C91512CD-B9A7-45B0-BE44-62C4920C7418}" type="sibTrans" cxnId="{678DEB04-D1CA-407F-9B0B-3527F4ED95C5}">
      <dgm:prSet/>
      <dgm:spPr/>
      <dgm:t>
        <a:bodyPr/>
        <a:lstStyle/>
        <a:p>
          <a:endParaRPr lang="en-US"/>
        </a:p>
      </dgm:t>
    </dgm:pt>
    <dgm:pt modelId="{F9AE132C-2E0E-4394-9017-84536F35C52B}">
      <dgm:prSet phldrT="[Text]"/>
      <dgm:spPr/>
      <dgm:t>
        <a:bodyPr/>
        <a:lstStyle/>
        <a:p>
          <a:r>
            <a:rPr lang="en-US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Zoning </a:t>
          </a:r>
          <a:r>
            <a:rPr lang="en-US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Ordinance Overhaul</a:t>
          </a:r>
          <a:endParaRPr lang="en-US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93787451-F308-46A5-B935-856F63EE8CB4}" type="parTrans" cxnId="{1AF249DF-0CBF-4851-97D3-F60C996BBA86}">
      <dgm:prSet/>
      <dgm:spPr/>
      <dgm:t>
        <a:bodyPr/>
        <a:lstStyle/>
        <a:p>
          <a:endParaRPr lang="en-US"/>
        </a:p>
      </dgm:t>
    </dgm:pt>
    <dgm:pt modelId="{7CBB81C0-A12A-40B2-99DA-3DB03D72F567}" type="sibTrans" cxnId="{1AF249DF-0CBF-4851-97D3-F60C996BBA86}">
      <dgm:prSet/>
      <dgm:spPr/>
      <dgm:t>
        <a:bodyPr/>
        <a:lstStyle/>
        <a:p>
          <a:endParaRPr lang="en-US"/>
        </a:p>
      </dgm:t>
    </dgm:pt>
    <dgm:pt modelId="{2249D0C3-536F-4426-953A-48A3BD1AD9C7}">
      <dgm:prSet phldrT="[Text]"/>
      <dgm:spPr/>
      <dgm:t>
        <a:bodyPr/>
        <a:lstStyle/>
        <a:p>
          <a:r>
            <a:rPr lang="en-US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Unmet Housing Needs Strategic Plan</a:t>
          </a:r>
          <a:endParaRPr lang="en-US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5BB74248-1FAD-4481-BA9A-4AD9CBF0FE0D}" type="parTrans" cxnId="{2B8E18CE-6372-421F-B6D6-9836FF59B107}">
      <dgm:prSet/>
      <dgm:spPr/>
      <dgm:t>
        <a:bodyPr/>
        <a:lstStyle/>
        <a:p>
          <a:endParaRPr lang="en-US"/>
        </a:p>
      </dgm:t>
    </dgm:pt>
    <dgm:pt modelId="{2940CEC8-357F-4242-9550-0AF5C970EAC3}" type="sibTrans" cxnId="{2B8E18CE-6372-421F-B6D6-9836FF59B107}">
      <dgm:prSet/>
      <dgm:spPr/>
      <dgm:t>
        <a:bodyPr/>
        <a:lstStyle/>
        <a:p>
          <a:endParaRPr lang="en-US"/>
        </a:p>
      </dgm:t>
    </dgm:pt>
    <dgm:pt modelId="{38F83096-7E3B-4279-9C46-9A51313B0FCE}" type="pres">
      <dgm:prSet presAssocID="{B1B932D0-F932-4B85-A7E5-178E8F2D7BF9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16689D3-75DE-4DBB-B17D-0742FC804EB5}" type="pres">
      <dgm:prSet presAssocID="{76AED876-0D42-4847-BEC4-BCFA86281B6F}" presName="centerShape" presStyleLbl="node0" presStyleIdx="0" presStyleCnt="1"/>
      <dgm:spPr/>
      <dgm:t>
        <a:bodyPr/>
        <a:lstStyle/>
        <a:p>
          <a:endParaRPr lang="en-US"/>
        </a:p>
      </dgm:t>
    </dgm:pt>
    <dgm:pt modelId="{276491D2-EAC1-480D-ADC3-62CE204C67B4}" type="pres">
      <dgm:prSet presAssocID="{D122F09E-48D8-4BF9-8F27-E7BF132C5F33}" presName="parTrans" presStyleLbl="bgSibTrans2D1" presStyleIdx="0" presStyleCnt="4"/>
      <dgm:spPr/>
    </dgm:pt>
    <dgm:pt modelId="{ED9269A0-7575-4C77-B815-317D232D509E}" type="pres">
      <dgm:prSet presAssocID="{E4770709-CC05-462F-95FA-93754CF6066C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013D485-AD97-4BCE-A909-298D72579CD9}" type="pres">
      <dgm:prSet presAssocID="{5BB74248-1FAD-4481-BA9A-4AD9CBF0FE0D}" presName="parTrans" presStyleLbl="bgSibTrans2D1" presStyleIdx="1" presStyleCnt="4"/>
      <dgm:spPr/>
    </dgm:pt>
    <dgm:pt modelId="{C0F41362-FFF7-4BAE-81BC-B247A881F65F}" type="pres">
      <dgm:prSet presAssocID="{2249D0C3-536F-4426-953A-48A3BD1AD9C7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DBF3272-1F96-45FB-8E2F-0F556FB0025B}" type="pres">
      <dgm:prSet presAssocID="{D9731863-BBFB-4887-A79C-5E4AF2F12014}" presName="parTrans" presStyleLbl="bgSibTrans2D1" presStyleIdx="2" presStyleCnt="4"/>
      <dgm:spPr/>
      <dgm:t>
        <a:bodyPr/>
        <a:lstStyle/>
        <a:p>
          <a:endParaRPr lang="en-US"/>
        </a:p>
      </dgm:t>
    </dgm:pt>
    <dgm:pt modelId="{D66519B8-2E93-4784-9566-2712B86E1E27}" type="pres">
      <dgm:prSet presAssocID="{7F7764AF-1585-4F17-94D2-F3F209C4D9F2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E4A24F-4A87-4AE6-87F3-6F82C0296ADA}" type="pres">
      <dgm:prSet presAssocID="{93787451-F308-46A5-B935-856F63EE8CB4}" presName="parTrans" presStyleLbl="bgSibTrans2D1" presStyleIdx="3" presStyleCnt="4"/>
      <dgm:spPr/>
    </dgm:pt>
    <dgm:pt modelId="{BABC81DF-9E2F-49BF-B907-E5E15921022D}" type="pres">
      <dgm:prSet presAssocID="{F9AE132C-2E0E-4394-9017-84536F35C52B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78DEB04-D1CA-407F-9B0B-3527F4ED95C5}" srcId="{76AED876-0D42-4847-BEC4-BCFA86281B6F}" destId="{E4770709-CC05-462F-95FA-93754CF6066C}" srcOrd="0" destOrd="0" parTransId="{D122F09E-48D8-4BF9-8F27-E7BF132C5F33}" sibTransId="{C91512CD-B9A7-45B0-BE44-62C4920C7418}"/>
    <dgm:cxn modelId="{1DDDCB98-EB95-4E42-BF1B-9F56A33757DE}" type="presOf" srcId="{2249D0C3-536F-4426-953A-48A3BD1AD9C7}" destId="{C0F41362-FFF7-4BAE-81BC-B247A881F65F}" srcOrd="0" destOrd="0" presId="urn:microsoft.com/office/officeart/2005/8/layout/radial4"/>
    <dgm:cxn modelId="{B9B582D2-E22E-4035-87F7-7FB0598BE12C}" type="presOf" srcId="{76AED876-0D42-4847-BEC4-BCFA86281B6F}" destId="{516689D3-75DE-4DBB-B17D-0742FC804EB5}" srcOrd="0" destOrd="0" presId="urn:microsoft.com/office/officeart/2005/8/layout/radial4"/>
    <dgm:cxn modelId="{B29AA826-61DF-4AAC-8B5F-306DB661EA11}" type="presOf" srcId="{D9731863-BBFB-4887-A79C-5E4AF2F12014}" destId="{ADBF3272-1F96-45FB-8E2F-0F556FB0025B}" srcOrd="0" destOrd="0" presId="urn:microsoft.com/office/officeart/2005/8/layout/radial4"/>
    <dgm:cxn modelId="{1AF249DF-0CBF-4851-97D3-F60C996BBA86}" srcId="{76AED876-0D42-4847-BEC4-BCFA86281B6F}" destId="{F9AE132C-2E0E-4394-9017-84536F35C52B}" srcOrd="3" destOrd="0" parTransId="{93787451-F308-46A5-B935-856F63EE8CB4}" sibTransId="{7CBB81C0-A12A-40B2-99DA-3DB03D72F567}"/>
    <dgm:cxn modelId="{C37E4B48-7ABD-4AE3-8435-73C6FD60A488}" type="presOf" srcId="{7F7764AF-1585-4F17-94D2-F3F209C4D9F2}" destId="{D66519B8-2E93-4784-9566-2712B86E1E27}" srcOrd="0" destOrd="0" presId="urn:microsoft.com/office/officeart/2005/8/layout/radial4"/>
    <dgm:cxn modelId="{176EFC3C-539B-46AA-B934-3F1660E1558D}" type="presOf" srcId="{5BB74248-1FAD-4481-BA9A-4AD9CBF0FE0D}" destId="{9013D485-AD97-4BCE-A909-298D72579CD9}" srcOrd="0" destOrd="0" presId="urn:microsoft.com/office/officeart/2005/8/layout/radial4"/>
    <dgm:cxn modelId="{374946BA-DFF9-405B-BCEA-339B770E1830}" type="presOf" srcId="{E4770709-CC05-462F-95FA-93754CF6066C}" destId="{ED9269A0-7575-4C77-B815-317D232D509E}" srcOrd="0" destOrd="0" presId="urn:microsoft.com/office/officeart/2005/8/layout/radial4"/>
    <dgm:cxn modelId="{3104EF6B-6689-4B96-A42B-ADF3C3EA13B8}" type="presOf" srcId="{D122F09E-48D8-4BF9-8F27-E7BF132C5F33}" destId="{276491D2-EAC1-480D-ADC3-62CE204C67B4}" srcOrd="0" destOrd="0" presId="urn:microsoft.com/office/officeart/2005/8/layout/radial4"/>
    <dgm:cxn modelId="{DF5AA640-35CB-49E8-B7A4-0398D17D4D79}" srcId="{76AED876-0D42-4847-BEC4-BCFA86281B6F}" destId="{7F7764AF-1585-4F17-94D2-F3F209C4D9F2}" srcOrd="2" destOrd="0" parTransId="{D9731863-BBFB-4887-A79C-5E4AF2F12014}" sibTransId="{0064824B-62D8-4AFA-BBD6-8413CC91562C}"/>
    <dgm:cxn modelId="{29FB27CD-0768-4B55-887B-CD84D43D5F20}" type="presOf" srcId="{93787451-F308-46A5-B935-856F63EE8CB4}" destId="{E2E4A24F-4A87-4AE6-87F3-6F82C0296ADA}" srcOrd="0" destOrd="0" presId="urn:microsoft.com/office/officeart/2005/8/layout/radial4"/>
    <dgm:cxn modelId="{25DC3574-0EF9-42F4-B0B2-163F1CA77267}" type="presOf" srcId="{B1B932D0-F932-4B85-A7E5-178E8F2D7BF9}" destId="{38F83096-7E3B-4279-9C46-9A51313B0FCE}" srcOrd="0" destOrd="0" presId="urn:microsoft.com/office/officeart/2005/8/layout/radial4"/>
    <dgm:cxn modelId="{FCD6485E-3C0A-434C-B004-E006202AF382}" srcId="{B1B932D0-F932-4B85-A7E5-178E8F2D7BF9}" destId="{76AED876-0D42-4847-BEC4-BCFA86281B6F}" srcOrd="0" destOrd="0" parTransId="{F9A017E1-7FB6-4960-AA52-FF2C143F35A9}" sibTransId="{117EE581-53D7-492E-9016-9A3AA49A5939}"/>
    <dgm:cxn modelId="{BF9548A7-6A5D-443E-BC8D-A4FB114ABC81}" type="presOf" srcId="{F9AE132C-2E0E-4394-9017-84536F35C52B}" destId="{BABC81DF-9E2F-49BF-B907-E5E15921022D}" srcOrd="0" destOrd="0" presId="urn:microsoft.com/office/officeart/2005/8/layout/radial4"/>
    <dgm:cxn modelId="{2B8E18CE-6372-421F-B6D6-9836FF59B107}" srcId="{76AED876-0D42-4847-BEC4-BCFA86281B6F}" destId="{2249D0C3-536F-4426-953A-48A3BD1AD9C7}" srcOrd="1" destOrd="0" parTransId="{5BB74248-1FAD-4481-BA9A-4AD9CBF0FE0D}" sibTransId="{2940CEC8-357F-4242-9550-0AF5C970EAC3}"/>
    <dgm:cxn modelId="{FC759508-CF32-4E28-AF70-73C08413E90A}" type="presParOf" srcId="{38F83096-7E3B-4279-9C46-9A51313B0FCE}" destId="{516689D3-75DE-4DBB-B17D-0742FC804EB5}" srcOrd="0" destOrd="0" presId="urn:microsoft.com/office/officeart/2005/8/layout/radial4"/>
    <dgm:cxn modelId="{204C923C-1AD6-4EFE-99F6-B1E75844D181}" type="presParOf" srcId="{38F83096-7E3B-4279-9C46-9A51313B0FCE}" destId="{276491D2-EAC1-480D-ADC3-62CE204C67B4}" srcOrd="1" destOrd="0" presId="urn:microsoft.com/office/officeart/2005/8/layout/radial4"/>
    <dgm:cxn modelId="{A2B05D2F-92CD-477C-99F4-F5DFAAA58A7C}" type="presParOf" srcId="{38F83096-7E3B-4279-9C46-9A51313B0FCE}" destId="{ED9269A0-7575-4C77-B815-317D232D509E}" srcOrd="2" destOrd="0" presId="urn:microsoft.com/office/officeart/2005/8/layout/radial4"/>
    <dgm:cxn modelId="{D38732EF-C404-4112-A844-D72822DE899D}" type="presParOf" srcId="{38F83096-7E3B-4279-9C46-9A51313B0FCE}" destId="{9013D485-AD97-4BCE-A909-298D72579CD9}" srcOrd="3" destOrd="0" presId="urn:microsoft.com/office/officeart/2005/8/layout/radial4"/>
    <dgm:cxn modelId="{B79A8C24-DEA3-4865-B29D-CBC9B3D9875D}" type="presParOf" srcId="{38F83096-7E3B-4279-9C46-9A51313B0FCE}" destId="{C0F41362-FFF7-4BAE-81BC-B247A881F65F}" srcOrd="4" destOrd="0" presId="urn:microsoft.com/office/officeart/2005/8/layout/radial4"/>
    <dgm:cxn modelId="{B8636DAC-889A-481F-A317-C921DFF67672}" type="presParOf" srcId="{38F83096-7E3B-4279-9C46-9A51313B0FCE}" destId="{ADBF3272-1F96-45FB-8E2F-0F556FB0025B}" srcOrd="5" destOrd="0" presId="urn:microsoft.com/office/officeart/2005/8/layout/radial4"/>
    <dgm:cxn modelId="{9FFDEDE3-2EC7-44EE-B7B2-9C8AF55C39B1}" type="presParOf" srcId="{38F83096-7E3B-4279-9C46-9A51313B0FCE}" destId="{D66519B8-2E93-4784-9566-2712B86E1E27}" srcOrd="6" destOrd="0" presId="urn:microsoft.com/office/officeart/2005/8/layout/radial4"/>
    <dgm:cxn modelId="{2C038C2B-5FE1-40BD-94FD-43CEB9FA2B85}" type="presParOf" srcId="{38F83096-7E3B-4279-9C46-9A51313B0FCE}" destId="{E2E4A24F-4A87-4AE6-87F3-6F82C0296ADA}" srcOrd="7" destOrd="0" presId="urn:microsoft.com/office/officeart/2005/8/layout/radial4"/>
    <dgm:cxn modelId="{B0CA5DF5-0A05-488A-9BB8-549806BA4D79}" type="presParOf" srcId="{38F83096-7E3B-4279-9C46-9A51313B0FCE}" destId="{BABC81DF-9E2F-49BF-B907-E5E15921022D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6689D3-75DE-4DBB-B17D-0742FC804EB5}">
      <dsp:nvSpPr>
        <dsp:cNvPr id="0" name=""/>
        <dsp:cNvSpPr/>
      </dsp:nvSpPr>
      <dsp:spPr>
        <a:xfrm>
          <a:off x="2966719" y="2897283"/>
          <a:ext cx="2194560" cy="2194560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Housing Efforts</a:t>
          </a:r>
          <a:endParaRPr lang="en-US" sz="2900" kern="12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sp:txBody>
      <dsp:txXfrm>
        <a:off x="3288105" y="3218669"/>
        <a:ext cx="1551788" cy="1551788"/>
      </dsp:txXfrm>
    </dsp:sp>
    <dsp:sp modelId="{276491D2-EAC1-480D-ADC3-62CE204C67B4}">
      <dsp:nvSpPr>
        <dsp:cNvPr id="0" name=""/>
        <dsp:cNvSpPr/>
      </dsp:nvSpPr>
      <dsp:spPr>
        <a:xfrm rot="11700000">
          <a:off x="1011106" y="3120762"/>
          <a:ext cx="1917859" cy="625449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9269A0-7575-4C77-B815-317D232D509E}">
      <dsp:nvSpPr>
        <dsp:cNvPr id="0" name=""/>
        <dsp:cNvSpPr/>
      </dsp:nvSpPr>
      <dsp:spPr>
        <a:xfrm>
          <a:off x="1365" y="2351365"/>
          <a:ext cx="2084832" cy="1667865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40005" rIns="40005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Transit District Density ZOAM</a:t>
          </a:r>
          <a:endParaRPr lang="en-US" sz="2100" kern="12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sp:txBody>
      <dsp:txXfrm>
        <a:off x="50215" y="2400215"/>
        <a:ext cx="1987132" cy="1570165"/>
      </dsp:txXfrm>
    </dsp:sp>
    <dsp:sp modelId="{9013D485-AD97-4BCE-A909-298D72579CD9}">
      <dsp:nvSpPr>
        <dsp:cNvPr id="0" name=""/>
        <dsp:cNvSpPr/>
      </dsp:nvSpPr>
      <dsp:spPr>
        <a:xfrm rot="14700000">
          <a:off x="2188905" y="1717116"/>
          <a:ext cx="1917859" cy="625449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F41362-FFF7-4BAE-81BC-B247A881F65F}">
      <dsp:nvSpPr>
        <dsp:cNvPr id="0" name=""/>
        <dsp:cNvSpPr/>
      </dsp:nvSpPr>
      <dsp:spPr>
        <a:xfrm>
          <a:off x="1700157" y="326823"/>
          <a:ext cx="2084832" cy="1667865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40005" rIns="40005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Unmet Housing Needs Strategic Plan</a:t>
          </a:r>
          <a:endParaRPr lang="en-US" sz="2100" kern="12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sp:txBody>
      <dsp:txXfrm>
        <a:off x="1749007" y="375673"/>
        <a:ext cx="1987132" cy="1570165"/>
      </dsp:txXfrm>
    </dsp:sp>
    <dsp:sp modelId="{ADBF3272-1F96-45FB-8E2F-0F556FB0025B}">
      <dsp:nvSpPr>
        <dsp:cNvPr id="0" name=""/>
        <dsp:cNvSpPr/>
      </dsp:nvSpPr>
      <dsp:spPr>
        <a:xfrm rot="17700000">
          <a:off x="4021235" y="1717116"/>
          <a:ext cx="1917859" cy="625449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6519B8-2E93-4784-9566-2712B86E1E27}">
      <dsp:nvSpPr>
        <dsp:cNvPr id="0" name=""/>
        <dsp:cNvSpPr/>
      </dsp:nvSpPr>
      <dsp:spPr>
        <a:xfrm>
          <a:off x="4343010" y="326823"/>
          <a:ext cx="2084832" cy="1667865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40005" rIns="40005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Capital Intensity Factor Review</a:t>
          </a:r>
          <a:endParaRPr lang="en-US" sz="2100" kern="12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sp:txBody>
      <dsp:txXfrm>
        <a:off x="4391860" y="375673"/>
        <a:ext cx="1987132" cy="1570165"/>
      </dsp:txXfrm>
    </dsp:sp>
    <dsp:sp modelId="{E2E4A24F-4A87-4AE6-87F3-6F82C0296ADA}">
      <dsp:nvSpPr>
        <dsp:cNvPr id="0" name=""/>
        <dsp:cNvSpPr/>
      </dsp:nvSpPr>
      <dsp:spPr>
        <a:xfrm rot="20700000">
          <a:off x="5199034" y="3120762"/>
          <a:ext cx="1917859" cy="625449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BC81DF-9E2F-49BF-B907-E5E15921022D}">
      <dsp:nvSpPr>
        <dsp:cNvPr id="0" name=""/>
        <dsp:cNvSpPr/>
      </dsp:nvSpPr>
      <dsp:spPr>
        <a:xfrm>
          <a:off x="6041802" y="2351365"/>
          <a:ext cx="2084832" cy="1667865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40005" rIns="40005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Zoning </a:t>
          </a:r>
          <a:r>
            <a:rPr lang="en-US" sz="2100" kern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Ordinance Overhaul</a:t>
          </a:r>
          <a:endParaRPr lang="en-US" sz="2100" kern="12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sp:txBody>
      <dsp:txXfrm>
        <a:off x="6090652" y="2400215"/>
        <a:ext cx="1987132" cy="15701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34C3A691-3AD7-4E76-995C-0440351921CC}" type="datetimeFigureOut">
              <a:rPr lang="en-US" smtClean="0"/>
              <a:t>10/15/2019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ABF4D070-8093-4FE3-82E1-9FCB386A8AE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54648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4A411-BDB4-4750-B398-227BAAC65AB2}" type="datetimeFigureOut">
              <a:rPr lang="en-US" smtClean="0"/>
              <a:t>10/15/2019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9138" y="1163638"/>
            <a:ext cx="5584825" cy="31416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80004"/>
            <a:ext cx="5618480" cy="3665458"/>
          </a:xfrm>
          <a:prstGeom prst="rect">
            <a:avLst/>
          </a:prstGeom>
        </p:spPr>
        <p:txBody>
          <a:bodyPr vert="horz" lIns="93324" tIns="46662" rIns="93324" bIns="46662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ACE111C-AEA7-49B5-BB73-4052EA7E04F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44930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E111C-AEA7-49B5-BB73-4052EA7E04FF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21502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E111C-AEA7-49B5-BB73-4052EA7E04FF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67925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91636" indent="-291636">
              <a:buFont typeface="Arial" panose="020B0604020202020204" pitchFamily="34" charset="0"/>
              <a:buChar char="•"/>
            </a:pPr>
            <a:r>
              <a:rPr lang="en-US" sz="1400" dirty="0" smtClean="0"/>
              <a:t>Ensuring </a:t>
            </a:r>
            <a:r>
              <a:rPr lang="en-US" sz="1400" dirty="0"/>
              <a:t>flexibility to address changing markets, economies, and community needs—without the need to make major amendments to the Plan—has been a key objective throughout the planning process.</a:t>
            </a:r>
          </a:p>
          <a:p>
            <a:pPr marL="291636" indent="-291636">
              <a:buFont typeface="Arial" panose="020B0604020202020204" pitchFamily="34" charset="0"/>
              <a:buChar char="•"/>
            </a:pPr>
            <a:endParaRPr lang="en-US" sz="1400" dirty="0"/>
          </a:p>
          <a:p>
            <a:pPr marL="291636" indent="-291636">
              <a:buFont typeface="Arial" panose="020B0604020202020204" pitchFamily="34" charset="0"/>
              <a:buChar char="•"/>
            </a:pPr>
            <a:r>
              <a:rPr lang="en-US" sz="1400" dirty="0"/>
              <a:t>Place Types allow us to have that flexibility, while also including guidance for the desired character of the area.</a:t>
            </a:r>
          </a:p>
          <a:p>
            <a:pPr marL="291636" indent="-291636">
              <a:buFont typeface="Arial" panose="020B0604020202020204" pitchFamily="34" charset="0"/>
              <a:buChar char="•"/>
            </a:pPr>
            <a:endParaRPr lang="en-US" sz="1400" dirty="0"/>
          </a:p>
          <a:p>
            <a:pPr marL="291636" indent="-291636">
              <a:buFont typeface="Arial" panose="020B0604020202020204" pitchFamily="34" charset="0"/>
              <a:buChar char="•"/>
            </a:pPr>
            <a:r>
              <a:rPr lang="en-US" sz="1400" dirty="0"/>
              <a:t>Encourages housing types that are not broadly available in Loudoun, including studio units and smaller single family homes on small lots.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E111C-AEA7-49B5-BB73-4052EA7E04FF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8307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982" indent="-174982">
              <a:buFont typeface="Arial" panose="020B0604020202020204" pitchFamily="34" charset="0"/>
              <a:buChar char="•"/>
            </a:pPr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E111C-AEA7-49B5-BB73-4052EA7E04FF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06562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982" indent="-174982">
              <a:buFont typeface="Arial" panose="020B0604020202020204" pitchFamily="34" charset="0"/>
              <a:buChar char="•"/>
            </a:pPr>
            <a:r>
              <a:rPr lang="en-US" sz="1400" dirty="0"/>
              <a:t>The draft plan establishes a new Urban Policy Area to support growth, offer housing choices to meet changing housing needs and allow for innovation and changing market demands over time. </a:t>
            </a:r>
          </a:p>
          <a:p>
            <a:pPr marL="174982" indent="-174982">
              <a:buFont typeface="Arial" panose="020B0604020202020204" pitchFamily="34" charset="0"/>
              <a:buChar char="•"/>
            </a:pPr>
            <a:endParaRPr lang="en-US" sz="1400" dirty="0"/>
          </a:p>
          <a:p>
            <a:pPr marL="174982" indent="-174982">
              <a:buFont typeface="Arial" panose="020B0604020202020204" pitchFamily="34" charset="0"/>
              <a:buChar char="•"/>
            </a:pPr>
            <a:r>
              <a:rPr lang="en-US" sz="1400" dirty="0"/>
              <a:t>The </a:t>
            </a:r>
            <a:r>
              <a:rPr lang="en-US" sz="1400" dirty="0" smtClean="0"/>
              <a:t>plan </a:t>
            </a:r>
            <a:r>
              <a:rPr lang="en-US" sz="1400" dirty="0"/>
              <a:t>provides opportunity for high intensity multi-family, office, commercial, retail, and entertainment uses around the Metro stations; </a:t>
            </a:r>
            <a:r>
              <a:rPr lang="en-US" sz="1400" dirty="0" smtClean="0"/>
              <a:t> </a:t>
            </a:r>
            <a:endParaRPr lang="en-US" sz="1400" dirty="0"/>
          </a:p>
          <a:p>
            <a:pPr marL="174982" indent="-174982">
              <a:buFont typeface="Arial" panose="020B0604020202020204" pitchFamily="34" charset="0"/>
              <a:buChar char="•"/>
            </a:pPr>
            <a:endParaRPr lang="en-US" sz="1400" dirty="0"/>
          </a:p>
          <a:p>
            <a:pPr marL="174982" indent="-174982">
              <a:buFont typeface="Arial" panose="020B0604020202020204" pitchFamily="34" charset="0"/>
              <a:buChar char="•"/>
            </a:pPr>
            <a:r>
              <a:rPr lang="en-US" sz="1400" dirty="0"/>
              <a:t>Uses Floor Area Ratio, rather than </a:t>
            </a:r>
            <a:r>
              <a:rPr lang="en-US" sz="1400" dirty="0" smtClean="0"/>
              <a:t>density; and</a:t>
            </a:r>
          </a:p>
          <a:p>
            <a:pPr marL="174982" indent="-174982">
              <a:buFont typeface="Arial" panose="020B0604020202020204" pitchFamily="34" charset="0"/>
              <a:buChar char="•"/>
            </a:pPr>
            <a:endParaRPr lang="en-US" sz="1400" dirty="0" smtClean="0"/>
          </a:p>
          <a:p>
            <a:pPr marL="174982" indent="-174982">
              <a:buFont typeface="Arial" panose="020B0604020202020204" pitchFamily="34" charset="0"/>
              <a:buChar char="•"/>
            </a:pPr>
            <a:r>
              <a:rPr lang="en-US" sz="1400" dirty="0" smtClean="0"/>
              <a:t>Provided 3 different Place Types: Urban Transit Center, Urban Mixed-use, and Urban Employment.</a:t>
            </a:r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E111C-AEA7-49B5-BB73-4052EA7E04FF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94466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400" dirty="0" smtClean="0"/>
              <a:t>The Urban</a:t>
            </a:r>
            <a:r>
              <a:rPr lang="en-US" sz="1400" baseline="0" dirty="0" smtClean="0"/>
              <a:t> Transit Center Place Type is intended for areas closest to the Metro stations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400" baseline="0" dirty="0" smtClean="0"/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400" dirty="0" smtClean="0"/>
              <a:t>Allows</a:t>
            </a:r>
            <a:r>
              <a:rPr lang="en-US" sz="1400" baseline="0" dirty="0" smtClean="0"/>
              <a:t> wide range of uses, including: </a:t>
            </a:r>
            <a:r>
              <a:rPr lang="en-US" sz="1400" dirty="0" smtClean="0"/>
              <a:t>Multi-Family Residential, Office, Retail/Commercial, Entertainment, Hotel, Conference Center, Sports Arena, Special Activities, etc</a:t>
            </a:r>
            <a:r>
              <a:rPr lang="en-US" sz="1400" dirty="0" smtClean="0"/>
              <a:t>.;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1400" dirty="0" smtClean="0"/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400" dirty="0" smtClean="0"/>
              <a:t>Provides guidance for urban design, including:</a:t>
            </a:r>
          </a:p>
          <a:p>
            <a:pPr marL="1085850" marR="0" lvl="2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400" dirty="0" smtClean="0"/>
              <a:t>Street grids, sidewalks, plazas, street furniture, landscaping, green space network,</a:t>
            </a:r>
            <a:r>
              <a:rPr lang="en-US" sz="1400" baseline="0" dirty="0" smtClean="0"/>
              <a:t> public art…</a:t>
            </a:r>
            <a:endParaRPr lang="en-US" sz="1400" dirty="0" smtClean="0"/>
          </a:p>
          <a:p>
            <a:pPr marL="628650" lvl="1" indent="-171450">
              <a:buFont typeface="Arial" panose="020B0604020202020204" pitchFamily="34" charset="0"/>
              <a:buChar char="•"/>
            </a:pPr>
            <a:endParaRPr lang="en-US" sz="1400" baseline="0" dirty="0" smtClean="0"/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400" baseline="0" dirty="0" smtClean="0"/>
              <a:t>Uses different Floor Area Ratios, height, and use ranges within ¼ mile of a metro station and outside ¼ mile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endParaRPr lang="en-US" sz="140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E111C-AEA7-49B5-BB73-4052EA7E04FF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64397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sz="1400" baseline="0" dirty="0" smtClean="0"/>
              <a:t>Within ¼ Mile allows minimum of 2.0 FAR and 8+ </a:t>
            </a:r>
            <a:r>
              <a:rPr lang="en-US" sz="1400" baseline="0" dirty="0" smtClean="0"/>
              <a:t>stories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sz="1400" baseline="0" dirty="0" smtClean="0"/>
              <a:t>Range of Use Mix, with Preferred Mix consisting of: </a:t>
            </a:r>
          </a:p>
          <a:p>
            <a:pPr marL="1543050" lvl="3" indent="-171450">
              <a:buFont typeface="Arial" panose="020B0604020202020204" pitchFamily="34" charset="0"/>
              <a:buChar char="•"/>
            </a:pPr>
            <a:r>
              <a:rPr lang="en-US" sz="1400" baseline="0" dirty="0" smtClean="0"/>
              <a:t>50% Residential</a:t>
            </a:r>
          </a:p>
          <a:p>
            <a:pPr marL="1543050" lvl="3" indent="-171450">
              <a:buFont typeface="Arial" panose="020B0604020202020204" pitchFamily="34" charset="0"/>
              <a:buChar char="•"/>
            </a:pPr>
            <a:r>
              <a:rPr lang="en-US" sz="1400" baseline="0" dirty="0" smtClean="0"/>
              <a:t>45% Non-residential</a:t>
            </a:r>
          </a:p>
          <a:p>
            <a:pPr marL="1543050" lvl="3" indent="-171450">
              <a:buFont typeface="Arial" panose="020B0604020202020204" pitchFamily="34" charset="0"/>
              <a:buChar char="•"/>
            </a:pPr>
            <a:r>
              <a:rPr lang="en-US" sz="1400" baseline="0" dirty="0" smtClean="0"/>
              <a:t>5% Public/Civic</a:t>
            </a:r>
            <a:endParaRPr lang="en-US" sz="1400" baseline="0" dirty="0" smtClean="0"/>
          </a:p>
          <a:p>
            <a:pPr marL="1085850" lvl="2" indent="-171450">
              <a:buFont typeface="Arial" panose="020B0604020202020204" pitchFamily="34" charset="0"/>
              <a:buChar char="•"/>
            </a:pPr>
            <a:endParaRPr lang="en-US" sz="140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E111C-AEA7-49B5-BB73-4052EA7E04FF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75357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sz="1400" baseline="0" dirty="0" smtClean="0"/>
              <a:t>Outside of ¼ mile allows minimum 1.4 FAR and 6+ </a:t>
            </a:r>
            <a:r>
              <a:rPr lang="en-US" sz="1400" baseline="0" dirty="0" smtClean="0"/>
              <a:t>stories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sz="1400" baseline="0" dirty="0" smtClean="0"/>
              <a:t>Range of Use Mix, with Preferred Mix consisting of: </a:t>
            </a:r>
          </a:p>
          <a:p>
            <a:pPr marL="1543050" lvl="3" indent="-171450">
              <a:buFont typeface="Arial" panose="020B0604020202020204" pitchFamily="34" charset="0"/>
              <a:buChar char="•"/>
            </a:pPr>
            <a:r>
              <a:rPr lang="en-US" sz="1400" baseline="0" dirty="0" smtClean="0"/>
              <a:t>70% Residential</a:t>
            </a:r>
          </a:p>
          <a:p>
            <a:pPr marL="1543050" lvl="3" indent="-171450">
              <a:buFont typeface="Arial" panose="020B0604020202020204" pitchFamily="34" charset="0"/>
              <a:buChar char="•"/>
            </a:pPr>
            <a:r>
              <a:rPr lang="en-US" sz="1400" baseline="0" dirty="0" smtClean="0"/>
              <a:t>25% Non-residential</a:t>
            </a:r>
          </a:p>
          <a:p>
            <a:pPr marL="1543050" lvl="3" indent="-171450">
              <a:buFont typeface="Arial" panose="020B0604020202020204" pitchFamily="34" charset="0"/>
              <a:buChar char="•"/>
            </a:pPr>
            <a:r>
              <a:rPr lang="en-US" sz="1400" baseline="0" dirty="0" smtClean="0"/>
              <a:t>5% Public/Civic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E111C-AEA7-49B5-BB73-4052EA7E04FF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38696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400" dirty="0" smtClean="0"/>
              <a:t>The Urban</a:t>
            </a:r>
            <a:r>
              <a:rPr lang="en-US" sz="1400" baseline="0" dirty="0" smtClean="0"/>
              <a:t> Mixed Use Place Type a</a:t>
            </a:r>
            <a:r>
              <a:rPr lang="en-US" sz="1400" dirty="0" smtClean="0"/>
              <a:t>llows</a:t>
            </a:r>
            <a:r>
              <a:rPr lang="en-US" sz="1400" baseline="0" dirty="0" smtClean="0"/>
              <a:t> </a:t>
            </a:r>
            <a:r>
              <a:rPr lang="en-US" sz="1400" dirty="0" smtClean="0"/>
              <a:t>Multi-Family Residential, Single-Family Attached, Office, Retail/Commercial, Active Adult, Entertainment, Special Activities, etc.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endParaRPr lang="en-US" sz="1400" baseline="0" dirty="0" smtClean="0"/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400" baseline="0" dirty="0" smtClean="0"/>
              <a:t>Allows a Maximum of 1.5 FAR; and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endParaRPr lang="en-US" sz="1400" baseline="0" dirty="0" smtClean="0"/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400" baseline="0" dirty="0" smtClean="0"/>
              <a:t>Allows 2 to 8 stories, depending on the </a:t>
            </a:r>
            <a:r>
              <a:rPr lang="en-US" sz="1400" baseline="0" dirty="0" smtClean="0"/>
              <a:t>use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endParaRPr lang="en-US" sz="1400" baseline="0" dirty="0" smtClean="0"/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400" baseline="0" dirty="0" smtClean="0"/>
              <a:t>Preferred Use Mix: 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sz="1400" baseline="0" dirty="0" smtClean="0"/>
              <a:t>80% Residential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sz="1400" baseline="0" dirty="0" smtClean="0"/>
              <a:t>15% Non-residential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sz="1400" baseline="0" dirty="0" smtClean="0"/>
              <a:t>5% Public/Civic</a:t>
            </a:r>
            <a:endParaRPr lang="en-US" sz="140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E111C-AEA7-49B5-BB73-4052EA7E04FF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17456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400" dirty="0" smtClean="0"/>
              <a:t>The Urban</a:t>
            </a:r>
            <a:r>
              <a:rPr lang="en-US" sz="1400" baseline="0" dirty="0" smtClean="0"/>
              <a:t> Employment Place Type a</a:t>
            </a:r>
            <a:r>
              <a:rPr lang="en-US" sz="1400" dirty="0" smtClean="0"/>
              <a:t>llows</a:t>
            </a:r>
            <a:r>
              <a:rPr lang="en-US" sz="1400" baseline="0" dirty="0" smtClean="0"/>
              <a:t> </a:t>
            </a:r>
            <a:r>
              <a:rPr lang="en-US" sz="1400" dirty="0" smtClean="0"/>
              <a:t>Office, Research &amp; Development, Data Centers, Flex, Retail/Commercial, etc.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endParaRPr lang="en-US" sz="1400" baseline="0" dirty="0" smtClean="0"/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400" baseline="0" dirty="0" smtClean="0"/>
              <a:t>Minimum </a:t>
            </a:r>
            <a:r>
              <a:rPr lang="en-US" sz="1400" baseline="0" dirty="0" smtClean="0"/>
              <a:t>of 1.0 </a:t>
            </a:r>
            <a:r>
              <a:rPr lang="en-US" sz="1400" baseline="0" dirty="0" smtClean="0"/>
              <a:t>FAR;</a:t>
            </a:r>
            <a:endParaRPr lang="en-US" sz="1400" baseline="0" dirty="0" smtClean="0"/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400" baseline="0" dirty="0" smtClean="0"/>
              <a:t>3 </a:t>
            </a:r>
            <a:r>
              <a:rPr lang="en-US" sz="1400" baseline="0" dirty="0" smtClean="0"/>
              <a:t>to 8 stories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400" baseline="0" dirty="0" smtClean="0"/>
              <a:t>Located within </a:t>
            </a:r>
            <a:r>
              <a:rPr lang="en-US" sz="1400" baseline="0" dirty="0" smtClean="0"/>
              <a:t>the Dulles Airport Noise Overlay, </a:t>
            </a:r>
            <a:r>
              <a:rPr lang="en-US" sz="1400" baseline="0" dirty="0" smtClean="0"/>
              <a:t>where Residential Uses would not be allowed or appropriate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endParaRPr lang="en-US" sz="140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E111C-AEA7-49B5-BB73-4052EA7E04FF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16107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982" indent="-174982">
              <a:buFont typeface="Arial" panose="020B0604020202020204" pitchFamily="34" charset="0"/>
              <a:buChar char="•"/>
            </a:pPr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E111C-AEA7-49B5-BB73-4052EA7E04FF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22997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982" indent="-174982">
              <a:buFont typeface="Arial" panose="020B0604020202020204" pitchFamily="34" charset="0"/>
              <a:buChar char="•"/>
            </a:pPr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E111C-AEA7-49B5-BB73-4052EA7E04FF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29310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91636" indent="-291636">
              <a:buFont typeface="Arial" panose="020B0604020202020204" pitchFamily="34" charset="0"/>
              <a:buChar char="•"/>
            </a:pPr>
            <a:r>
              <a:rPr lang="en-US" sz="1400" dirty="0" smtClean="0"/>
              <a:t>Majority of new growth in Urban Policy Area and Mixed Use Districts in Suburban Policy Area</a:t>
            </a:r>
            <a:endParaRPr lang="en-US" sz="1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E111C-AEA7-49B5-BB73-4052EA7E04FF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00698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91636" indent="-291636">
              <a:buFont typeface="Arial" panose="020B0604020202020204" pitchFamily="34" charset="0"/>
              <a:buChar char="•"/>
            </a:pPr>
            <a:endParaRPr lang="en-US" sz="1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E111C-AEA7-49B5-BB73-4052EA7E04FF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73476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aseline="0" dirty="0" smtClean="0"/>
              <a:t>Challenges: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aseline="0" dirty="0" smtClean="0"/>
              <a:t>Land Availability and costs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aseline="0" dirty="0" smtClean="0"/>
              <a:t>School capacity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aseline="0" dirty="0" smtClean="0"/>
              <a:t>New school design concept needed for Urban areas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aseline="0" dirty="0" smtClean="0"/>
              <a:t>Transportation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aseline="0" dirty="0" smtClean="0"/>
              <a:t>Preserve rural west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aseline="0" dirty="0" smtClean="0"/>
              <a:t>Loudoun WILL NOT grow as quickly or as much in the future as it has in the past – will put pressure on other areas in the region.</a:t>
            </a: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E111C-AEA7-49B5-BB73-4052EA7E04FF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82501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E111C-AEA7-49B5-BB73-4052EA7E04FF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0226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8848" y="-40585"/>
            <a:ext cx="5500353" cy="2286521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33826" y="2707403"/>
            <a:ext cx="11524343" cy="1325563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r>
              <a:rPr lang="en-US" sz="4000" smtClean="0"/>
              <a:t>Click to edit Master title style</a:t>
            </a:r>
            <a:endParaRPr lang="en-US" sz="4000" dirty="0"/>
          </a:p>
        </p:txBody>
      </p:sp>
      <p:sp>
        <p:nvSpPr>
          <p:cNvPr id="6" name="Subtitle 2"/>
          <p:cNvSpPr>
            <a:spLocks noGrp="1"/>
          </p:cNvSpPr>
          <p:nvPr>
            <p:ph type="subTitle" idx="1"/>
          </p:nvPr>
        </p:nvSpPr>
        <p:spPr>
          <a:xfrm>
            <a:off x="333827" y="4470399"/>
            <a:ext cx="11524343" cy="119017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sz="2800" smtClean="0"/>
              <a:t>Click to edit Master subtitle style</a:t>
            </a: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38275228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Slid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01655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(single colum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34852" y="130629"/>
            <a:ext cx="11513712" cy="1194934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z="4000" dirty="0" smtClean="0"/>
              <a:t>Slide Title – Rockwell font, not bold, 40 pt.</a:t>
            </a:r>
            <a:endParaRPr lang="en-US" sz="4000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334852" y="1325563"/>
            <a:ext cx="11513712" cy="4351338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</a:lstStyle>
          <a:p>
            <a:r>
              <a:rPr lang="en-US" sz="2800" dirty="0" smtClean="0"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Tier 1 text – Verdana font, minimum 28 pt.</a:t>
            </a:r>
          </a:p>
          <a:p>
            <a:pPr lvl="1"/>
            <a:r>
              <a:rPr lang="en-US" dirty="0" smtClean="0"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Tier 2 text</a:t>
            </a:r>
          </a:p>
          <a:p>
            <a:pPr lvl="2"/>
            <a:r>
              <a:rPr lang="en-US" sz="2800" dirty="0" smtClean="0"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Tier 3 text</a:t>
            </a:r>
            <a:endParaRPr lang="en-US" sz="2800" dirty="0">
              <a:latin typeface="Segoe UI Historic" panose="020B0502040204020203" pitchFamily="34" charset="0"/>
              <a:ea typeface="Segoe UI Historic" panose="020B0502040204020203" pitchFamily="34" charset="0"/>
              <a:cs typeface="Segoe UI Historic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4053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sz="half" idx="1"/>
          </p:nvPr>
        </p:nvSpPr>
        <p:spPr>
          <a:xfrm>
            <a:off x="334852" y="1389062"/>
            <a:ext cx="5537914" cy="4348163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z="2800" dirty="0" smtClean="0"/>
              <a:t>Text – Verdana font, minimum 28 pt.</a:t>
            </a:r>
          </a:p>
          <a:p>
            <a:r>
              <a:rPr lang="en-US" sz="2800" dirty="0" smtClean="0"/>
              <a:t>Text</a:t>
            </a:r>
            <a:endParaRPr lang="en-US" sz="2800" dirty="0"/>
          </a:p>
        </p:txBody>
      </p:sp>
      <p:sp>
        <p:nvSpPr>
          <p:cNvPr id="6" name="Content Placeholder 3"/>
          <p:cNvSpPr>
            <a:spLocks noGrp="1"/>
          </p:cNvSpPr>
          <p:nvPr>
            <p:ph sz="half" idx="2"/>
          </p:nvPr>
        </p:nvSpPr>
        <p:spPr>
          <a:xfrm>
            <a:off x="6336406" y="1389062"/>
            <a:ext cx="5512158" cy="4348164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z="2800" dirty="0"/>
              <a:t>Text – Verdana font, minimum 28 pt.</a:t>
            </a:r>
          </a:p>
          <a:p>
            <a:r>
              <a:rPr lang="en-US" sz="2800" dirty="0"/>
              <a:t>Text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334852" y="194129"/>
            <a:ext cx="11513712" cy="1194934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/>
            </a:lvl1pPr>
          </a:lstStyle>
          <a:p>
            <a:r>
              <a:rPr lang="en-US" sz="4000" dirty="0" smtClean="0"/>
              <a:t>Slide Title – Rockwell font, 40 pt.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9755236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c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34852" y="1363704"/>
            <a:ext cx="5550793" cy="4250948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sz="2800" dirty="0"/>
              <a:t>Text – Verdana font, minimum 28 pt.</a:t>
            </a:r>
          </a:p>
          <a:p>
            <a:r>
              <a:rPr lang="en-US" sz="2800" dirty="0"/>
              <a:t>Text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34852" y="130629"/>
            <a:ext cx="11513712" cy="1194934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sz="4000" dirty="0" smtClean="0"/>
              <a:t>Slide Title – Rockwell font, 40 pt.</a:t>
            </a:r>
            <a:endParaRPr lang="en-US" sz="4000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6363752" y="1363704"/>
            <a:ext cx="5484812" cy="42513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8262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with white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020302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.pn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>
            <a:lumMod val="95000"/>
            <a:lumOff val="5000"/>
            <a:alpha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6776" y="6158299"/>
            <a:ext cx="1428571" cy="476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477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baseline="0">
          <a:solidFill>
            <a:schemeClr val="bg1"/>
          </a:solidFill>
          <a:latin typeface="Rockwell" panose="02060603020205020403" pitchFamily="18" charset="0"/>
          <a:ea typeface="Verdana" panose="020B0604030504040204" pitchFamily="34" charset="0"/>
          <a:cs typeface="Verdana" panose="020B0604030504040204" pitchFamily="34" charset="0"/>
        </a:defRPr>
      </a:lvl1pPr>
    </p:titleStyle>
    <p:bodyStyle>
      <a:lvl1pPr marL="347663" indent="-347663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bg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  <a:lvl2pPr marL="914400" indent="-347663" algn="l" defTabSz="914400" rtl="0" eaLnBrk="1" latinLnBrk="0" hangingPunct="1">
        <a:lnSpc>
          <a:spcPct val="90000"/>
        </a:lnSpc>
        <a:spcBef>
          <a:spcPts val="500"/>
        </a:spcBef>
        <a:buFont typeface="Courier New" panose="02070309020205020404" pitchFamily="49" charset="0"/>
        <a:buChar char="o"/>
        <a:defRPr sz="2800" kern="1200">
          <a:solidFill>
            <a:schemeClr val="bg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2pPr>
      <a:lvl3pPr marL="1379538" indent="-34925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2400" kern="1200">
          <a:solidFill>
            <a:schemeClr val="bg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>
            <a:lumMod val="95000"/>
            <a:lumOff val="5000"/>
            <a:alpha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1292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baseline="0">
          <a:solidFill>
            <a:schemeClr val="bg1"/>
          </a:solidFill>
          <a:latin typeface="Rockwell" panose="02060603020205020403" pitchFamily="18" charset="0"/>
          <a:ea typeface="Verdana" panose="020B0604030504040204" pitchFamily="34" charset="0"/>
          <a:cs typeface="Verdana" panose="020B0604030504040204" pitchFamily="34" charset="0"/>
        </a:defRPr>
      </a:lvl1pPr>
    </p:titleStyle>
    <p:bodyStyle>
      <a:lvl1pPr marL="347663" indent="-347663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bg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  <a:lvl2pPr marL="914400" indent="-347663" algn="l" defTabSz="914400" rtl="0" eaLnBrk="1" latinLnBrk="0" hangingPunct="1">
        <a:lnSpc>
          <a:spcPct val="90000"/>
        </a:lnSpc>
        <a:spcBef>
          <a:spcPts val="500"/>
        </a:spcBef>
        <a:buFont typeface="Courier New" panose="02070309020205020404" pitchFamily="49" charset="0"/>
        <a:buChar char="o"/>
        <a:defRPr sz="2800" kern="1200">
          <a:solidFill>
            <a:schemeClr val="bg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2pPr>
      <a:lvl3pPr marL="1379538" indent="-34925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2400" kern="1200">
          <a:solidFill>
            <a:schemeClr val="bg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>
            <a:lumMod val="95000"/>
            <a:lumOff val="5000"/>
            <a:alpha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5829300"/>
            <a:ext cx="12192000" cy="10471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-1743" y="5820581"/>
            <a:ext cx="12193743" cy="8719"/>
          </a:xfrm>
          <a:prstGeom prst="line">
            <a:avLst/>
          </a:prstGeom>
          <a:ln w="31750">
            <a:solidFill>
              <a:srgbClr val="D223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" y="5853574"/>
            <a:ext cx="2554472" cy="1018958"/>
          </a:xfrm>
          <a:prstGeom prst="rect">
            <a:avLst/>
          </a:prstGeom>
          <a:ln>
            <a:noFill/>
          </a:ln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4166" y="6124958"/>
            <a:ext cx="1428571" cy="476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827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2" r:id="rId2"/>
    <p:sldLayoutId id="2147483659" r:id="rId3"/>
    <p:sldLayoutId id="2147483655" r:id="rId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 baseline="0">
          <a:solidFill>
            <a:schemeClr val="bg1"/>
          </a:solidFill>
          <a:latin typeface="Rockwell" panose="02060603020205020403" pitchFamily="18" charset="0"/>
          <a:ea typeface="Verdana" panose="020B0604030504040204" pitchFamily="34" charset="0"/>
          <a:cs typeface="Verdana" panose="020B0604030504040204" pitchFamily="34" charset="0"/>
        </a:defRPr>
      </a:lvl1pPr>
    </p:titleStyle>
    <p:bodyStyle>
      <a:lvl1pPr marL="347663" indent="-347663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bg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  <a:lvl2pPr marL="914400" indent="-347663" algn="l" defTabSz="914400" rtl="0" eaLnBrk="1" latinLnBrk="0" hangingPunct="1">
        <a:lnSpc>
          <a:spcPct val="90000"/>
        </a:lnSpc>
        <a:spcBef>
          <a:spcPts val="500"/>
        </a:spcBef>
        <a:buFont typeface="Courier New" panose="02070309020205020404" pitchFamily="49" charset="0"/>
        <a:buChar char="o"/>
        <a:defRPr sz="2800" kern="1200">
          <a:solidFill>
            <a:schemeClr val="bg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2pPr>
      <a:lvl3pPr marL="1379538" indent="-34925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2400" kern="1200">
          <a:solidFill>
            <a:schemeClr val="bg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3826" y="2321169"/>
            <a:ext cx="11524343" cy="1711797"/>
          </a:xfrm>
          <a:prstGeom prst="rect">
            <a:avLst/>
          </a:prstGeom>
        </p:spPr>
        <p:txBody>
          <a:bodyPr/>
          <a:lstStyle/>
          <a:p>
            <a:r>
              <a:rPr lang="en-US" sz="4000" dirty="0" smtClean="0"/>
              <a:t>LOUDOUN </a:t>
            </a:r>
            <a:r>
              <a:rPr lang="en-US" sz="4000" dirty="0" smtClean="0"/>
              <a:t>COUNTY: </a:t>
            </a:r>
            <a:br>
              <a:rPr lang="en-US" sz="4000" dirty="0" smtClean="0"/>
            </a:br>
            <a:r>
              <a:rPr lang="en-US" sz="4000" dirty="0" smtClean="0"/>
              <a:t>2019 Comprehensive Plan and Development </a:t>
            </a: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 smtClean="0"/>
              <a:t>Around Future Silver Line Stations </a:t>
            </a: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/>
              <a:t/>
            </a:r>
            <a:br>
              <a:rPr lang="en-US" sz="4000" dirty="0"/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333826" y="4466492"/>
            <a:ext cx="11524343" cy="1529862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2800" dirty="0"/>
              <a:t>October 18, 2019</a:t>
            </a:r>
          </a:p>
          <a:p>
            <a:pPr marL="0" indent="0" algn="ctr">
              <a:buNone/>
            </a:pPr>
            <a:r>
              <a:rPr lang="en-US" sz="2800" dirty="0" smtClean="0"/>
              <a:t>Metropolitan Washington Council of Governments</a:t>
            </a:r>
          </a:p>
          <a:p>
            <a:pPr marL="0" indent="0" algn="ctr">
              <a:buNone/>
            </a:pPr>
            <a:r>
              <a:rPr lang="en-US" sz="2800" dirty="0" smtClean="0"/>
              <a:t>Alaina Ray, AICP, Loudoun County Planning &amp; Zoning Director</a:t>
            </a:r>
          </a:p>
        </p:txBody>
      </p:sp>
    </p:spTree>
    <p:extLst>
      <p:ext uri="{BB962C8B-B14F-4D97-AF65-F5344CB8AC3E}">
        <p14:creationId xmlns:p14="http://schemas.microsoft.com/office/powerpoint/2010/main" val="913335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852" y="71441"/>
            <a:ext cx="11513712" cy="742948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z="4000" dirty="0" smtClean="0"/>
              <a:t>Loudoun County 2019 Comprehensive Plan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334851" y="985838"/>
            <a:ext cx="11306163" cy="4691063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z="2800" dirty="0" smtClean="0"/>
              <a:t>First complete rewrite of the County’s Plan in almost 20 years</a:t>
            </a:r>
          </a:p>
          <a:p>
            <a:r>
              <a:rPr lang="en-US" sz="2800" dirty="0" smtClean="0"/>
              <a:t>3 Year Effort</a:t>
            </a:r>
          </a:p>
          <a:p>
            <a:r>
              <a:rPr lang="en-US" sz="2800" dirty="0" smtClean="0"/>
              <a:t>Over 100 public meetings</a:t>
            </a:r>
            <a:endParaRPr lang="en-US" sz="2800" dirty="0" smtClean="0"/>
          </a:p>
          <a:p>
            <a:r>
              <a:rPr lang="en-US" sz="2800" dirty="0" smtClean="0"/>
              <a:t>Adopted June 20, 2019</a:t>
            </a:r>
          </a:p>
          <a:p>
            <a:r>
              <a:rPr lang="en-US" sz="2800" dirty="0" smtClean="0"/>
              <a:t>Combines </a:t>
            </a:r>
            <a:r>
              <a:rPr lang="en-US" sz="2800" dirty="0" smtClean="0"/>
              <a:t>the General Plan and the Countywide Transportation Plan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903216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852" y="71441"/>
            <a:ext cx="11513712" cy="742948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z="4000" dirty="0" smtClean="0"/>
              <a:t>Key Concepts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334852" y="1125416"/>
            <a:ext cx="11059979" cy="4972784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z="2800" dirty="0" smtClean="0"/>
              <a:t>Uses “Place Types” instead of traditional land use designations</a:t>
            </a:r>
          </a:p>
          <a:p>
            <a:pPr lvl="1"/>
            <a:r>
              <a:rPr lang="en-US" dirty="0" smtClean="0"/>
              <a:t>Provides more flexibility to respond to changing markets</a:t>
            </a:r>
          </a:p>
          <a:p>
            <a:pPr lvl="1"/>
            <a:r>
              <a:rPr lang="en-US" dirty="0" smtClean="0"/>
              <a:t>Broader range of densities/intensities and mix of uses</a:t>
            </a:r>
          </a:p>
          <a:p>
            <a:pPr lvl="1"/>
            <a:r>
              <a:rPr lang="en-US" dirty="0" smtClean="0"/>
              <a:t>Wider range of housing types</a:t>
            </a:r>
          </a:p>
          <a:p>
            <a:r>
              <a:rPr lang="en-US" sz="2800" dirty="0" smtClean="0"/>
              <a:t>First time Loudoun’s Plan includes a Housing Chapter</a:t>
            </a:r>
          </a:p>
          <a:p>
            <a:r>
              <a:rPr lang="en-US" sz="2800" dirty="0" smtClean="0"/>
              <a:t>Creates </a:t>
            </a:r>
            <a:r>
              <a:rPr lang="en-US" sz="2800" dirty="0" smtClean="0"/>
              <a:t>new Urban Policy Areas around Metro </a:t>
            </a:r>
            <a:r>
              <a:rPr lang="en-US" sz="2800" dirty="0" smtClean="0"/>
              <a:t>Stations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883815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852" y="71441"/>
            <a:ext cx="11513712" cy="742948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z="4000" dirty="0" smtClean="0"/>
              <a:t>Policy Areas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14514" y="1441938"/>
            <a:ext cx="5010401" cy="4332593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z="2800" dirty="0" smtClean="0"/>
              <a:t>Urban Policy Area (New)</a:t>
            </a:r>
          </a:p>
          <a:p>
            <a:r>
              <a:rPr lang="en-US" sz="2800" dirty="0" smtClean="0"/>
              <a:t>Suburban Policy Area</a:t>
            </a:r>
          </a:p>
          <a:p>
            <a:r>
              <a:rPr lang="en-US" sz="2800" dirty="0" smtClean="0"/>
              <a:t>Transition Policy Area</a:t>
            </a:r>
          </a:p>
          <a:p>
            <a:r>
              <a:rPr lang="en-US" sz="2800" dirty="0" smtClean="0"/>
              <a:t>Rural Policy Area</a:t>
            </a:r>
          </a:p>
          <a:p>
            <a:r>
              <a:rPr lang="en-US" sz="2800" dirty="0" smtClean="0"/>
              <a:t>Joint Land Management Areas</a:t>
            </a:r>
            <a:endParaRPr lang="en-US" sz="2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4915" y="-1"/>
            <a:ext cx="70517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565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852" y="71441"/>
            <a:ext cx="11513712" cy="742948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z="4000" dirty="0" smtClean="0"/>
              <a:t>Urban Policy Area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14514" y="1083468"/>
            <a:ext cx="5010401" cy="4691063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z="2800" dirty="0" smtClean="0"/>
              <a:t>Concentrates </a:t>
            </a:r>
            <a:r>
              <a:rPr lang="en-US" sz="2800" dirty="0" smtClean="0"/>
              <a:t>High Density Growth Around </a:t>
            </a:r>
            <a:r>
              <a:rPr lang="en-US" sz="2800" dirty="0" smtClean="0"/>
              <a:t>Metro Stations</a:t>
            </a:r>
            <a:endParaRPr lang="en-US" sz="2800" dirty="0" smtClean="0"/>
          </a:p>
          <a:p>
            <a:r>
              <a:rPr lang="en-US" sz="2800" dirty="0" smtClean="0"/>
              <a:t>Flexible Land </a:t>
            </a:r>
            <a:r>
              <a:rPr lang="en-US" sz="2800" dirty="0" smtClean="0"/>
              <a:t>Uses</a:t>
            </a:r>
          </a:p>
          <a:p>
            <a:r>
              <a:rPr lang="en-US" sz="2800" dirty="0" smtClean="0"/>
              <a:t>Three </a:t>
            </a:r>
            <a:r>
              <a:rPr lang="en-US" sz="2800" dirty="0" smtClean="0"/>
              <a:t>Place </a:t>
            </a:r>
            <a:r>
              <a:rPr lang="en-US" sz="2800" dirty="0"/>
              <a:t>Types: </a:t>
            </a:r>
            <a:r>
              <a:rPr lang="en-US" sz="2800" dirty="0" smtClean="0"/>
              <a:t>Transit </a:t>
            </a:r>
            <a:r>
              <a:rPr lang="en-US" sz="2800" dirty="0"/>
              <a:t>Center, </a:t>
            </a:r>
            <a:r>
              <a:rPr lang="en-US" sz="2800" dirty="0" smtClean="0"/>
              <a:t>Mixed-Use, </a:t>
            </a:r>
            <a:r>
              <a:rPr lang="en-US" sz="2800" dirty="0" smtClean="0"/>
              <a:t>Employment </a:t>
            </a:r>
          </a:p>
          <a:p>
            <a:r>
              <a:rPr lang="en-US" sz="2800" dirty="0" smtClean="0"/>
              <a:t>Closely aligns with existing Metro Tax District</a:t>
            </a:r>
            <a:endParaRPr lang="en-US" sz="2800" dirty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4915" y="0"/>
            <a:ext cx="70670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95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7267" y="282211"/>
            <a:ext cx="11513712" cy="742948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z="4000" dirty="0" smtClean="0"/>
              <a:t>Urban Transit Center</a:t>
            </a:r>
            <a:endParaRPr lang="en-U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23" y="-16474"/>
            <a:ext cx="5931877" cy="687447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4934" y="1512277"/>
            <a:ext cx="6295058" cy="4361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995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852" y="71441"/>
            <a:ext cx="11513712" cy="742948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z="4000" dirty="0" smtClean="0"/>
              <a:t>Urban Transit Center</a:t>
            </a:r>
            <a:endParaRPr lang="en-US" sz="3200" dirty="0"/>
          </a:p>
        </p:txBody>
      </p:sp>
      <p:sp>
        <p:nvSpPr>
          <p:cNvPr id="8" name="Content Placeholder 2"/>
          <p:cNvSpPr>
            <a:spLocks noGrp="1"/>
          </p:cNvSpPr>
          <p:nvPr>
            <p:ph idx="4294967295"/>
          </p:nvPr>
        </p:nvSpPr>
        <p:spPr>
          <a:xfrm>
            <a:off x="114513" y="885830"/>
            <a:ext cx="5834595" cy="4691063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z="2800" dirty="0" smtClean="0"/>
              <a:t>Within ¼ mile of Metro:</a:t>
            </a:r>
          </a:p>
          <a:p>
            <a:pPr lvl="1"/>
            <a:r>
              <a:rPr lang="en-US" sz="2400" dirty="0" smtClean="0"/>
              <a:t>Minimum 2.0 FAR</a:t>
            </a:r>
          </a:p>
          <a:p>
            <a:pPr lvl="1"/>
            <a:r>
              <a:rPr lang="en-US" sz="2400" dirty="0" smtClean="0"/>
              <a:t>8+ Stories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608" y="2224719"/>
            <a:ext cx="5372100" cy="35814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629" y="1332091"/>
            <a:ext cx="5965371" cy="4474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637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852" y="71441"/>
            <a:ext cx="11513712" cy="742948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z="4000" dirty="0" smtClean="0"/>
              <a:t>Urban Transit Center</a:t>
            </a:r>
            <a:endParaRPr lang="en-US" sz="3200" dirty="0"/>
          </a:p>
        </p:txBody>
      </p:sp>
      <p:sp>
        <p:nvSpPr>
          <p:cNvPr id="8" name="Content Placeholder 2"/>
          <p:cNvSpPr>
            <a:spLocks noGrp="1"/>
          </p:cNvSpPr>
          <p:nvPr>
            <p:ph idx="4294967295"/>
          </p:nvPr>
        </p:nvSpPr>
        <p:spPr>
          <a:xfrm>
            <a:off x="114513" y="885830"/>
            <a:ext cx="5834595" cy="4691063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z="2800" dirty="0" smtClean="0"/>
              <a:t>Outside ¼ mile of Metro:</a:t>
            </a:r>
          </a:p>
          <a:p>
            <a:pPr lvl="1"/>
            <a:r>
              <a:rPr lang="en-US" sz="2400" dirty="0" smtClean="0"/>
              <a:t>Minimum 1.4 FAR</a:t>
            </a:r>
          </a:p>
          <a:p>
            <a:pPr lvl="1"/>
            <a:r>
              <a:rPr lang="en-US" sz="2400" dirty="0" smtClean="0"/>
              <a:t>6+ Stories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6309" y="2416626"/>
            <a:ext cx="5094515" cy="339634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691"/>
          <a:stretch/>
        </p:blipFill>
        <p:spPr>
          <a:xfrm>
            <a:off x="7493044" y="1632856"/>
            <a:ext cx="4698956" cy="4180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702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852" y="354355"/>
            <a:ext cx="11513712" cy="742948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z="4000" dirty="0" smtClean="0"/>
              <a:t>Urban Mixed Use</a:t>
            </a:r>
            <a:endParaRPr lang="en-US" sz="32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6560" y="0"/>
            <a:ext cx="542544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1757016"/>
            <a:ext cx="6766560" cy="4020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046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852" y="71441"/>
            <a:ext cx="11513712" cy="742948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z="4000" dirty="0" smtClean="0"/>
              <a:t>Urban Employment</a:t>
            </a:r>
            <a:endParaRPr lang="en-US" sz="32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4294967295"/>
          </p:nvPr>
        </p:nvPicPr>
        <p:blipFill>
          <a:blip r:embed="rId3"/>
          <a:stretch>
            <a:fillRect/>
          </a:stretch>
        </p:blipFill>
        <p:spPr>
          <a:xfrm>
            <a:off x="1" y="2698223"/>
            <a:ext cx="6171320" cy="310293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1320" y="0"/>
            <a:ext cx="60206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309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852" y="71441"/>
            <a:ext cx="11513712" cy="742948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z="4000" dirty="0" smtClean="0"/>
              <a:t>Existing Housing Snapshot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670538"/>
            <a:ext cx="5440605" cy="4274529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z="2800" dirty="0"/>
              <a:t>From 1990 to 2017, 102,905 housing units were built </a:t>
            </a:r>
            <a:r>
              <a:rPr lang="en-US" sz="2800" dirty="0" smtClean="0"/>
              <a:t>in Loudoun</a:t>
            </a:r>
          </a:p>
          <a:p>
            <a:r>
              <a:rPr lang="en-US" sz="2800" dirty="0" smtClean="0"/>
              <a:t>Over </a:t>
            </a:r>
            <a:r>
              <a:rPr lang="en-US" sz="2800" dirty="0"/>
              <a:t>82% </a:t>
            </a:r>
            <a:r>
              <a:rPr lang="en-US" sz="2800" dirty="0" smtClean="0"/>
              <a:t>SFD </a:t>
            </a:r>
            <a:r>
              <a:rPr lang="en-US" sz="2800" dirty="0"/>
              <a:t>and SFA</a:t>
            </a:r>
          </a:p>
          <a:p>
            <a:r>
              <a:rPr lang="en-US" sz="2800" dirty="0"/>
              <a:t>80% have three or more bedrooms</a:t>
            </a:r>
          </a:p>
          <a:p>
            <a:r>
              <a:rPr lang="en-US" sz="2800" dirty="0" smtClean="0"/>
              <a:t>Studio </a:t>
            </a:r>
            <a:r>
              <a:rPr lang="en-US" sz="2800" dirty="0"/>
              <a:t>and one-bedroom </a:t>
            </a:r>
            <a:r>
              <a:rPr lang="en-US" sz="2800" dirty="0" smtClean="0"/>
              <a:t>MF is </a:t>
            </a:r>
            <a:r>
              <a:rPr lang="en-US" sz="2800" dirty="0"/>
              <a:t>less than </a:t>
            </a:r>
            <a:r>
              <a:rPr lang="en-US" sz="2800" dirty="0" smtClean="0"/>
              <a:t>6%</a:t>
            </a:r>
            <a:endParaRPr lang="en-US" sz="28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2948" y="1885950"/>
            <a:ext cx="7079052" cy="3843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911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852" y="71441"/>
            <a:ext cx="11513712" cy="742948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z="4000" dirty="0" smtClean="0"/>
              <a:t>2019 Comprehensive Plan Housing Approach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" y="814389"/>
            <a:ext cx="5112948" cy="5130679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z="2800" dirty="0" smtClean="0"/>
              <a:t>More </a:t>
            </a:r>
            <a:r>
              <a:rPr lang="en-US" sz="2800" dirty="0"/>
              <a:t>housing options through mixed-use, compact infill </a:t>
            </a:r>
            <a:r>
              <a:rPr lang="en-US" sz="2800" dirty="0" smtClean="0"/>
              <a:t>neighborhoods </a:t>
            </a:r>
            <a:r>
              <a:rPr lang="en-US" sz="2800" dirty="0"/>
              <a:t>and redevelopment.</a:t>
            </a:r>
          </a:p>
          <a:p>
            <a:r>
              <a:rPr lang="en-US" sz="2800" dirty="0" smtClean="0"/>
              <a:t>Flexible </a:t>
            </a:r>
            <a:r>
              <a:rPr lang="en-US" sz="2800" dirty="0"/>
              <a:t>land use policies, streamlined regulations and density </a:t>
            </a:r>
            <a:r>
              <a:rPr lang="en-US" sz="2800" dirty="0" smtClean="0"/>
              <a:t>bonuses</a:t>
            </a:r>
          </a:p>
          <a:p>
            <a:r>
              <a:rPr lang="en-US" sz="2800" dirty="0" smtClean="0"/>
              <a:t>Encourage smaller units</a:t>
            </a:r>
            <a:endParaRPr lang="en-US" sz="2800" dirty="0"/>
          </a:p>
          <a:p>
            <a:r>
              <a:rPr lang="en-US" sz="2800" dirty="0" smtClean="0"/>
              <a:t>Elimination of Density Cap in Urban areas</a:t>
            </a:r>
            <a:endParaRPr lang="en-US" sz="2800" dirty="0"/>
          </a:p>
          <a:p>
            <a:endParaRPr lang="en-US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8517" y="3103525"/>
            <a:ext cx="6783483" cy="2629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564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852" y="71441"/>
            <a:ext cx="11857148" cy="742948"/>
          </a:xfrm>
          <a:prstGeom prst="rect">
            <a:avLst/>
          </a:prstGeom>
        </p:spPr>
        <p:txBody>
          <a:bodyPr>
            <a:noAutofit/>
          </a:bodyPr>
          <a:lstStyle/>
          <a:p>
            <a:pPr algn="ctr"/>
            <a:r>
              <a:rPr lang="en-US" sz="4000" dirty="0" smtClean="0"/>
              <a:t>Residential Units Comparison to Market </a:t>
            </a:r>
            <a:r>
              <a:rPr lang="en-US" sz="4000" dirty="0" smtClean="0"/>
              <a:t>Demand (2021 – 2040)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334852" y="1389185"/>
            <a:ext cx="11390424" cy="4330376"/>
          </a:xfrm>
          <a:prstGeom prst="rect">
            <a:avLst/>
          </a:prstGeom>
        </p:spPr>
        <p:txBody>
          <a:bodyPr>
            <a:noAutofit/>
          </a:bodyPr>
          <a:lstStyle/>
          <a:p>
            <a:endParaRPr lang="en-US" sz="2800" dirty="0" smtClean="0"/>
          </a:p>
          <a:p>
            <a:endParaRPr lang="en-US" sz="2800" dirty="0"/>
          </a:p>
          <a:p>
            <a:endParaRPr lang="en-US" sz="2800" dirty="0" smtClean="0"/>
          </a:p>
          <a:p>
            <a:endParaRPr lang="en-US" sz="2800" dirty="0"/>
          </a:p>
          <a:p>
            <a:endParaRPr lang="en-US" sz="800" dirty="0" smtClean="0"/>
          </a:p>
          <a:p>
            <a:endParaRPr lang="en-US" sz="2800" dirty="0" smtClean="0"/>
          </a:p>
          <a:p>
            <a:r>
              <a:rPr lang="en-US" sz="2800" dirty="0" smtClean="0"/>
              <a:t>Previous </a:t>
            </a:r>
            <a:r>
              <a:rPr lang="en-US" sz="2800" dirty="0"/>
              <a:t>Plan </a:t>
            </a:r>
            <a:r>
              <a:rPr lang="en-US" sz="2800" dirty="0" smtClean="0"/>
              <a:t>accommodated ~49% of market demand</a:t>
            </a:r>
            <a:endParaRPr lang="en-US" sz="2800" dirty="0"/>
          </a:p>
          <a:p>
            <a:r>
              <a:rPr lang="en-US" sz="2800" dirty="0" smtClean="0"/>
              <a:t>2019 </a:t>
            </a:r>
            <a:r>
              <a:rPr lang="en-US" sz="2800" dirty="0"/>
              <a:t>Plan </a:t>
            </a:r>
            <a:r>
              <a:rPr lang="en-US" sz="2800" dirty="0" smtClean="0"/>
              <a:t>accommodates ~68% of market demand</a:t>
            </a:r>
            <a:endParaRPr lang="en-US" sz="2800" dirty="0" smtClean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1743539"/>
              </p:ext>
            </p:extLst>
          </p:nvPr>
        </p:nvGraphicFramePr>
        <p:xfrm>
          <a:off x="2202857" y="1635382"/>
          <a:ext cx="7654414" cy="2182760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2113380"/>
                <a:gridCol w="1387287"/>
                <a:gridCol w="1387287"/>
                <a:gridCol w="1383230"/>
                <a:gridCol w="1383230"/>
              </a:tblGrid>
              <a:tr h="353960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 smtClean="0">
                          <a:effectLst/>
                        </a:rPr>
                        <a:t> </a:t>
                      </a:r>
                      <a:r>
                        <a:rPr lang="en-US" sz="2000" b="1" i="0" dirty="0">
                          <a:effectLst/>
                        </a:rPr>
                        <a:t>Market </a:t>
                      </a:r>
                      <a:r>
                        <a:rPr lang="en-US" sz="2000" b="1" i="0" dirty="0" smtClean="0">
                          <a:effectLst/>
                        </a:rPr>
                        <a:t>Analysis </a:t>
                      </a:r>
                      <a:r>
                        <a:rPr lang="en-US" sz="2000" b="1" i="0" dirty="0">
                          <a:effectLst/>
                        </a:rPr>
                        <a:t>and </a:t>
                      </a:r>
                      <a:r>
                        <a:rPr lang="en-US" sz="2000" b="1" i="0" dirty="0" smtClean="0">
                          <a:effectLst/>
                        </a:rPr>
                        <a:t>Plan Comparisons </a:t>
                      </a:r>
                      <a:r>
                        <a:rPr lang="en-US" sz="2000" b="1" i="0" dirty="0">
                          <a:effectLst/>
                        </a:rPr>
                        <a:t>(2021 – 2040)</a:t>
                      </a:r>
                      <a:endParaRPr lang="en-US" sz="20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83169">
                <a:tc rowSpan="2"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>
                          <a:effectLst/>
                        </a:rPr>
                        <a:t> </a:t>
                      </a:r>
                      <a:endParaRPr lang="en-US" sz="20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4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>
                          <a:effectLst/>
                        </a:rPr>
                        <a:t>Housing Units</a:t>
                      </a:r>
                      <a:endParaRPr lang="en-US" sz="20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8316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>
                          <a:effectLst/>
                        </a:rPr>
                        <a:t>SFD</a:t>
                      </a:r>
                      <a:endParaRPr lang="en-US" sz="20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>
                          <a:effectLst/>
                        </a:rPr>
                        <a:t>SFA</a:t>
                      </a:r>
                      <a:endParaRPr lang="en-US" sz="20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>
                          <a:effectLst/>
                        </a:rPr>
                        <a:t>MF</a:t>
                      </a:r>
                      <a:endParaRPr lang="en-US" sz="20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>
                          <a:effectLst/>
                        </a:rPr>
                        <a:t>Total</a:t>
                      </a:r>
                      <a:endParaRPr lang="en-US" sz="20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83169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>
                          <a:effectLst/>
                        </a:rPr>
                        <a:t>Market Demand</a:t>
                      </a:r>
                      <a:endParaRPr lang="en-US" sz="20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>
                          <a:effectLst/>
                        </a:rPr>
                        <a:t>22,470</a:t>
                      </a:r>
                      <a:endParaRPr lang="en-US" sz="20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>
                          <a:effectLst/>
                        </a:rPr>
                        <a:t>18,760</a:t>
                      </a:r>
                      <a:endParaRPr lang="en-US" sz="20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>
                          <a:effectLst/>
                        </a:rPr>
                        <a:t>18,890</a:t>
                      </a:r>
                      <a:endParaRPr lang="en-US" sz="20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>
                          <a:effectLst/>
                        </a:rPr>
                        <a:t>60,120</a:t>
                      </a:r>
                      <a:endParaRPr lang="en-US" sz="20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283169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 smtClean="0">
                          <a:effectLst/>
                        </a:rPr>
                        <a:t>Previous Plan Forecast</a:t>
                      </a:r>
                      <a:endParaRPr lang="en-US" sz="20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 smtClean="0">
                          <a:effectLst/>
                        </a:rPr>
                        <a:t>10,510</a:t>
                      </a:r>
                      <a:endParaRPr lang="en-US" sz="20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 smtClean="0">
                          <a:effectLst/>
                        </a:rPr>
                        <a:t>4,140</a:t>
                      </a:r>
                      <a:endParaRPr lang="en-US" sz="20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 smtClean="0">
                          <a:effectLst/>
                        </a:rPr>
                        <a:t>14,810</a:t>
                      </a:r>
                      <a:endParaRPr lang="en-US" sz="20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 smtClean="0">
                          <a:effectLst/>
                        </a:rPr>
                        <a:t>29,460</a:t>
                      </a:r>
                      <a:endParaRPr lang="en-US" sz="20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283169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0" dirty="0" smtClean="0">
                          <a:effectLst/>
                        </a:rPr>
                        <a:t>2019 Plan Forecast</a:t>
                      </a:r>
                      <a:endParaRPr lang="en-US" sz="20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14,050</a:t>
                      </a:r>
                      <a:endParaRPr lang="en-US" sz="2000" b="1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9,580</a:t>
                      </a:r>
                      <a:endParaRPr lang="en-US" sz="2000" b="1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17,320</a:t>
                      </a:r>
                      <a:endParaRPr lang="en-US" sz="2000" b="1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40,950</a:t>
                      </a:r>
                      <a:endParaRPr lang="en-US" sz="2000" b="1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02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852" y="71441"/>
            <a:ext cx="11857148" cy="742948"/>
          </a:xfrm>
          <a:prstGeom prst="rect">
            <a:avLst/>
          </a:prstGeom>
        </p:spPr>
        <p:txBody>
          <a:bodyPr>
            <a:noAutofit/>
          </a:bodyPr>
          <a:lstStyle/>
          <a:p>
            <a:pPr algn="ctr"/>
            <a:r>
              <a:rPr lang="en-US" sz="4000" dirty="0" smtClean="0"/>
              <a:t>Residential Units Comparison to Market </a:t>
            </a:r>
            <a:r>
              <a:rPr lang="en-US" sz="4000" dirty="0" smtClean="0"/>
              <a:t>Demand (2021 – 2040)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334852" y="1389185"/>
            <a:ext cx="11390424" cy="4330376"/>
          </a:xfrm>
          <a:prstGeom prst="rect">
            <a:avLst/>
          </a:prstGeom>
        </p:spPr>
        <p:txBody>
          <a:bodyPr>
            <a:noAutofit/>
          </a:bodyPr>
          <a:lstStyle/>
          <a:p>
            <a:endParaRPr lang="en-US" sz="2800" dirty="0" smtClean="0"/>
          </a:p>
          <a:p>
            <a:endParaRPr lang="en-US" sz="2800" dirty="0"/>
          </a:p>
          <a:p>
            <a:endParaRPr lang="en-US" sz="2800" dirty="0" smtClean="0"/>
          </a:p>
          <a:p>
            <a:endParaRPr lang="en-US" sz="2800" dirty="0"/>
          </a:p>
          <a:p>
            <a:endParaRPr lang="en-US" sz="800" dirty="0" smtClean="0"/>
          </a:p>
          <a:p>
            <a:endParaRPr lang="en-US" sz="2800" dirty="0" smtClean="0"/>
          </a:p>
          <a:p>
            <a:r>
              <a:rPr lang="en-US" sz="2800" dirty="0" smtClean="0"/>
              <a:t>Previous </a:t>
            </a:r>
            <a:r>
              <a:rPr lang="en-US" sz="2800" dirty="0"/>
              <a:t>Plan </a:t>
            </a:r>
            <a:r>
              <a:rPr lang="en-US" sz="2800" dirty="0" smtClean="0"/>
              <a:t>accommodated ~49% of market demand</a:t>
            </a:r>
            <a:endParaRPr lang="en-US" sz="2800" dirty="0"/>
          </a:p>
          <a:p>
            <a:r>
              <a:rPr lang="en-US" sz="2800" dirty="0" smtClean="0"/>
              <a:t>2019 </a:t>
            </a:r>
            <a:r>
              <a:rPr lang="en-US" sz="2800" dirty="0"/>
              <a:t>Plan </a:t>
            </a:r>
            <a:r>
              <a:rPr lang="en-US" sz="2800" dirty="0" smtClean="0"/>
              <a:t>accommodates ~68% of market demand</a:t>
            </a:r>
            <a:endParaRPr lang="en-US" sz="2800" dirty="0" smtClean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1743539"/>
              </p:ext>
            </p:extLst>
          </p:nvPr>
        </p:nvGraphicFramePr>
        <p:xfrm>
          <a:off x="2202857" y="1635382"/>
          <a:ext cx="7654414" cy="2182760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2113380"/>
                <a:gridCol w="1387287"/>
                <a:gridCol w="1387287"/>
                <a:gridCol w="1383230"/>
                <a:gridCol w="1383230"/>
              </a:tblGrid>
              <a:tr h="353960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 smtClean="0">
                          <a:effectLst/>
                        </a:rPr>
                        <a:t> </a:t>
                      </a:r>
                      <a:r>
                        <a:rPr lang="en-US" sz="2000" b="1" i="0" dirty="0">
                          <a:effectLst/>
                        </a:rPr>
                        <a:t>Market </a:t>
                      </a:r>
                      <a:r>
                        <a:rPr lang="en-US" sz="2000" b="1" i="0" dirty="0" smtClean="0">
                          <a:effectLst/>
                        </a:rPr>
                        <a:t>Analysis </a:t>
                      </a:r>
                      <a:r>
                        <a:rPr lang="en-US" sz="2000" b="1" i="0" dirty="0">
                          <a:effectLst/>
                        </a:rPr>
                        <a:t>and </a:t>
                      </a:r>
                      <a:r>
                        <a:rPr lang="en-US" sz="2000" b="1" i="0" dirty="0" smtClean="0">
                          <a:effectLst/>
                        </a:rPr>
                        <a:t>Plan Comparisons </a:t>
                      </a:r>
                      <a:r>
                        <a:rPr lang="en-US" sz="2000" b="1" i="0" dirty="0">
                          <a:effectLst/>
                        </a:rPr>
                        <a:t>(2021 – 2040)</a:t>
                      </a:r>
                      <a:endParaRPr lang="en-US" sz="20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83169">
                <a:tc rowSpan="2"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>
                          <a:effectLst/>
                        </a:rPr>
                        <a:t> </a:t>
                      </a:r>
                      <a:endParaRPr lang="en-US" sz="20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4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>
                          <a:effectLst/>
                        </a:rPr>
                        <a:t>Housing Units</a:t>
                      </a:r>
                      <a:endParaRPr lang="en-US" sz="20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8316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>
                          <a:effectLst/>
                        </a:rPr>
                        <a:t>SFD</a:t>
                      </a:r>
                      <a:endParaRPr lang="en-US" sz="20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>
                          <a:effectLst/>
                        </a:rPr>
                        <a:t>SFA</a:t>
                      </a:r>
                      <a:endParaRPr lang="en-US" sz="20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>
                          <a:effectLst/>
                        </a:rPr>
                        <a:t>MF</a:t>
                      </a:r>
                      <a:endParaRPr lang="en-US" sz="20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>
                          <a:effectLst/>
                        </a:rPr>
                        <a:t>Total</a:t>
                      </a:r>
                      <a:endParaRPr lang="en-US" sz="20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83169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>
                          <a:effectLst/>
                        </a:rPr>
                        <a:t>Market Demand</a:t>
                      </a:r>
                      <a:endParaRPr lang="en-US" sz="20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>
                          <a:effectLst/>
                        </a:rPr>
                        <a:t>22,470</a:t>
                      </a:r>
                      <a:endParaRPr lang="en-US" sz="20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>
                          <a:effectLst/>
                        </a:rPr>
                        <a:t>18,760</a:t>
                      </a:r>
                      <a:endParaRPr lang="en-US" sz="20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>
                          <a:effectLst/>
                        </a:rPr>
                        <a:t>18,890</a:t>
                      </a:r>
                      <a:endParaRPr lang="en-US" sz="20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>
                          <a:effectLst/>
                        </a:rPr>
                        <a:t>60,120</a:t>
                      </a:r>
                      <a:endParaRPr lang="en-US" sz="20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283169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 smtClean="0">
                          <a:effectLst/>
                        </a:rPr>
                        <a:t>Previous Plan Forecast</a:t>
                      </a:r>
                      <a:endParaRPr lang="en-US" sz="20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 smtClean="0">
                          <a:effectLst/>
                        </a:rPr>
                        <a:t>10,510</a:t>
                      </a:r>
                      <a:endParaRPr lang="en-US" sz="20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 smtClean="0">
                          <a:effectLst/>
                        </a:rPr>
                        <a:t>4,140</a:t>
                      </a:r>
                      <a:endParaRPr lang="en-US" sz="20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 smtClean="0">
                          <a:effectLst/>
                        </a:rPr>
                        <a:t>14,810</a:t>
                      </a:r>
                      <a:endParaRPr lang="en-US" sz="20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 smtClean="0">
                          <a:effectLst/>
                        </a:rPr>
                        <a:t>29,460</a:t>
                      </a:r>
                      <a:endParaRPr lang="en-US" sz="20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283169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0" dirty="0" smtClean="0">
                          <a:effectLst/>
                        </a:rPr>
                        <a:t>2019 Plan Forecast</a:t>
                      </a:r>
                      <a:endParaRPr lang="en-US" sz="20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14,050</a:t>
                      </a:r>
                      <a:endParaRPr lang="en-US" sz="2000" b="1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9,580</a:t>
                      </a:r>
                      <a:endParaRPr lang="en-US" sz="2000" b="1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17,320</a:t>
                      </a:r>
                      <a:endParaRPr lang="en-US" sz="2000" b="1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40,950</a:t>
                      </a:r>
                      <a:endParaRPr lang="en-US" sz="2000" b="1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5393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554568904"/>
              </p:ext>
            </p:extLst>
          </p:nvPr>
        </p:nvGraphicFramePr>
        <p:xfrm>
          <a:off x="2006242" y="191632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52191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334852" y="985838"/>
            <a:ext cx="10515600" cy="4691063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US" sz="2800" dirty="0" smtClean="0"/>
          </a:p>
          <a:p>
            <a:pPr marL="0" indent="0" algn="ctr">
              <a:buNone/>
            </a:pPr>
            <a:endParaRPr lang="en-US" sz="2800" dirty="0"/>
          </a:p>
          <a:p>
            <a:pPr marL="0" indent="0" algn="ctr">
              <a:buNone/>
            </a:pPr>
            <a:endParaRPr lang="en-US" sz="2800" dirty="0" smtClean="0"/>
          </a:p>
          <a:p>
            <a:pPr marL="0" indent="0" algn="ctr">
              <a:buNone/>
            </a:pPr>
            <a:r>
              <a:rPr lang="en-US" sz="4400" dirty="0" smtClean="0"/>
              <a:t>QUESTIONS?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782488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 Title Sli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oard Room BOS PowerPoint Template Jan 2019_FINAL" id="{9BE4E399-F5EF-4411-AAB6-DF10D7C2D391}" vid="{B515C6D5-0E79-4C9C-9699-E2582D10F49A}"/>
    </a:ext>
  </a:extLst>
</a:theme>
</file>

<file path=ppt/theme/theme2.xml><?xml version="1.0" encoding="utf-8"?>
<a:theme xmlns:a="http://schemas.openxmlformats.org/drawingml/2006/main" name="Full Slide Im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oard Room BOS PowerPoint Template Jan 2019_FINAL" id="{9BE4E399-F5EF-4411-AAB6-DF10D7C2D391}" vid="{056FF620-7EC2-4A3E-8293-016D4724EE26}"/>
    </a:ext>
  </a:extLst>
</a:theme>
</file>

<file path=ppt/theme/theme3.xml><?xml version="1.0" encoding="utf-8"?>
<a:theme xmlns:a="http://schemas.openxmlformats.org/drawingml/2006/main" name="Basic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oard Room BOS PowerPoint Template Jan 2019_FINAL" id="{9BE4E399-F5EF-4411-AAB6-DF10D7C2D391}" vid="{5DC39639-B1E3-4BBE-AC20-447E35AF7FC5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Board Room BOS PowerPoint Template Jan 2019</Template>
  <TotalTime>6169</TotalTime>
  <Words>925</Words>
  <Application>Microsoft Office PowerPoint</Application>
  <PresentationFormat>Widescreen</PresentationFormat>
  <Paragraphs>190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16</vt:i4>
      </vt:variant>
    </vt:vector>
  </HeadingPairs>
  <TitlesOfParts>
    <vt:vector size="27" baseType="lpstr">
      <vt:lpstr>Arial</vt:lpstr>
      <vt:lpstr>Calibri</vt:lpstr>
      <vt:lpstr>Courier New</vt:lpstr>
      <vt:lpstr>Rockwell</vt:lpstr>
      <vt:lpstr>Segoe UI Historic</vt:lpstr>
      <vt:lpstr>Times New Roman</vt:lpstr>
      <vt:lpstr>Verdana</vt:lpstr>
      <vt:lpstr>Wingdings</vt:lpstr>
      <vt:lpstr>Presentation Title Slide</vt:lpstr>
      <vt:lpstr>Full Slide Image</vt:lpstr>
      <vt:lpstr>Basic Slides</vt:lpstr>
      <vt:lpstr>LOUDOUN COUNTY:  2019 Comprehensive Plan and Development  Around Future Silver Line Stations   </vt:lpstr>
      <vt:lpstr>Loudoun County 2019 Comprehensive Plan</vt:lpstr>
      <vt:lpstr>Key Concepts</vt:lpstr>
      <vt:lpstr>Policy Areas</vt:lpstr>
      <vt:lpstr>Urban Policy Area</vt:lpstr>
      <vt:lpstr>Urban Transit Center</vt:lpstr>
      <vt:lpstr>Urban Transit Center</vt:lpstr>
      <vt:lpstr>Urban Transit Center</vt:lpstr>
      <vt:lpstr>Urban Mixed Use</vt:lpstr>
      <vt:lpstr>Urban Employment</vt:lpstr>
      <vt:lpstr>Existing Housing Snapshot</vt:lpstr>
      <vt:lpstr>2019 Comprehensive Plan Housing Approach</vt:lpstr>
      <vt:lpstr>Residential Units Comparison to Market Demand (2021 – 2040)</vt:lpstr>
      <vt:lpstr>Residential Units Comparison to Market Demand (2021 – 2040)</vt:lpstr>
      <vt:lpstr>PowerPoint Presentation</vt:lpstr>
      <vt:lpstr>PowerPoint Presentation</vt:lpstr>
    </vt:vector>
  </TitlesOfParts>
  <Company>County of Loudoun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Title, Rockwell font, 40 pt.</dc:title>
  <dc:creator>Ray, Alaina</dc:creator>
  <cp:lastModifiedBy>Ray, Alaina</cp:lastModifiedBy>
  <cp:revision>115</cp:revision>
  <cp:lastPrinted>2019-04-03T16:40:06Z</cp:lastPrinted>
  <dcterms:created xsi:type="dcterms:W3CDTF">2019-02-26T19:25:37Z</dcterms:created>
  <dcterms:modified xsi:type="dcterms:W3CDTF">2019-10-15T18:51:42Z</dcterms:modified>
</cp:coreProperties>
</file>