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5143500" type="screen16x9"/>
  <p:notesSz cx="6858000" cy="9144000"/>
  <p:embeddedFontLst>
    <p:embeddedFont>
      <p:font typeface="Proxima Nova" panose="020B0604020202020204" charset="0"/>
      <p:regular r:id="rId25"/>
      <p:bold r:id="rId26"/>
      <p:italic r:id="rId27"/>
      <p:boldItalic r:id="rId28"/>
    </p:embeddedFont>
    <p:embeddedFont>
      <p:font typeface="Proxima Nova Semibold" panose="020B0604020202020204" charset="0"/>
      <p:regular r:id="rId29"/>
      <p:bold r:id="rId30"/>
      <p:italic r:id="rId31"/>
      <p:boldItalic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458">
          <p15:clr>
            <a:srgbClr val="9AA0A6"/>
          </p15:clr>
        </p15:guide>
        <p15:guide id="4" pos="2592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892"/>
    <p:restoredTop sz="96148"/>
  </p:normalViewPr>
  <p:slideViewPr>
    <p:cSldViewPr snapToGrid="0">
      <p:cViewPr varScale="1">
        <p:scale>
          <a:sx n="125" d="100"/>
          <a:sy n="125" d="100"/>
        </p:scale>
        <p:origin x="77" y="283"/>
      </p:cViewPr>
      <p:guideLst>
        <p:guide orient="horz" pos="1620"/>
        <p:guide pos="2880"/>
        <p:guide orient="horz" pos="458"/>
        <p:guide pos="259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5e4c15a72b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5e4c15a72b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6167dd44fa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6167dd44fa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3713a21dda0_0_2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3713a21dda0_0_2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713a21dda0_0_3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3713a21dda0_0_3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713a21dda0_0_3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713a21dda0_0_3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713a21dda0_0_3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3713a21dda0_0_3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7591b7908f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37591b7908f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7a867402eb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37a867402eb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7a867402eb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37a867402eb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713a21dda0_0_3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3713a21dda0_0_3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713a21dda0_0_3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3713a21dda0_0_3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3713a21dda0_0_3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3713a21dda0_0_3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3713a21dda0_0_4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3713a21dda0_0_4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713a21dda0_0_4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3713a21dda0_0_4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7591b7908f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37591b7908f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278d0f48490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278d0f48490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278d3fa1bac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278d3fa1bac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3713a21dda0_0_4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g3713a21dda0_0_4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364a62bbab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g364a62bbab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14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37591b7908f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3" name="Google Shape;253;g37591b7908f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616950e4c3_0_4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616950e4c3_0_4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dark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3.png"/><Relationship Id="rId7" Type="http://schemas.openxmlformats.org/officeDocument/2006/relationships/image" Target="../media/image10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10" Type="http://schemas.openxmlformats.org/officeDocument/2006/relationships/image" Target="../media/image13.gif"/><Relationship Id="rId4" Type="http://schemas.openxmlformats.org/officeDocument/2006/relationships/image" Target="../media/image4.png"/><Relationship Id="rId9" Type="http://schemas.openxmlformats.org/officeDocument/2006/relationships/image" Target="../media/image12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4.png"/><Relationship Id="rId9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3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 title="AdobeStock_193756848.jpeg"/>
          <p:cNvPicPr preferRelativeResize="0"/>
          <p:nvPr/>
        </p:nvPicPr>
        <p:blipFill rotWithShape="1">
          <a:blip r:embed="rId3">
            <a:alphaModFix/>
          </a:blip>
          <a:srcRect l="22610" t="18088" r="507" b="4011"/>
          <a:stretch/>
        </p:blipFill>
        <p:spPr>
          <a:xfrm>
            <a:off x="0" y="-72200"/>
            <a:ext cx="9144003" cy="5215699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3293400" y="3904477"/>
            <a:ext cx="5850600" cy="3258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2286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FY 2026 MARKETING ACTIVITY</a:t>
            </a:r>
            <a:endParaRPr>
              <a:solidFill>
                <a:srgbClr val="FFFFFF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5476525" y="4230277"/>
            <a:ext cx="3667500" cy="3258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228600" rIns="274300" bIns="2286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SEPTEMBER 16, 2025</a:t>
            </a:r>
            <a:endParaRPr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3293400" y="3128427"/>
            <a:ext cx="5850600" cy="7761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 CONNECTIONS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REGIONAL TDM MARKETING GROUP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" name="Text Box 5">
            <a:extLst>
              <a:ext uri="{FF2B5EF4-FFF2-40B4-BE49-F238E27FC236}">
                <a16:creationId xmlns:a16="http://schemas.microsoft.com/office/drawing/2014/main" id="{12FE29D7-4E76-6D95-693B-A304714816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9621" y="73090"/>
            <a:ext cx="894080" cy="330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6350" marR="0" algn="ctr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6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Item #4</a:t>
            </a:r>
            <a:endParaRPr lang="en-US" sz="1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556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4" title="AdobeStock_821363769.jpeg"/>
          <p:cNvPicPr preferRelativeResize="0"/>
          <p:nvPr/>
        </p:nvPicPr>
        <p:blipFill rotWithShape="1">
          <a:blip r:embed="rId3">
            <a:alphaModFix/>
          </a:blip>
          <a:srcRect l="32437" t="6068" r="23770"/>
          <a:stretch/>
        </p:blipFill>
        <p:spPr>
          <a:xfrm>
            <a:off x="5546200" y="0"/>
            <a:ext cx="3597798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609600" y="1529125"/>
            <a:ext cx="4037100" cy="317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Encourage alternatives to SOV commuting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Reduce vehicle trips and miles traveled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Reduce traffic congestion and improve </a:t>
            </a:r>
            <a:b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</a:b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air quality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4" name="Google Shape;64;p14"/>
          <p:cNvSpPr txBox="1"/>
          <p:nvPr/>
        </p:nvSpPr>
        <p:spPr>
          <a:xfrm>
            <a:off x="609600" y="0"/>
            <a:ext cx="4514700" cy="12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 CONNECTIONS PROGRAM OBJECTIVES</a:t>
            </a:r>
            <a:endParaRPr sz="26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556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5"/>
          <p:cNvSpPr txBox="1"/>
          <p:nvPr/>
        </p:nvSpPr>
        <p:spPr>
          <a:xfrm>
            <a:off x="609600" y="0"/>
            <a:ext cx="71223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FY26 MARKETING ACTIVITIES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FALL SCHEDULE</a:t>
            </a:r>
            <a:endParaRPr sz="1600">
              <a:solidFill>
                <a:schemeClr val="dk1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3" name="Google Shape;7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5"/>
          <p:cNvSpPr txBox="1"/>
          <p:nvPr/>
        </p:nvSpPr>
        <p:spPr>
          <a:xfrm>
            <a:off x="609600" y="1179712"/>
            <a:ext cx="6791100" cy="298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CommuterCash (DC Regional &amp; MDOT)</a:t>
            </a:r>
            <a:endParaRPr sz="15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Rideshare &amp; GRH Fall Campaigns</a:t>
            </a:r>
            <a:endParaRPr sz="15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 Call For Nominations Creative Development</a:t>
            </a:r>
            <a:br>
              <a:rPr lang="en" sz="15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</a:br>
            <a:br>
              <a:rPr lang="en" sz="15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</a:br>
            <a:r>
              <a:rPr lang="en" sz="15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Bike to Work Day Sponsor Drive</a:t>
            </a:r>
            <a:endParaRPr sz="15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Bike to W</a:t>
            </a:r>
            <a:r>
              <a:rPr lang="en-US" sz="15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o</a:t>
            </a:r>
            <a:r>
              <a:rPr lang="en" sz="15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rk Day New Website Development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" sz="10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Bike to Work Day Creative Development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" sz="10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goDMV Commuter Competition Sponsor Drive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" sz="10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goDMV Marketing Campaign Development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" sz="10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r>
              <a:rPr lang="en-US" sz="15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Rideshare &amp; GRH Spring Campaigns Creative Development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/>
          <p:nvPr/>
        </p:nvSpPr>
        <p:spPr>
          <a:xfrm>
            <a:off x="0" y="3253750"/>
            <a:ext cx="3922500" cy="776100"/>
          </a:xfrm>
          <a:prstGeom prst="rect">
            <a:avLst/>
          </a:prstGeom>
          <a:solidFill>
            <a:srgbClr val="002554">
              <a:alpha val="4525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COMMUTERCASH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80" name="Google Shape;80;p16"/>
          <p:cNvSpPr/>
          <p:nvPr/>
        </p:nvSpPr>
        <p:spPr>
          <a:xfrm>
            <a:off x="175" y="4466175"/>
            <a:ext cx="9144000" cy="6774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1" name="Google Shape;8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27950" y="282325"/>
            <a:ext cx="5888088" cy="29489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/>
          <p:nvPr/>
        </p:nvSpPr>
        <p:spPr>
          <a:xfrm>
            <a:off x="609600" y="0"/>
            <a:ext cx="64410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OBJECTIVES &amp; STRATEGY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89" name="Google Shape;8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7"/>
          <p:cNvSpPr txBox="1"/>
          <p:nvPr/>
        </p:nvSpPr>
        <p:spPr>
          <a:xfrm>
            <a:off x="487550" y="1188400"/>
            <a:ext cx="8046900" cy="34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175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roxima Nova"/>
              <a:buChar char="●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Budget: </a:t>
            </a: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lvl="1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Regional - $123,500</a:t>
            </a: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lvl="1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MDOT - $47,500</a:t>
            </a: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Encourage commuters to download and use the new CommuterCash app</a:t>
            </a: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92" name="Google Shape;92;p17"/>
          <p:cNvSpPr txBox="1"/>
          <p:nvPr/>
        </p:nvSpPr>
        <p:spPr>
          <a:xfrm>
            <a:off x="4572000" y="-15240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CommuterCash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REGIONAL MEDIA BUDGET (NET)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98" name="Google Shape;98;p18"/>
          <p:cNvSpPr txBox="1"/>
          <p:nvPr/>
        </p:nvSpPr>
        <p:spPr>
          <a:xfrm>
            <a:off x="609600" y="1248900"/>
            <a:ext cx="3063900" cy="34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Traditional Radio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Radio/Podcasting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Media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Total 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Added Value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6727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2740322" y="1248900"/>
            <a:ext cx="1161900" cy="27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$52,500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$30,702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$20,298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$20,000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$123,500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+$6,000</a:t>
            </a: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	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00" name="Google Shape;10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8"/>
          <p:cNvSpPr txBox="1"/>
          <p:nvPr/>
        </p:nvSpPr>
        <p:spPr>
          <a:xfrm>
            <a:off x="4572000" y="-15240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CommuterCash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03" name="Google Shape;103;p18" title="Points scored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73622" y="1020300"/>
            <a:ext cx="5317977" cy="32882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9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MDOT MEDIA BUDGET (NET)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09" name="Google Shape;109;p19"/>
          <p:cNvSpPr txBox="1"/>
          <p:nvPr/>
        </p:nvSpPr>
        <p:spPr>
          <a:xfrm>
            <a:off x="609600" y="1248900"/>
            <a:ext cx="2289000" cy="34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Radio/Podcasting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Media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Total 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6727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10" name="Google Shape;110;p19"/>
          <p:cNvSpPr txBox="1"/>
          <p:nvPr/>
        </p:nvSpPr>
        <p:spPr>
          <a:xfrm>
            <a:off x="2740322" y="1248900"/>
            <a:ext cx="1161900" cy="27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$21,500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$16,000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$10,000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$47,500	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11" name="Google Shape;11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9"/>
          <p:cNvSpPr txBox="1"/>
          <p:nvPr/>
        </p:nvSpPr>
        <p:spPr>
          <a:xfrm>
            <a:off x="4572000" y="-15240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CommuterCash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14" name="Google Shape;114;p19" title="Points scored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97422" y="1020300"/>
            <a:ext cx="5394177" cy="3335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0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CREATIVE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20" name="Google Shape;12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20"/>
          <p:cNvSpPr txBox="1"/>
          <p:nvPr/>
        </p:nvSpPr>
        <p:spPr>
          <a:xfrm>
            <a:off x="4572000" y="-15240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CommuterCash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23" name="Google Shape;123;p20" title="FY26_CommuterCash Banner Ads_FINAL_300x600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6050" y="1083450"/>
            <a:ext cx="1626900" cy="325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0" title="FY26_CommuterCash MDOT Banner Ads_FINAL_300x600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164925" y="1083450"/>
            <a:ext cx="1626900" cy="325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20" title="FY26_CommuterCash Banner Ads_FINAL_300x250.gif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883800" y="1083450"/>
            <a:ext cx="1864674" cy="15538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0" title="FY26_CommuterCash MDOT Banner Ads_FINAL_300x250.gif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883800" y="2773240"/>
            <a:ext cx="1875800" cy="1563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0" title="FY26_CommuterCash Banner Ads_FINAL_300x50.gif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851575" y="1943088"/>
            <a:ext cx="285750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0" title="FY26_CommuterCash MDOT Banner Ads_FINAL_300x50.gif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851575" y="2952738"/>
            <a:ext cx="2857500" cy="476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1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 ADS (REGIONAL)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34" name="Google Shape;13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1"/>
          <p:cNvSpPr txBox="1"/>
          <p:nvPr/>
        </p:nvSpPr>
        <p:spPr>
          <a:xfrm>
            <a:off x="4572000" y="-15240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CommuterCash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37" name="Google Shape;137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188" y="1049027"/>
            <a:ext cx="2616036" cy="1688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488739" y="1049027"/>
            <a:ext cx="2616025" cy="16882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4688" y="787650"/>
            <a:ext cx="2395125" cy="3946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251337" y="2707052"/>
            <a:ext cx="3091821" cy="1872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94188" y="2891477"/>
            <a:ext cx="2615986" cy="1688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2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 ADS (MDOT)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47" name="Google Shape;14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2"/>
          <p:cNvSpPr txBox="1"/>
          <p:nvPr/>
        </p:nvSpPr>
        <p:spPr>
          <a:xfrm>
            <a:off x="4572000" y="-15240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CommuterCash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50" name="Google Shape;150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3188" y="930098"/>
            <a:ext cx="2696326" cy="1724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70713" y="930098"/>
            <a:ext cx="2696326" cy="1724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78413" y="2827698"/>
            <a:ext cx="2696326" cy="1724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451913" y="2791598"/>
            <a:ext cx="3107644" cy="1861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2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295968" y="819573"/>
            <a:ext cx="2169614" cy="36377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Google Shape;159;p23"/>
          <p:cNvPicPr preferRelativeResize="0"/>
          <p:nvPr/>
        </p:nvPicPr>
        <p:blipFill rotWithShape="1">
          <a:blip r:embed="rId3">
            <a:alphaModFix/>
          </a:blip>
          <a:srcRect t="8158" b="8159"/>
          <a:stretch/>
        </p:blipFill>
        <p:spPr>
          <a:xfrm>
            <a:off x="0" y="-25450"/>
            <a:ext cx="9143997" cy="5092597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3"/>
          <p:cNvSpPr/>
          <p:nvPr/>
        </p:nvSpPr>
        <p:spPr>
          <a:xfrm>
            <a:off x="175" y="4466175"/>
            <a:ext cx="9144000" cy="6771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61" name="Google Shape;161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23"/>
          <p:cNvSpPr txBox="1"/>
          <p:nvPr/>
        </p:nvSpPr>
        <p:spPr>
          <a:xfrm>
            <a:off x="0" y="3334500"/>
            <a:ext cx="4873500" cy="7761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FALL UMBRELLA CAMPAIGN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4"/>
          <p:cNvSpPr txBox="1"/>
          <p:nvPr/>
        </p:nvSpPr>
        <p:spPr>
          <a:xfrm>
            <a:off x="609600" y="0"/>
            <a:ext cx="64410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OBJECTIVES &amp; STRATEGY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69" name="Google Shape;16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24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Fall Umbrella Campaign</a:t>
            </a:r>
            <a:endParaRPr sz="23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72" name="Google Shape;172;p24"/>
          <p:cNvSpPr txBox="1"/>
          <p:nvPr/>
        </p:nvSpPr>
        <p:spPr>
          <a:xfrm>
            <a:off x="487553" y="1188400"/>
            <a:ext cx="8023200" cy="287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25450" lvl="0" indent="-28575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budgets: 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01700" lvl="1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$642,960 (Total)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1358900" lvl="2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$371,555 for Rideshare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1358900" lvl="2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$247,655 for Guaranteed Ride Home - DC region 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1358900" lvl="2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$23,750 for Guaranteed Ride Home - Baltimore region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25450" lvl="0" indent="-28575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Objectives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869950" lvl="1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Encourage and increase alternative modes of travel, primarily carpool, on the days workers travel to their worksite(s)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869950" lvl="1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Encourage Guaranteed Ride Home registrations for those using alternatives to SOV commuting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5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 (NET)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Rideshare</a:t>
            </a: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78" name="Google Shape;178;p25"/>
          <p:cNvSpPr txBox="1"/>
          <p:nvPr/>
        </p:nvSpPr>
        <p:spPr>
          <a:xfrm>
            <a:off x="609600" y="1401300"/>
            <a:ext cx="2289000" cy="34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Traditional Radio</a:t>
            </a:r>
            <a:endParaRPr sz="1200" b="1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Radio/Podcasting</a:t>
            </a:r>
            <a:endParaRPr sz="1200" b="1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</a:t>
            </a:r>
            <a:endParaRPr sz="1200" b="1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Networks(Video)</a:t>
            </a:r>
            <a:endParaRPr sz="1200" b="1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Media</a:t>
            </a:r>
            <a:endParaRPr sz="1200" b="1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Total 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Value Added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6727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79" name="Google Shape;179;p25"/>
          <p:cNvSpPr txBox="1"/>
          <p:nvPr/>
        </p:nvSpPr>
        <p:spPr>
          <a:xfrm>
            <a:off x="2740322" y="1401300"/>
            <a:ext cx="1161900" cy="27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$124,355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$43,200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$108,000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$54,000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$42,000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$371,555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+$9,200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80" name="Google Shape;18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5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Fall Umbrella Campaign</a:t>
            </a:r>
            <a:endParaRPr sz="23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83" name="Google Shape;183;p25" title="Points scored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97422" y="1020300"/>
            <a:ext cx="5394177" cy="3335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6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 (NET)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Guaranteed Ride Home</a:t>
            </a: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89" name="Google Shape;18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26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Fall Umbrella Campaign</a:t>
            </a:r>
            <a:endParaRPr sz="23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92" name="Google Shape;192;p26"/>
          <p:cNvSpPr txBox="1"/>
          <p:nvPr/>
        </p:nvSpPr>
        <p:spPr>
          <a:xfrm>
            <a:off x="609600" y="1401300"/>
            <a:ext cx="2289000" cy="34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Traditional Radio</a:t>
            </a:r>
            <a:endParaRPr sz="1200" b="1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Radio/Podcasting</a:t>
            </a:r>
            <a:endParaRPr sz="1200" b="1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</a:t>
            </a:r>
            <a:endParaRPr sz="1200" b="1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Networks(Video)</a:t>
            </a:r>
            <a:endParaRPr sz="1200" b="1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Media</a:t>
            </a:r>
            <a:endParaRPr sz="1200" b="1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Total 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Value Added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6727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93" name="Google Shape;193;p26"/>
          <p:cNvSpPr txBox="1"/>
          <p:nvPr/>
        </p:nvSpPr>
        <p:spPr>
          <a:xfrm>
            <a:off x="2717130" y="1401300"/>
            <a:ext cx="1161900" cy="27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$82,855</a:t>
            </a:r>
            <a:endParaRPr sz="12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$28,800</a:t>
            </a:r>
            <a:endParaRPr sz="12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$72,000</a:t>
            </a:r>
            <a:endParaRPr sz="12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$36,000</a:t>
            </a:r>
            <a:endParaRPr sz="12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$28,000</a:t>
            </a:r>
            <a:endParaRPr sz="12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$247,655</a:t>
            </a:r>
            <a:endParaRPr sz="12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2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+$9,650</a:t>
            </a:r>
            <a:endParaRPr sz="12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94" name="Google Shape;194;p26" title="Points scored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97422" y="1020300"/>
            <a:ext cx="5394177" cy="3335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7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 (NET)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Guaranteed Ride Home - Baltimore</a:t>
            </a: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00" name="Google Shape;200;p27"/>
          <p:cNvSpPr txBox="1"/>
          <p:nvPr/>
        </p:nvSpPr>
        <p:spPr>
          <a:xfrm>
            <a:off x="609600" y="1477500"/>
            <a:ext cx="2289000" cy="34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Radio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Total 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6727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01" name="Google Shape;201;p27"/>
          <p:cNvSpPr txBox="1"/>
          <p:nvPr/>
        </p:nvSpPr>
        <p:spPr>
          <a:xfrm>
            <a:off x="2130722" y="1477500"/>
            <a:ext cx="1161900" cy="27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$13,750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$10,000	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$23,750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02" name="Google Shape;20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27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Fall Umbrella Campaign</a:t>
            </a:r>
            <a:endParaRPr sz="23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05" name="Google Shape;205;p27" title="Points scored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45022" y="1020300"/>
            <a:ext cx="5546577" cy="34296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8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CREATIVE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11" name="Google Shape;211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8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Fall Umbrella Campaign</a:t>
            </a:r>
            <a:endParaRPr sz="23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14" name="Google Shape;214;p28" title="COG 2025 RS Banner Ads Final_480x320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11135" y="867900"/>
            <a:ext cx="2504700" cy="166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28" title="COG 2025 GRH Banner Ads Final_480x320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611125" y="2786575"/>
            <a:ext cx="2504700" cy="166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28" title="COG 2025 GRH Banner Ads Final_320x250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481125" y="2795393"/>
            <a:ext cx="2137350" cy="166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28" title="COG 2025 RS Banner Ads Final_320x250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481125" y="867900"/>
            <a:ext cx="2137344" cy="1669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9"/>
          <p:cNvSpPr txBox="1"/>
          <p:nvPr/>
        </p:nvSpPr>
        <p:spPr>
          <a:xfrm>
            <a:off x="609600" y="791700"/>
            <a:ext cx="6910800" cy="30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Research &amp; Insights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2545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Market Research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882650" lvl="1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2022 </a:t>
            </a:r>
            <a:r>
              <a:rPr lang="en" i="1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State of the Commute</a:t>
            </a: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 </a:t>
            </a:r>
            <a:r>
              <a:rPr lang="en" i="1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Report</a:t>
            </a:r>
            <a:endParaRPr i="1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882650" lvl="1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Trends research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882650" lvl="1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Stakeholder survey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882650" lvl="1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Brain behavior research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Concept Development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2545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Design GRH logo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254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Develop new creative concepts for Spring 2026 campaign (Ridesharing &amp; GRH)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254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Refine selected concepts for final review &amp; approval</a:t>
            </a:r>
            <a:endParaRPr strike="sngStrike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2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23" name="Google Shape;223;p29"/>
          <p:cNvSpPr txBox="1"/>
          <p:nvPr/>
        </p:nvSpPr>
        <p:spPr>
          <a:xfrm>
            <a:off x="609600" y="0"/>
            <a:ext cx="47370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SPRING UMBRELLA CAMPAIGN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24" name="Google Shape;224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0"/>
          <p:cNvSpPr txBox="1"/>
          <p:nvPr/>
        </p:nvSpPr>
        <p:spPr>
          <a:xfrm>
            <a:off x="609600" y="936125"/>
            <a:ext cx="8058000" cy="317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12750" marR="351790" lvl="0" indent="-28575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 2026 Creative Concept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35179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31" name="Google Shape;231;p30"/>
          <p:cNvSpPr txBox="1"/>
          <p:nvPr/>
        </p:nvSpPr>
        <p:spPr>
          <a:xfrm>
            <a:off x="6096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32" name="Google Shape;232;p30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33" name="Google Shape;233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1"/>
          <p:cNvSpPr txBox="1"/>
          <p:nvPr/>
        </p:nvSpPr>
        <p:spPr>
          <a:xfrm>
            <a:off x="609600" y="783725"/>
            <a:ext cx="7914900" cy="39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Goals: Combine broad reach with targeted campaigns to connect with the right people at the right time</a:t>
            </a:r>
            <a:b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</a:b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Approach: Use multiple touchpoints throughout the day to meet audiences where they already are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Channels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318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Radio → Broad reach during key times (e.g., commute)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318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Display → Data-driven targeting; ads follow people, not sites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318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→ video/audio; reach cord-cutters on demand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318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Audio/Podcasts → One-to-one listening; highly engaged audience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318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→ Targeted ads within favorite platforms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Strategy in Action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Char char="●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Morning → Radio, playlists, podcasts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Char char="●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Daytime → Display, social, news, sports, weather, traffic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Char char="●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Evening → Streaming, podcasts, social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➡️ Integrated channels = consistent message, stronger awareness, more registrations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8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40" name="Google Shape;240;p31"/>
          <p:cNvSpPr txBox="1"/>
          <p:nvPr/>
        </p:nvSpPr>
        <p:spPr>
          <a:xfrm>
            <a:off x="609600" y="0"/>
            <a:ext cx="70089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BUYING STRATEGY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41" name="Google Shape;24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31"/>
          <p:cNvPicPr preferRelativeResize="0"/>
          <p:nvPr/>
        </p:nvPicPr>
        <p:blipFill rotWithShape="1">
          <a:blip r:embed="rId4">
            <a:alphaModFix/>
          </a:blip>
          <a:srcRect t="10826" b="8677"/>
          <a:stretch/>
        </p:blipFill>
        <p:spPr>
          <a:xfrm>
            <a:off x="6757825" y="4624025"/>
            <a:ext cx="2157150" cy="327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32"/>
          <p:cNvSpPr txBox="1"/>
          <p:nvPr/>
        </p:nvSpPr>
        <p:spPr>
          <a:xfrm>
            <a:off x="609600" y="631325"/>
            <a:ext cx="7996500" cy="30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3180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Implement enhanced tracking on the Commuter Connections website to build on existing ad performance data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318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Capture deeper engagement insights across channels (social, display, CTV, audio, etc.)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318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Leverage real-time data to further optimize performance and ROI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318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Pinpoint tactics to most effectively reach regional commuters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48" name="Google Shape;248;p32"/>
          <p:cNvSpPr txBox="1"/>
          <p:nvPr/>
        </p:nvSpPr>
        <p:spPr>
          <a:xfrm>
            <a:off x="609600" y="0"/>
            <a:ext cx="70089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PIXEL TRACKING INITIATIVE</a:t>
            </a:r>
            <a:endParaRPr sz="2200" b="1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49" name="Google Shape;249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32"/>
          <p:cNvPicPr preferRelativeResize="0"/>
          <p:nvPr/>
        </p:nvPicPr>
        <p:blipFill rotWithShape="1">
          <a:blip r:embed="rId4">
            <a:alphaModFix/>
          </a:blip>
          <a:srcRect t="10826" b="8677"/>
          <a:stretch/>
        </p:blipFill>
        <p:spPr>
          <a:xfrm>
            <a:off x="6757825" y="4624025"/>
            <a:ext cx="2157150" cy="327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33"/>
          <p:cNvSpPr txBox="1"/>
          <p:nvPr/>
        </p:nvSpPr>
        <p:spPr>
          <a:xfrm>
            <a:off x="609600" y="783725"/>
            <a:ext cx="7198500" cy="30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accent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Bike to Work Day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3180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Sponsor Drive: Sept. 2025 – Jan. 2026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318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Deadline: Jan. 30, 2026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318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Goal: $63,000 - cash sponsors only (exception: bike raffle donors) 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300" dirty="0" err="1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goDMV</a:t>
            </a: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 Commuter Competition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3180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Sponsor Drive: Sept.– Nov. 2025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318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Deadline: Nov. 26, 2025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318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0000"/>
              <a:buFont typeface="Arial" panose="020B0604020202020204" pitchFamily="34" charset="0"/>
              <a:buChar char="•"/>
            </a:pPr>
            <a:r>
              <a:rPr lang="en" sz="13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In-kind sponsors only</a:t>
            </a:r>
            <a:endParaRPr sz="13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600" dirty="0">
              <a:solidFill>
                <a:schemeClr val="accent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56" name="Google Shape;256;p33"/>
          <p:cNvSpPr txBox="1"/>
          <p:nvPr/>
        </p:nvSpPr>
        <p:spPr>
          <a:xfrm>
            <a:off x="609600" y="0"/>
            <a:ext cx="47031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SPONSOR DRIVES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57" name="Google Shape;257;p33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58" name="Google Shape;258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33"/>
          <p:cNvPicPr preferRelativeResize="0"/>
          <p:nvPr/>
        </p:nvPicPr>
        <p:blipFill rotWithShape="1">
          <a:blip r:embed="rId4">
            <a:alphaModFix/>
          </a:blip>
          <a:srcRect t="10826" b="8677"/>
          <a:stretch/>
        </p:blipFill>
        <p:spPr>
          <a:xfrm>
            <a:off x="6757825" y="4624025"/>
            <a:ext cx="2157150" cy="327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p34" title="AdobeStock_193756848.jpeg"/>
          <p:cNvPicPr preferRelativeResize="0"/>
          <p:nvPr/>
        </p:nvPicPr>
        <p:blipFill rotWithShape="1">
          <a:blip r:embed="rId3">
            <a:alphaModFix/>
          </a:blip>
          <a:srcRect l="22610" t="18088" r="507" b="4011"/>
          <a:stretch/>
        </p:blipFill>
        <p:spPr>
          <a:xfrm>
            <a:off x="0" y="-72200"/>
            <a:ext cx="9144003" cy="5215699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34"/>
          <p:cNvSpPr/>
          <p:nvPr/>
        </p:nvSpPr>
        <p:spPr>
          <a:xfrm>
            <a:off x="175" y="4423825"/>
            <a:ext cx="9144000" cy="7194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66" name="Google Shape;266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34"/>
          <p:cNvSpPr txBox="1"/>
          <p:nvPr/>
        </p:nvSpPr>
        <p:spPr>
          <a:xfrm>
            <a:off x="6291523" y="3408650"/>
            <a:ext cx="2850600" cy="5493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THANK YOU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689</Words>
  <Application>Microsoft Office PowerPoint</Application>
  <PresentationFormat>On-screen Show (16:9)</PresentationFormat>
  <Paragraphs>178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Proxima Nova Semibold</vt:lpstr>
      <vt:lpstr>Calibri</vt:lpstr>
      <vt:lpstr>Proxima Nova</vt:lpstr>
      <vt:lpstr>Simple Dark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Douglas Franklin</cp:lastModifiedBy>
  <cp:revision>5</cp:revision>
  <dcterms:modified xsi:type="dcterms:W3CDTF">2025-09-08T18:58:52Z</dcterms:modified>
</cp:coreProperties>
</file>