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9144000" cy="5143500" type="screen16x9"/>
  <p:notesSz cx="6858000" cy="9144000"/>
  <p:embeddedFontLst>
    <p:embeddedFont>
      <p:font typeface="Proxima Nova" panose="020B0604020202020204" charset="0"/>
      <p:regular r:id="rId27"/>
      <p:bold r:id="rId28"/>
      <p:italic r:id="rId29"/>
      <p:boldItalic r:id="rId30"/>
    </p:embeddedFont>
    <p:embeddedFont>
      <p:font typeface="Proxima Nova Semibold" panose="020B0604020202020204" charset="0"/>
      <p:regular r:id="rId31"/>
      <p:bold r:id="rId32"/>
      <p:italic r:id="rId33"/>
      <p:boldItalic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58">
          <p15:clr>
            <a:srgbClr val="9AA0A6"/>
          </p15:clr>
        </p15:guide>
        <p15:guide id="4" pos="2592">
          <p15:clr>
            <a:srgbClr val="9AA0A6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k Wirth" initials="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74935"/>
  </p:normalViewPr>
  <p:slideViewPr>
    <p:cSldViewPr snapToGrid="0">
      <p:cViewPr varScale="1">
        <p:scale>
          <a:sx n="94" d="100"/>
          <a:sy n="94" d="100"/>
        </p:scale>
        <p:origin x="418" y="82"/>
      </p:cViewPr>
      <p:guideLst>
        <p:guide orient="horz" pos="1620"/>
        <p:guide pos="2880"/>
        <p:guide orient="horz" pos="458"/>
        <p:guide pos="25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5-12-09T17:59:36.393" idx="1">
    <p:pos x="6000" y="0"/>
    <p:text>Doug we should include any final numbers or notable sponsors on this slide.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5-12-09T18:06:46.420" idx="2">
    <p:pos x="6000" y="0"/>
    <p:text>Doug, maybe this slide gets updated with some dollars secured to date in January?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aeb9599ff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aeb9599ff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5e4c15a72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5e4c15a72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167dd44f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167dd44fa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86111d8930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86111d8930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86111d8930_0_1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86111d8930_0_1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86111d8930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386111d8930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ac6a16f36e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ac6a16f36e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86111d8930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86111d8930_0_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86111d8930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86111d8930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a8157799c5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a8157799c5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b11de275e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b11de275e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713a21dda0_0_3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3713a21dda0_0_3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713a21dda0_0_3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3713a21dda0_0_3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713a21dda0_0_4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3713a21dda0_0_4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713a21dda0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" name="Google Shape;208;g3713a21dda0_0_4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86111d8930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386111d8930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rgbClr val="9900FF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86111d8930_0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386111d8930_0_2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rgbClr val="9900FF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37591b7908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37591b7908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b11de275e4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3b11de275e4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86111d89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386111d89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86111d893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386111d893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386111d893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386111d893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ac6a16f36e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ac6a16f36e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3aeb9599fff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3aeb9599fff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comments" Target="../comments/comment1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g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comments" Target="../comments/comment2.xml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jp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AdobeStock_239239685.jpeg"/>
          <p:cNvPicPr preferRelativeResize="0"/>
          <p:nvPr/>
        </p:nvPicPr>
        <p:blipFill rotWithShape="1">
          <a:blip r:embed="rId3">
            <a:alphaModFix/>
          </a:blip>
          <a:srcRect l="13919" t="20226" b="6168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293400" y="3904477"/>
            <a:ext cx="58506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2286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FY 2026 MARKETING ACTIVITY</a:t>
            </a:r>
            <a:endParaRPr>
              <a:solidFill>
                <a:srgbClr val="FFFFFF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3293400" y="3128427"/>
            <a:ext cx="58506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TDM MARKETING GROUP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6975975" y="4230275"/>
            <a:ext cx="21681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228600" rIns="274300" bIns="2286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JANUARY 20, 2026</a:t>
            </a:r>
            <a:endParaRPr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47F4CA-3DA1-99DD-75DA-1851FA28EF4D}"/>
              </a:ext>
            </a:extLst>
          </p:cNvPr>
          <p:cNvSpPr txBox="1"/>
          <p:nvPr/>
        </p:nvSpPr>
        <p:spPr>
          <a:xfrm>
            <a:off x="7986547" y="204927"/>
            <a:ext cx="8980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Item #2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 title="AdobeStock_171896576.jpeg"/>
          <p:cNvPicPr preferRelativeResize="0"/>
          <p:nvPr/>
        </p:nvPicPr>
        <p:blipFill rotWithShape="1">
          <a:blip r:embed="rId3">
            <a:alphaModFix/>
          </a:blip>
          <a:srcRect l="42977" r="10332"/>
          <a:stretch/>
        </p:blipFill>
        <p:spPr>
          <a:xfrm>
            <a:off x="5546200" y="0"/>
            <a:ext cx="3597798" cy="514350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609600" y="1529125"/>
            <a:ext cx="40371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alternatives to SOV commuting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vehicle trips and miles traveled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traffic congestion and improve </a:t>
            </a:r>
            <a:b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air quality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09600" y="0"/>
            <a:ext cx="4514700" cy="12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 PROGRAM OBJECTIVES</a:t>
            </a:r>
            <a:endParaRPr sz="26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609600" y="0"/>
            <a:ext cx="71223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FY26 MARKETING ACTIVITIES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WINTER/SPRING SCHEDULE</a:t>
            </a:r>
            <a:endParaRPr sz="1600">
              <a:solidFill>
                <a:schemeClr val="dk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609600" y="1152000"/>
            <a:ext cx="6791100" cy="3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Commuter Competition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Rideshare &amp; GRH Spring Campaigns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lvl="0">
              <a:lnSpc>
                <a:spcPct val="115000"/>
              </a:lnSpc>
              <a:spcBef>
                <a:spcPts val="1000"/>
              </a:spcBef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 title="AdobeStock_282853601.jpeg"/>
          <p:cNvPicPr preferRelativeResize="0"/>
          <p:nvPr/>
        </p:nvPicPr>
        <p:blipFill rotWithShape="1">
          <a:blip r:embed="rId3">
            <a:alphaModFix/>
          </a:blip>
          <a:srcRect l="4718" t="23564" r="4718"/>
          <a:stretch/>
        </p:blipFill>
        <p:spPr>
          <a:xfrm>
            <a:off x="174" y="-28200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0" y="3388075"/>
            <a:ext cx="61611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COMMUTER COMPETITION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1" name="Google Shape;81;p16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624325" y="-152400"/>
            <a:ext cx="47031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7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Competition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7"/>
          <p:cNvSpPr txBox="1"/>
          <p:nvPr/>
        </p:nvSpPr>
        <p:spPr>
          <a:xfrm>
            <a:off x="624325" y="955850"/>
            <a:ext cx="7682700" cy="20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Budget: 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$47,500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Objective: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just" rtl="0">
              <a:lnSpc>
                <a:spcPct val="105454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Generate awareness of the goDMV Commuter Competition.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commuters to join by downloading the CommuterCash app and opt-in to the goDMV Commuter Competition.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D6B56-8771-7035-5A0D-FF1A95FDB7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2043" y="2903982"/>
            <a:ext cx="2743200" cy="115366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goDMV MEDIA BUDGET 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609600" y="12489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 Ads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Text Messaging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2283122" y="12489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$24,000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$23,000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$47,500	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8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Competition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4" name="Google Shape;104;p18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97422" y="1020300"/>
            <a:ext cx="5394177" cy="3335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9"/>
          <p:cNvSpPr txBox="1"/>
          <p:nvPr/>
        </p:nvSpPr>
        <p:spPr>
          <a:xfrm>
            <a:off x="624325" y="-152400"/>
            <a:ext cx="47031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DRIVE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0" name="Google Shape;110;p19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1" name="Google Shape;11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9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goDMV Competition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3" name="Google Shape;11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9"/>
          <p:cNvSpPr txBox="1"/>
          <p:nvPr/>
        </p:nvSpPr>
        <p:spPr>
          <a:xfrm>
            <a:off x="536124" y="1086800"/>
            <a:ext cx="2835726" cy="1908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600"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Solicitation: Sept.– Nov. 2025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Deadline: Nov. 26, 2025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In-kind sponsors only</a:t>
            </a:r>
            <a:endParaRPr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024CF9-C9A7-A5A6-F39C-10A67BA64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323" y="1086800"/>
            <a:ext cx="4572000" cy="30371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2" title="AdobeStock_469999830.jpeg"/>
          <p:cNvPicPr preferRelativeResize="0"/>
          <p:nvPr/>
        </p:nvPicPr>
        <p:blipFill rotWithShape="1">
          <a:blip r:embed="rId3">
            <a:alphaModFix/>
          </a:blip>
          <a:srcRect t="15668"/>
          <a:stretch/>
        </p:blipFill>
        <p:spPr>
          <a:xfrm>
            <a:off x="174" y="-282000"/>
            <a:ext cx="9144003" cy="5143502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2"/>
          <p:cNvSpPr txBox="1"/>
          <p:nvPr/>
        </p:nvSpPr>
        <p:spPr>
          <a:xfrm>
            <a:off x="0" y="3375865"/>
            <a:ext cx="61611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 CONCEPTS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39" name="Google Shape;139;p22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0" name="Google Shape;14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/>
          <p:nvPr/>
        </p:nvSpPr>
        <p:spPr>
          <a:xfrm>
            <a:off x="609600" y="-169370"/>
            <a:ext cx="68712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RIDESHARE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48" name="Google Shape;14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3220" y="905454"/>
            <a:ext cx="2803656" cy="3649637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51" name="Google Shape;151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77125" y="905454"/>
            <a:ext cx="2803649" cy="364965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52" name="Google Shape;152;p23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 txBox="1"/>
          <p:nvPr/>
        </p:nvSpPr>
        <p:spPr>
          <a:xfrm>
            <a:off x="609600" y="-169370"/>
            <a:ext cx="68712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GUARANTEED RIDE HOME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63200" y="867900"/>
            <a:ext cx="2826775" cy="365324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pic>
        <p:nvPicPr>
          <p:cNvPr id="162" name="Google Shape;162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54025" y="867900"/>
            <a:ext cx="2826775" cy="3653245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63" name="Google Shape;163;p24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5"/>
          <p:cNvSpPr txBox="1"/>
          <p:nvPr/>
        </p:nvSpPr>
        <p:spPr>
          <a:xfrm>
            <a:off x="609600" y="-160456"/>
            <a:ext cx="68712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 LOGO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0" name="Google Shape;17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3" name="Google Shape;173;p25" title="COG GRH Logo Concepts_FINAL_4C_with tagline.jpg"/>
          <p:cNvPicPr preferRelativeResize="0">
            <a:picLocks noChangeAspect="1"/>
          </p:cNvPicPr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76800" y="1684810"/>
            <a:ext cx="3657600" cy="1902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5" title="COG GRH Logo Concepts_FINAL_4C.jpg"/>
          <p:cNvPicPr preferRelativeResize="0">
            <a:picLocks noChangeAspect="1"/>
          </p:cNvPicPr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3079" y="1684810"/>
            <a:ext cx="3657600" cy="14941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6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0" name="Google Shape;180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3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87550" y="967850"/>
            <a:ext cx="8046900" cy="35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budgets: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○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$642,960 (Total)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$371,526 for Rideshare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$247,684 for Guaranteed Ride Home - DC region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$23,750 for Guaranteed Ride Home - Baltimore region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marR="355600" lvl="1" indent="-330200">
              <a:lnSpc>
                <a:spcPct val="115000"/>
              </a:lnSpc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-US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mode shift from SOV commuting to carpooling</a:t>
            </a:r>
          </a:p>
          <a:p>
            <a:pPr marL="914400" marR="355600" lvl="1" indent="-330200">
              <a:lnSpc>
                <a:spcPct val="115000"/>
              </a:lnSpc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-US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Facilitate carpooling with free ridematching services</a:t>
            </a:r>
          </a:p>
          <a:p>
            <a:pPr marL="914400" marR="355600" lvl="1" indent="-330200">
              <a:lnSpc>
                <a:spcPct val="115000"/>
              </a:lnSpc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-US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mode shift to all non-SOV methods and maintain such behavior by providing free GRH support services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Rideshare</a:t>
            </a:r>
            <a:endParaRPr sz="18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Networks (Video)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Value Added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2740322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$128,526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$35,000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$109,000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$55,000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$44,000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$371,526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+$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1" name="Google Shape;19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4" name="Google Shape;194;p27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4622" y="1020300"/>
            <a:ext cx="4936977" cy="3052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8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0" name="Google Shape;20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8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Networks (Video)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Value Added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3" name="Google Shape;203;p28"/>
          <p:cNvSpPr txBox="1"/>
          <p:nvPr/>
        </p:nvSpPr>
        <p:spPr>
          <a:xfrm>
            <a:off x="2664122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$77,684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$25,000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$75,000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$30,000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$247,684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+$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4" name="Google Shape;204;p28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5" name="Google Shape;205;p28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8422" y="1020300"/>
            <a:ext cx="5013177" cy="3099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9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 - Baltimore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609600" y="14775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 Ads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2122272" y="14775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$14,750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$9,000	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$23,750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3" name="Google Shape;21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9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6" name="Google Shape;216;p29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36572" y="1020300"/>
            <a:ext cx="5555028" cy="34348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0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22" name="Google Shape;22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0" title="Largo_Kettering_ Perrywood 2025 BTWD Pit Stop.JPG"/>
          <p:cNvPicPr preferRelativeResize="0"/>
          <p:nvPr/>
        </p:nvPicPr>
        <p:blipFill rotWithShape="1">
          <a:blip r:embed="rId5">
            <a:alphaModFix/>
          </a:blip>
          <a:srcRect t="2807" b="4830"/>
          <a:stretch/>
        </p:blipFill>
        <p:spPr>
          <a:xfrm>
            <a:off x="0" y="0"/>
            <a:ext cx="9144003" cy="4466176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30"/>
          <p:cNvSpPr txBox="1"/>
          <p:nvPr/>
        </p:nvSpPr>
        <p:spPr>
          <a:xfrm>
            <a:off x="0" y="3406150"/>
            <a:ext cx="39357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2026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1"/>
          <p:cNvSpPr txBox="1"/>
          <p:nvPr/>
        </p:nvSpPr>
        <p:spPr>
          <a:xfrm>
            <a:off x="609600" y="0"/>
            <a:ext cx="4806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CREATIVE CONCEPT</a:t>
            </a:r>
            <a:endParaRPr sz="2200" b="1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31" name="Google Shape;23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1" title="BTWD_2026_White Logo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25" y="145031"/>
            <a:ext cx="2017398" cy="961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47EB7C-B5EC-FD08-D85A-A9094EC86A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6866" y="1047613"/>
            <a:ext cx="2826327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2"/>
          <p:cNvSpPr txBox="1"/>
          <p:nvPr/>
        </p:nvSpPr>
        <p:spPr>
          <a:xfrm>
            <a:off x="609600" y="783725"/>
            <a:ext cx="71985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600"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Solicitation: Sept. 2025 – Jan. 2026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Deadline: Jan. 30, 2026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1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Cash sponsors </a:t>
            </a:r>
          </a:p>
          <a:p>
            <a:pPr marL="457200" lvl="6" indent="-330200">
              <a:lnSpc>
                <a:spcPct val="115000"/>
              </a:lnSpc>
              <a:buClr>
                <a:schemeClr val="dk1"/>
              </a:buClr>
              <a:buSzPts val="1600"/>
              <a:buChar char="●"/>
            </a:pPr>
            <a:r>
              <a:rPr lang="en-US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I</a:t>
            </a: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n-kind bike raffle donations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600" dirty="0">
              <a:solidFill>
                <a:schemeClr val="accent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39" name="Google Shape;239;p32"/>
          <p:cNvSpPr txBox="1"/>
          <p:nvPr/>
        </p:nvSpPr>
        <p:spPr>
          <a:xfrm>
            <a:off x="609600" y="0"/>
            <a:ext cx="47031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SPONSOR DRIVE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0" name="Google Shape;240;p32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1" name="Google Shape;24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2" title="BTWD_2026_White Logo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25" y="145031"/>
            <a:ext cx="2017398" cy="961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 txBox="1"/>
          <p:nvPr/>
        </p:nvSpPr>
        <p:spPr>
          <a:xfrm>
            <a:off x="609600" y="0"/>
            <a:ext cx="47031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NEW WEBSITE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50" name="Google Shape;250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33" title="BTWD_2026_White Logo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25" y="145031"/>
            <a:ext cx="2017398" cy="961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26714" y="276225"/>
            <a:ext cx="3290575" cy="469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4"/>
          <p:cNvSpPr txBox="1"/>
          <p:nvPr/>
        </p:nvSpPr>
        <p:spPr>
          <a:xfrm>
            <a:off x="5810100" y="3253750"/>
            <a:ext cx="33339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59" name="Google Shape;259;p34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60" name="Google Shape;260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5"/>
          <p:cNvSpPr txBox="1"/>
          <p:nvPr/>
        </p:nvSpPr>
        <p:spPr>
          <a:xfrm>
            <a:off x="609600" y="1088525"/>
            <a:ext cx="72471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Objectives: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marR="351790" lvl="1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Develop a theme (concept) for the FY26 Awards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marR="351790" lvl="1" indent="-330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Promote awards winners</a:t>
            </a:r>
            <a:endParaRPr sz="21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budget: $7,315</a:t>
            </a: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67" name="Google Shape;267;p35"/>
          <p:cNvSpPr txBox="1"/>
          <p:nvPr/>
        </p:nvSpPr>
        <p:spPr>
          <a:xfrm>
            <a:off x="6096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</a:p>
        </p:txBody>
      </p:sp>
      <p:sp>
        <p:nvSpPr>
          <p:cNvPr id="268" name="Google Shape;268;p35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69" name="Google Shape;26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6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CONCEPT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76" name="Google Shape;276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6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3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79" name="Google Shape;279;p36" title="COG Emp Awards 2026 Concepts_FINAL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91250" y="1020300"/>
            <a:ext cx="5459340" cy="3532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oogle Shape;28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7800" y="940851"/>
            <a:ext cx="4085850" cy="22605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85" name="Google Shape;285;p37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POSTCARD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86" name="Google Shape;286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3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89" name="Google Shape;289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783071" y="1519675"/>
            <a:ext cx="5402201" cy="2988775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38" title="AdobeStock_239239685.jpeg"/>
          <p:cNvPicPr preferRelativeResize="0"/>
          <p:nvPr/>
        </p:nvPicPr>
        <p:blipFill rotWithShape="1">
          <a:blip r:embed="rId3">
            <a:alphaModFix/>
          </a:blip>
          <a:srcRect l="13919" t="20226" b="6168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38"/>
          <p:cNvSpPr/>
          <p:nvPr/>
        </p:nvSpPr>
        <p:spPr>
          <a:xfrm>
            <a:off x="175" y="4423825"/>
            <a:ext cx="9144000" cy="719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96" name="Google Shape;296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38"/>
          <p:cNvSpPr txBox="1"/>
          <p:nvPr/>
        </p:nvSpPr>
        <p:spPr>
          <a:xfrm>
            <a:off x="6291523" y="3408650"/>
            <a:ext cx="2850600" cy="5493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THANK YOU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413</Words>
  <Application>Microsoft Office PowerPoint</Application>
  <PresentationFormat>On-screen Show (16:9)</PresentationFormat>
  <Paragraphs>133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Proxima Nova</vt:lpstr>
      <vt:lpstr>Proxima Nova Semibold</vt:lpstr>
      <vt:lpstr>Calibri</vt:lpstr>
      <vt:lpstr>Arial</vt:lpstr>
      <vt:lpstr>Simple Dark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Douglas Franklin</cp:lastModifiedBy>
  <cp:revision>18</cp:revision>
  <dcterms:modified xsi:type="dcterms:W3CDTF">2026-01-15T03:28:18Z</dcterms:modified>
</cp:coreProperties>
</file>