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81" r:id="rId3"/>
    <p:sldId id="294" r:id="rId4"/>
    <p:sldId id="293" r:id="rId5"/>
    <p:sldId id="299" r:id="rId6"/>
    <p:sldId id="300" r:id="rId7"/>
    <p:sldId id="295" r:id="rId8"/>
    <p:sldId id="296" r:id="rId9"/>
    <p:sldId id="297" r:id="rId10"/>
    <p:sldId id="284" r:id="rId11"/>
    <p:sldId id="301" r:id="rId12"/>
    <p:sldId id="288" r:id="rId13"/>
    <p:sldId id="289" r:id="rId14"/>
    <p:sldId id="290" r:id="rId15"/>
    <p:sldId id="291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15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CobWin02\TechSrvcsGp\Environmental%20Sciences%20Unit\ConsentDecree\WQ-Monitoring\WQM_Results\Summary2007-2016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CobWin02\TechSrvcsGp\Environmental%20Sciences%20Unit\ConsentDecree\WQ-Monitoring\WQM_Results\Summary2007-2016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bWin02\TechSrvcsGp\Environmental%20Sciences%20Unit\ConsentDecree\WQ-Monitoring\WQM_Results\MST-chart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bWin02\TechSrvcsGp\Environmental%20Sciences%20Unit\ConsentDecree\WQ-Monitoring\WQM_Results\MST-chart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CobWin02\TechSrvcsGp\Environmental%20Sciences%20Unit\ConsentDecree\WQ-Monitoring\WQM_Results\AnacostiaBSTdata_2007-20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Rock Creek 2007-2016</a:t>
            </a:r>
          </a:p>
        </c:rich>
      </c:tx>
      <c:layout/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041586272870247E-2"/>
          <c:y val="8.1204111600587381E-2"/>
          <c:w val="0.77477561155261754"/>
          <c:h val="0.91879588839941262"/>
        </c:manualLayout>
      </c:layout>
      <c:pie3DChart>
        <c:varyColors val="1"/>
        <c:ser>
          <c:idx val="0"/>
          <c:order val="0"/>
          <c:tx>
            <c:v>Rock Creek 2007-2016</c:v>
          </c:tx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9100-46C3-93F3-59344FE10261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9100-46C3-93F3-59344FE10261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9100-46C3-93F3-59344FE10261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9100-46C3-93F3-59344FE10261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piscataway!$F$50:$I$50</c:f>
              <c:strCache>
                <c:ptCount val="4"/>
                <c:pt idx="0">
                  <c:v>Human</c:v>
                </c:pt>
                <c:pt idx="1">
                  <c:v>Domestic Animals</c:v>
                </c:pt>
                <c:pt idx="2">
                  <c:v>Wildlife</c:v>
                </c:pt>
                <c:pt idx="3">
                  <c:v>Unidentified non-human</c:v>
                </c:pt>
              </c:strCache>
            </c:strRef>
          </c:cat>
          <c:val>
            <c:numRef>
              <c:f>rockck!$F$52:$I$52</c:f>
              <c:numCache>
                <c:formatCode>0%</c:formatCode>
                <c:ptCount val="4"/>
                <c:pt idx="0">
                  <c:v>6.8666666666666668E-2</c:v>
                </c:pt>
                <c:pt idx="1">
                  <c:v>9.5333333333333325E-2</c:v>
                </c:pt>
                <c:pt idx="2">
                  <c:v>0.68</c:v>
                </c:pt>
                <c:pt idx="3">
                  <c:v>0.156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100-46C3-93F3-59344FE102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1729008047547775"/>
          <c:y val="0.74811937054123734"/>
          <c:w val="0.4606713520314093"/>
          <c:h val="0.20760854232427994"/>
        </c:manualLayout>
      </c:layout>
      <c:overlay val="0"/>
      <c:spPr>
        <a:ln>
          <a:solidFill>
            <a:schemeClr val="tx1"/>
          </a:solidFill>
        </a:ln>
      </c:spPr>
    </c:legend>
    <c:plotVisOnly val="1"/>
    <c:dispBlanksAs val="zero"/>
    <c:showDLblsOverMax val="0"/>
  </c:chart>
  <c:spPr>
    <a:ln>
      <a:noFill/>
    </a:ln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Broad Creek 2007-2016</a:t>
            </a:r>
          </a:p>
        </c:rich>
      </c:tx>
      <c:layout>
        <c:manualLayout>
          <c:xMode val="edge"/>
          <c:yMode val="edge"/>
          <c:x val="9.455727247262441E-2"/>
          <c:y val="0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852192172505554"/>
          <c:w val="0.96244589142020409"/>
          <c:h val="0.81404580954820338"/>
        </c:manualLayout>
      </c:layout>
      <c:pie3DChart>
        <c:varyColors val="1"/>
        <c:ser>
          <c:idx val="0"/>
          <c:order val="0"/>
          <c:tx>
            <c:v>Broad Creek 2007-2012</c:v>
          </c:tx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7A5B-4A38-B2E4-E2A10549A9D7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7A5B-4A38-B2E4-E2A10549A9D7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7A5B-4A38-B2E4-E2A10549A9D7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7A5B-4A38-B2E4-E2A10549A9D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piscataway!$F$50:$I$50</c:f>
              <c:strCache>
                <c:ptCount val="4"/>
                <c:pt idx="0">
                  <c:v>Human</c:v>
                </c:pt>
                <c:pt idx="1">
                  <c:v>Domestic Animals</c:v>
                </c:pt>
                <c:pt idx="2">
                  <c:v>Wildlife</c:v>
                </c:pt>
                <c:pt idx="3">
                  <c:v>Unidentified non-human</c:v>
                </c:pt>
              </c:strCache>
            </c:strRef>
          </c:cat>
          <c:val>
            <c:numRef>
              <c:f>broad!$F$58:$I$58</c:f>
              <c:numCache>
                <c:formatCode>0%</c:formatCode>
                <c:ptCount val="4"/>
                <c:pt idx="0">
                  <c:v>3.875E-2</c:v>
                </c:pt>
                <c:pt idx="1">
                  <c:v>0.11812499999999999</c:v>
                </c:pt>
                <c:pt idx="2">
                  <c:v>0.67312499999999997</c:v>
                </c:pt>
                <c:pt idx="3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A5B-4A38-B2E4-E2A10549A9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ysClr val="windowText" lastClr="000000"/>
                </a:solidFill>
              </a:rPr>
              <a:t>Broad Creek 2007-2016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6294924036548997"/>
          <c:y val="0.28510381684723501"/>
          <c:w val="0.8209508097936713"/>
          <c:h val="0.44938349247065473"/>
        </c:manualLayout>
      </c:layout>
      <c:barChart>
        <c:barDir val="col"/>
        <c:grouping val="clustered"/>
        <c:varyColors val="0"/>
        <c:ser>
          <c:idx val="0"/>
          <c:order val="0"/>
          <c:tx>
            <c:v>BRC001 (downstream)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BRC!$A$4:$A$22</c:f>
              <c:numCache>
                <c:formatCode>m/d/yyyy</c:formatCode>
                <c:ptCount val="19"/>
                <c:pt idx="0">
                  <c:v>39169</c:v>
                </c:pt>
                <c:pt idx="1">
                  <c:v>39345</c:v>
                </c:pt>
                <c:pt idx="2">
                  <c:v>39533</c:v>
                </c:pt>
                <c:pt idx="3">
                  <c:v>39708</c:v>
                </c:pt>
                <c:pt idx="4">
                  <c:v>39896</c:v>
                </c:pt>
                <c:pt idx="5">
                  <c:v>40077</c:v>
                </c:pt>
                <c:pt idx="6">
                  <c:v>40281</c:v>
                </c:pt>
                <c:pt idx="7">
                  <c:v>40463</c:v>
                </c:pt>
                <c:pt idx="8">
                  <c:v>40631</c:v>
                </c:pt>
                <c:pt idx="9">
                  <c:v>40849</c:v>
                </c:pt>
                <c:pt idx="10">
                  <c:v>41003</c:v>
                </c:pt>
                <c:pt idx="11">
                  <c:v>41200</c:v>
                </c:pt>
                <c:pt idx="12">
                  <c:v>41361</c:v>
                </c:pt>
                <c:pt idx="13">
                  <c:v>41535</c:v>
                </c:pt>
                <c:pt idx="14">
                  <c:v>41731</c:v>
                </c:pt>
                <c:pt idx="15">
                  <c:v>41899</c:v>
                </c:pt>
                <c:pt idx="16">
                  <c:v>42082</c:v>
                </c:pt>
                <c:pt idx="17">
                  <c:v>42262</c:v>
                </c:pt>
                <c:pt idx="18">
                  <c:v>42452</c:v>
                </c:pt>
              </c:numCache>
            </c:numRef>
          </c:cat>
          <c:val>
            <c:numRef>
              <c:f>BRC!$B$4:$B$22</c:f>
              <c:numCache>
                <c:formatCode>General</c:formatCode>
                <c:ptCount val="1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8</c:v>
                </c:pt>
                <c:pt idx="4">
                  <c:v>0</c:v>
                </c:pt>
                <c:pt idx="5">
                  <c:v>7</c:v>
                </c:pt>
                <c:pt idx="6">
                  <c:v>16</c:v>
                </c:pt>
                <c:pt idx="7">
                  <c:v>6</c:v>
                </c:pt>
                <c:pt idx="8">
                  <c:v>0</c:v>
                </c:pt>
                <c:pt idx="9">
                  <c:v>0</c:v>
                </c:pt>
                <c:pt idx="10">
                  <c:v>8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D6-4AD2-A7C5-873C664B9E53}"/>
            </c:ext>
          </c:extLst>
        </c:ser>
        <c:ser>
          <c:idx val="1"/>
          <c:order val="1"/>
          <c:tx>
            <c:v>BRC002 (upstream)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BRC!$A$4:$A$22</c:f>
              <c:numCache>
                <c:formatCode>m/d/yyyy</c:formatCode>
                <c:ptCount val="19"/>
                <c:pt idx="0">
                  <c:v>39169</c:v>
                </c:pt>
                <c:pt idx="1">
                  <c:v>39345</c:v>
                </c:pt>
                <c:pt idx="2">
                  <c:v>39533</c:v>
                </c:pt>
                <c:pt idx="3">
                  <c:v>39708</c:v>
                </c:pt>
                <c:pt idx="4">
                  <c:v>39896</c:v>
                </c:pt>
                <c:pt idx="5">
                  <c:v>40077</c:v>
                </c:pt>
                <c:pt idx="6">
                  <c:v>40281</c:v>
                </c:pt>
                <c:pt idx="7">
                  <c:v>40463</c:v>
                </c:pt>
                <c:pt idx="8">
                  <c:v>40631</c:v>
                </c:pt>
                <c:pt idx="9">
                  <c:v>40849</c:v>
                </c:pt>
                <c:pt idx="10">
                  <c:v>41003</c:v>
                </c:pt>
                <c:pt idx="11">
                  <c:v>41200</c:v>
                </c:pt>
                <c:pt idx="12">
                  <c:v>41361</c:v>
                </c:pt>
                <c:pt idx="13">
                  <c:v>41535</c:v>
                </c:pt>
                <c:pt idx="14">
                  <c:v>41731</c:v>
                </c:pt>
                <c:pt idx="15">
                  <c:v>41899</c:v>
                </c:pt>
                <c:pt idx="16">
                  <c:v>42082</c:v>
                </c:pt>
                <c:pt idx="17">
                  <c:v>42262</c:v>
                </c:pt>
                <c:pt idx="18">
                  <c:v>42452</c:v>
                </c:pt>
              </c:numCache>
            </c:numRef>
          </c:cat>
          <c:val>
            <c:numRef>
              <c:f>BRC!$C$4:$C$22</c:f>
              <c:numCache>
                <c:formatCode>General</c:formatCode>
                <c:ptCount val="1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</c:v>
                </c:pt>
                <c:pt idx="4">
                  <c:v>0</c:v>
                </c:pt>
                <c:pt idx="5">
                  <c:v>10</c:v>
                </c:pt>
                <c:pt idx="6">
                  <c:v>7</c:v>
                </c:pt>
                <c:pt idx="7">
                  <c:v>7</c:v>
                </c:pt>
                <c:pt idx="8">
                  <c:v>0</c:v>
                </c:pt>
                <c:pt idx="9">
                  <c:v>0</c:v>
                </c:pt>
                <c:pt idx="10">
                  <c:v>11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3</c:v>
                </c:pt>
                <c:pt idx="17">
                  <c:v>14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D6-4AD2-A7C5-873C664B9E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4"/>
        <c:overlap val="-9"/>
        <c:axId val="440361064"/>
        <c:axId val="440361392"/>
      </c:barChart>
      <c:catAx>
        <c:axId val="440361064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361392"/>
        <c:crosses val="autoZero"/>
        <c:auto val="0"/>
        <c:lblAlgn val="ctr"/>
        <c:lblOffset val="100"/>
        <c:noMultiLvlLbl val="0"/>
      </c:catAx>
      <c:valAx>
        <c:axId val="440361392"/>
        <c:scaling>
          <c:orientation val="minMax"/>
          <c:max val="3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>
                    <a:solidFill>
                      <a:sysClr val="windowText" lastClr="000000"/>
                    </a:solidFill>
                  </a:rPr>
                  <a:t>MST Human Source (percent)</a:t>
                </a:r>
              </a:p>
            </c:rich>
          </c:tx>
          <c:layout>
            <c:manualLayout>
              <c:xMode val="edge"/>
              <c:yMode val="edge"/>
              <c:x val="1.4421225772537403E-2"/>
              <c:y val="0.1745835311374130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361064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ysClr val="windowText" lastClr="000000"/>
                </a:solidFill>
              </a:rPr>
              <a:t>Rock Creek 2007-2016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RKC001 (downstream)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RKC!$A$4:$A$22</c:f>
              <c:numCache>
                <c:formatCode>m/d/yyyy</c:formatCode>
                <c:ptCount val="19"/>
                <c:pt idx="0">
                  <c:v>39169</c:v>
                </c:pt>
                <c:pt idx="1">
                  <c:v>39345</c:v>
                </c:pt>
                <c:pt idx="2">
                  <c:v>39533</c:v>
                </c:pt>
                <c:pt idx="3">
                  <c:v>39708</c:v>
                </c:pt>
                <c:pt idx="4">
                  <c:v>39896</c:v>
                </c:pt>
                <c:pt idx="5">
                  <c:v>40077</c:v>
                </c:pt>
                <c:pt idx="6">
                  <c:v>40281</c:v>
                </c:pt>
                <c:pt idx="7">
                  <c:v>40463</c:v>
                </c:pt>
                <c:pt idx="8">
                  <c:v>40631</c:v>
                </c:pt>
                <c:pt idx="9">
                  <c:v>40849</c:v>
                </c:pt>
                <c:pt idx="10">
                  <c:v>41003</c:v>
                </c:pt>
                <c:pt idx="11">
                  <c:v>41200</c:v>
                </c:pt>
                <c:pt idx="12">
                  <c:v>41361</c:v>
                </c:pt>
                <c:pt idx="13">
                  <c:v>41535</c:v>
                </c:pt>
                <c:pt idx="14">
                  <c:v>41731</c:v>
                </c:pt>
                <c:pt idx="15">
                  <c:v>41899</c:v>
                </c:pt>
                <c:pt idx="16">
                  <c:v>42082</c:v>
                </c:pt>
                <c:pt idx="17">
                  <c:v>42262</c:v>
                </c:pt>
                <c:pt idx="18">
                  <c:v>42452</c:v>
                </c:pt>
              </c:numCache>
            </c:numRef>
          </c:cat>
          <c:val>
            <c:numRef>
              <c:f>RKC!$B$4:$B$22</c:f>
              <c:numCache>
                <c:formatCode>General</c:formatCode>
                <c:ptCount val="1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22</c:v>
                </c:pt>
                <c:pt idx="4">
                  <c:v>0</c:v>
                </c:pt>
                <c:pt idx="5">
                  <c:v>16</c:v>
                </c:pt>
                <c:pt idx="6">
                  <c:v>0</c:v>
                </c:pt>
                <c:pt idx="7">
                  <c:v>19</c:v>
                </c:pt>
                <c:pt idx="8">
                  <c:v>0</c:v>
                </c:pt>
                <c:pt idx="9">
                  <c:v>11</c:v>
                </c:pt>
                <c:pt idx="10">
                  <c:v>0</c:v>
                </c:pt>
                <c:pt idx="11">
                  <c:v>7</c:v>
                </c:pt>
                <c:pt idx="12">
                  <c:v>9</c:v>
                </c:pt>
                <c:pt idx="13">
                  <c:v>16</c:v>
                </c:pt>
                <c:pt idx="14">
                  <c:v>22</c:v>
                </c:pt>
                <c:pt idx="15">
                  <c:v>8</c:v>
                </c:pt>
                <c:pt idx="16">
                  <c:v>15</c:v>
                </c:pt>
                <c:pt idx="17">
                  <c:v>9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BA-4F9C-8890-0F91C2CB86EF}"/>
            </c:ext>
          </c:extLst>
        </c:ser>
        <c:ser>
          <c:idx val="1"/>
          <c:order val="1"/>
          <c:tx>
            <c:v>RKC002 (upstream)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RKC!$A$4:$A$22</c:f>
              <c:numCache>
                <c:formatCode>m/d/yyyy</c:formatCode>
                <c:ptCount val="19"/>
                <c:pt idx="0">
                  <c:v>39169</c:v>
                </c:pt>
                <c:pt idx="1">
                  <c:v>39345</c:v>
                </c:pt>
                <c:pt idx="2">
                  <c:v>39533</c:v>
                </c:pt>
                <c:pt idx="3">
                  <c:v>39708</c:v>
                </c:pt>
                <c:pt idx="4">
                  <c:v>39896</c:v>
                </c:pt>
                <c:pt idx="5">
                  <c:v>40077</c:v>
                </c:pt>
                <c:pt idx="6">
                  <c:v>40281</c:v>
                </c:pt>
                <c:pt idx="7">
                  <c:v>40463</c:v>
                </c:pt>
                <c:pt idx="8">
                  <c:v>40631</c:v>
                </c:pt>
                <c:pt idx="9">
                  <c:v>40849</c:v>
                </c:pt>
                <c:pt idx="10">
                  <c:v>41003</c:v>
                </c:pt>
                <c:pt idx="11">
                  <c:v>41200</c:v>
                </c:pt>
                <c:pt idx="12">
                  <c:v>41361</c:v>
                </c:pt>
                <c:pt idx="13">
                  <c:v>41535</c:v>
                </c:pt>
                <c:pt idx="14">
                  <c:v>41731</c:v>
                </c:pt>
                <c:pt idx="15">
                  <c:v>41899</c:v>
                </c:pt>
                <c:pt idx="16">
                  <c:v>42082</c:v>
                </c:pt>
                <c:pt idx="17">
                  <c:v>42262</c:v>
                </c:pt>
                <c:pt idx="18">
                  <c:v>42452</c:v>
                </c:pt>
              </c:numCache>
            </c:numRef>
          </c:cat>
          <c:val>
            <c:numRef>
              <c:f>RKC!$C$4:$C$22</c:f>
              <c:numCache>
                <c:formatCode>General</c:formatCode>
                <c:ptCount val="19"/>
                <c:pt idx="0">
                  <c:v>0</c:v>
                </c:pt>
                <c:pt idx="1">
                  <c:v>31</c:v>
                </c:pt>
                <c:pt idx="2">
                  <c:v>0</c:v>
                </c:pt>
                <c:pt idx="3">
                  <c:v>6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4</c:v>
                </c:pt>
                <c:pt idx="8">
                  <c:v>0</c:v>
                </c:pt>
                <c:pt idx="9">
                  <c:v>13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9</c:v>
                </c:pt>
                <c:pt idx="14">
                  <c:v>6</c:v>
                </c:pt>
                <c:pt idx="15">
                  <c:v>14</c:v>
                </c:pt>
                <c:pt idx="16">
                  <c:v>8</c:v>
                </c:pt>
                <c:pt idx="17">
                  <c:v>8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BA-4F9C-8890-0F91C2CB86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4"/>
        <c:overlap val="-9"/>
        <c:axId val="440361064"/>
        <c:axId val="440361392"/>
      </c:barChart>
      <c:catAx>
        <c:axId val="440361064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361392"/>
        <c:crosses val="autoZero"/>
        <c:auto val="0"/>
        <c:lblAlgn val="ctr"/>
        <c:lblOffset val="100"/>
        <c:noMultiLvlLbl val="0"/>
      </c:catAx>
      <c:valAx>
        <c:axId val="440361392"/>
        <c:scaling>
          <c:orientation val="minMax"/>
          <c:max val="3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>
                    <a:solidFill>
                      <a:sysClr val="windowText" lastClr="000000"/>
                    </a:solidFill>
                  </a:rPr>
                  <a:t>MST Human Source (percent)</a:t>
                </a:r>
              </a:p>
            </c:rich>
          </c:tx>
          <c:layout>
            <c:manualLayout>
              <c:xMode val="edge"/>
              <c:yMode val="edge"/>
              <c:x val="2.572456396526486E-2"/>
              <c:y val="0.1718852631016932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361064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Upper Beaverdam</a:t>
            </a:r>
            <a:r>
              <a:rPr lang="en-US" baseline="0"/>
              <a:t> </a:t>
            </a:r>
            <a:r>
              <a:rPr lang="en-US"/>
              <a:t>2007-2016</a:t>
            </a:r>
          </a:p>
        </c:rich>
      </c:tx>
      <c:layout/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9806502689131883E-2"/>
          <c:y val="6.5149074338938989E-2"/>
          <c:w val="0.66669840147407877"/>
          <c:h val="0.84924306067860078"/>
        </c:manualLayout>
      </c:layout>
      <c:pie3DChart>
        <c:varyColors val="1"/>
        <c:ser>
          <c:idx val="0"/>
          <c:order val="0"/>
          <c:tx>
            <c:v>Upper Beaverdam 2007-2016</c:v>
          </c:tx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E65C-4E1A-991C-65792B2DD796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E65C-4E1A-991C-65792B2DD796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E65C-4E1A-991C-65792B2DD796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E65C-4E1A-991C-65792B2DD796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'u-bvr'!$F$66:$I$66</c:f>
              <c:strCache>
                <c:ptCount val="4"/>
                <c:pt idx="0">
                  <c:v>Human</c:v>
                </c:pt>
                <c:pt idx="1">
                  <c:v>Domestic Animals</c:v>
                </c:pt>
                <c:pt idx="2">
                  <c:v>Wildlife</c:v>
                </c:pt>
                <c:pt idx="3">
                  <c:v>Unidentified non-human</c:v>
                </c:pt>
              </c:strCache>
            </c:strRef>
          </c:cat>
          <c:val>
            <c:numRef>
              <c:f>'u-bvr'!$F$67:$K$67</c:f>
              <c:numCache>
                <c:formatCode>0%</c:formatCode>
                <c:ptCount val="4"/>
                <c:pt idx="0">
                  <c:v>0.10125000000000001</c:v>
                </c:pt>
                <c:pt idx="1">
                  <c:v>8.1250000000000003E-2</c:v>
                </c:pt>
                <c:pt idx="2">
                  <c:v>0.65562500000000001</c:v>
                </c:pt>
                <c:pt idx="3">
                  <c:v>0.16187499999999999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65C-4E1A-991C-65792B2DD7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47536638915607621"/>
          <c:y val="0.75273417773612816"/>
          <c:w val="0.42916020116465781"/>
          <c:h val="0.18440192107917677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0.162</cdr:x>
      <cdr:y>0.10466</cdr:y>
    </cdr:from>
    <cdr:to>
      <cdr:x>0.7245</cdr:x>
      <cdr:y>0.16584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746815" y="452587"/>
          <a:ext cx="2593181" cy="264563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 err="1"/>
            <a:t>Geomean</a:t>
          </a:r>
          <a:r>
            <a:rPr lang="en-US" sz="1100" baseline="0" dirty="0"/>
            <a:t> Enterococcus = </a:t>
          </a:r>
          <a:r>
            <a:rPr lang="en-US" sz="1100" b="1" baseline="0" dirty="0"/>
            <a:t>151</a:t>
          </a:r>
          <a:r>
            <a:rPr lang="en-US" sz="1100" baseline="0" dirty="0"/>
            <a:t> CFU/100mL</a:t>
          </a:r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0.0555</cdr:x>
      <cdr:y>0.09299</cdr:y>
    </cdr:from>
    <cdr:to>
      <cdr:x>1</cdr:x>
      <cdr:y>0.17109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193438" y="311497"/>
          <a:ext cx="3292146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squar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 err="1"/>
            <a:t>Geomean</a:t>
          </a:r>
          <a:r>
            <a:rPr lang="en-US" sz="1100" baseline="0" dirty="0"/>
            <a:t> Enterococcus = </a:t>
          </a:r>
          <a:r>
            <a:rPr lang="en-US" sz="1100" b="1" baseline="0" dirty="0"/>
            <a:t>94</a:t>
          </a:r>
          <a:r>
            <a:rPr lang="en-US" sz="1100" baseline="0" dirty="0"/>
            <a:t> CFU/100mL</a:t>
          </a:r>
          <a:endParaRPr lang="en-US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0.1697</cdr:x>
      <cdr:y>0.10431</cdr:y>
    </cdr:from>
    <cdr:to>
      <cdr:x>0.63518</cdr:x>
      <cdr:y>0.15701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880359" y="486659"/>
          <a:ext cx="2414813" cy="245866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 err="1"/>
            <a:t>Geomean</a:t>
          </a:r>
          <a:r>
            <a:rPr lang="en-US" sz="1100" baseline="0" dirty="0"/>
            <a:t> Enterococcus = </a:t>
          </a:r>
          <a:r>
            <a:rPr lang="en-US" sz="1100" b="1" baseline="0" dirty="0"/>
            <a:t>141</a:t>
          </a:r>
          <a:r>
            <a:rPr lang="en-US" sz="1100" baseline="0" dirty="0"/>
            <a:t> CFU/100mL</a:t>
          </a:r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E836F-ADD4-4E85-BC94-F26BDE65C6B1}" type="datetimeFigureOut">
              <a:rPr lang="en-US" smtClean="0"/>
              <a:t>8/29/2017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6659A0-7DB5-469C-BC1B-A6B537039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5"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chemeClr val="accent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4" name="Picture 13" descr="WSSC Revrsd logo w slogan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3803" y="6125207"/>
            <a:ext cx="1176607" cy="52606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pic>
        <p:nvPicPr>
          <p:cNvPr id="8" name="Picture 7" descr="WSSC Revrsd logo w slogan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759" y="6191546"/>
            <a:ext cx="1176607" cy="52606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 userDrawn="1"/>
        </p:nvSpPr>
        <p:spPr>
          <a:xfrm flipH="1" flipV="1">
            <a:off x="1370728" y="-5"/>
            <a:ext cx="7773265" cy="2160491"/>
          </a:xfrm>
          <a:prstGeom prst="rtTriangl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WSSC Revrsd logo w slogan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26741" y="356562"/>
            <a:ext cx="1935476" cy="865365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5"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5"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 userDrawn="1"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93C11D0-9E6D-3B44-899D-5505E0A81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rtnoble@email.unc.edu" TargetMode="External"/><Relationship Id="rId2" Type="http://schemas.openxmlformats.org/officeDocument/2006/relationships/hyperlink" Target="mailto:martin.chandler@wsscwater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mpowell@eas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 txBox="1">
            <a:spLocks/>
          </p:cNvSpPr>
          <p:nvPr/>
        </p:nvSpPr>
        <p:spPr>
          <a:xfrm>
            <a:off x="457200" y="1909410"/>
            <a:ext cx="8229600" cy="1711975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100" b="1" dirty="0" smtClean="0"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Sanitary Sewer Overflow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Consent</a:t>
            </a:r>
            <a:r>
              <a:rPr kumimoji="0" lang="en-US" sz="4100" b="1" i="0" u="none" strike="noStrike" kern="120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Decree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100" b="1" dirty="0" smtClean="0"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Water Quality Monitoring</a:t>
            </a:r>
            <a:r>
              <a:rPr kumimoji="0" lang="en-US" sz="4100" b="1" i="0" u="none" strike="noStrike" kern="120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457200" y="364756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 smtClean="0"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Presentation to Water Resources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Technical Committee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457200" y="4833742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Washington Suburban Sanitary Commission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08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September 2017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57199" y="1444954"/>
            <a:ext cx="8478571" cy="496298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Sanitary Sewer Overflow Consent Decree stipulates: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3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“. . . semi-annual bacteria source tracking and fecal coliform testing at two locations in each of the following [20] Sewer Basins . . .”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“. . . annual bacteria source tracking and fecal coliform testing at one location in each of the following [6] Sewer Basins . . .”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“. . . provide for the sampling locations, protocols and reporting of results.”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300" dirty="0" smtClean="0"/>
          </a:p>
          <a:p>
            <a:pPr marL="365760" lvl="1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600" dirty="0"/>
              <a:t>Limitation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No statement of objective, purpose or expected outcome</a:t>
            </a:r>
            <a:endParaRPr lang="en-US" altLang="en-US" sz="22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endParaRPr lang="en-US" altLang="en-US" sz="2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endParaRPr lang="en-US" altLang="en-US" sz="22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417672" y="902493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78432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97528" y="1499433"/>
            <a:ext cx="8229600" cy="474745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Parameters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3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Fecal-indicator bacteria concentration of </a:t>
            </a:r>
            <a:r>
              <a:rPr lang="en-US" altLang="en-US" sz="2200" i="1" dirty="0" smtClean="0"/>
              <a:t>Enterococcus </a:t>
            </a:r>
            <a:r>
              <a:rPr lang="en-US" altLang="en-US" sz="2200" dirty="0" smtClean="0"/>
              <a:t>(substitute for fecal coliform) by EPA Method 1600 (membrane filtration)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3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Microbial Source Tracking (MST) – Identify </a:t>
            </a:r>
            <a:r>
              <a:rPr lang="en-US" altLang="en-US" sz="2200" dirty="0"/>
              <a:t>human vs. non-human bacterial sources and determine whether sewer improvements are reflected in surface water </a:t>
            </a:r>
            <a:r>
              <a:rPr lang="en-US" altLang="en-US" sz="2200" dirty="0" smtClean="0"/>
              <a:t>quality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3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Polymerase Chain Reaction (BOX-PCR) known source library method by Virginia Tech, reports percentage of human, avian, canine, deer, horse, misc. wildlife, and “unknown” (non-human wildlife or domestic </a:t>
            </a:r>
            <a:r>
              <a:rPr lang="en-US" altLang="en-US" sz="2200" dirty="0" smtClean="0"/>
              <a:t>pets)</a:t>
            </a:r>
            <a:endParaRPr lang="en-US" altLang="en-US" sz="22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endParaRPr lang="en-US" altLang="en-US" sz="22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WHAT?</a:t>
            </a:r>
          </a:p>
        </p:txBody>
      </p:sp>
    </p:spTree>
    <p:extLst>
      <p:ext uri="{BB962C8B-B14F-4D97-AF65-F5344CB8AC3E}">
        <p14:creationId xmlns:p14="http://schemas.microsoft.com/office/powerpoint/2010/main" val="208679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27363" y="1416302"/>
            <a:ext cx="8229600" cy="501906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Locations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3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Montgomery &amp; Prince George’s Counties 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Two monitoring stations selected in 20 Sewer Basins: generally near downstream discharge or confluence with larger watercourse; upstream at major tributary confluence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One monitoring station in 6 Sewer Basins: most border large rivers (Potomac, Patuxent) so stations selected on smaller tributaries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3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Publicly accessible (bridges, parks), no private property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/>
          </a:p>
          <a:p>
            <a:pPr marL="365760" lvl="1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600" dirty="0" smtClean="0"/>
              <a:t>Limitation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Sewer Basins differ in size, so monitoring points do not represent equal contributing drainage areas or miles of sewer</a:t>
            </a:r>
            <a:endParaRPr lang="en-US" altLang="en-US" sz="22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endParaRPr lang="en-US" altLang="en-US" sz="22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WHERE?</a:t>
            </a:r>
          </a:p>
        </p:txBody>
      </p:sp>
    </p:spTree>
    <p:extLst>
      <p:ext uri="{BB962C8B-B14F-4D97-AF65-F5344CB8AC3E}">
        <p14:creationId xmlns:p14="http://schemas.microsoft.com/office/powerpoint/2010/main" val="266646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WHERE? Montgomery County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9739" y="1489293"/>
            <a:ext cx="5075731" cy="389020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3" y="1489293"/>
            <a:ext cx="4393228" cy="388393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5214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WHERE? Prince George’s County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36" y="1417637"/>
            <a:ext cx="3176416" cy="495106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360" y="1417638"/>
            <a:ext cx="3002966" cy="495106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6649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27363" y="1416302"/>
            <a:ext cx="8229600" cy="5019062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Timing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Baseflow ONLY (no storms), to allow for comparisons over long-term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Criterion:  at least 72 hours after rainfall event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All stations sampled by multiple field teams on same day (typ. 2-3 hours), deliver samples to central courier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Samples for total bacteria have 6 hour holding time, MST samples filtered and frozen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26353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27363" y="1416302"/>
            <a:ext cx="8229600" cy="5019062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Resources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Consultant team (multiple staff members in 5 sampling teams) distributed geographically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Funding/Costs: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 smtClean="0"/>
              <a:t>	Sampling/data QA (by consultant) ~$52,000 /yr.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/>
              <a:t>	</a:t>
            </a:r>
            <a:r>
              <a:rPr lang="en-US" altLang="en-US" sz="2200" dirty="0" smtClean="0"/>
              <a:t>Analytical (by Virginia Tech) ~$35,000 /yr.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/>
              <a:t>	</a:t>
            </a:r>
            <a:r>
              <a:rPr lang="en-US" altLang="en-US" sz="2200" dirty="0" smtClean="0"/>
              <a:t>Contract </a:t>
            </a:r>
            <a:r>
              <a:rPr lang="en-US" altLang="en-US" sz="2200" dirty="0" err="1" smtClean="0"/>
              <a:t>mgt</a:t>
            </a:r>
            <a:r>
              <a:rPr lang="en-US" altLang="en-US" sz="2200" dirty="0" smtClean="0"/>
              <a:t>/reporting (by WSSC) ~$12,000 /yr.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/>
              <a:t>	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 smtClean="0"/>
              <a:t>	10-year cost ~$985,000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2200" dirty="0"/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r>
              <a:rPr lang="en-US" altLang="en-US" sz="2200" dirty="0" smtClean="0"/>
              <a:t>	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5034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27363" y="1416302"/>
            <a:ext cx="8229600" cy="5019062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Ongoing</a:t>
            </a:r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WQM Plan approved December 2006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WQ monitoring began March 2007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Nineteen full sampling events thru March 2016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2200" dirty="0"/>
          </a:p>
          <a:p>
            <a:pPr marL="365760" lvl="2" indent="-256032" defTabSz="914400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altLang="en-US" sz="2600" dirty="0" smtClean="0"/>
              <a:t>Consent Decree Second Amendment</a:t>
            </a:r>
            <a:endParaRPr lang="en-US" altLang="en-US" sz="2600" dirty="0"/>
          </a:p>
          <a:p>
            <a:pPr marL="109728" lvl="2" indent="0" defTabSz="91440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en-US" altLang="en-US" sz="12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WQ monitoring until at least 2022, maybe longer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200" dirty="0" smtClean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200" dirty="0" smtClean="0"/>
              <a:t>When</a:t>
            </a:r>
            <a:r>
              <a:rPr lang="en-US" altLang="en-US" sz="2200" dirty="0"/>
              <a:t> </a:t>
            </a:r>
            <a:r>
              <a:rPr lang="en-US" altLang="en-US" sz="2200" dirty="0" smtClean="0"/>
              <a:t>does “baseline” end, and post-rehabilitation performance assessment begin?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WHEN?</a:t>
            </a:r>
          </a:p>
        </p:txBody>
      </p:sp>
    </p:spTree>
    <p:extLst>
      <p:ext uri="{BB962C8B-B14F-4D97-AF65-F5344CB8AC3E}">
        <p14:creationId xmlns:p14="http://schemas.microsoft.com/office/powerpoint/2010/main" val="42171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Examples</a:t>
            </a:r>
          </a:p>
        </p:txBody>
      </p:sp>
      <p:sp>
        <p:nvSpPr>
          <p:cNvPr id="11" name="TextBox 2"/>
          <p:cNvSpPr txBox="1"/>
          <p:nvPr/>
        </p:nvSpPr>
        <p:spPr>
          <a:xfrm>
            <a:off x="4530046" y="1000504"/>
            <a:ext cx="441809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Enterococcus Infrequent </a:t>
            </a:r>
            <a:r>
              <a:rPr lang="en-US" sz="1600" dirty="0"/>
              <a:t>Recreation Contact Standard = </a:t>
            </a:r>
            <a:r>
              <a:rPr lang="en-US" sz="1600" b="1" dirty="0"/>
              <a:t>151</a:t>
            </a:r>
            <a:r>
              <a:rPr lang="en-US" sz="1600" dirty="0"/>
              <a:t> CFU/100mL</a:t>
            </a: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2188409"/>
              </p:ext>
            </p:extLst>
          </p:nvPr>
        </p:nvGraphicFramePr>
        <p:xfrm>
          <a:off x="336191" y="1710607"/>
          <a:ext cx="431729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6617617"/>
              </p:ext>
            </p:extLst>
          </p:nvPr>
        </p:nvGraphicFramePr>
        <p:xfrm>
          <a:off x="4762124" y="2399168"/>
          <a:ext cx="3485584" cy="3349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42180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Examples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9755023"/>
              </p:ext>
            </p:extLst>
          </p:nvPr>
        </p:nvGraphicFramePr>
        <p:xfrm>
          <a:off x="4590106" y="2525170"/>
          <a:ext cx="4422925" cy="3332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3013806"/>
              </p:ext>
            </p:extLst>
          </p:nvPr>
        </p:nvGraphicFramePr>
        <p:xfrm>
          <a:off x="86378" y="1395775"/>
          <a:ext cx="4443224" cy="3221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6377" y="4734963"/>
            <a:ext cx="4367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Rock Creek Sewer Basin: sewer system rehabilitation ~95% complete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29602" y="5857592"/>
            <a:ext cx="4367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Broad Creek Sewer Basin: sewer system rehabilitation ~90% complete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57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6249748"/>
              </p:ext>
            </p:extLst>
          </p:nvPr>
        </p:nvGraphicFramePr>
        <p:xfrm>
          <a:off x="354297" y="1408584"/>
          <a:ext cx="5187790" cy="4665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694" y="1312751"/>
            <a:ext cx="3468991" cy="5361169"/>
          </a:xfrm>
          <a:prstGeom prst="rect">
            <a:avLst/>
          </a:prstGeom>
        </p:spPr>
      </p:pic>
      <p:sp>
        <p:nvSpPr>
          <p:cNvPr id="9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Examples</a:t>
            </a:r>
          </a:p>
        </p:txBody>
      </p:sp>
      <p:sp>
        <p:nvSpPr>
          <p:cNvPr id="2" name="Oval 1"/>
          <p:cNvSpPr/>
          <p:nvPr/>
        </p:nvSpPr>
        <p:spPr>
          <a:xfrm>
            <a:off x="6690511" y="3938257"/>
            <a:ext cx="117695" cy="126749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540027" y="3786041"/>
            <a:ext cx="117695" cy="126749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46067" y="3688418"/>
            <a:ext cx="814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UBD001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350047" y="3546866"/>
            <a:ext cx="814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UBD002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96109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783432" y="1309604"/>
            <a:ext cx="8229600" cy="2063288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altLang="en-US" sz="2400" dirty="0" smtClean="0"/>
              <a:t>Limitations of MST analytical method (BOX-PCR)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Known source library (maintenance, regional specificity)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Fraction of “unknown” (non-human unidentified)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False positives (&lt;10% human is not reliable, often zero)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Method is obsolete, no longer supported at Virginia Tech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2000" dirty="0" smtClean="0"/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783432" y="3271365"/>
            <a:ext cx="8229600" cy="3041917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altLang="en-US" sz="2400" dirty="0" smtClean="0"/>
              <a:t>Transition to new MST analytical method (qPCR)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Library independent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Bacterial genetic “markers” specific to selected sources (human, avian, ruminant, bovine, canine etc.)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No false positives (absent, present)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Relative abundances reported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Toolbox approach (confirmatory test for human adenovirus)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New lab University of North Carolina, as of 2017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2000" dirty="0" smtClean="0"/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Lessons Learned</a:t>
            </a:r>
          </a:p>
        </p:txBody>
      </p:sp>
    </p:spTree>
    <p:extLst>
      <p:ext uri="{BB962C8B-B14F-4D97-AF65-F5344CB8AC3E}">
        <p14:creationId xmlns:p14="http://schemas.microsoft.com/office/powerpoint/2010/main" val="6889116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401222" y="1603365"/>
            <a:ext cx="8229600" cy="3937356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altLang="en-US" sz="2400" dirty="0" smtClean="0"/>
              <a:t>Challenges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How </a:t>
            </a:r>
            <a:r>
              <a:rPr lang="en-US" altLang="en-US" sz="2000" dirty="0" smtClean="0"/>
              <a:t>long to monitor after sewer system rehabilitation completion to see any differences?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/>
              <a:t>No specified sunset, likely until at least </a:t>
            </a:r>
            <a:r>
              <a:rPr lang="en-US" altLang="en-US" sz="2000" dirty="0" smtClean="0"/>
              <a:t>2022 or beyond</a:t>
            </a:r>
            <a:endParaRPr lang="en-US" altLang="en-US" sz="2000" dirty="0"/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No requirement in Consent Decree for forensic studies (causes of elevated human detection; no correlation with SSO events)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No requirement in Consent Decree for final report or assessment of findings (how are regulators informed by semi-annual data reporting</a:t>
            </a:r>
            <a:r>
              <a:rPr lang="en-US" altLang="en-US" sz="2000" dirty="0" smtClean="0"/>
              <a:t>?)</a:t>
            </a:r>
          </a:p>
          <a:p>
            <a:pPr marL="603504" lvl="2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What do we have to show for $985,000 so far?</a:t>
            </a:r>
            <a:endParaRPr lang="en-US" altLang="en-US" sz="2000" dirty="0" smtClean="0"/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WHAT’S NEXT?</a:t>
            </a:r>
          </a:p>
        </p:txBody>
      </p:sp>
    </p:spTree>
    <p:extLst>
      <p:ext uri="{BB962C8B-B14F-4D97-AF65-F5344CB8AC3E}">
        <p14:creationId xmlns:p14="http://schemas.microsoft.com/office/powerpoint/2010/main" val="3119649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C11D0-9E6D-3B44-899D-5505E0A81EC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1502874" y="1603364"/>
            <a:ext cx="7127947" cy="4534885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1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/>
              <a:t>WSSC – WQM Program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Martin Chandler, PhD, PG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301-206-8052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</a:t>
            </a:r>
            <a:r>
              <a:rPr lang="en-US" altLang="en-US" sz="1800" dirty="0">
                <a:hlinkClick r:id="rId2"/>
              </a:rPr>
              <a:t>martin.chandler@wsscwater.com</a:t>
            </a:r>
            <a:r>
              <a:rPr lang="en-US" altLang="en-US" sz="1800" dirty="0"/>
              <a:t> 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endParaRPr lang="en-US" altLang="en-US" sz="1800" dirty="0" smtClean="0"/>
          </a:p>
          <a:p>
            <a:pPr marL="365760" lvl="1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UNC </a:t>
            </a:r>
            <a:r>
              <a:rPr lang="en-US" altLang="en-US" sz="2000" dirty="0"/>
              <a:t>– Analytical Services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Rachel Noble, PhD</a:t>
            </a:r>
          </a:p>
          <a:p>
            <a:pPr marL="109728" indent="0" defTabSz="914400">
              <a:buNone/>
            </a:pPr>
            <a:r>
              <a:rPr lang="en-US" altLang="en-US" sz="1800" dirty="0" smtClean="0"/>
              <a:t>	252-726-6841 x150</a:t>
            </a:r>
          </a:p>
          <a:p>
            <a:pPr marL="109728" indent="0" defTabSz="914400">
              <a:buNone/>
            </a:pPr>
            <a:r>
              <a:rPr lang="en-US" altLang="en-US" sz="1800" dirty="0"/>
              <a:t>	</a:t>
            </a:r>
            <a:r>
              <a:rPr lang="en-US" altLang="en-US" sz="1800" dirty="0" smtClean="0">
                <a:hlinkClick r:id="rId3"/>
              </a:rPr>
              <a:t>rtnoble@email.unc.edu</a:t>
            </a:r>
            <a:r>
              <a:rPr lang="en-US" altLang="en-US" sz="1800" dirty="0" smtClean="0"/>
              <a:t> </a:t>
            </a:r>
          </a:p>
          <a:p>
            <a:pPr marL="347472" lvl="2" indent="0" defTabSz="914400">
              <a:spcBef>
                <a:spcPts val="400"/>
              </a:spcBef>
              <a:buSzPct val="68000"/>
              <a:buNone/>
            </a:pPr>
            <a:endParaRPr lang="en-US" altLang="en-US" sz="1800" dirty="0"/>
          </a:p>
          <a:p>
            <a:pPr marL="365760" lvl="1" indent="-256032" defTabSz="914400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US" altLang="en-US" sz="2000" dirty="0" smtClean="0"/>
              <a:t>EA Engineering – Sampling and Data QA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</a:t>
            </a:r>
            <a:r>
              <a:rPr lang="en-US" altLang="en-US" sz="1800" dirty="0" smtClean="0"/>
              <a:t>Michael Powell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</a:t>
            </a:r>
            <a:r>
              <a:rPr lang="en-US" altLang="en-US" sz="1800" dirty="0" smtClean="0"/>
              <a:t>410-584-7000 x5408</a:t>
            </a:r>
          </a:p>
          <a:p>
            <a:pPr marL="109728" lvl="1" indent="0" defTabSz="914400">
              <a:spcBef>
                <a:spcPts val="400"/>
              </a:spcBef>
              <a:buSzPct val="68000"/>
              <a:buNone/>
            </a:pPr>
            <a:r>
              <a:rPr lang="en-US" altLang="en-US" sz="1800" dirty="0"/>
              <a:t>	</a:t>
            </a:r>
            <a:r>
              <a:rPr lang="en-US" altLang="en-US" sz="1800" dirty="0" smtClean="0">
                <a:hlinkClick r:id="rId4"/>
              </a:rPr>
              <a:t>mpowell@eaest.com</a:t>
            </a:r>
            <a:r>
              <a:rPr lang="en-US" altLang="en-US" sz="1800" dirty="0" smtClean="0"/>
              <a:t> 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57199" y="274638"/>
            <a:ext cx="8369929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dirty="0" smtClean="0"/>
              <a:t>SSO Consent Decree – WQM Program</a:t>
            </a:r>
            <a:endParaRPr lang="en-US" sz="3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36191" y="875176"/>
            <a:ext cx="8229600" cy="54246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defTabSz="914400">
              <a:buFont typeface="Wingdings 3"/>
              <a:buNone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CONTACTS</a:t>
            </a:r>
          </a:p>
        </p:txBody>
      </p:sp>
    </p:spTree>
    <p:extLst>
      <p:ext uri="{BB962C8B-B14F-4D97-AF65-F5344CB8AC3E}">
        <p14:creationId xmlns:p14="http://schemas.microsoft.com/office/powerpoint/2010/main" val="34335629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Concourse.thmx</Template>
  <TotalTime>814</TotalTime>
  <Words>799</Words>
  <Application>Microsoft Office PowerPoint</Application>
  <PresentationFormat>On-screen Show (4:3)</PresentationFormat>
  <Paragraphs>157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Debbie Donnelly</dc:creator>
  <cp:lastModifiedBy>Chandler, Martin</cp:lastModifiedBy>
  <cp:revision>81</cp:revision>
  <dcterms:created xsi:type="dcterms:W3CDTF">2014-06-04T19:09:54Z</dcterms:created>
  <dcterms:modified xsi:type="dcterms:W3CDTF">2017-08-29T14:23:57Z</dcterms:modified>
</cp:coreProperties>
</file>