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71" r:id="rId5"/>
    <p:sldId id="262" r:id="rId6"/>
    <p:sldId id="269" r:id="rId7"/>
    <p:sldId id="268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1814">
          <p15:clr>
            <a:srgbClr val="A4A3A4"/>
          </p15:clr>
        </p15:guide>
        <p15:guide id="3" orient="horz" pos="954">
          <p15:clr>
            <a:srgbClr val="A4A3A4"/>
          </p15:clr>
        </p15:guide>
        <p15:guide id="4" orient="horz" pos="799">
          <p15:clr>
            <a:srgbClr val="A4A3A4"/>
          </p15:clr>
        </p15:guide>
        <p15:guide id="5" orient="horz" pos="607">
          <p15:clr>
            <a:srgbClr val="A4A3A4"/>
          </p15:clr>
        </p15:guide>
        <p15:guide id="6" orient="horz" pos="289">
          <p15:clr>
            <a:srgbClr val="A4A3A4"/>
          </p15:clr>
        </p15:guide>
        <p15:guide id="7" orient="horz" pos="1200">
          <p15:clr>
            <a:srgbClr val="A4A3A4"/>
          </p15:clr>
        </p15:guide>
        <p15:guide id="8" orient="horz" pos="3696">
          <p15:clr>
            <a:srgbClr val="A4A3A4"/>
          </p15:clr>
        </p15:guide>
        <p15:guide id="9" pos="2880">
          <p15:clr>
            <a:srgbClr val="A4A3A4"/>
          </p15:clr>
        </p15:guide>
        <p15:guide id="10" pos="5551">
          <p15:clr>
            <a:srgbClr val="A4A3A4"/>
          </p15:clr>
        </p15:guide>
        <p15:guide id="11" pos="213">
          <p15:clr>
            <a:srgbClr val="A4A3A4"/>
          </p15:clr>
        </p15:guide>
        <p15:guide id="12" pos="143">
          <p15:clr>
            <a:srgbClr val="A4A3A4"/>
          </p15:clr>
        </p15:guide>
        <p15:guide id="13" pos="565">
          <p15:clr>
            <a:srgbClr val="A4A3A4"/>
          </p15:clr>
        </p15:guide>
        <p15:guide id="14" pos="223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b Headrick" initials="RGH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CCCC"/>
    <a:srgbClr val="E2FFC5"/>
    <a:srgbClr val="CCFF99"/>
    <a:srgbClr val="E4E4E0"/>
    <a:srgbClr val="FFE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5" autoAdjust="0"/>
    <p:restoredTop sz="98760" autoAdjust="0"/>
  </p:normalViewPr>
  <p:slideViewPr>
    <p:cSldViewPr snapToGrid="0" showGuides="1">
      <p:cViewPr>
        <p:scale>
          <a:sx n="108" d="100"/>
          <a:sy n="108" d="100"/>
        </p:scale>
        <p:origin x="-643" y="-14"/>
      </p:cViewPr>
      <p:guideLst>
        <p:guide orient="horz" pos="2160"/>
        <p:guide orient="horz" pos="1814"/>
        <p:guide orient="horz" pos="954"/>
        <p:guide orient="horz" pos="799"/>
        <p:guide orient="horz" pos="607"/>
        <p:guide orient="horz" pos="289"/>
        <p:guide orient="horz" pos="1200"/>
        <p:guide orient="horz" pos="3696"/>
        <p:guide pos="2880"/>
        <p:guide pos="5551"/>
        <p:guide pos="213"/>
        <p:guide pos="143"/>
        <p:guide pos="565"/>
        <p:guide pos="22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FC64BAA-5A5A-4D19-9287-868DBC91E5A1}" type="datetimeFigureOut">
              <a:rPr lang="en-US" smtClean="0"/>
              <a:pPr/>
              <a:t>4/16/2015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BDEE617-3160-484C-B8D7-874B65ED780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016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EE617-3160-484C-B8D7-874B65ED780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630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EE617-3160-484C-B8D7-874B65ED780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694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EE617-3160-484C-B8D7-874B65ED780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407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Quad_Transportation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05786" y="1503108"/>
            <a:ext cx="2377440" cy="23774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48594" y="1887539"/>
            <a:ext cx="5009606" cy="55086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Insert Presentation Title Here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448594" y="2874933"/>
            <a:ext cx="5007426" cy="554067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Insert Subtitle Here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48594" y="5033736"/>
            <a:ext cx="4894262" cy="426538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 smtClean="0"/>
              <a:t>Insert Date Here (optional)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3448594" y="4345895"/>
            <a:ext cx="4964112" cy="452437"/>
          </a:xfrm>
        </p:spPr>
        <p:txBody>
          <a:bodyPr/>
          <a:lstStyle>
            <a:lvl1pPr>
              <a:buNone/>
              <a:defRPr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Insert Client Name Here (or delete block)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picture">
    <p:bg>
      <p:bgPr>
        <a:solidFill>
          <a:srgbClr val="E4E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552825" y="1887539"/>
            <a:ext cx="5259388" cy="550862"/>
          </a:xfrm>
        </p:spPr>
        <p:txBody>
          <a:bodyPr anchor="t">
            <a:normAutofit/>
          </a:bodyPr>
          <a:lstStyle>
            <a:lvl1pPr marL="0" indent="0" algn="l">
              <a:defRPr sz="2800" b="1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Insert Section Divider Here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552825" y="2906713"/>
            <a:ext cx="4941888" cy="522287"/>
          </a:xfrm>
        </p:spPr>
        <p:txBody>
          <a:bodyPr anchor="t" anchorCtr="0"/>
          <a:lstStyle>
            <a:lvl1pPr marL="0" indent="0">
              <a:buNone/>
              <a:defRPr sz="2200" b="0" i="1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Insert Subtitle or Callout Text Here</a:t>
            </a:r>
          </a:p>
        </p:txBody>
      </p:sp>
      <p:sp>
        <p:nvSpPr>
          <p:cNvPr id="8" name="Picture Placeholder 28"/>
          <p:cNvSpPr>
            <a:spLocks noGrp="1"/>
          </p:cNvSpPr>
          <p:nvPr>
            <p:ph type="pic" sz="quarter" idx="13"/>
          </p:nvPr>
        </p:nvSpPr>
        <p:spPr>
          <a:xfrm>
            <a:off x="889000" y="1514920"/>
            <a:ext cx="1968500" cy="1968500"/>
          </a:xfrm>
          <a:solidFill>
            <a:schemeClr val="bg1"/>
          </a:solidFill>
          <a:ln w="508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None/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1" hasCustomPrompt="1"/>
          </p:nvPr>
        </p:nvSpPr>
        <p:spPr>
          <a:xfrm>
            <a:off x="482600" y="3608966"/>
            <a:ext cx="2781300" cy="965200"/>
          </a:xfrm>
        </p:spPr>
        <p:txBody>
          <a:bodyPr anchor="t" anchorCtr="1"/>
          <a:lstStyle>
            <a:lvl1pPr marL="0" indent="0" algn="ctr">
              <a:buNone/>
              <a:defRPr lang="en-US" sz="1800" kern="0" baseline="0" dirty="0">
                <a:solidFill>
                  <a:srgbClr val="454539"/>
                </a:solidFill>
                <a:latin typeface="Calibri" pitchFamily="34" charset="0"/>
                <a:ea typeface="Calibri" pitchFamily="34" charset="0"/>
                <a:cs typeface="Calibri" pitchFamily="34" charset="0"/>
              </a:defRPr>
            </a:lvl1pPr>
          </a:lstStyle>
          <a:p>
            <a:pPr marL="0" lvl="0" indent="0" algn="ctr" rtl="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7AB"/>
              </a:buClr>
              <a:buFont typeface="Wingdings" pitchFamily="2" charset="2"/>
              <a:buNone/>
            </a:pPr>
            <a:r>
              <a:rPr lang="en-US" dirty="0" smtClean="0"/>
              <a:t>Insert Name Here</a:t>
            </a:r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 without picture">
    <p:bg>
      <p:bgPr>
        <a:solidFill>
          <a:srgbClr val="E4E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96938" y="1887539"/>
            <a:ext cx="7915275" cy="550862"/>
          </a:xfrm>
        </p:spPr>
        <p:txBody>
          <a:bodyPr anchor="t">
            <a:normAutofit/>
          </a:bodyPr>
          <a:lstStyle>
            <a:lvl1pPr marL="0" indent="0" algn="l">
              <a:defRPr sz="2800" b="1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Insert Section Divider Here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96938" y="2906713"/>
            <a:ext cx="7597775" cy="522287"/>
          </a:xfrm>
        </p:spPr>
        <p:txBody>
          <a:bodyPr anchor="t" anchorCtr="0"/>
          <a:lstStyle>
            <a:lvl1pPr marL="0" indent="0">
              <a:buNone/>
              <a:defRPr sz="2200" b="0" i="1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Insert Subtitle or Callout Text Here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7013" y="458788"/>
            <a:ext cx="8586061" cy="5048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Insert Slide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7013" y="252552"/>
            <a:ext cx="8585200" cy="293326"/>
          </a:xfrm>
        </p:spPr>
        <p:txBody>
          <a:bodyPr/>
          <a:lstStyle>
            <a:lvl1pPr>
              <a:buNone/>
              <a:defRPr sz="1400" cap="all" baseline="0">
                <a:solidFill>
                  <a:schemeClr val="tx2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Insert Section Title or Subtitle here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 bwMode="auto">
          <a:xfrm>
            <a:off x="330200" y="957272"/>
            <a:ext cx="84836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extBox 6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Insert Slide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27013" y="1268413"/>
            <a:ext cx="4038600" cy="45989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0" y="1268413"/>
            <a:ext cx="4038600" cy="45989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7013" y="252552"/>
            <a:ext cx="8585200" cy="293326"/>
          </a:xfrm>
        </p:spPr>
        <p:txBody>
          <a:bodyPr/>
          <a:lstStyle>
            <a:lvl1pPr>
              <a:buNone/>
              <a:defRPr sz="1400" cap="all" baseline="0">
                <a:solidFill>
                  <a:schemeClr val="tx2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Insert Section Title or Subtitle here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 bwMode="auto">
          <a:xfrm>
            <a:off x="330200" y="957272"/>
            <a:ext cx="84836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228599" y="6189133"/>
            <a:ext cx="8623300" cy="278902"/>
          </a:xfrm>
          <a:noFill/>
          <a:ln w="9525">
            <a:noFill/>
            <a:miter lim="800000"/>
            <a:headEnd/>
            <a:tailEnd/>
          </a:ln>
        </p:spPr>
        <p:txBody>
          <a:bodyPr anchor="b"/>
          <a:lstStyle>
            <a:lvl1pPr marL="0" indent="0" algn="l">
              <a:buNone/>
              <a:tabLst/>
              <a:defRPr lang="en-US" sz="900" baseline="0" dirty="0">
                <a:solidFill>
                  <a:srgbClr val="000000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lvl="0"/>
            <a:r>
              <a:rPr lang="en-US" dirty="0" smtClean="0"/>
              <a:t>Insert Source and/or Notes </a:t>
            </a:r>
            <a:r>
              <a:rPr lang="en-US" dirty="0" err="1" smtClean="0"/>
              <a:t>Here.</a:t>
            </a:r>
            <a:endParaRPr lang="en-US" dirty="0" smtClean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Insert Slide Title Here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8138" y="1268413"/>
            <a:ext cx="4040188" cy="639762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2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338138" y="190817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268413"/>
            <a:ext cx="4041775" cy="639762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2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572000" y="1908175"/>
            <a:ext cx="4041775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cxnSp>
        <p:nvCxnSpPr>
          <p:cNvPr id="10" name="Straight Connector 9"/>
          <p:cNvCxnSpPr/>
          <p:nvPr userDrawn="1"/>
        </p:nvCxnSpPr>
        <p:spPr bwMode="auto">
          <a:xfrm>
            <a:off x="330200" y="957272"/>
            <a:ext cx="84836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7013" y="252552"/>
            <a:ext cx="8585200" cy="293326"/>
          </a:xfrm>
        </p:spPr>
        <p:txBody>
          <a:bodyPr/>
          <a:lstStyle>
            <a:lvl1pPr>
              <a:buNone/>
              <a:defRPr sz="1400" cap="all" baseline="0">
                <a:solidFill>
                  <a:schemeClr val="tx2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Insert Section Title or Subtitle here</a:t>
            </a:r>
            <a:endParaRPr lang="en-US" dirty="0"/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228599" y="6189133"/>
            <a:ext cx="8623300" cy="278902"/>
          </a:xfrm>
          <a:noFill/>
          <a:ln w="9525">
            <a:noFill/>
            <a:miter lim="800000"/>
            <a:headEnd/>
            <a:tailEnd/>
          </a:ln>
        </p:spPr>
        <p:txBody>
          <a:bodyPr anchor="b"/>
          <a:lstStyle>
            <a:lvl1pPr marL="0" indent="0" algn="l">
              <a:buNone/>
              <a:tabLst/>
              <a:defRPr lang="en-US" sz="900" baseline="0" dirty="0">
                <a:solidFill>
                  <a:srgbClr val="000000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lvl="0"/>
            <a:r>
              <a:rPr lang="en-US" dirty="0" smtClean="0"/>
              <a:t>Insert Source and/or Notes </a:t>
            </a:r>
            <a:r>
              <a:rPr lang="en-US" dirty="0" err="1" smtClean="0"/>
              <a:t>Here.</a:t>
            </a:r>
            <a:endParaRPr lang="en-US" dirty="0" smtClean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Insert Slide Title Here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 bwMode="auto">
          <a:xfrm>
            <a:off x="330200" y="957272"/>
            <a:ext cx="84836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7013" y="252552"/>
            <a:ext cx="8585200" cy="293326"/>
          </a:xfrm>
        </p:spPr>
        <p:txBody>
          <a:bodyPr/>
          <a:lstStyle>
            <a:lvl1pPr>
              <a:buNone/>
              <a:defRPr sz="1400" cap="all" baseline="0">
                <a:solidFill>
                  <a:schemeClr val="tx2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Insert Section Title or Subtitle here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349249" y="1079864"/>
            <a:ext cx="8464551" cy="434612"/>
          </a:xfrm>
        </p:spPr>
        <p:txBody>
          <a:bodyPr anchor="t" anchorCtr="1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400" b="1" i="0" kern="0" baseline="0">
                <a:solidFill>
                  <a:srgbClr val="302714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 lvl="0"/>
            <a:r>
              <a:rPr lang="en-US" dirty="0" smtClean="0"/>
              <a:t>Insert Chart or Table Title Here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5" hasCustomPrompt="1"/>
          </p:nvPr>
        </p:nvSpPr>
        <p:spPr>
          <a:xfrm>
            <a:off x="338138" y="1698171"/>
            <a:ext cx="8474075" cy="4372429"/>
          </a:xfrm>
        </p:spPr>
        <p:txBody>
          <a:bodyPr/>
          <a:lstStyle>
            <a:lvl1pPr>
              <a:buNone/>
              <a:defRPr baseline="0"/>
            </a:lvl1pPr>
          </a:lstStyle>
          <a:p>
            <a:pPr lvl="0"/>
            <a:r>
              <a:rPr lang="en-US" dirty="0" smtClean="0"/>
              <a:t>Click to Add Chart/Table/Graphic Here</a:t>
            </a:r>
            <a:endParaRPr lang="en-US" dirty="0"/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228599" y="6189133"/>
            <a:ext cx="8583614" cy="278902"/>
          </a:xfrm>
          <a:noFill/>
          <a:ln w="9525">
            <a:noFill/>
            <a:miter lim="800000"/>
            <a:headEnd/>
            <a:tailEnd/>
          </a:ln>
        </p:spPr>
        <p:txBody>
          <a:bodyPr anchor="b"/>
          <a:lstStyle>
            <a:lvl1pPr marL="0" indent="0" algn="l">
              <a:buNone/>
              <a:tabLst/>
              <a:defRPr lang="en-US" sz="900" baseline="0" dirty="0">
                <a:solidFill>
                  <a:srgbClr val="000000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lvl="0"/>
            <a:r>
              <a:rPr lang="en-US" dirty="0" smtClean="0"/>
              <a:t>Insert Source and/or Notes </a:t>
            </a:r>
            <a:r>
              <a:rPr lang="en-US" dirty="0" err="1" smtClean="0"/>
              <a:t>Here.</a:t>
            </a:r>
            <a:endParaRPr lang="en-US" dirty="0" smtClean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Insert Slide Title Here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 bwMode="auto">
          <a:xfrm>
            <a:off x="330200" y="957272"/>
            <a:ext cx="84836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27013" y="252552"/>
            <a:ext cx="8585200" cy="293326"/>
          </a:xfrm>
        </p:spPr>
        <p:txBody>
          <a:bodyPr/>
          <a:lstStyle>
            <a:lvl1pPr>
              <a:buNone/>
              <a:defRPr sz="1400" cap="all" baseline="0">
                <a:solidFill>
                  <a:schemeClr val="tx2"/>
                </a:solidFill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Insert Section Title or Subtitle here</a:t>
            </a:r>
            <a:endParaRPr 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8363978" y="6581001"/>
            <a:ext cx="448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fld id="{78E8E05D-6330-400F-ADBB-AC9D283E6126}" type="slidenum">
              <a:rPr lang="en-US" sz="1200" b="1" kern="120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pPr marL="0" algn="r" defTabSz="914400" rtl="0" eaLnBrk="1" latinLnBrk="0" hangingPunct="1"/>
              <a:t>‹#›</a:t>
            </a:fld>
            <a:endParaRPr lang="en-US" sz="1200" b="1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 or Thank You">
    <p:bg>
      <p:bgPr>
        <a:solidFill>
          <a:srgbClr val="E4E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8138" y="2473659"/>
            <a:ext cx="8474075" cy="824706"/>
          </a:xfrm>
        </p:spPr>
        <p:txBody>
          <a:bodyPr anchor="t">
            <a:noAutofit/>
          </a:bodyPr>
          <a:lstStyle>
            <a:lvl1pPr marL="0" indent="0" algn="ctr">
              <a:defRPr sz="4000" b="1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Insert Q&amp;A or Thank You Here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F_block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735324" y="2195068"/>
            <a:ext cx="1673352" cy="167335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7013" y="458788"/>
            <a:ext cx="85852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Insert Slide Title Here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7013" y="1268414"/>
            <a:ext cx="8585200" cy="4857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Insert Bullet Text Level 1 Here</a:t>
            </a:r>
          </a:p>
          <a:p>
            <a:pPr lvl="1"/>
            <a:r>
              <a:rPr lang="en-US" dirty="0" smtClean="0"/>
              <a:t>Insert Bullet Text Level 2 Here</a:t>
            </a:r>
          </a:p>
          <a:p>
            <a:pPr lvl="2"/>
            <a:r>
              <a:rPr lang="en-US" dirty="0" smtClean="0"/>
              <a:t>Insert Bullet Text Level 3 Here</a:t>
            </a:r>
          </a:p>
        </p:txBody>
      </p:sp>
      <p:pic>
        <p:nvPicPr>
          <p:cNvPr id="7" name="Picture 6" descr="icf tagline footer bar 2-28-1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6550749"/>
            <a:ext cx="9144000" cy="3230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8" r:id="rId3"/>
    <p:sldLayoutId id="2147483650" r:id="rId4"/>
    <p:sldLayoutId id="2147483652" r:id="rId5"/>
    <p:sldLayoutId id="2147483653" r:id="rId6"/>
    <p:sldLayoutId id="2147483659" r:id="rId7"/>
    <p:sldLayoutId id="2147483654" r:id="rId8"/>
    <p:sldLayoutId id="2147483655" r:id="rId9"/>
    <p:sldLayoutId id="2147483660" r:id="rId10"/>
    <p:sldLayoutId id="214748366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ts val="1800"/>
        </a:spcBef>
        <a:spcAft>
          <a:spcPts val="0"/>
        </a:spcAft>
        <a:buClr>
          <a:schemeClr val="accent1"/>
        </a:buClr>
        <a:buFont typeface="Wingdings" pitchFamily="2" charset="2"/>
        <a:buChar char="§"/>
        <a:defRPr sz="20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tif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2004" y="1499241"/>
            <a:ext cx="5259388" cy="5508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67AB"/>
                </a:solidFill>
              </a:rPr>
              <a:t>Multi-Sector Approach to Reducing Greenhouse Gas Emissions in the Metropolitan Washington Region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1987" y="2877216"/>
            <a:ext cx="4941888" cy="522287"/>
          </a:xfrm>
        </p:spPr>
        <p:txBody>
          <a:bodyPr/>
          <a:lstStyle/>
          <a:p>
            <a:pPr lvl="0">
              <a:buClr>
                <a:srgbClr val="0067AB"/>
              </a:buClr>
            </a:pPr>
            <a:r>
              <a:rPr lang="en-US" b="1" i="0" dirty="0">
                <a:solidFill>
                  <a:srgbClr val="757561"/>
                </a:solidFill>
              </a:rPr>
              <a:t>Land Use and Transportation Strategies</a:t>
            </a:r>
          </a:p>
          <a:p>
            <a:endParaRPr lang="en-US" dirty="0"/>
          </a:p>
        </p:txBody>
      </p:sp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5"/>
          <a:stretch/>
        </p:blipFill>
        <p:spPr bwMode="auto">
          <a:xfrm>
            <a:off x="157316" y="2300747"/>
            <a:ext cx="1622323" cy="10717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88" y="3470787"/>
            <a:ext cx="1458616" cy="1113524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2" r="13536"/>
          <a:stretch/>
        </p:blipFill>
        <p:spPr bwMode="auto">
          <a:xfrm>
            <a:off x="1698273" y="3470787"/>
            <a:ext cx="1270719" cy="11243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34" y="4650659"/>
            <a:ext cx="2819972" cy="1818967"/>
          </a:xfrm>
          <a:prstGeom prst="rect">
            <a:avLst/>
          </a:prstGeom>
          <a:noFill/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0" y="116021"/>
            <a:ext cx="2771713" cy="2090529"/>
          </a:xfrm>
          <a:prstGeom prst="rect">
            <a:avLst/>
          </a:prstGeom>
          <a:noFill/>
        </p:spPr>
      </p:pic>
      <p:pic>
        <p:nvPicPr>
          <p:cNvPr id="14" name="Picture 13" descr="C:\Users\17370\Desktop\Templates, Style Guide, Color Palette, Logo\Logos cover\ICF Block.tiff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90" y="2281083"/>
            <a:ext cx="1104655" cy="110465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 Placeholder 14"/>
          <p:cNvSpPr txBox="1">
            <a:spLocks/>
          </p:cNvSpPr>
          <p:nvPr/>
        </p:nvSpPr>
        <p:spPr>
          <a:xfrm>
            <a:off x="3576413" y="4027135"/>
            <a:ext cx="1576388" cy="349069"/>
          </a:xfrm>
          <a:prstGeom prst="rect">
            <a:avLst/>
          </a:prstGeom>
        </p:spPr>
        <p:txBody>
          <a:bodyPr>
            <a:noAutofit/>
          </a:bodyPr>
          <a:lstStyle>
            <a:lvl1pPr marL="182880" indent="-182880" algn="l" defTabSz="914400" rtl="0" eaLnBrk="1" latinLnBrk="0" hangingPunct="1"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Font typeface="Wingdings" pitchFamily="2" charset="2"/>
              <a:buNone/>
              <a:defRPr lang="en-US" sz="1800" b="0" kern="1200" baseline="0" dirty="0" smtClean="0">
                <a:solidFill>
                  <a:srgbClr val="0067AB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-2286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–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en-US" dirty="0" smtClean="0"/>
              <a:t>Prepared for: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570243" y="4276408"/>
            <a:ext cx="5254284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" lvl="0" indent="-182880">
              <a:spcBef>
                <a:spcPts val="1800"/>
              </a:spcBef>
              <a:buClr>
                <a:srgbClr val="0067AB"/>
              </a:buClr>
            </a:pPr>
            <a:r>
              <a:rPr lang="en-US" sz="1700" b="1" dirty="0">
                <a:solidFill>
                  <a:srgbClr val="0067AB"/>
                </a:solidFill>
              </a:rPr>
              <a:t>Metropolitan Washington </a:t>
            </a:r>
            <a:r>
              <a:rPr lang="en-US" sz="1700" b="1" dirty="0" smtClean="0">
                <a:solidFill>
                  <a:srgbClr val="0067AB"/>
                </a:solidFill>
              </a:rPr>
              <a:t>Council of Governments</a:t>
            </a:r>
            <a:endParaRPr lang="en-US" sz="1700" b="1" dirty="0">
              <a:solidFill>
                <a:srgbClr val="0067AB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16168" y="4912641"/>
            <a:ext cx="207992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2880" lvl="0" indent="-182880">
              <a:spcBef>
                <a:spcPts val="1800"/>
              </a:spcBef>
              <a:buClr>
                <a:srgbClr val="0067AB"/>
              </a:buClr>
            </a:pPr>
            <a:r>
              <a:rPr lang="en-US" sz="1700" b="1" dirty="0">
                <a:solidFill>
                  <a:srgbClr val="757561"/>
                </a:solidFill>
              </a:rPr>
              <a:t>Friday, April 17, 2015</a:t>
            </a:r>
          </a:p>
        </p:txBody>
      </p:sp>
    </p:spTree>
    <p:extLst>
      <p:ext uri="{BB962C8B-B14F-4D97-AF65-F5344CB8AC3E}">
        <p14:creationId xmlns:p14="http://schemas.microsoft.com/office/powerpoint/2010/main" val="88852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508" y="380130"/>
            <a:ext cx="8585200" cy="5048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Land Use and Transportation Strategies</a:t>
            </a:r>
            <a:endParaRPr lang="en-US" dirty="0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021297"/>
              </p:ext>
            </p:extLst>
          </p:nvPr>
        </p:nvGraphicFramePr>
        <p:xfrm>
          <a:off x="226142" y="1053183"/>
          <a:ext cx="4321461" cy="2379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461"/>
              </a:tblGrid>
              <a:tr h="25975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Land Use Strategies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0000"/>
                    </a:solidFill>
                  </a:tcPr>
                </a:tc>
              </a:tr>
              <a:tr h="20359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L-1:  Maximize urban tree canopy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  <a:tr h="40718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L-2: Increase proportion of new housing and jobs in activity centers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  <a:tr h="3772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L-3: Improve regional jobs/housing balance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  <a:tr h="3772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L-4:  Maximize walkable design in activity centers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  <a:tr h="3772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L-5:  Establish adequate retail balance in activity centers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  <a:tr h="3772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L-6:  Focus Government employment near premium transit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215" marR="117215" marT="0" marB="0"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748705"/>
              </p:ext>
            </p:extLst>
          </p:nvPr>
        </p:nvGraphicFramePr>
        <p:xfrm>
          <a:off x="206479" y="4056274"/>
          <a:ext cx="4375354" cy="215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5354"/>
              </a:tblGrid>
              <a:tr h="27448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Transportation Strategies</a:t>
                      </a:r>
                      <a:endParaRPr lang="en-US" sz="14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T-1:  Improve fuel economy of light-duty vehicle fleet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T-2: Increase alternative fuels in public sector fleets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T-3: Clean freight technologies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T-4: Lower emissions off-road construction vehicles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T-5: Low carbon fuel standard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034186"/>
              </p:ext>
            </p:extLst>
          </p:nvPr>
        </p:nvGraphicFramePr>
        <p:xfrm>
          <a:off x="4690859" y="1041837"/>
          <a:ext cx="4188542" cy="5541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8542"/>
              </a:tblGrid>
              <a:tr h="26547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Transportation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Strategies Continued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00B050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effectLst/>
                        </a:rPr>
                        <a:t>T-6:  Roadway bottleneck relief / targeted capacity enhancements</a:t>
                      </a:r>
                      <a:endParaRPr lang="en-US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T-7: Corridor / regional operational improvements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T-8:  Promote </a:t>
                      </a:r>
                      <a:r>
                        <a:rPr lang="en-US" sz="1200" dirty="0" err="1">
                          <a:effectLst/>
                        </a:rPr>
                        <a:t>ecodriving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T-9: </a:t>
                      </a:r>
                      <a:r>
                        <a:rPr lang="en-US" sz="1200" dirty="0" smtClean="0">
                          <a:effectLst/>
                        </a:rPr>
                        <a:t> Off-peak </a:t>
                      </a:r>
                      <a:r>
                        <a:rPr lang="en-US" sz="1200" dirty="0">
                          <a:effectLst/>
                        </a:rPr>
                        <a:t>freight deliveries 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T-10:  Lower speed limits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T-11:  Advance adoption of connected vehicle technologies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T-12:  Enhance the bicycle/pedestrian environment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T-13:  Enhance transit services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T-14: </a:t>
                      </a:r>
                      <a:r>
                        <a:rPr lang="en-US" sz="1200" dirty="0" smtClean="0">
                          <a:effectLst/>
                        </a:rPr>
                        <a:t> Transit </a:t>
                      </a:r>
                      <a:r>
                        <a:rPr lang="en-US" sz="1200" dirty="0">
                          <a:effectLst/>
                        </a:rPr>
                        <a:t>incentives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T-15:  Park-and-ride and HOV investments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T-16:  Parking management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T-17:  Travel demand management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CCFF99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T-18:  Road pricing / congestion pricing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T-19:  Cordon pricing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T-20:  Pay As You Drive insurance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  <a:tr h="32977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T-21:  Increasing fuel taxes / Carbon tax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961" marR="41961" marT="0" marB="0">
                    <a:solidFill>
                      <a:srgbClr val="E2FFC5"/>
                    </a:solidFill>
                  </a:tcPr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4714504" y="3289465"/>
            <a:ext cx="4120738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714504" y="5258790"/>
            <a:ext cx="4120738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773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Notes for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State, Regional and Local Actions, not Federal</a:t>
            </a:r>
          </a:p>
          <a:p>
            <a:pPr lvl="1"/>
            <a:r>
              <a:rPr lang="en-US" dirty="0" smtClean="0"/>
              <a:t>National policies and regulations could have the most significant impacts, but these strategies may not be feasible or desirable to be applied at a regional level</a:t>
            </a:r>
          </a:p>
          <a:p>
            <a:r>
              <a:rPr lang="en-US" dirty="0" smtClean="0"/>
              <a:t>Strategies not implementation Mechanisms or Processes</a:t>
            </a:r>
          </a:p>
          <a:p>
            <a:pPr lvl="1"/>
            <a:r>
              <a:rPr lang="en-US" dirty="0" smtClean="0"/>
              <a:t>A number of implementation mechanisms and ‘process’ requirement could play important roles in helping to advance implementation strategies</a:t>
            </a:r>
          </a:p>
          <a:p>
            <a:r>
              <a:rPr lang="en-US" dirty="0" smtClean="0"/>
              <a:t>Grouping of Strategies</a:t>
            </a:r>
          </a:p>
          <a:p>
            <a:pPr lvl="1"/>
            <a:r>
              <a:rPr lang="en-US" dirty="0" smtClean="0"/>
              <a:t>For analysis, we plan to bundle several strategies</a:t>
            </a:r>
          </a:p>
        </p:txBody>
      </p:sp>
    </p:spTree>
    <p:extLst>
      <p:ext uri="{BB962C8B-B14F-4D97-AF65-F5344CB8AC3E}">
        <p14:creationId xmlns:p14="http://schemas.microsoft.com/office/powerpoint/2010/main" val="39914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Initial Concepts for Prioritized Strategies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9623540"/>
              </p:ext>
            </p:extLst>
          </p:nvPr>
        </p:nvGraphicFramePr>
        <p:xfrm>
          <a:off x="294968" y="1160206"/>
          <a:ext cx="8554064" cy="52673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4064"/>
                <a:gridCol w="7620000"/>
              </a:tblGrid>
              <a:tr h="248756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Most Promising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Increase proportion of new housing and jobs in activity centers (L-2) + Maximize walkable design in activity centers (L-4) + Establish adequate retail balance in activity centers (L-5) + Focus Government employment near premium transit (L-6) + Enhance the bicycle/pedestrian environment (T-12)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Improve fuel economy of light-duty vehicle fleet (T-1)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Low carbon fuel standard (LCFS) (T-5)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Promote eco-driving (T-8) + Advance adoption of connected vehicle technologies (T-11) + Corridor operational improvements (T-7) + Roadway bottleneck relief/targeted capacity enhancements (T-6)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Transit incentives (T-14) + Enhance transit services (T-13)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Travel demand management (T-17)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b="0" dirty="0">
                          <a:solidFill>
                            <a:schemeClr val="tx1"/>
                          </a:solidFill>
                          <a:effectLst/>
                        </a:rPr>
                        <a:t>Road pricing/ congestion pricing (T-18) + Pay as You Drive insurance (T-20)</a:t>
                      </a:r>
                      <a:endParaRPr lang="en-US" sz="13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>
                    <a:solidFill>
                      <a:srgbClr val="CCECFF"/>
                    </a:solidFill>
                  </a:tcPr>
                </a:tc>
              </a:tr>
              <a:tr h="117501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Somewhat Promising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Maximize urban tree canopy (L-1)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Improve regional jobs/housing balance (L-3)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Increase alternative fuels in public sector fleets (T-2)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Clean freight technologies (T-3)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Parking management (T-16</a:t>
                      </a:r>
                      <a:r>
                        <a:rPr lang="en-US" sz="1300" dirty="0" smtClean="0">
                          <a:effectLst/>
                        </a:rPr>
                        <a:t>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/>
                </a:tc>
              </a:tr>
              <a:tr h="14128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Less Promising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Lower emissions of off-road construction vehicles (T-4)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Off-peak freight deliveries (T-9)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Lower speed limits (T-10)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Park-and-ride and HOV investments (T-15)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Cordon pricing (T-19)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300" dirty="0">
                          <a:effectLst/>
                        </a:rPr>
                        <a:t>Increasing fuel taxes / carbon tax (T-21)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464" marR="6646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73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Template -Final - 051513">
  <a:themeElements>
    <a:clrScheme name="ICF Palette">
      <a:dk1>
        <a:sysClr val="windowText" lastClr="000000"/>
      </a:dk1>
      <a:lt1>
        <a:sysClr val="window" lastClr="FFFFFF"/>
      </a:lt1>
      <a:dk2>
        <a:srgbClr val="757561"/>
      </a:dk2>
      <a:lt2>
        <a:srgbClr val="E4E4E0"/>
      </a:lt2>
      <a:accent1>
        <a:srgbClr val="0067AB"/>
      </a:accent1>
      <a:accent2>
        <a:srgbClr val="677719"/>
      </a:accent2>
      <a:accent3>
        <a:srgbClr val="C27B13"/>
      </a:accent3>
      <a:accent4>
        <a:srgbClr val="8A2003"/>
      </a:accent4>
      <a:accent5>
        <a:srgbClr val="CCE1EE"/>
      </a:accent5>
      <a:accent6>
        <a:srgbClr val="F3E5D0"/>
      </a:accent6>
      <a:hlink>
        <a:srgbClr val="0067AB"/>
      </a:hlink>
      <a:folHlink>
        <a:srgbClr val="0067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roup xmlns="c89cfb4f-9d74-4962-8be5-87ef4c970e23">Transportation</Group>
    <gaea68229104418bb6f7e9d3a3ee628d xmlns="ac8cedf0-06eb-411a-aeda-3c4e0b4f4e09">
      <Terms xmlns="http://schemas.microsoft.com/office/infopath/2007/PartnerControls">
        <TermInfo xmlns="http://schemas.microsoft.com/office/infopath/2007/PartnerControls">
          <TermName xmlns="http://schemas.microsoft.com/office/infopath/2007/PartnerControls">Marketing + Communications</TermName>
          <TermId xmlns="http://schemas.microsoft.com/office/infopath/2007/PartnerControls">93be14f9-fe41-46fa-aa39-0c616338db4a</TermId>
        </TermInfo>
        <TermInfo xmlns="http://schemas.microsoft.com/office/infopath/2007/PartnerControls">
          <TermName xmlns="http://schemas.microsoft.com/office/infopath/2007/PartnerControls"> Transportation</TermName>
          <TermId xmlns="http://schemas.microsoft.com/office/infopath/2007/PartnerControls">aec95c1c-bb11-40d9-a80c-96442cd10f1c</TermId>
        </TermInfo>
      </Terms>
    </gaea68229104418bb6f7e9d3a3ee628d>
    <Type_x0020_of_x0020_Material xmlns="c89cfb4f-9d74-4962-8be5-87ef4c970e23">Power Point</Type_x0020_of_x0020_Material>
    <ib3f1a3a39e34d47b02bdebbc1fc26e6 xmlns="ac8cedf0-06eb-411a-aeda-3c4e0b4f4e09">
      <Terms xmlns="http://schemas.microsoft.com/office/infopath/2007/PartnerControls">
        <TermInfo xmlns="http://schemas.microsoft.com/office/infopath/2007/PartnerControls">
          <TermName xmlns="http://schemas.microsoft.com/office/infopath/2007/PartnerControls">Template</TermName>
          <TermId xmlns="http://schemas.microsoft.com/office/infopath/2007/PartnerControls">5687d578-07e6-48e8-a028-4d26db81d99c</TermId>
        </TermInfo>
      </Terms>
    </ib3f1a3a39e34d47b02bdebbc1fc26e6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D6484AB8674B46B824508BFE4411B2" ma:contentTypeVersion="7" ma:contentTypeDescription="Create a new document." ma:contentTypeScope="" ma:versionID="87bc30f850173c9bf53d1dd3f1fa2982">
  <xsd:schema xmlns:xsd="http://www.w3.org/2001/XMLSchema" xmlns:xs="http://www.w3.org/2001/XMLSchema" xmlns:p="http://schemas.microsoft.com/office/2006/metadata/properties" xmlns:ns2="ac8cedf0-06eb-411a-aeda-3c4e0b4f4e09" xmlns:ns3="c89cfb4f-9d74-4962-8be5-87ef4c970e23" targetNamespace="http://schemas.microsoft.com/office/2006/metadata/properties" ma:root="true" ma:fieldsID="79275e1d205e13f2a77459d5f83a228e" ns2:_="" ns3:_="">
    <xsd:import namespace="ac8cedf0-06eb-411a-aeda-3c4e0b4f4e09"/>
    <xsd:import namespace="c89cfb4f-9d74-4962-8be5-87ef4c970e23"/>
    <xsd:element name="properties">
      <xsd:complexType>
        <xsd:sequence>
          <xsd:element name="documentManagement">
            <xsd:complexType>
              <xsd:all>
                <xsd:element ref="ns2:ib3f1a3a39e34d47b02bdebbc1fc26e6" minOccurs="0"/>
                <xsd:element ref="ns2:gaea68229104418bb6f7e9d3a3ee628d" minOccurs="0"/>
                <xsd:element ref="ns3:Group" minOccurs="0"/>
                <xsd:element ref="ns3:Type_x0020_of_x0020_Materia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8cedf0-06eb-411a-aeda-3c4e0b4f4e09" elementFormDefault="qualified">
    <xsd:import namespace="http://schemas.microsoft.com/office/2006/documentManagement/types"/>
    <xsd:import namespace="http://schemas.microsoft.com/office/infopath/2007/PartnerControls"/>
    <xsd:element name="ib3f1a3a39e34d47b02bdebbc1fc26e6" ma:index="9" nillable="true" ma:taxonomy="true" ma:internalName="ib3f1a3a39e34d47b02bdebbc1fc26e6" ma:taxonomyFieldName="Asset_x0020_Type" ma:displayName="Content Category" ma:default="" ma:fieldId="{2b3f1a3a-39e3-4d47-b02b-debbc1fc26e6}" ma:sspId="3e19737f-1f90-4e79-9fc4-fd47dd63d4d0" ma:termSetId="7887ea7e-6924-4479-9b5a-a8a26621cba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aea68229104418bb6f7e9d3a3ee628d" ma:index="11" nillable="true" ma:taxonomy="true" ma:internalName="gaea68229104418bb6f7e9d3a3ee628d" ma:taxonomyFieldName="Asset_x0020_Topic" ma:displayName="Content Topic(s)" ma:default="" ma:fieldId="{0aea6822-9104-418b-b6f7-e9d3a3ee628d}" ma:taxonomyMulti="true" ma:sspId="3e19737f-1f90-4e79-9fc4-fd47dd63d4d0" ma:termSetId="ab0bbaa8-2256-48af-a50c-a67ff4b88062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9cfb4f-9d74-4962-8be5-87ef4c970e23" elementFormDefault="qualified">
    <xsd:import namespace="http://schemas.microsoft.com/office/2006/documentManagement/types"/>
    <xsd:import namespace="http://schemas.microsoft.com/office/infopath/2007/PartnerControls"/>
    <xsd:element name="Group" ma:index="12" nillable="true" ma:displayName="Group" ma:format="Dropdown" ma:internalName="Group">
      <xsd:simpleType>
        <xsd:restriction base="dms:Choice">
          <xsd:enumeration value="Associations and Nonprofits"/>
          <xsd:enumeration value="Aviation"/>
          <xsd:enumeration value="Climate"/>
          <xsd:enumeration value="Community Development"/>
          <xsd:enumeration value="Defense"/>
          <xsd:enumeration value="Education"/>
          <xsd:enumeration value="Energy"/>
          <xsd:enumeration value="Environment"/>
          <xsd:enumeration value="Families and Communities"/>
          <xsd:enumeration value="Health"/>
          <xsd:enumeration value="Homeland Security"/>
          <xsd:enumeration value="International Development"/>
          <xsd:enumeration value="Transportation"/>
          <xsd:enumeration value="Business Process Operations and Optimization"/>
          <xsd:enumeration value="Organizational Learning and Performance"/>
          <xsd:enumeration value="Program Management"/>
          <xsd:enumeration value="Research and Evaluation"/>
          <xsd:enumeration value="Strategic Communications and Marketing"/>
          <xsd:enumeration value="Training and Technical Assistance"/>
          <xsd:enumeration value="IT Management and Solutions"/>
          <xsd:enumeration value="Corporate and HR"/>
          <xsd:enumeration value="Marketing Examples"/>
        </xsd:restriction>
      </xsd:simpleType>
    </xsd:element>
    <xsd:element name="Type_x0020_of_x0020_Material" ma:index="13" nillable="true" ma:displayName="Type of Material" ma:format="Dropdown" ma:internalName="Type_x0020_of_x0020_Material">
      <xsd:simpleType>
        <xsd:restriction base="dms:Choice">
          <xsd:enumeration value="Proposal Covers and Title Page"/>
          <xsd:enumeration value="Power Point"/>
          <xsd:enumeration value="Quals"/>
          <xsd:enumeration value="RFI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84E8A7-5E27-438D-875A-89499B22C8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814631-2B10-4F87-A42E-610079FAFCD3}">
  <ds:schemaRefs>
    <ds:schemaRef ds:uri="http://schemas.microsoft.com/office/2006/documentManagement/types"/>
    <ds:schemaRef ds:uri="http://purl.org/dc/dcmitype/"/>
    <ds:schemaRef ds:uri="http://purl.org/dc/terms/"/>
    <ds:schemaRef ds:uri="ac8cedf0-06eb-411a-aeda-3c4e0b4f4e09"/>
    <ds:schemaRef ds:uri="c89cfb4f-9d74-4962-8be5-87ef4c970e23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AD9682B0-EEBA-4D55-BFC0-8B7E6C56B7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8cedf0-06eb-411a-aeda-3c4e0b4f4e09"/>
    <ds:schemaRef ds:uri="c89cfb4f-9d74-4962-8be5-87ef4c970e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Template -Final - 051513</Template>
  <TotalTime>79</TotalTime>
  <Words>529</Words>
  <Application>Microsoft Office PowerPoint</Application>
  <PresentationFormat>On-screen Show (4:3)</PresentationFormat>
  <Paragraphs>69</Paragraphs>
  <Slides>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New Template -Final - 051513</vt:lpstr>
      <vt:lpstr>Multi-Sector Approach to Reducing Greenhouse Gas Emissions in the Metropolitan Washington Region</vt:lpstr>
      <vt:lpstr>Land Use and Transportation Strategies</vt:lpstr>
      <vt:lpstr>Notes for Analysis</vt:lpstr>
      <vt:lpstr>Initial Concepts for Prioritized Strategies</vt:lpstr>
    </vt:vector>
  </TitlesOfParts>
  <Company>ICF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 for This New Template</dc:title>
  <dc:creator>VM</dc:creator>
  <cp:lastModifiedBy>Amanda Campbell</cp:lastModifiedBy>
  <cp:revision>10</cp:revision>
  <cp:lastPrinted>2015-04-16T21:05:31Z</cp:lastPrinted>
  <dcterms:created xsi:type="dcterms:W3CDTF">2013-05-20T19:11:07Z</dcterms:created>
  <dcterms:modified xsi:type="dcterms:W3CDTF">2015-04-16T21:27:38Z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sset Topic">
    <vt:lpwstr>351;#Marketing + Communications|93be14f9-fe41-46fa-aa39-0c616338db4a;#369;# Transportation|aec95c1c-bb11-40d9-a80c-96442cd10f1c</vt:lpwstr>
  </property>
  <property fmtid="{D5CDD505-2E9C-101B-9397-08002B2CF9AE}" pid="3" name="Asset Type">
    <vt:lpwstr>56;#Template|5687d578-07e6-48e8-a028-4d26db81d99c</vt:lpwstr>
  </property>
  <property fmtid="{D5CDD505-2E9C-101B-9397-08002B2CF9AE}" pid="4" name="Asset_x0020_Type">
    <vt:lpwstr>56;#Template|5687d578-07e6-48e8-a028-4d26db81d99c</vt:lpwstr>
  </property>
  <property fmtid="{D5CDD505-2E9C-101B-9397-08002B2CF9AE}" pid="5" name="ContentTypeId">
    <vt:lpwstr>0x010100B5D6484AB8674B46B824508BFE4411B2</vt:lpwstr>
  </property>
  <property fmtid="{D5CDD505-2E9C-101B-9397-08002B2CF9AE}" pid="6" name="TaxCatchAll">
    <vt:lpwstr>369;# Transportation|aec95c1c-bb11-40d9-a80c-96442cd10f1c;#351;#Marketing + Communications|93be14f9-fe41-46fa-aa39-0c616338db4a;#56;#Template|5687d578-07e6-48e8-a028-4d26db81d99c</vt:lpwstr>
  </property>
  <property fmtid="{D5CDD505-2E9C-101B-9397-08002B2CF9AE}" pid="7" name="Asset_x0020_Topic">
    <vt:lpwstr>351;#Marketing + Communications|93be14f9-fe41-46fa-aa39-0c616338db4a;#369;# Transportation|aec95c1c-bb11-40d9-a80c-96442cd10f1c</vt:lpwstr>
  </property>
</Properties>
</file>